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2"/>
    <p:sldId id="410" r:id="rId3"/>
    <p:sldId id="411" r:id="rId4"/>
    <p:sldId id="413" r:id="rId5"/>
    <p:sldId id="414" r:id="rId6"/>
    <p:sldId id="415" r:id="rId7"/>
    <p:sldId id="419" r:id="rId8"/>
    <p:sldId id="427" r:id="rId9"/>
    <p:sldId id="428" r:id="rId10"/>
    <p:sldId id="420" r:id="rId11"/>
    <p:sldId id="416" r:id="rId12"/>
    <p:sldId id="429" r:id="rId13"/>
    <p:sldId id="430" r:id="rId14"/>
    <p:sldId id="431" r:id="rId15"/>
    <p:sldId id="418" r:id="rId16"/>
    <p:sldId id="423" r:id="rId17"/>
    <p:sldId id="412" r:id="rId18"/>
    <p:sldId id="424" r:id="rId19"/>
    <p:sldId id="42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6535" y="2428240"/>
            <a:ext cx="92189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600"/>
              <a:t>DeepProbLog:</a:t>
            </a:r>
          </a:p>
          <a:p>
            <a:pPr algn="ctr"/>
            <a:r>
              <a:rPr lang="zh-CN" altLang="en-US" sz="3600"/>
              <a:t>Neural Probabilistic Logic Programming</a:t>
            </a:r>
          </a:p>
          <a:p>
            <a:pPr algn="ctr"/>
            <a:r>
              <a:rPr lang="zh-CN" altLang="en-US" sz="3600"/>
              <a:t>神经概率逻辑编程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7890" y="121285"/>
            <a:ext cx="1021651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论文的主要内容</a:t>
            </a:r>
          </a:p>
          <a:p>
            <a:pPr algn="ctr"/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MNIST</a:t>
            </a:r>
            <a:r>
              <a:rPr lang="zh-CN" altLang="en-US" sz="2400" dirty="0">
                <a:sym typeface="+mn-ea"/>
              </a:rPr>
              <a:t>实验测试结果：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ym typeface="+mn-ea"/>
              </a:rPr>
              <a:t>DeepProbLog结合符号和子符号推理的模型比</a:t>
            </a:r>
            <a:r>
              <a:rPr lang="en-US" altLang="zh-CN" sz="2400" dirty="0">
                <a:sym typeface="+mn-ea"/>
              </a:rPr>
              <a:t>CNN</a:t>
            </a:r>
            <a:r>
              <a:rPr lang="zh-CN" altLang="en-US" sz="2400" dirty="0">
                <a:sym typeface="+mn-ea"/>
              </a:rPr>
              <a:t>获得更高的评分，同时收敛速度也比</a:t>
            </a:r>
            <a:r>
              <a:rPr lang="en-US" altLang="zh-CN" sz="2400" dirty="0">
                <a:sym typeface="+mn-ea"/>
              </a:rPr>
              <a:t>CNN</a:t>
            </a:r>
            <a:r>
              <a:rPr lang="zh-CN" altLang="en-US" sz="2400" dirty="0">
                <a:sym typeface="+mn-ea"/>
              </a:rPr>
              <a:t>更快</a:t>
            </a:r>
            <a:r>
              <a:rPr lang="zh-CN" altLang="en-US" sz="2400" dirty="0" smtClean="0">
                <a:sym typeface="+mn-ea"/>
              </a:rPr>
              <a:t>。</a:t>
            </a: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ym typeface="+mn-ea"/>
              </a:rPr>
              <a:t>同时还测试了神经网络基线的替代方案</a:t>
            </a:r>
            <a:r>
              <a:rPr lang="zh-CN" altLang="en-US" sz="2400" dirty="0">
                <a:sym typeface="+mn-ea"/>
              </a:rPr>
              <a:t>，它在每个图像上使用共享参数分别计算卷积层，而不是在两个图像的连接上使用一组卷积</a:t>
            </a:r>
            <a:r>
              <a:rPr lang="zh-CN" altLang="en-US" sz="2400" dirty="0" smtClean="0">
                <a:sym typeface="+mn-ea"/>
              </a:rPr>
              <a:t>层，相比其他基线收敛更快，最终精度更高，但</a:t>
            </a:r>
            <a:r>
              <a:rPr lang="zh-CN" altLang="en-US" sz="2400" dirty="0">
                <a:sym typeface="+mn-ea"/>
              </a:rPr>
              <a:t>仍然比DeepProbLog模型慢，精度低。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ym typeface="+mn-ea"/>
              </a:rPr>
              <a:t>由</a:t>
            </a:r>
            <a:r>
              <a:rPr lang="zh-CN" altLang="en-US" sz="2400" dirty="0" smtClean="0">
                <a:sym typeface="+mn-ea"/>
              </a:rPr>
              <a:t>于误差的复合效应，多位数问题相比单位数准确率降低，但</a:t>
            </a:r>
            <a:r>
              <a:rPr lang="zh-CN" altLang="en-US" sz="2400" dirty="0">
                <a:sym typeface="+mn-ea"/>
              </a:rPr>
              <a:t>模</a:t>
            </a:r>
            <a:r>
              <a:rPr lang="zh-CN" altLang="en-US" sz="2400" dirty="0" smtClean="0">
                <a:sym typeface="+mn-ea"/>
              </a:rPr>
              <a:t>型</a:t>
            </a:r>
            <a:r>
              <a:rPr lang="zh-CN" altLang="en-US" sz="2400" dirty="0">
                <a:sym typeface="+mn-ea"/>
              </a:rPr>
              <a:t>仍</a:t>
            </a:r>
            <a:r>
              <a:rPr lang="zh-CN" altLang="en-US" sz="2400" dirty="0" smtClean="0">
                <a:sym typeface="+mn-ea"/>
              </a:rPr>
              <a:t>然具有很好的推广性。</a:t>
            </a:r>
            <a:r>
              <a:rPr lang="zh-CN" altLang="en-US" sz="2400" dirty="0">
                <a:sym typeface="+mn-ea"/>
              </a:rPr>
              <a:t>而</a:t>
            </a:r>
            <a:r>
              <a:rPr lang="en-US" altLang="zh-CN" sz="2400" dirty="0" smtClean="0">
                <a:sym typeface="+mn-ea"/>
              </a:rPr>
              <a:t>CNN</a:t>
            </a:r>
            <a:r>
              <a:rPr lang="zh-CN" altLang="en-US" sz="2400" dirty="0" smtClean="0">
                <a:sym typeface="+mn-ea"/>
              </a:rPr>
              <a:t>不能很好地推广到更大规模的变长问题，</a:t>
            </a: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ym typeface="+mn-ea"/>
              </a:rPr>
              <a:t>此实验体现出</a:t>
            </a:r>
            <a:r>
              <a:rPr lang="en-US" altLang="zh-CN" sz="2400" dirty="0" err="1">
                <a:sym typeface="+mn-ea"/>
              </a:rPr>
              <a:t>DeepProbLog</a:t>
            </a:r>
            <a:r>
              <a:rPr lang="zh-CN" altLang="en-US" sz="2400" dirty="0">
                <a:sym typeface="+mn-ea"/>
              </a:rPr>
              <a:t>有着优秀的逻辑推理和深度学习能力。</a:t>
            </a:r>
          </a:p>
        </p:txBody>
      </p:sp>
      <p:pic>
        <p:nvPicPr>
          <p:cNvPr id="5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16965" y="1480820"/>
            <a:ext cx="7393305" cy="240792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7890" y="111760"/>
            <a:ext cx="1021651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/>
              <a:t>论文的主要内容</a:t>
            </a:r>
          </a:p>
          <a:p>
            <a:pPr algn="ctr"/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ym typeface="+mn-ea"/>
              </a:rPr>
              <a:t>Forth</a:t>
            </a:r>
            <a:r>
              <a:rPr lang="zh-CN" altLang="en-US" sz="2400">
                <a:sym typeface="+mn-ea"/>
              </a:rPr>
              <a:t>实验：分为加法、排序和词代数三个部分。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加法</a:t>
            </a:r>
            <a:r>
              <a:rPr lang="en-US" altLang="zh-CN" sz="2400">
                <a:sym typeface="+mn-ea"/>
              </a:rPr>
              <a:t>A</a:t>
            </a:r>
            <a:r>
              <a:rPr lang="zh-CN" altLang="en-US" sz="2400">
                <a:sym typeface="+mn-ea"/>
              </a:rPr>
              <a:t>dd：输入由两个数字和一个进位组成，输出是数字和新进位的总和。程序指定了基本的加法算法：从右到左对所有数字进行运算，计算两个数字的和，并将其转到下一对数字上。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排序</a:t>
            </a:r>
            <a:r>
              <a:rPr lang="en-US" altLang="zh-CN" sz="2400">
                <a:sym typeface="+mn-ea"/>
              </a:rPr>
              <a:t>Sort</a:t>
            </a:r>
            <a:r>
              <a:rPr lang="zh-CN" altLang="en-US" sz="2400">
                <a:sym typeface="+mn-ea"/>
              </a:rPr>
              <a:t>：输入由一个数字列表组成，输出是经过排序的列表。程序实现了冒泡排序。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词代数</a:t>
            </a:r>
            <a:r>
              <a:rPr lang="en-US" altLang="zh-CN" sz="2400">
                <a:sym typeface="+mn-ea"/>
              </a:rPr>
              <a:t>WAP</a:t>
            </a:r>
            <a:r>
              <a:rPr lang="zh-CN" altLang="en-US" sz="2400">
                <a:sym typeface="+mn-ea"/>
              </a:rPr>
              <a:t>：</a:t>
            </a:r>
            <a:r>
              <a:rPr sz="2400">
                <a:sym typeface="+mn-ea"/>
              </a:rPr>
              <a:t>输入由描述一个简单数学问题的自然语言句子组成，输出是这个问题的解决方案。这些</a:t>
            </a:r>
            <a:r>
              <a:rPr lang="zh-CN" sz="2400">
                <a:sym typeface="+mn-ea"/>
              </a:rPr>
              <a:t>词代数问题</a:t>
            </a:r>
            <a:r>
              <a:rPr sz="2400">
                <a:sym typeface="+mn-ea"/>
              </a:rPr>
              <a:t>始终包含三个数字，并通过链接4个步骤来解决：对三个数字进行置换、对前两个数字应用操作（加法、减法或乘积运算）、交换中间结果和最后一个数字以及执行</a:t>
            </a:r>
            <a:r>
              <a:rPr lang="zh-CN" sz="2400">
                <a:sym typeface="+mn-ea"/>
              </a:rPr>
              <a:t>方案的</a:t>
            </a:r>
            <a:r>
              <a:rPr sz="2400">
                <a:sym typeface="+mn-ea"/>
              </a:rPr>
              <a:t>最后一个操作</a:t>
            </a:r>
            <a:r>
              <a:rPr lang="zh-CN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0" dirty="0" smtClean="0"/>
              <a:t>1.</a:t>
            </a:r>
            <a:r>
              <a:rPr lang="zh-CN" altLang="en-US" sz="2400" b="0" dirty="0" smtClean="0"/>
              <a:t>加法</a:t>
            </a:r>
            <a:endParaRPr lang="zh-CN" altLang="en-US" sz="24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36" y="1732984"/>
            <a:ext cx="3340272" cy="33402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219" y="1984075"/>
            <a:ext cx="4761470" cy="24668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2936" y="5727940"/>
            <a:ext cx="412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迭代</a:t>
            </a:r>
            <a:r>
              <a:rPr lang="en-US" altLang="zh-CN" dirty="0" smtClean="0"/>
              <a:t>20000</a:t>
            </a:r>
            <a:r>
              <a:rPr lang="zh-CN" altLang="en-US" dirty="0" smtClean="0"/>
              <a:t>次后准确率为</a:t>
            </a:r>
            <a:r>
              <a:rPr lang="en-US" altLang="zh-CN" dirty="0" smtClean="0"/>
              <a:t>93.75%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8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0" dirty="0" smtClean="0"/>
              <a:t>2.</a:t>
            </a:r>
            <a:r>
              <a:rPr lang="zh-CN" altLang="en-US" sz="2400" b="0" dirty="0"/>
              <a:t>排序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2936" y="5727940"/>
            <a:ext cx="412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迭代</a:t>
            </a:r>
            <a:r>
              <a:rPr lang="en-US" altLang="zh-CN" dirty="0" smtClean="0"/>
              <a:t>20000</a:t>
            </a:r>
            <a:r>
              <a:rPr lang="zh-CN" altLang="en-US" dirty="0" smtClean="0"/>
              <a:t>次后准确率为</a:t>
            </a:r>
            <a:r>
              <a:rPr lang="en-US" altLang="zh-CN" dirty="0" smtClean="0"/>
              <a:t>100%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36" y="1660324"/>
            <a:ext cx="4083260" cy="37212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280" y="2087592"/>
            <a:ext cx="5489495" cy="262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0" dirty="0" smtClean="0"/>
              <a:t>3.</a:t>
            </a:r>
            <a:r>
              <a:rPr lang="zh-CN" altLang="en-US" sz="2400" b="0" dirty="0" smtClean="0"/>
              <a:t>词代数</a:t>
            </a:r>
            <a:endParaRPr lang="zh-CN" altLang="en-US" sz="24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1052936" y="5727940"/>
            <a:ext cx="412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迭代</a:t>
            </a:r>
            <a:r>
              <a:rPr lang="en-US" altLang="zh-CN" dirty="0" smtClean="0"/>
              <a:t>20000</a:t>
            </a:r>
            <a:r>
              <a:rPr lang="zh-CN" altLang="en-US" dirty="0" smtClean="0"/>
              <a:t>次后准确率为</a:t>
            </a:r>
            <a:r>
              <a:rPr lang="en-US" altLang="zh-CN" dirty="0" smtClean="0"/>
              <a:t>95%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945" y="2096219"/>
            <a:ext cx="4916756" cy="2566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36" y="1314000"/>
            <a:ext cx="3340272" cy="39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7890" y="121285"/>
            <a:ext cx="1021651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论文的主要内容</a:t>
            </a:r>
          </a:p>
          <a:p>
            <a:pPr algn="ctr"/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Forth</a:t>
            </a:r>
            <a:r>
              <a:rPr lang="zh-CN" altLang="en-US" sz="2400" dirty="0">
                <a:sym typeface="+mn-ea"/>
              </a:rPr>
              <a:t>实验测试结果：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ym typeface="+mn-ea"/>
              </a:rPr>
              <a:t>DeepProbLog在加法和排序问题上测试的准确率达到100%。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ym typeface="+mn-ea"/>
              </a:rPr>
              <a:t>同时DeepProbLo</a:t>
            </a:r>
            <a:r>
              <a:rPr lang="zh-CN" altLang="en-US" sz="2400" dirty="0" smtClean="0">
                <a:sym typeface="+mn-ea"/>
              </a:rPr>
              <a:t>g随</a:t>
            </a:r>
            <a:r>
              <a:rPr lang="zh-CN" altLang="en-US" sz="2400" dirty="0">
                <a:sym typeface="+mn-ea"/>
              </a:rPr>
              <a:t>着训练长度的增加，DeepProbLog的运行速度更快，伸缩性更好。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ym typeface="+mn-ea"/>
              </a:rPr>
              <a:t>此实验体现出</a:t>
            </a:r>
            <a:r>
              <a:rPr lang="en-US" altLang="zh-CN" sz="2400" dirty="0" err="1">
                <a:sym typeface="+mn-ea"/>
              </a:rPr>
              <a:t>DeepProbLog</a:t>
            </a:r>
            <a:r>
              <a:rPr lang="zh-CN" altLang="en-US" sz="2400" dirty="0">
                <a:sym typeface="+mn-ea"/>
              </a:rPr>
              <a:t>有着优秀的程序归纳能力。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" y="1835785"/>
            <a:ext cx="8289925" cy="164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" y="4401820"/>
            <a:ext cx="6515735" cy="131000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7890" y="121285"/>
            <a:ext cx="1021651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ym typeface="+mn-ea"/>
              </a:rPr>
              <a:t>根据</a:t>
            </a:r>
            <a:r>
              <a:rPr lang="en-US" altLang="zh-CN" sz="3200" b="1">
                <a:sym typeface="+mn-ea"/>
              </a:rPr>
              <a:t>MNIST</a:t>
            </a:r>
            <a:r>
              <a:rPr lang="zh-CN" altLang="en-US" sz="3200" b="1">
                <a:sym typeface="+mn-ea"/>
              </a:rPr>
              <a:t>示例改写数字图像加法为减法</a:t>
            </a:r>
            <a:endParaRPr lang="zh-CN" altLang="en-US" sz="3200" b="1"/>
          </a:p>
          <a:p>
            <a:pPr algn="ctr"/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在</a:t>
            </a:r>
            <a:r>
              <a:rPr lang="en-US" altLang="zh-CN" sz="2400">
                <a:sym typeface="+mn-ea"/>
              </a:rPr>
              <a:t>MNIST</a:t>
            </a:r>
            <a:r>
              <a:rPr lang="zh-CN" altLang="en-US" sz="2400">
                <a:sym typeface="+mn-ea"/>
              </a:rPr>
              <a:t>实验中，DeepProbLog实现了个位数图像加法和多位数图像加法，我们在运行并分析过该实验后，想仿造该示例，将加法改写为减法。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个位数图像减法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思路过程：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首先分析个位数图像加法的处理过程：加载训练测试数据，获取编写好的逻辑表达式，接着构建神经网络、模型和优化器，最后训练测试。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想要将加法改写为减法，最重要的是修改逻辑表达式，之后用修改后的表达式来构建模型。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改写后的逻辑表达式：nn(mnist_net,[X],Y,[0,1,2,3,4,5,6,7,8,9]) :: digit(X,Y).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subtract(X,Y,Z) :- digit(X,X2), digit(Y,Y2), Z is X2-Y2.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3920" y="848360"/>
            <a:ext cx="1023429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ym typeface="+mn-ea"/>
              </a:rPr>
              <a:t>在学习完论文之后，我下载了论文的相关代码查看</a:t>
            </a:r>
            <a:r>
              <a:rPr lang="en-US" altLang="zh-CN" sz="2800" b="1">
                <a:sym typeface="+mn-ea"/>
              </a:rPr>
              <a:t>DeepProblog</a:t>
            </a:r>
            <a:r>
              <a:rPr lang="zh-CN" altLang="en-US" sz="2800" b="1">
                <a:sym typeface="+mn-ea"/>
              </a:rPr>
              <a:t>的设计思路和逻辑：</a:t>
            </a:r>
          </a:p>
          <a:p>
            <a:endParaRPr lang="zh-CN" altLang="en-US" sz="2800" b="1">
              <a:sym typeface="+mn-ea"/>
            </a:endParaRPr>
          </a:p>
          <a:p>
            <a:r>
              <a:rPr lang="en-US" altLang="zh-CN" sz="2800" b="1"/>
              <a:t>1. </a:t>
            </a:r>
            <a:r>
              <a:rPr lang="en-US" altLang="zh-CN" sz="2800" b="1">
                <a:sym typeface="+mn-ea"/>
              </a:rPr>
              <a:t>DeepProblog</a:t>
            </a:r>
            <a:r>
              <a:rPr lang="zh-CN" altLang="en-US" sz="2800" b="1">
                <a:sym typeface="+mn-ea"/>
              </a:rPr>
              <a:t>代码主要包括逻辑程序构建，模型构建，神经网络构建，梯度计算，模型优化处理和模型训练这几个部分。</a:t>
            </a:r>
          </a:p>
          <a:p>
            <a:endParaRPr lang="zh-CN" altLang="en-US" sz="2800" b="1">
              <a:sym typeface="+mn-ea"/>
            </a:endParaRPr>
          </a:p>
          <a:p>
            <a:r>
              <a:rPr lang="en-US" altLang="zh-CN" sz="2800" b="1">
                <a:sym typeface="+mn-ea"/>
              </a:rPr>
              <a:t>2. DeepProblog</a:t>
            </a:r>
            <a:r>
              <a:rPr lang="zh-CN" altLang="en-US" sz="2800" b="1">
                <a:sym typeface="+mn-ea"/>
              </a:rPr>
              <a:t>的过程为：首先构建</a:t>
            </a:r>
            <a:r>
              <a:rPr lang="en-US" altLang="zh-CN" sz="2800" b="1">
                <a:sym typeface="+mn-ea"/>
              </a:rPr>
              <a:t>DeepProblog</a:t>
            </a:r>
            <a:r>
              <a:rPr lang="zh-CN" altLang="en-US" sz="2800" b="1">
                <a:sym typeface="+mn-ea"/>
              </a:rPr>
              <a:t>模型、逻辑程序和神经网络模型，之后使用</a:t>
            </a:r>
            <a:r>
              <a:rPr lang="en-US" altLang="zh-CN" sz="2800" b="1">
                <a:sym typeface="+mn-ea"/>
              </a:rPr>
              <a:t>Problog</a:t>
            </a:r>
            <a:r>
              <a:rPr lang="zh-CN" altLang="en-US" sz="2800" b="1">
                <a:sym typeface="+mn-ea"/>
              </a:rPr>
              <a:t>进行半环梯度计算，返回</a:t>
            </a:r>
            <a:r>
              <a:rPr lang="en-US" altLang="zh-CN" sz="2800" b="1">
                <a:sym typeface="+mn-ea"/>
              </a:rPr>
              <a:t>SDD</a:t>
            </a:r>
            <a:r>
              <a:rPr lang="zh-CN" altLang="en-US" sz="2800" b="1">
                <a:sym typeface="+mn-ea"/>
              </a:rPr>
              <a:t>的查询概率。最后在模型训练的过程中使用优化器对</a:t>
            </a:r>
            <a:r>
              <a:rPr lang="en-US" altLang="zh-CN" sz="2800" b="1">
                <a:sym typeface="+mn-ea"/>
              </a:rPr>
              <a:t>DeepProblog</a:t>
            </a:r>
            <a:r>
              <a:rPr lang="zh-CN" altLang="en-US" sz="2800" b="1">
                <a:sym typeface="+mn-ea"/>
              </a:rPr>
              <a:t>模型进行优化。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7890" y="121285"/>
            <a:ext cx="10216515" cy="6062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ym typeface="+mn-ea"/>
              </a:rPr>
              <a:t>根据</a:t>
            </a:r>
            <a:r>
              <a:rPr lang="en-US" altLang="zh-CN" sz="3200" b="1">
                <a:sym typeface="+mn-ea"/>
              </a:rPr>
              <a:t>MNIST</a:t>
            </a:r>
            <a:r>
              <a:rPr lang="zh-CN" altLang="en-US" sz="3200" b="1">
                <a:sym typeface="+mn-ea"/>
              </a:rPr>
              <a:t>示例改写数字图像加法为减法</a:t>
            </a:r>
            <a:endParaRPr lang="zh-CN" altLang="en-US" sz="3200" b="1"/>
          </a:p>
          <a:p>
            <a:pPr algn="ctr"/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多位数图像减法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思路过程：</a:t>
            </a:r>
            <a:endParaRPr lang="en-US" altLang="zh-CN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与个位数减法相同，最重要的是修改逻辑表达式。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改写后的逻辑表达式：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nn(mnist_net,[X],Y,[0,1,2,3,4,5,6,7,8,9]) :: digit(X,Y).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//number(X,Y)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将多张图像转为对应的多位数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number([],Result,Result).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number([H|T],Acc,Result) :- digit(H,Nr), Acc2 is Nr+10*Acc,number(T,Acc2,Result).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number(X,Y) :- number(X,0,Y).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subtract(X,Y,Z) :- number(X,X2), number(Y,Y2), Z is X2-Y2.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7890" y="121285"/>
            <a:ext cx="1021651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ym typeface="+mn-ea"/>
              </a:rPr>
              <a:t>根据</a:t>
            </a:r>
            <a:r>
              <a:rPr lang="en-US" altLang="zh-CN" sz="3200" b="1">
                <a:sym typeface="+mn-ea"/>
              </a:rPr>
              <a:t>MNIST</a:t>
            </a:r>
            <a:r>
              <a:rPr lang="zh-CN" altLang="en-US" sz="3200" b="1">
                <a:sym typeface="+mn-ea"/>
              </a:rPr>
              <a:t>示例改写数字图像加法为减法</a:t>
            </a:r>
            <a:endParaRPr lang="zh-CN" altLang="en-US" sz="3200" b="1"/>
          </a:p>
          <a:p>
            <a:pPr algn="ctr"/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之后我们修改了</a:t>
            </a:r>
            <a:r>
              <a:rPr lang="en-US" altLang="zh-CN" sz="2400">
                <a:sym typeface="+mn-ea"/>
              </a:rPr>
              <a:t>generate_data.py</a:t>
            </a:r>
            <a:r>
              <a:rPr lang="zh-CN" altLang="en-US" sz="2400">
                <a:sym typeface="+mn-ea"/>
              </a:rPr>
              <a:t>文件中的generate_examples函数用于处理数据集，使得其适用于减法模型。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之后是关键的模型训练和测试，但之前加法的数据集不能直接使用，需要进行修改。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观察原来的数据集发现数字图像是通过</a:t>
            </a:r>
            <a:r>
              <a:rPr lang="en-US" altLang="zh-CN" sz="2400">
                <a:sym typeface="+mn-ea"/>
              </a:rPr>
              <a:t>train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test</a:t>
            </a:r>
            <a:r>
              <a:rPr lang="zh-CN" altLang="en-US" sz="2400">
                <a:sym typeface="+mn-ea"/>
              </a:rPr>
              <a:t>函数索引得到的，想要手动修改非常困难。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之后我们想在网上寻找类似的数据集，但很遗憾没有找到。所以我们只能将该过程的思路进行展示。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425" y="600075"/>
            <a:ext cx="11233150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/>
              <a:t>完成的主要工作</a:t>
            </a:r>
            <a:r>
              <a:rPr lang="zh-CN" altLang="en-US" sz="4000"/>
              <a:t>：</a:t>
            </a:r>
            <a:endParaRPr lang="zh-CN" altLang="en-US" sz="3600"/>
          </a:p>
          <a:p>
            <a:pPr algn="l">
              <a:lnSpc>
                <a:spcPct val="150000"/>
              </a:lnSpc>
            </a:pPr>
            <a:r>
              <a:rPr lang="en-US" altLang="zh-CN" sz="3200"/>
              <a:t>1.</a:t>
            </a:r>
            <a:r>
              <a:rPr lang="en-US" altLang="zh-CN" sz="3600"/>
              <a:t> </a:t>
            </a:r>
            <a:r>
              <a:rPr lang="zh-CN" altLang="en-US" sz="3200"/>
              <a:t>仔细研读论文，深入理解</a:t>
            </a:r>
            <a:r>
              <a:rPr lang="en-US" altLang="zh-CN" sz="3200"/>
              <a:t>DeepProblog</a:t>
            </a:r>
            <a:r>
              <a:rPr lang="zh-CN" altLang="en-US" sz="3200"/>
              <a:t>涉及的相关知识整理每个部分的相关思路。</a:t>
            </a:r>
          </a:p>
          <a:p>
            <a:pPr algn="l">
              <a:lnSpc>
                <a:spcPct val="150000"/>
              </a:lnSpc>
            </a:pPr>
            <a:r>
              <a:rPr lang="en-US" altLang="zh-CN" sz="3200"/>
              <a:t>2. </a:t>
            </a:r>
            <a:r>
              <a:rPr lang="zh-CN" altLang="en-US" sz="3200">
                <a:sym typeface="+mn-ea"/>
              </a:rPr>
              <a:t>理解</a:t>
            </a:r>
            <a:r>
              <a:rPr lang="en-US" altLang="zh-CN" sz="3200">
                <a:sym typeface="+mn-ea"/>
              </a:rPr>
              <a:t>DeepProblog</a:t>
            </a:r>
            <a:r>
              <a:rPr lang="zh-CN" altLang="en-US" sz="3200">
                <a:sym typeface="+mn-ea"/>
              </a:rPr>
              <a:t>的相关代码和实现逻辑。</a:t>
            </a:r>
            <a:endParaRPr lang="zh-CN" altLang="en-US" sz="3200"/>
          </a:p>
          <a:p>
            <a:pPr algn="l">
              <a:lnSpc>
                <a:spcPct val="150000"/>
              </a:lnSpc>
            </a:pPr>
            <a:r>
              <a:rPr lang="en-US" altLang="zh-CN" sz="3200"/>
              <a:t>3. </a:t>
            </a:r>
            <a:r>
              <a:rPr lang="zh-CN" altLang="en-US" sz="3200"/>
              <a:t>根据论文给出的代码进行</a:t>
            </a:r>
            <a:r>
              <a:rPr lang="en-US" altLang="zh-CN" sz="3200">
                <a:sym typeface="+mn-ea"/>
              </a:rPr>
              <a:t>DeepProblog</a:t>
            </a:r>
            <a:r>
              <a:rPr lang="zh-CN" altLang="en-US" sz="3200"/>
              <a:t>模型训练。</a:t>
            </a:r>
          </a:p>
          <a:p>
            <a:pPr algn="l">
              <a:lnSpc>
                <a:spcPct val="150000"/>
              </a:lnSpc>
            </a:pPr>
            <a:r>
              <a:rPr lang="en-US" altLang="zh-CN" sz="3200"/>
              <a:t>4. </a:t>
            </a:r>
            <a:r>
              <a:rPr lang="zh-CN" altLang="en-US" sz="3200"/>
              <a:t>运行代码中给出的CoinUrn、Forth和MNIST三个示例，得到结果并进行分析。</a:t>
            </a:r>
          </a:p>
          <a:p>
            <a:pPr algn="l">
              <a:lnSpc>
                <a:spcPct val="150000"/>
              </a:lnSpc>
            </a:pPr>
            <a:r>
              <a:rPr lang="en-US" altLang="zh-CN" sz="3200"/>
              <a:t>5. </a:t>
            </a:r>
            <a:r>
              <a:rPr lang="zh-CN" altLang="en-US" sz="3200"/>
              <a:t>根据</a:t>
            </a:r>
            <a:r>
              <a:rPr lang="en-US" altLang="zh-CN" sz="3200"/>
              <a:t>MNIST</a:t>
            </a:r>
            <a:r>
              <a:rPr lang="zh-CN" altLang="en-US" sz="3200"/>
              <a:t>示例改写数字图像加法为减法。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7890" y="121285"/>
            <a:ext cx="1004443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/>
              <a:t>论文的主要内容</a:t>
            </a:r>
          </a:p>
          <a:p>
            <a:pPr algn="ctr"/>
            <a:endParaRPr lang="zh-CN" altLang="en-US" sz="3200" b="1"/>
          </a:p>
          <a:p>
            <a:pPr algn="l"/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论文提出了新的概率逻辑编程框架：</a:t>
            </a:r>
            <a:r>
              <a:rPr lang="en-US" altLang="zh-CN" sz="2400">
                <a:sym typeface="+mn-ea"/>
              </a:rPr>
              <a:t>DeepProbLog</a:t>
            </a:r>
          </a:p>
          <a:p>
            <a:pPr algn="l"/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DeepProbLog</a:t>
            </a:r>
            <a:r>
              <a:rPr lang="zh-CN" altLang="en-US" sz="2400">
                <a:sym typeface="+mn-ea"/>
              </a:rPr>
              <a:t>是一个集成了通用神经网络和表现性概率逻辑的建模推理的框架，能够通过示例进行端到端的训练学习。</a:t>
            </a:r>
          </a:p>
          <a:p>
            <a:pPr algn="l"/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DeepProbLog</a:t>
            </a:r>
            <a:r>
              <a:rPr lang="zh-CN" altLang="en-US" sz="2400">
                <a:sym typeface="+mn-ea"/>
              </a:rPr>
              <a:t>保留了</a:t>
            </a:r>
            <a:r>
              <a:rPr lang="en-US" altLang="zh-CN" sz="2400">
                <a:sym typeface="+mn-ea"/>
              </a:rPr>
              <a:t>ProbLog</a:t>
            </a:r>
            <a:r>
              <a:rPr lang="zh-CN" altLang="en-US" sz="2400">
                <a:sym typeface="+mn-ea"/>
              </a:rPr>
              <a:t>的语义、推理机制和实现，核心的改进是基于模型的实例训练。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en-US" altLang="zh-CN" sz="2400">
                <a:sym typeface="+mn-ea"/>
              </a:rPr>
              <a:t>DeepProbLog</a:t>
            </a:r>
            <a:r>
              <a:rPr lang="zh-CN" altLang="en-US" sz="2400">
                <a:sym typeface="+mn-ea"/>
              </a:rPr>
              <a:t>使用神经网络，采用损失梯度反向传播的方法进行训练。输入数据为通过模型得到的特征向量和概率事实，原子表达式上的输出为概率，总输出封装为神经谓词。</a:t>
            </a:r>
          </a:p>
          <a:p>
            <a:pPr algn="l"/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7890" y="121285"/>
            <a:ext cx="10044430" cy="661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/>
              <a:t>论文的主要内容</a:t>
            </a:r>
          </a:p>
          <a:p>
            <a:pPr algn="ctr"/>
            <a:endParaRPr lang="zh-CN" altLang="en-US" sz="3200" b="1"/>
          </a:p>
          <a:p>
            <a:pPr algn="l"/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论文介绍了逻辑编程概念</a:t>
            </a:r>
          </a:p>
          <a:p>
            <a:pPr algn="l"/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Atoms</a:t>
            </a:r>
            <a:r>
              <a:rPr lang="zh-CN" altLang="en-US" sz="2400">
                <a:sym typeface="+mn-ea"/>
              </a:rPr>
              <a:t>：形如q(t1, ..., tn)的表达式（</a:t>
            </a:r>
            <a:r>
              <a:rPr lang="en-US" altLang="zh-CN" sz="2400">
                <a:sym typeface="+mn-ea"/>
              </a:rPr>
              <a:t>q</a:t>
            </a:r>
            <a:r>
              <a:rPr lang="zh-CN" altLang="en-US" sz="2400">
                <a:sym typeface="+mn-ea"/>
              </a:rPr>
              <a:t>是谓词，</a:t>
            </a:r>
            <a:r>
              <a:rPr lang="en-US" altLang="zh-CN" sz="2400">
                <a:sym typeface="+mn-ea"/>
              </a:rPr>
              <a:t>ti</a:t>
            </a:r>
            <a:r>
              <a:rPr lang="zh-CN" altLang="en-US" sz="2400">
                <a:sym typeface="+mn-ea"/>
              </a:rPr>
              <a:t>是条件，</a:t>
            </a:r>
            <a:r>
              <a:rPr lang="en-US" altLang="zh-CN" sz="2400">
                <a:sym typeface="+mn-ea"/>
              </a:rPr>
              <a:t>t</a:t>
            </a:r>
            <a:r>
              <a:rPr lang="zh-CN" altLang="en-US" sz="2400">
                <a:sym typeface="+mn-ea"/>
              </a:rPr>
              <a:t>可以为常量、变量或函数）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literal</a:t>
            </a:r>
            <a:r>
              <a:rPr lang="zh-CN" altLang="en-US" sz="2400">
                <a:sym typeface="+mn-ea"/>
              </a:rPr>
              <a:t>：q(t1, ..., tn)或¬q(t1, ..., tn)。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ground</a:t>
            </a:r>
            <a:r>
              <a:rPr lang="zh-CN" altLang="en-US" sz="2400">
                <a:sym typeface="+mn-ea"/>
              </a:rPr>
              <a:t>：不含有任何变量的表达式。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rule</a:t>
            </a:r>
            <a:r>
              <a:rPr lang="zh-CN" altLang="en-US" sz="2400">
                <a:sym typeface="+mn-ea"/>
              </a:rPr>
              <a:t>：形如h :</a:t>
            </a:r>
            <a:r>
              <a:rPr lang="en-US" altLang="zh-CN" sz="2400">
                <a:sym typeface="+mn-ea"/>
              </a:rPr>
              <a:t>—</a:t>
            </a:r>
            <a:r>
              <a:rPr lang="zh-CN" altLang="en-US" sz="2400">
                <a:sym typeface="+mn-ea"/>
              </a:rPr>
              <a:t> b1, ..., bn的表达式，其中</a:t>
            </a:r>
            <a:r>
              <a:rPr lang="en-US" altLang="zh-CN" sz="2400">
                <a:sym typeface="+mn-ea"/>
              </a:rPr>
              <a:t>h</a:t>
            </a:r>
            <a:r>
              <a:rPr lang="zh-CN" altLang="en-US" sz="2400">
                <a:sym typeface="+mn-ea"/>
              </a:rPr>
              <a:t>为</a:t>
            </a:r>
            <a:r>
              <a:rPr lang="en-US" altLang="zh-CN" sz="2400">
                <a:sym typeface="+mn-ea"/>
              </a:rPr>
              <a:t>atom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bi</a:t>
            </a:r>
            <a:r>
              <a:rPr lang="zh-CN" altLang="en-US" sz="2400">
                <a:sym typeface="+mn-ea"/>
              </a:rPr>
              <a:t>为</a:t>
            </a:r>
            <a:r>
              <a:rPr lang="en-US" altLang="zh-CN" sz="2400">
                <a:sym typeface="+mn-ea"/>
              </a:rPr>
              <a:t>literals</a:t>
            </a:r>
            <a:r>
              <a:rPr lang="zh-CN" altLang="en-US" sz="2400">
                <a:sym typeface="+mn-ea"/>
              </a:rPr>
              <a:t>。</a:t>
            </a:r>
            <a:r>
              <a:rPr lang="en-US" altLang="zh-CN" sz="2400">
                <a:sym typeface="+mn-ea"/>
              </a:rPr>
              <a:t>rule</a:t>
            </a:r>
            <a:r>
              <a:rPr lang="zh-CN" altLang="en-US" sz="2400">
                <a:sym typeface="+mn-ea"/>
              </a:rPr>
              <a:t>的含义为：每当 bi 的连词成立时，h 就成立。当</a:t>
            </a:r>
            <a:r>
              <a:rPr lang="en-US" altLang="zh-CN" sz="2400">
                <a:sym typeface="+mn-ea"/>
              </a:rPr>
              <a:t>n=0</a:t>
            </a:r>
            <a:r>
              <a:rPr lang="zh-CN" altLang="en-US" sz="2400">
                <a:sym typeface="+mn-ea"/>
              </a:rPr>
              <a:t>时，</a:t>
            </a:r>
            <a:r>
              <a:rPr lang="en-US" altLang="zh-CN" sz="2400">
                <a:sym typeface="+mn-ea"/>
              </a:rPr>
              <a:t>rule</a:t>
            </a:r>
            <a:r>
              <a:rPr lang="zh-CN" altLang="en-US" sz="2400">
                <a:sym typeface="+mn-ea"/>
              </a:rPr>
              <a:t>被称为</a:t>
            </a:r>
            <a:r>
              <a:rPr lang="en-US" altLang="zh-CN" sz="2400">
                <a:sym typeface="+mn-ea"/>
              </a:rPr>
              <a:t>facts.</a:t>
            </a:r>
          </a:p>
          <a:p>
            <a:pPr algn="l"/>
            <a:r>
              <a:rPr lang="zh-CN" altLang="en-US" sz="2400">
                <a:sym typeface="+mn-ea"/>
              </a:rPr>
              <a:t>总结：</a:t>
            </a:r>
            <a:r>
              <a:rPr lang="en-US" altLang="zh-CN" sz="2400">
                <a:sym typeface="+mn-ea"/>
              </a:rPr>
              <a:t>DeepProbLog</a:t>
            </a:r>
            <a:r>
              <a:rPr lang="zh-CN" altLang="en-US" sz="2400">
                <a:sym typeface="+mn-ea"/>
              </a:rPr>
              <a:t>是结合了</a:t>
            </a:r>
            <a:r>
              <a:rPr lang="en-US" altLang="zh-CN" sz="2400">
                <a:sym typeface="+mn-ea"/>
              </a:rPr>
              <a:t>ProbLog</a:t>
            </a:r>
            <a:r>
              <a:rPr lang="zh-CN" altLang="en-US" sz="2400">
                <a:sym typeface="+mn-ea"/>
              </a:rPr>
              <a:t>和深度学习的逻辑编程语言，改进后的性能更加优秀。</a:t>
            </a:r>
          </a:p>
          <a:p>
            <a:pPr algn="l"/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7890" y="121285"/>
            <a:ext cx="1004443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/>
              <a:t>论文的主要内容</a:t>
            </a:r>
          </a:p>
          <a:p>
            <a:pPr algn="ctr"/>
            <a:endParaRPr lang="zh-CN" altLang="en-US" sz="3200" b="1"/>
          </a:p>
          <a:p>
            <a:pPr algn="l"/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论文给出了</a:t>
            </a:r>
            <a:r>
              <a:rPr lang="en-US" altLang="zh-CN" sz="2400">
                <a:sym typeface="+mn-ea"/>
              </a:rPr>
              <a:t>DeepProbLog</a:t>
            </a:r>
            <a:r>
              <a:rPr lang="zh-CN" altLang="en-US" sz="2400">
                <a:sym typeface="+mn-ea"/>
              </a:rPr>
              <a:t>的推理机制</a:t>
            </a:r>
            <a:endParaRPr lang="en-US" altLang="zh-CN" sz="2400">
              <a:sym typeface="+mn-ea"/>
            </a:endParaRPr>
          </a:p>
          <a:p>
            <a:pPr algn="l"/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ym typeface="+mn-ea"/>
              </a:rPr>
              <a:t>第一步根据查询的逻辑程序，生成查询所依赖的程序中子句的所有基本实例。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ym typeface="+mn-ea"/>
              </a:rPr>
              <a:t>第二步将ground logic program改写成命题逻辑中的公式，根据概率事实的真值定义查询的真值。</a:t>
            </a:r>
            <a:r>
              <a:rPr lang="zh-CN" altLang="en-US" sz="2400">
                <a:sym typeface="+mn-ea"/>
              </a:rPr>
              <a:t>此过程中遇到神经谓词时，都会执行对神经网络组件的正向传递。当这种情况发生时，所需的输入（例如图像）会被输入到神经网络中，然后将Softmax 输出层的结果作</a:t>
            </a:r>
            <a:r>
              <a:rPr lang="en-US" altLang="zh-CN" sz="2400">
                <a:sym typeface="+mn-ea"/>
              </a:rPr>
              <a:t>ground</a:t>
            </a:r>
            <a:r>
              <a:rPr lang="zh-CN" altLang="en-US" sz="2400">
                <a:sym typeface="+mn-ea"/>
              </a:rPr>
              <a:t> AD的概率。</a:t>
            </a:r>
            <a:endParaRPr lang="en-US" altLang="zh-CN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ym typeface="+mn-ea"/>
              </a:rPr>
              <a:t>第三步将逻辑公式编译成决策图(SDD)</a:t>
            </a:r>
            <a:r>
              <a:rPr lang="zh-CN" altLang="en-US" sz="2400">
                <a:sym typeface="+mn-ea"/>
              </a:rPr>
              <a:t>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自下而上评估</a:t>
            </a:r>
            <a:r>
              <a:rPr lang="en-US" altLang="zh-CN" sz="2400">
                <a:sym typeface="+mn-ea"/>
              </a:rPr>
              <a:t>SDD</a:t>
            </a:r>
            <a:r>
              <a:rPr lang="zh-CN" altLang="en-US" sz="2400">
                <a:sym typeface="+mn-ea"/>
              </a:rPr>
              <a:t>，计算给定查询的成功概率。</a:t>
            </a:r>
          </a:p>
          <a:p>
            <a:pPr algn="l"/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7890" y="121285"/>
            <a:ext cx="1021651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论文的主要内容</a:t>
            </a:r>
          </a:p>
          <a:p>
            <a:pPr algn="ctr"/>
            <a:endParaRPr lang="zh-CN" altLang="en-US" sz="3200" b="1" dirty="0"/>
          </a:p>
          <a:p>
            <a:pPr algn="l"/>
            <a:r>
              <a:rPr lang="en-US" altLang="zh-CN" sz="2400" dirty="0">
                <a:sym typeface="+mn-ea"/>
              </a:rPr>
              <a:t>4. </a:t>
            </a:r>
            <a:r>
              <a:rPr lang="zh-CN" altLang="en-US" sz="2400" dirty="0">
                <a:sym typeface="+mn-ea"/>
              </a:rPr>
              <a:t>论文对</a:t>
            </a:r>
            <a:r>
              <a:rPr lang="en-US" altLang="zh-CN" sz="2400" dirty="0" err="1">
                <a:sym typeface="+mn-ea"/>
              </a:rPr>
              <a:t>DeepProbLog</a:t>
            </a:r>
            <a:r>
              <a:rPr lang="zh-CN" altLang="en-US" sz="2400" dirty="0">
                <a:sym typeface="+mn-ea"/>
              </a:rPr>
              <a:t>进行数据集训练并用三个实验来体现</a:t>
            </a:r>
            <a:r>
              <a:rPr lang="en-US" altLang="zh-CN" sz="2400" dirty="0" err="1">
                <a:sym typeface="+mn-ea"/>
              </a:rPr>
              <a:t>DeepProbLog</a:t>
            </a:r>
            <a:r>
              <a:rPr lang="zh-CN" altLang="en-US" sz="2400" dirty="0">
                <a:sym typeface="+mn-ea"/>
              </a:rPr>
              <a:t>的优点</a:t>
            </a:r>
            <a:r>
              <a:rPr lang="zh-CN" altLang="en-US" sz="2400" dirty="0" smtClean="0">
                <a:sym typeface="+mn-ea"/>
              </a:rPr>
              <a:t>。</a:t>
            </a:r>
            <a:endParaRPr lang="en-US" altLang="zh-CN" sz="2400" dirty="0">
              <a:sym typeface="+mn-ea"/>
            </a:endParaRPr>
          </a:p>
          <a:p>
            <a:pPr algn="l"/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ym typeface="+mn-ea"/>
              </a:rPr>
              <a:t>CoinUrn实验：投币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取球问题是社区概率编程的标准示例</a:t>
            </a:r>
            <a:r>
              <a:rPr lang="zh-CN" altLang="en-US" sz="2400" dirty="0" smtClean="0">
                <a:sym typeface="+mn-ea"/>
              </a:rPr>
              <a:t>。</a:t>
            </a:r>
            <a:endParaRPr lang="en-US" altLang="zh-CN" sz="2400" dirty="0" smtClean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ym typeface="+mn-ea"/>
              </a:rPr>
              <a:t>规</a:t>
            </a:r>
            <a:r>
              <a:rPr lang="zh-CN" altLang="en-US" sz="2400" dirty="0" smtClean="0">
                <a:sym typeface="+mn-ea"/>
              </a:rPr>
              <a:t>则：一枚有潜在偏见的硬币和两个盒子，第一个盒子中有红球和蓝球，第二个有红球、蓝球和绿球。抛掷硬币，分别从两个盒中取出一个球，如果两个球颜色相同或者硬币正面朝上且至少有一个红球，则获胜。</a:t>
            </a: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 smtClean="0">
                <a:sym typeface="+mn-ea"/>
              </a:rPr>
              <a:t>实现：实</a:t>
            </a:r>
            <a:r>
              <a:rPr lang="zh-CN" altLang="en-US" sz="2400" dirty="0">
                <a:sym typeface="+mn-ea"/>
              </a:rPr>
              <a:t>验</a:t>
            </a:r>
            <a:r>
              <a:rPr lang="en-US" altLang="zh-CN" sz="2400" dirty="0" err="1">
                <a:sym typeface="+mn-ea"/>
              </a:rPr>
              <a:t>同时训练一个神经网络来将硬币的图像分类为正面或反面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 err="1">
                <a:sym typeface="+mn-ea"/>
              </a:rPr>
              <a:t>并训练一个神经网络来将球的颜色分类为红色、蓝色或绿色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 err="1">
                <a:sym typeface="+mn-ea"/>
              </a:rPr>
              <a:t>这些是</a:t>
            </a:r>
            <a:r>
              <a:rPr lang="zh-CN" altLang="en-US" sz="2400" dirty="0">
                <a:sym typeface="+mn-ea"/>
              </a:rPr>
              <a:t>颜色</a:t>
            </a:r>
            <a:r>
              <a:rPr lang="en-US" altLang="zh-CN" sz="2400" dirty="0" err="1">
                <a:sym typeface="+mn-ea"/>
              </a:rPr>
              <a:t>作为RGB三元组给出的</a:t>
            </a:r>
            <a:r>
              <a:rPr lang="en-US" altLang="zh-CN" sz="2400" dirty="0">
                <a:sym typeface="+mn-ea"/>
              </a:rPr>
              <a:t>。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ym typeface="+mn-ea"/>
              </a:rPr>
              <a:t>实验</a:t>
            </a:r>
            <a:r>
              <a:rPr lang="en-US" altLang="zh-CN" sz="2400" dirty="0" err="1">
                <a:sym typeface="+mn-ea"/>
              </a:rPr>
              <a:t>输入包括一个图像，两个RGB对，输出是游戏的结果</a:t>
            </a:r>
            <a:r>
              <a:rPr lang="en-US" altLang="zh-CN" sz="2400" dirty="0">
                <a:sym typeface="+mn-ea"/>
              </a:rPr>
              <a:t>。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ym typeface="+mn-ea"/>
              </a:rPr>
              <a:t>实验对</a:t>
            </a:r>
            <a:r>
              <a:rPr lang="en-US" altLang="zh-CN" sz="2400" dirty="0">
                <a:sym typeface="+mn-ea"/>
              </a:rPr>
              <a:t>256个实例的训练</a:t>
            </a:r>
            <a:r>
              <a:rPr lang="zh-CN" altLang="en-US" sz="2400" dirty="0">
                <a:sym typeface="+mn-ea"/>
              </a:rPr>
              <a:t>过程</a:t>
            </a:r>
            <a:r>
              <a:rPr lang="en-US" altLang="zh-CN" sz="2400" dirty="0">
                <a:sym typeface="+mn-ea"/>
              </a:rPr>
              <a:t>在5个阶段后收敛，</a:t>
            </a:r>
            <a:r>
              <a:rPr lang="zh-CN" altLang="en-US" sz="2400" dirty="0">
                <a:sym typeface="+mn-ea"/>
              </a:rPr>
              <a:t>对</a:t>
            </a:r>
            <a:r>
              <a:rPr lang="en-US" altLang="zh-CN" sz="2400" dirty="0">
                <a:sym typeface="+mn-ea"/>
              </a:rPr>
              <a:t>测试集（64个实例）的</a:t>
            </a:r>
            <a:r>
              <a:rPr lang="zh-CN" altLang="en-US" sz="2400" dirty="0">
                <a:sym typeface="+mn-ea"/>
              </a:rPr>
              <a:t>测试有</a:t>
            </a:r>
            <a:r>
              <a:rPr lang="en-US" altLang="zh-CN" sz="2400" dirty="0">
                <a:sym typeface="+mn-ea"/>
              </a:rPr>
              <a:t>100%</a:t>
            </a:r>
            <a:r>
              <a:rPr lang="zh-CN" altLang="en-US" sz="2400" dirty="0">
                <a:sym typeface="+mn-ea"/>
              </a:rPr>
              <a:t>的</a:t>
            </a:r>
            <a:r>
              <a:rPr lang="en-US" altLang="zh-CN" sz="2400" dirty="0" err="1">
                <a:sym typeface="+mn-ea"/>
              </a:rPr>
              <a:t>准确率</a:t>
            </a:r>
            <a:r>
              <a:rPr lang="en-US" altLang="zh-CN" sz="2400" dirty="0">
                <a:sym typeface="+mn-ea"/>
              </a:rPr>
              <a:t>。</a:t>
            </a:r>
            <a:r>
              <a:rPr lang="zh-CN" altLang="en-US" sz="2400" dirty="0">
                <a:sym typeface="+mn-ea"/>
              </a:rPr>
              <a:t>从结果看</a:t>
            </a:r>
            <a:r>
              <a:rPr lang="en-US" altLang="zh-CN" sz="2400" dirty="0">
                <a:sym typeface="+mn-ea"/>
              </a:rPr>
              <a:t>，</a:t>
            </a:r>
            <a:r>
              <a:rPr lang="en-US" altLang="zh-CN" sz="2400" dirty="0" err="1">
                <a:sym typeface="+mn-ea"/>
              </a:rPr>
              <a:t>两个网络都能正确地对颜色和硬币进行分类，概率参数反映了训练集中颜色和硬币的分布情况</a:t>
            </a:r>
            <a:r>
              <a:rPr lang="en-US" altLang="zh-CN" sz="2400" dirty="0">
                <a:sym typeface="+mn-ea"/>
              </a:rPr>
              <a:t>。</a:t>
            </a:r>
          </a:p>
          <a:p>
            <a:pPr algn="l"/>
            <a:r>
              <a:rPr lang="zh-CN" altLang="en-US" sz="2400" dirty="0" smtClean="0">
                <a:sym typeface="+mn-ea"/>
              </a:rPr>
              <a:t>此</a:t>
            </a:r>
            <a:r>
              <a:rPr lang="zh-CN" altLang="en-US" sz="2400" dirty="0">
                <a:sym typeface="+mn-ea"/>
              </a:rPr>
              <a:t>实验证明了</a:t>
            </a:r>
            <a:r>
              <a:rPr lang="en-US" altLang="zh-CN" sz="2400" dirty="0" err="1">
                <a:sym typeface="+mn-ea"/>
              </a:rPr>
              <a:t>DeepProbLog</a:t>
            </a:r>
            <a:r>
              <a:rPr lang="zh-CN" altLang="en-US" sz="2400" dirty="0">
                <a:sym typeface="+mn-ea"/>
              </a:rPr>
              <a:t>支持概率逻辑编程和深度学习。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7890" y="121285"/>
            <a:ext cx="1021651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论文的主要内容</a:t>
            </a:r>
          </a:p>
          <a:p>
            <a:pPr algn="ctr"/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MNIST</a:t>
            </a:r>
            <a:r>
              <a:rPr lang="zh-CN" altLang="en-US" sz="2400" dirty="0">
                <a:sym typeface="+mn-ea"/>
              </a:rPr>
              <a:t>实验：将MNIST数据集上的经典学习任务扩展到两个更复杂的需要推理的问题。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ym typeface="+mn-ea"/>
              </a:rPr>
              <a:t>个位数图像加法              </a:t>
            </a:r>
            <a:r>
              <a:rPr lang="en-US" altLang="zh-CN" sz="2400" dirty="0">
                <a:sym typeface="+mn-ea"/>
              </a:rPr>
              <a:t>	        </a:t>
            </a:r>
            <a:r>
              <a:rPr lang="zh-CN" altLang="en-US" sz="2400" dirty="0">
                <a:sym typeface="+mn-ea"/>
              </a:rPr>
              <a:t>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ym typeface="+mn-ea"/>
              </a:rPr>
              <a:t>输入为成对的数字图像，输出结果为两个图像上数字总和。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ym typeface="+mn-ea"/>
              </a:rPr>
              <a:t>多位数图像加法</a:t>
            </a:r>
            <a:r>
              <a:rPr lang="en-US" altLang="zh-CN" sz="2400" dirty="0">
                <a:sym typeface="+mn-ea"/>
              </a:rPr>
              <a:t>		        		</a:t>
            </a:r>
            <a:r>
              <a:rPr lang="zh-CN" altLang="en-US" sz="2400" dirty="0">
                <a:sym typeface="+mn-ea"/>
              </a:rPr>
              <a:t>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ym typeface="+mn-ea"/>
              </a:rPr>
              <a:t>输入由两个图像列表组成，列表每个元素都是一个数字图像。输出是所有图像列表对应的多位数的求和</a:t>
            </a:r>
            <a:r>
              <a:rPr lang="zh-CN" altLang="en-US" sz="2400" dirty="0" smtClean="0">
                <a:sym typeface="+mn-ea"/>
              </a:rPr>
              <a:t>。</a:t>
            </a:r>
            <a:endParaRPr lang="en-US" altLang="zh-CN" sz="2400" dirty="0" smtClean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ym typeface="+mn-ea"/>
              </a:rPr>
              <a:t>这个任务说明DeepProbLog的泛化程度远远超出了训练数据。在学习新的谓词时只需要在逻辑上稍作改动。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ym typeface="+mn-ea"/>
              </a:rPr>
              <a:t>该问题用单个数字训练模型，用三位数数字进行评估。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410" y="2089150"/>
            <a:ext cx="215392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410" y="3135630"/>
            <a:ext cx="3342005" cy="44577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400" y="1555201"/>
            <a:ext cx="5227199" cy="329284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0" dirty="0" smtClean="0"/>
              <a:t>1.</a:t>
            </a:r>
            <a:r>
              <a:rPr lang="zh-CN" altLang="en-US" sz="2400" b="0" dirty="0" smtClean="0"/>
              <a:t>个位数图像加法</a:t>
            </a:r>
            <a:endParaRPr lang="zh-CN" altLang="en-US" sz="24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01" y="1555200"/>
            <a:ext cx="5233076" cy="30685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00" y="5098211"/>
            <a:ext cx="497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迭代</a:t>
            </a:r>
            <a:r>
              <a:rPr lang="en-US" altLang="zh-CN" dirty="0" smtClean="0"/>
              <a:t>30000</a:t>
            </a:r>
            <a:r>
              <a:rPr lang="zh-CN" altLang="en-US" dirty="0" smtClean="0"/>
              <a:t>次后，准确率为</a:t>
            </a:r>
            <a:r>
              <a:rPr lang="en-US" altLang="zh-CN" dirty="0" smtClean="0"/>
              <a:t>96.24%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13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05" b="2205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364" y="1937933"/>
            <a:ext cx="4550161" cy="32206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0" dirty="0" smtClean="0"/>
              <a:t>2.</a:t>
            </a:r>
            <a:r>
              <a:rPr lang="zh-CN" altLang="en-US" sz="2400" b="0" dirty="0"/>
              <a:t>多</a:t>
            </a:r>
            <a:r>
              <a:rPr lang="zh-CN" altLang="en-US" sz="2400" b="0" dirty="0" smtClean="0"/>
              <a:t>位数图像加法</a:t>
            </a:r>
            <a:endParaRPr lang="zh-CN" altLang="en-US" sz="24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608400" y="6085222"/>
            <a:ext cx="497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迭代</a:t>
            </a:r>
            <a:r>
              <a:rPr lang="en-US" altLang="zh-CN" dirty="0" smtClean="0"/>
              <a:t>30000</a:t>
            </a:r>
            <a:r>
              <a:rPr lang="zh-CN" altLang="en-US" dirty="0" smtClean="0"/>
              <a:t>次后，准确率为</a:t>
            </a:r>
            <a:r>
              <a:rPr lang="en-US" altLang="zh-CN" dirty="0" smtClean="0"/>
              <a:t>85%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46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298,&quot;width&quot;:8302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2607</Words>
  <Application>Microsoft Office PowerPoint</Application>
  <PresentationFormat>Widescreen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微软雅黑</vt:lpstr>
      <vt:lpstr>Arial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1.个位数图像加法</vt:lpstr>
      <vt:lpstr>2.多位数图像加法</vt:lpstr>
      <vt:lpstr>PowerPoint Presentation</vt:lpstr>
      <vt:lpstr>PowerPoint Presentation</vt:lpstr>
      <vt:lpstr>1.加法</vt:lpstr>
      <vt:lpstr>2.排序</vt:lpstr>
      <vt:lpstr>3.词代数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Joyce</dc:creator>
  <cp:lastModifiedBy>Granger Joyce</cp:lastModifiedBy>
  <cp:revision>164</cp:revision>
  <dcterms:created xsi:type="dcterms:W3CDTF">2019-06-19T02:08:00Z</dcterms:created>
  <dcterms:modified xsi:type="dcterms:W3CDTF">2020-12-18T00:37:56Z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