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6"/>
  </p:notesMasterIdLst>
  <p:sldIdLst>
    <p:sldId id="305" r:id="rId2"/>
    <p:sldId id="283" r:id="rId3"/>
    <p:sldId id="261" r:id="rId4"/>
    <p:sldId id="262" r:id="rId5"/>
    <p:sldId id="260" r:id="rId6"/>
    <p:sldId id="263" r:id="rId7"/>
    <p:sldId id="258" r:id="rId8"/>
    <p:sldId id="307" r:id="rId9"/>
    <p:sldId id="311" r:id="rId10"/>
    <p:sldId id="313" r:id="rId11"/>
    <p:sldId id="312" r:id="rId12"/>
    <p:sldId id="280" r:id="rId13"/>
    <p:sldId id="282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4"/>
    <p:restoredTop sz="94694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D89DE-AFA4-4A79-B8B0-4B861EBAE5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6DEE9-070E-481C-AE0B-34FFB536B626}">
      <dgm:prSet/>
      <dgm:spPr/>
      <dgm:t>
        <a:bodyPr/>
        <a:lstStyle/>
        <a:p>
          <a:r>
            <a:rPr lang="en-US" dirty="0"/>
            <a:t>NW = number of wavelengths, NR = number of </a:t>
          </a:r>
          <a:r>
            <a:rPr lang="en-US" dirty="0" err="1"/>
            <a:t>r</a:t>
          </a:r>
          <a:r>
            <a:rPr lang="en-US" baseline="-25000" dirty="0" err="1"/>
            <a:t>eff</a:t>
          </a:r>
          <a:r>
            <a:rPr lang="en-US" dirty="0"/>
            <a:t>, NMOM = number of Legendre terms, NT = number of angles</a:t>
          </a:r>
        </a:p>
      </dgm:t>
    </dgm:pt>
    <dgm:pt modelId="{BF0584A3-43E7-4E28-B733-3032CA6B7773}" type="parTrans" cxnId="{77808AF3-549E-4B4A-8A0E-8655867376D2}">
      <dgm:prSet/>
      <dgm:spPr/>
      <dgm:t>
        <a:bodyPr/>
        <a:lstStyle/>
        <a:p>
          <a:endParaRPr lang="en-US"/>
        </a:p>
      </dgm:t>
    </dgm:pt>
    <dgm:pt modelId="{8441966B-B7FB-492E-A399-E455DADAD517}" type="sibTrans" cxnId="{77808AF3-549E-4B4A-8A0E-8655867376D2}">
      <dgm:prSet/>
      <dgm:spPr/>
      <dgm:t>
        <a:bodyPr/>
        <a:lstStyle/>
        <a:p>
          <a:endParaRPr lang="en-US"/>
        </a:p>
      </dgm:t>
    </dgm:pt>
    <dgm:pt modelId="{8D63A74E-FA4C-4158-879D-477E5DA1ACBF}">
      <dgm:prSet/>
      <dgm:spPr/>
      <dgm:t>
        <a:bodyPr/>
        <a:lstStyle/>
        <a:p>
          <a:r>
            <a:rPr lang="en-US"/>
            <a:t>Extension 1 -- FORW   Cext, Csca, g -- (3, NW, NR)</a:t>
          </a:r>
        </a:p>
      </dgm:t>
    </dgm:pt>
    <dgm:pt modelId="{A0301E3E-95FB-45C5-8E8A-3663C6669F53}" type="parTrans" cxnId="{8428433F-AB77-4686-A74A-67C83A7E2C5E}">
      <dgm:prSet/>
      <dgm:spPr/>
      <dgm:t>
        <a:bodyPr/>
        <a:lstStyle/>
        <a:p>
          <a:endParaRPr lang="en-US"/>
        </a:p>
      </dgm:t>
    </dgm:pt>
    <dgm:pt modelId="{BC235F52-2CA0-4604-BDA5-6B7AB3A609B5}" type="sibTrans" cxnId="{8428433F-AB77-4686-A74A-67C83A7E2C5E}">
      <dgm:prSet/>
      <dgm:spPr/>
      <dgm:t>
        <a:bodyPr/>
        <a:lstStyle/>
        <a:p>
          <a:endParaRPr lang="en-US"/>
        </a:p>
      </dgm:t>
    </dgm:pt>
    <dgm:pt modelId="{BD74F927-18E7-41BA-985B-DFA4BE823ABB}">
      <dgm:prSet/>
      <dgm:spPr/>
      <dgm:t>
        <a:bodyPr/>
        <a:lstStyle/>
        <a:p>
          <a:r>
            <a:rPr lang="en-US"/>
            <a:t>Extension 2 -- PMOM   Legendre coefficients of PHSFN (NW, NR, NMOM)</a:t>
          </a:r>
        </a:p>
      </dgm:t>
    </dgm:pt>
    <dgm:pt modelId="{5D420E96-DEC7-48D4-BE34-EB1E09BE33ED}" type="parTrans" cxnId="{F5009D50-9660-44E7-84F8-7BF4A8A59741}">
      <dgm:prSet/>
      <dgm:spPr/>
      <dgm:t>
        <a:bodyPr/>
        <a:lstStyle/>
        <a:p>
          <a:endParaRPr lang="en-US"/>
        </a:p>
      </dgm:t>
    </dgm:pt>
    <dgm:pt modelId="{1223F3F9-78B3-40BA-95C0-32F59A2DB922}" type="sibTrans" cxnId="{F5009D50-9660-44E7-84F8-7BF4A8A59741}">
      <dgm:prSet/>
      <dgm:spPr/>
      <dgm:t>
        <a:bodyPr/>
        <a:lstStyle/>
        <a:p>
          <a:endParaRPr lang="en-US"/>
        </a:p>
      </dgm:t>
    </dgm:pt>
    <dgm:pt modelId="{1B9171A6-DA7C-4C67-A64C-64B7AC958467}">
      <dgm:prSet/>
      <dgm:spPr/>
      <dgm:t>
        <a:bodyPr/>
        <a:lstStyle/>
        <a:p>
          <a:r>
            <a:rPr lang="en-US"/>
            <a:t>Extension 3 -- PHSFN  phase function (F</a:t>
          </a:r>
          <a:r>
            <a:rPr lang="en-US" baseline="-25000"/>
            <a:t>11</a:t>
          </a:r>
          <a:r>
            <a:rPr lang="en-US"/>
            <a:t>)   (NW, NR, NT)</a:t>
          </a:r>
        </a:p>
      </dgm:t>
    </dgm:pt>
    <dgm:pt modelId="{59BE50A8-6BEB-42D5-8CF3-1A4F2AF1D20D}" type="parTrans" cxnId="{E03DA9E9-85D6-4D26-990A-2D2191D45029}">
      <dgm:prSet/>
      <dgm:spPr/>
      <dgm:t>
        <a:bodyPr/>
        <a:lstStyle/>
        <a:p>
          <a:endParaRPr lang="en-US"/>
        </a:p>
      </dgm:t>
    </dgm:pt>
    <dgm:pt modelId="{DB1547C3-0F95-40D7-B6B0-9D6BC087E77C}" type="sibTrans" cxnId="{E03DA9E9-85D6-4D26-990A-2D2191D45029}">
      <dgm:prSet/>
      <dgm:spPr/>
      <dgm:t>
        <a:bodyPr/>
        <a:lstStyle/>
        <a:p>
          <a:endParaRPr lang="en-US"/>
        </a:p>
      </dgm:t>
    </dgm:pt>
    <dgm:pt modelId="{C7B6F0DA-C5A6-4E45-84BE-BF7E35AE16DE}">
      <dgm:prSet/>
      <dgm:spPr/>
      <dgm:t>
        <a:bodyPr/>
        <a:lstStyle/>
        <a:p>
          <a:r>
            <a:rPr lang="en-US"/>
            <a:t>Extension 4 – EXPANSION  expansion of F</a:t>
          </a:r>
          <a:r>
            <a:rPr lang="en-US" baseline="-25000"/>
            <a:t>11</a:t>
          </a:r>
          <a:r>
            <a:rPr lang="en-US"/>
            <a:t> using PMOM (NW, NR, NT)</a:t>
          </a:r>
        </a:p>
      </dgm:t>
    </dgm:pt>
    <dgm:pt modelId="{8DB21EDB-6B6D-45B1-B893-0E067573F860}" type="parTrans" cxnId="{9F52C511-0061-4973-98A5-01E6401EACCA}">
      <dgm:prSet/>
      <dgm:spPr/>
      <dgm:t>
        <a:bodyPr/>
        <a:lstStyle/>
        <a:p>
          <a:endParaRPr lang="en-US"/>
        </a:p>
      </dgm:t>
    </dgm:pt>
    <dgm:pt modelId="{9BD74519-C3C4-4C75-963F-915D87A9A3DE}" type="sibTrans" cxnId="{9F52C511-0061-4973-98A5-01E6401EACCA}">
      <dgm:prSet/>
      <dgm:spPr/>
      <dgm:t>
        <a:bodyPr/>
        <a:lstStyle/>
        <a:p>
          <a:endParaRPr lang="en-US"/>
        </a:p>
      </dgm:t>
    </dgm:pt>
    <dgm:pt modelId="{2482C527-71FC-42E3-A95D-6B47F293E70D}">
      <dgm:prSet/>
      <dgm:spPr/>
      <dgm:t>
        <a:bodyPr/>
        <a:lstStyle/>
        <a:p>
          <a:r>
            <a:rPr lang="en-US"/>
            <a:t>Extension 5 -- PARTICLE_SIZES  r</a:t>
          </a:r>
          <a:r>
            <a:rPr lang="en-US" baseline="-25000"/>
            <a:t>eff</a:t>
          </a:r>
          <a:r>
            <a:rPr lang="en-US"/>
            <a:t>(µm) (NR)</a:t>
          </a:r>
        </a:p>
      </dgm:t>
    </dgm:pt>
    <dgm:pt modelId="{2C6E8AC3-F5A8-428A-AA10-5B0FEAF334E3}" type="parTrans" cxnId="{323B8463-4778-4775-971B-4E23B182714A}">
      <dgm:prSet/>
      <dgm:spPr/>
      <dgm:t>
        <a:bodyPr/>
        <a:lstStyle/>
        <a:p>
          <a:endParaRPr lang="en-US"/>
        </a:p>
      </dgm:t>
    </dgm:pt>
    <dgm:pt modelId="{9ED78EB8-878C-490A-90A9-7BEF4A69E568}" type="sibTrans" cxnId="{323B8463-4778-4775-971B-4E23B182714A}">
      <dgm:prSet/>
      <dgm:spPr/>
      <dgm:t>
        <a:bodyPr/>
        <a:lstStyle/>
        <a:p>
          <a:endParaRPr lang="en-US"/>
        </a:p>
      </dgm:t>
    </dgm:pt>
    <dgm:pt modelId="{F556D420-0FFB-4D9C-82CA-57F1E9F5566E}">
      <dgm:prSet/>
      <dgm:spPr/>
      <dgm:t>
        <a:bodyPr/>
        <a:lstStyle/>
        <a:p>
          <a:r>
            <a:rPr lang="en-US"/>
            <a:t>Extension 6 – WAVELENGTHS (µm)</a:t>
          </a:r>
        </a:p>
      </dgm:t>
    </dgm:pt>
    <dgm:pt modelId="{827E95D2-86A2-46C7-A97F-DE71831A4F51}" type="parTrans" cxnId="{99E57DF9-7D7D-4F2C-B269-0FF3E0D3A689}">
      <dgm:prSet/>
      <dgm:spPr/>
      <dgm:t>
        <a:bodyPr/>
        <a:lstStyle/>
        <a:p>
          <a:endParaRPr lang="en-US"/>
        </a:p>
      </dgm:t>
    </dgm:pt>
    <dgm:pt modelId="{2DD94A72-9BB2-45B7-BA37-1C018C43A356}" type="sibTrans" cxnId="{99E57DF9-7D7D-4F2C-B269-0FF3E0D3A689}">
      <dgm:prSet/>
      <dgm:spPr/>
      <dgm:t>
        <a:bodyPr/>
        <a:lstStyle/>
        <a:p>
          <a:endParaRPr lang="en-US"/>
        </a:p>
      </dgm:t>
    </dgm:pt>
    <dgm:pt modelId="{91470638-52E2-4CD0-971B-A56F20A1E863}">
      <dgm:prSet/>
      <dgm:spPr/>
      <dgm:t>
        <a:bodyPr/>
        <a:lstStyle/>
        <a:p>
          <a:r>
            <a:rPr lang="en-US"/>
            <a:t>Extension 7 -- SCATTERING_ANGLE (degrees) (NT)  </a:t>
          </a:r>
        </a:p>
      </dgm:t>
    </dgm:pt>
    <dgm:pt modelId="{3C2A96EB-1E3A-4305-8DA1-9E71A2AE08B1}" type="parTrans" cxnId="{656CC65E-0045-4AD2-959D-B71C872011BB}">
      <dgm:prSet/>
      <dgm:spPr/>
      <dgm:t>
        <a:bodyPr/>
        <a:lstStyle/>
        <a:p>
          <a:endParaRPr lang="en-US"/>
        </a:p>
      </dgm:t>
    </dgm:pt>
    <dgm:pt modelId="{AE16EC48-D797-4996-A7F2-75B37B28401D}" type="sibTrans" cxnId="{656CC65E-0045-4AD2-959D-B71C872011BB}">
      <dgm:prSet/>
      <dgm:spPr/>
      <dgm:t>
        <a:bodyPr/>
        <a:lstStyle/>
        <a:p>
          <a:endParaRPr lang="en-US"/>
        </a:p>
      </dgm:t>
    </dgm:pt>
    <dgm:pt modelId="{1A9BDAE1-B321-4342-9653-37129D97C7C5}" type="pres">
      <dgm:prSet presAssocID="{F19D89DE-AFA4-4A79-B8B0-4B861EBAE5B8}" presName="linear" presStyleCnt="0">
        <dgm:presLayoutVars>
          <dgm:animLvl val="lvl"/>
          <dgm:resizeHandles val="exact"/>
        </dgm:presLayoutVars>
      </dgm:prSet>
      <dgm:spPr/>
    </dgm:pt>
    <dgm:pt modelId="{00FCB395-CA41-A943-B944-65878134D2BF}" type="pres">
      <dgm:prSet presAssocID="{F136DEE9-070E-481C-AE0B-34FFB536B62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6E8472E-3980-0749-B54A-7C23B120FADF}" type="pres">
      <dgm:prSet presAssocID="{8441966B-B7FB-492E-A399-E455DADAD517}" presName="spacer" presStyleCnt="0"/>
      <dgm:spPr/>
    </dgm:pt>
    <dgm:pt modelId="{6F811942-400E-D244-9055-1A7306C23B6F}" type="pres">
      <dgm:prSet presAssocID="{8D63A74E-FA4C-4158-879D-477E5DA1ACB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06061AA-2A10-6B43-BDB7-E1B86FF45E94}" type="pres">
      <dgm:prSet presAssocID="{BC235F52-2CA0-4604-BDA5-6B7AB3A609B5}" presName="spacer" presStyleCnt="0"/>
      <dgm:spPr/>
    </dgm:pt>
    <dgm:pt modelId="{88DDC941-4835-AC41-916D-F2C3DAB05BE8}" type="pres">
      <dgm:prSet presAssocID="{BD74F927-18E7-41BA-985B-DFA4BE823AB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01DA656-6AC8-7B44-AB2D-31AA03819333}" type="pres">
      <dgm:prSet presAssocID="{1223F3F9-78B3-40BA-95C0-32F59A2DB922}" presName="spacer" presStyleCnt="0"/>
      <dgm:spPr/>
    </dgm:pt>
    <dgm:pt modelId="{9A56A679-AFB5-C84B-8915-71872025D4F7}" type="pres">
      <dgm:prSet presAssocID="{1B9171A6-DA7C-4C67-A64C-64B7AC95846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F7AEF09-A241-914F-B31F-4F7505571FAC}" type="pres">
      <dgm:prSet presAssocID="{DB1547C3-0F95-40D7-B6B0-9D6BC087E77C}" presName="spacer" presStyleCnt="0"/>
      <dgm:spPr/>
    </dgm:pt>
    <dgm:pt modelId="{81723C56-D755-BB4A-B6BD-E6C16B391B80}" type="pres">
      <dgm:prSet presAssocID="{C7B6F0DA-C5A6-4E45-84BE-BF7E35AE16D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1BC11B9-5B36-434F-9712-22140DD54596}" type="pres">
      <dgm:prSet presAssocID="{9BD74519-C3C4-4C75-963F-915D87A9A3DE}" presName="spacer" presStyleCnt="0"/>
      <dgm:spPr/>
    </dgm:pt>
    <dgm:pt modelId="{58BCA728-6B44-A540-9D9A-690A65491FAD}" type="pres">
      <dgm:prSet presAssocID="{2482C527-71FC-42E3-A95D-6B47F293E70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1C658F8-8C78-6440-8E7D-9774D859D06F}" type="pres">
      <dgm:prSet presAssocID="{9ED78EB8-878C-490A-90A9-7BEF4A69E568}" presName="spacer" presStyleCnt="0"/>
      <dgm:spPr/>
    </dgm:pt>
    <dgm:pt modelId="{002EB3C8-8744-3943-A785-5D50A2251786}" type="pres">
      <dgm:prSet presAssocID="{F556D420-0FFB-4D9C-82CA-57F1E9F5566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448FEED-97C2-F549-97C4-447DEF0EC775}" type="pres">
      <dgm:prSet presAssocID="{2DD94A72-9BB2-45B7-BA37-1C018C43A356}" presName="spacer" presStyleCnt="0"/>
      <dgm:spPr/>
    </dgm:pt>
    <dgm:pt modelId="{4A1FD1AE-C739-8C48-A4C4-A6E2D7B760EF}" type="pres">
      <dgm:prSet presAssocID="{91470638-52E2-4CD0-971B-A56F20A1E8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F52C511-0061-4973-98A5-01E6401EACCA}" srcId="{F19D89DE-AFA4-4A79-B8B0-4B861EBAE5B8}" destId="{C7B6F0DA-C5A6-4E45-84BE-BF7E35AE16DE}" srcOrd="4" destOrd="0" parTransId="{8DB21EDB-6B6D-45B1-B893-0E067573F860}" sibTransId="{9BD74519-C3C4-4C75-963F-915D87A9A3DE}"/>
    <dgm:cxn modelId="{A7153623-DE2D-9B4A-A565-67F5F3B87C43}" type="presOf" srcId="{8D63A74E-FA4C-4158-879D-477E5DA1ACBF}" destId="{6F811942-400E-D244-9055-1A7306C23B6F}" srcOrd="0" destOrd="0" presId="urn:microsoft.com/office/officeart/2005/8/layout/vList2"/>
    <dgm:cxn modelId="{8428433F-AB77-4686-A74A-67C83A7E2C5E}" srcId="{F19D89DE-AFA4-4A79-B8B0-4B861EBAE5B8}" destId="{8D63A74E-FA4C-4158-879D-477E5DA1ACBF}" srcOrd="1" destOrd="0" parTransId="{A0301E3E-95FB-45C5-8E8A-3663C6669F53}" sibTransId="{BC235F52-2CA0-4604-BDA5-6B7AB3A609B5}"/>
    <dgm:cxn modelId="{6F8A844A-68BB-A74D-8422-AE142C907490}" type="presOf" srcId="{BD74F927-18E7-41BA-985B-DFA4BE823ABB}" destId="{88DDC941-4835-AC41-916D-F2C3DAB05BE8}" srcOrd="0" destOrd="0" presId="urn:microsoft.com/office/officeart/2005/8/layout/vList2"/>
    <dgm:cxn modelId="{F5009D50-9660-44E7-84F8-7BF4A8A59741}" srcId="{F19D89DE-AFA4-4A79-B8B0-4B861EBAE5B8}" destId="{BD74F927-18E7-41BA-985B-DFA4BE823ABB}" srcOrd="2" destOrd="0" parTransId="{5D420E96-DEC7-48D4-BE34-EB1E09BE33ED}" sibTransId="{1223F3F9-78B3-40BA-95C0-32F59A2DB922}"/>
    <dgm:cxn modelId="{643A695E-6CE7-6143-A163-A7F1AA9CDCB1}" type="presOf" srcId="{F19D89DE-AFA4-4A79-B8B0-4B861EBAE5B8}" destId="{1A9BDAE1-B321-4342-9653-37129D97C7C5}" srcOrd="0" destOrd="0" presId="urn:microsoft.com/office/officeart/2005/8/layout/vList2"/>
    <dgm:cxn modelId="{656CC65E-0045-4AD2-959D-B71C872011BB}" srcId="{F19D89DE-AFA4-4A79-B8B0-4B861EBAE5B8}" destId="{91470638-52E2-4CD0-971B-A56F20A1E863}" srcOrd="7" destOrd="0" parTransId="{3C2A96EB-1E3A-4305-8DA1-9E71A2AE08B1}" sibTransId="{AE16EC48-D797-4996-A7F2-75B37B28401D}"/>
    <dgm:cxn modelId="{323B8463-4778-4775-971B-4E23B182714A}" srcId="{F19D89DE-AFA4-4A79-B8B0-4B861EBAE5B8}" destId="{2482C527-71FC-42E3-A95D-6B47F293E70D}" srcOrd="5" destOrd="0" parTransId="{2C6E8AC3-F5A8-428A-AA10-5B0FEAF334E3}" sibTransId="{9ED78EB8-878C-490A-90A9-7BEF4A69E568}"/>
    <dgm:cxn modelId="{D65AC46A-6A82-0642-9993-EB81A1A6825D}" type="presOf" srcId="{2482C527-71FC-42E3-A95D-6B47F293E70D}" destId="{58BCA728-6B44-A540-9D9A-690A65491FAD}" srcOrd="0" destOrd="0" presId="urn:microsoft.com/office/officeart/2005/8/layout/vList2"/>
    <dgm:cxn modelId="{BBA5E86F-81D2-D447-B6CD-080E679F38D2}" type="presOf" srcId="{F136DEE9-070E-481C-AE0B-34FFB536B626}" destId="{00FCB395-CA41-A943-B944-65878134D2BF}" srcOrd="0" destOrd="0" presId="urn:microsoft.com/office/officeart/2005/8/layout/vList2"/>
    <dgm:cxn modelId="{DB77D78C-A40F-9C46-A0C2-E583D23D45F9}" type="presOf" srcId="{F556D420-0FFB-4D9C-82CA-57F1E9F5566E}" destId="{002EB3C8-8744-3943-A785-5D50A2251786}" srcOrd="0" destOrd="0" presId="urn:microsoft.com/office/officeart/2005/8/layout/vList2"/>
    <dgm:cxn modelId="{38547793-9C97-AE4E-B976-E97B94F6C8C4}" type="presOf" srcId="{91470638-52E2-4CD0-971B-A56F20A1E863}" destId="{4A1FD1AE-C739-8C48-A4C4-A6E2D7B760EF}" srcOrd="0" destOrd="0" presId="urn:microsoft.com/office/officeart/2005/8/layout/vList2"/>
    <dgm:cxn modelId="{7D9F45BB-469B-494E-AE3C-F03E4CC5F4DF}" type="presOf" srcId="{1B9171A6-DA7C-4C67-A64C-64B7AC958467}" destId="{9A56A679-AFB5-C84B-8915-71872025D4F7}" srcOrd="0" destOrd="0" presId="urn:microsoft.com/office/officeart/2005/8/layout/vList2"/>
    <dgm:cxn modelId="{3DE772D3-F0A5-ED4B-90D4-6B75B4ACF95D}" type="presOf" srcId="{C7B6F0DA-C5A6-4E45-84BE-BF7E35AE16DE}" destId="{81723C56-D755-BB4A-B6BD-E6C16B391B80}" srcOrd="0" destOrd="0" presId="urn:microsoft.com/office/officeart/2005/8/layout/vList2"/>
    <dgm:cxn modelId="{E03DA9E9-85D6-4D26-990A-2D2191D45029}" srcId="{F19D89DE-AFA4-4A79-B8B0-4B861EBAE5B8}" destId="{1B9171A6-DA7C-4C67-A64C-64B7AC958467}" srcOrd="3" destOrd="0" parTransId="{59BE50A8-6BEB-42D5-8CF3-1A4F2AF1D20D}" sibTransId="{DB1547C3-0F95-40D7-B6B0-9D6BC087E77C}"/>
    <dgm:cxn modelId="{77808AF3-549E-4B4A-8A0E-8655867376D2}" srcId="{F19D89DE-AFA4-4A79-B8B0-4B861EBAE5B8}" destId="{F136DEE9-070E-481C-AE0B-34FFB536B626}" srcOrd="0" destOrd="0" parTransId="{BF0584A3-43E7-4E28-B733-3032CA6B7773}" sibTransId="{8441966B-B7FB-492E-A399-E455DADAD517}"/>
    <dgm:cxn modelId="{99E57DF9-7D7D-4F2C-B269-0FF3E0D3A689}" srcId="{F19D89DE-AFA4-4A79-B8B0-4B861EBAE5B8}" destId="{F556D420-0FFB-4D9C-82CA-57F1E9F5566E}" srcOrd="6" destOrd="0" parTransId="{827E95D2-86A2-46C7-A97F-DE71831A4F51}" sibTransId="{2DD94A72-9BB2-45B7-BA37-1C018C43A356}"/>
    <dgm:cxn modelId="{A65AFC43-7CAE-0442-B76B-390EE25D5C8F}" type="presParOf" srcId="{1A9BDAE1-B321-4342-9653-37129D97C7C5}" destId="{00FCB395-CA41-A943-B944-65878134D2BF}" srcOrd="0" destOrd="0" presId="urn:microsoft.com/office/officeart/2005/8/layout/vList2"/>
    <dgm:cxn modelId="{D5889C4E-5D6D-7440-AB13-2D1DCE274D2F}" type="presParOf" srcId="{1A9BDAE1-B321-4342-9653-37129D97C7C5}" destId="{56E8472E-3980-0749-B54A-7C23B120FADF}" srcOrd="1" destOrd="0" presId="urn:microsoft.com/office/officeart/2005/8/layout/vList2"/>
    <dgm:cxn modelId="{06DB526D-5958-484E-B9FC-6A0B48024A13}" type="presParOf" srcId="{1A9BDAE1-B321-4342-9653-37129D97C7C5}" destId="{6F811942-400E-D244-9055-1A7306C23B6F}" srcOrd="2" destOrd="0" presId="urn:microsoft.com/office/officeart/2005/8/layout/vList2"/>
    <dgm:cxn modelId="{4F2CFBCC-DE61-9A4C-8085-AB3695E75927}" type="presParOf" srcId="{1A9BDAE1-B321-4342-9653-37129D97C7C5}" destId="{406061AA-2A10-6B43-BDB7-E1B86FF45E94}" srcOrd="3" destOrd="0" presId="urn:microsoft.com/office/officeart/2005/8/layout/vList2"/>
    <dgm:cxn modelId="{6FCB1FE9-4C51-0348-AD58-933027CCFE94}" type="presParOf" srcId="{1A9BDAE1-B321-4342-9653-37129D97C7C5}" destId="{88DDC941-4835-AC41-916D-F2C3DAB05BE8}" srcOrd="4" destOrd="0" presId="urn:microsoft.com/office/officeart/2005/8/layout/vList2"/>
    <dgm:cxn modelId="{AC62BBD7-16DC-E14E-8BF3-0544758849AC}" type="presParOf" srcId="{1A9BDAE1-B321-4342-9653-37129D97C7C5}" destId="{201DA656-6AC8-7B44-AB2D-31AA03819333}" srcOrd="5" destOrd="0" presId="urn:microsoft.com/office/officeart/2005/8/layout/vList2"/>
    <dgm:cxn modelId="{E3D50167-3949-6547-BCA8-7EAFEAAFD2A9}" type="presParOf" srcId="{1A9BDAE1-B321-4342-9653-37129D97C7C5}" destId="{9A56A679-AFB5-C84B-8915-71872025D4F7}" srcOrd="6" destOrd="0" presId="urn:microsoft.com/office/officeart/2005/8/layout/vList2"/>
    <dgm:cxn modelId="{CC295A37-3A73-A54C-AA60-EDAA6A38CE1F}" type="presParOf" srcId="{1A9BDAE1-B321-4342-9653-37129D97C7C5}" destId="{0F7AEF09-A241-914F-B31F-4F7505571FAC}" srcOrd="7" destOrd="0" presId="urn:microsoft.com/office/officeart/2005/8/layout/vList2"/>
    <dgm:cxn modelId="{6955B609-ABB0-D24D-9176-D5BD0DA27A8A}" type="presParOf" srcId="{1A9BDAE1-B321-4342-9653-37129D97C7C5}" destId="{81723C56-D755-BB4A-B6BD-E6C16B391B80}" srcOrd="8" destOrd="0" presId="urn:microsoft.com/office/officeart/2005/8/layout/vList2"/>
    <dgm:cxn modelId="{FBCCE23D-9344-7A42-A3DD-6D58E9232E4C}" type="presParOf" srcId="{1A9BDAE1-B321-4342-9653-37129D97C7C5}" destId="{81BC11B9-5B36-434F-9712-22140DD54596}" srcOrd="9" destOrd="0" presId="urn:microsoft.com/office/officeart/2005/8/layout/vList2"/>
    <dgm:cxn modelId="{A7A403E9-41EF-6D48-B646-062EFAF171F5}" type="presParOf" srcId="{1A9BDAE1-B321-4342-9653-37129D97C7C5}" destId="{58BCA728-6B44-A540-9D9A-690A65491FAD}" srcOrd="10" destOrd="0" presId="urn:microsoft.com/office/officeart/2005/8/layout/vList2"/>
    <dgm:cxn modelId="{A78046D5-D794-894A-AACE-C7C15B59254F}" type="presParOf" srcId="{1A9BDAE1-B321-4342-9653-37129D97C7C5}" destId="{C1C658F8-8C78-6440-8E7D-9774D859D06F}" srcOrd="11" destOrd="0" presId="urn:microsoft.com/office/officeart/2005/8/layout/vList2"/>
    <dgm:cxn modelId="{CEAE5475-E487-5741-AC87-6F20975C9487}" type="presParOf" srcId="{1A9BDAE1-B321-4342-9653-37129D97C7C5}" destId="{002EB3C8-8744-3943-A785-5D50A2251786}" srcOrd="12" destOrd="0" presId="urn:microsoft.com/office/officeart/2005/8/layout/vList2"/>
    <dgm:cxn modelId="{3281EE5B-A3C3-1142-876F-753E817DD9D6}" type="presParOf" srcId="{1A9BDAE1-B321-4342-9653-37129D97C7C5}" destId="{A448FEED-97C2-F549-97C4-447DEF0EC775}" srcOrd="13" destOrd="0" presId="urn:microsoft.com/office/officeart/2005/8/layout/vList2"/>
    <dgm:cxn modelId="{8ABBD10A-3B5B-994B-881C-4134D8AE83B5}" type="presParOf" srcId="{1A9BDAE1-B321-4342-9653-37129D97C7C5}" destId="{4A1FD1AE-C739-8C48-A4C4-A6E2D7B760E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CB395-CA41-A943-B944-65878134D2BF}">
      <dsp:nvSpPr>
        <dsp:cNvPr id="0" name=""/>
        <dsp:cNvSpPr/>
      </dsp:nvSpPr>
      <dsp:spPr>
        <a:xfrm>
          <a:off x="0" y="520873"/>
          <a:ext cx="9789792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NW = number of wavelengths, NR = number of </a:t>
          </a:r>
          <a:r>
            <a:rPr lang="en-US" sz="1700" kern="1200" dirty="0" err="1"/>
            <a:t>r</a:t>
          </a:r>
          <a:r>
            <a:rPr lang="en-US" sz="1700" kern="1200" baseline="-25000" dirty="0" err="1"/>
            <a:t>eff</a:t>
          </a:r>
          <a:r>
            <a:rPr lang="en-US" sz="1700" kern="1200" dirty="0"/>
            <a:t>, NMOM = number of Legendre terms, NT = number of angles</a:t>
          </a:r>
        </a:p>
      </dsp:txBody>
      <dsp:txXfrm>
        <a:off x="20390" y="541263"/>
        <a:ext cx="9749012" cy="376910"/>
      </dsp:txXfrm>
    </dsp:sp>
    <dsp:sp modelId="{6F811942-400E-D244-9055-1A7306C23B6F}">
      <dsp:nvSpPr>
        <dsp:cNvPr id="0" name=""/>
        <dsp:cNvSpPr/>
      </dsp:nvSpPr>
      <dsp:spPr>
        <a:xfrm>
          <a:off x="0" y="987523"/>
          <a:ext cx="9789792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Extension 1 -- FORW   Cext, Csca, g -- (3, NW, NR)</a:t>
          </a:r>
        </a:p>
      </dsp:txBody>
      <dsp:txXfrm>
        <a:off x="20390" y="1007913"/>
        <a:ext cx="9749012" cy="376910"/>
      </dsp:txXfrm>
    </dsp:sp>
    <dsp:sp modelId="{88DDC941-4835-AC41-916D-F2C3DAB05BE8}">
      <dsp:nvSpPr>
        <dsp:cNvPr id="0" name=""/>
        <dsp:cNvSpPr/>
      </dsp:nvSpPr>
      <dsp:spPr>
        <a:xfrm>
          <a:off x="0" y="1454174"/>
          <a:ext cx="9789792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Extension 2 -- PMOM   Legendre coefficients of PHSFN (NW, NR, NMOM)</a:t>
          </a:r>
        </a:p>
      </dsp:txBody>
      <dsp:txXfrm>
        <a:off x="20390" y="1474564"/>
        <a:ext cx="9749012" cy="376910"/>
      </dsp:txXfrm>
    </dsp:sp>
    <dsp:sp modelId="{9A56A679-AFB5-C84B-8915-71872025D4F7}">
      <dsp:nvSpPr>
        <dsp:cNvPr id="0" name=""/>
        <dsp:cNvSpPr/>
      </dsp:nvSpPr>
      <dsp:spPr>
        <a:xfrm>
          <a:off x="0" y="1920824"/>
          <a:ext cx="9789792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Extension 3 -- PHSFN  phase function (F</a:t>
          </a:r>
          <a:r>
            <a:rPr lang="en-US" sz="1700" kern="1200" baseline="-25000"/>
            <a:t>11</a:t>
          </a:r>
          <a:r>
            <a:rPr lang="en-US" sz="1700" kern="1200"/>
            <a:t>)   (NW, NR, NT)</a:t>
          </a:r>
        </a:p>
      </dsp:txBody>
      <dsp:txXfrm>
        <a:off x="20390" y="1941214"/>
        <a:ext cx="9749012" cy="376910"/>
      </dsp:txXfrm>
    </dsp:sp>
    <dsp:sp modelId="{81723C56-D755-BB4A-B6BD-E6C16B391B80}">
      <dsp:nvSpPr>
        <dsp:cNvPr id="0" name=""/>
        <dsp:cNvSpPr/>
      </dsp:nvSpPr>
      <dsp:spPr>
        <a:xfrm>
          <a:off x="0" y="2387474"/>
          <a:ext cx="9789792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Extension 4 – EXPANSION  expansion of F</a:t>
          </a:r>
          <a:r>
            <a:rPr lang="en-US" sz="1700" kern="1200" baseline="-25000"/>
            <a:t>11</a:t>
          </a:r>
          <a:r>
            <a:rPr lang="en-US" sz="1700" kern="1200"/>
            <a:t> using PMOM (NW, NR, NT)</a:t>
          </a:r>
        </a:p>
      </dsp:txBody>
      <dsp:txXfrm>
        <a:off x="20390" y="2407864"/>
        <a:ext cx="9749012" cy="376910"/>
      </dsp:txXfrm>
    </dsp:sp>
    <dsp:sp modelId="{58BCA728-6B44-A540-9D9A-690A65491FAD}">
      <dsp:nvSpPr>
        <dsp:cNvPr id="0" name=""/>
        <dsp:cNvSpPr/>
      </dsp:nvSpPr>
      <dsp:spPr>
        <a:xfrm>
          <a:off x="0" y="2854124"/>
          <a:ext cx="9789792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Extension 5 -- PARTICLE_SIZES  r</a:t>
          </a:r>
          <a:r>
            <a:rPr lang="en-US" sz="1700" kern="1200" baseline="-25000"/>
            <a:t>eff</a:t>
          </a:r>
          <a:r>
            <a:rPr lang="en-US" sz="1700" kern="1200"/>
            <a:t>(µm) (NR)</a:t>
          </a:r>
        </a:p>
      </dsp:txBody>
      <dsp:txXfrm>
        <a:off x="20390" y="2874514"/>
        <a:ext cx="9749012" cy="376910"/>
      </dsp:txXfrm>
    </dsp:sp>
    <dsp:sp modelId="{002EB3C8-8744-3943-A785-5D50A2251786}">
      <dsp:nvSpPr>
        <dsp:cNvPr id="0" name=""/>
        <dsp:cNvSpPr/>
      </dsp:nvSpPr>
      <dsp:spPr>
        <a:xfrm>
          <a:off x="0" y="3320774"/>
          <a:ext cx="9789792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Extension 6 – WAVELENGTHS (µm)</a:t>
          </a:r>
        </a:p>
      </dsp:txBody>
      <dsp:txXfrm>
        <a:off x="20390" y="3341164"/>
        <a:ext cx="9749012" cy="376910"/>
      </dsp:txXfrm>
    </dsp:sp>
    <dsp:sp modelId="{4A1FD1AE-C739-8C48-A4C4-A6E2D7B760EF}">
      <dsp:nvSpPr>
        <dsp:cNvPr id="0" name=""/>
        <dsp:cNvSpPr/>
      </dsp:nvSpPr>
      <dsp:spPr>
        <a:xfrm>
          <a:off x="0" y="3787424"/>
          <a:ext cx="9789792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Extension 7 -- SCATTERING_ANGLE (degrees) (NT)  </a:t>
          </a:r>
        </a:p>
      </dsp:txBody>
      <dsp:txXfrm>
        <a:off x="20390" y="3807814"/>
        <a:ext cx="9749012" cy="376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6C346-E407-FB41-9D02-46DC21EBB614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147AB-4CF8-1542-9C73-E8292DB4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147AB-4CF8-1542-9C73-E8292DB45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147AB-4CF8-1542-9C73-E8292DB45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147AB-4CF8-1542-9C73-E8292DB45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147AB-4CF8-1542-9C73-E8292DB45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2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VERSION = '    1.20'           / Version of (this) library generation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softare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FIX_F11 = '1       '           / Phase function size grid artifacts removed   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EQUSPH  = 'AREA    '           / radius of equivalent sphere using area       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VEFF    =             0.100000 / v_{eff}, 2nd moment of size distribution     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MODEL   = 'droxtal_050_tmat1'  /base model                                    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VERSION = '    1.20'           / Version of (this) library generation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softare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FIX_F11 = '1       '           / Phase function size grid artifacts removed   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EQUSPH  = 'AREA    '           / radius of equivalent sphere using area       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VEFF    =             0.100000 / v_{eff}, 2nd moment of size distribution     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MODEL   = 'droxtal_050_tmat1'  /base model                                    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41485-EE3E-0F4D-82B7-10D65E428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0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2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melli.spacescience.org/~wolff/files/aerosols/du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3465-A755-0F70-3100-AA328775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properties: based on CRISM, MARCI/IUVS, and </a:t>
            </a:r>
            <a:r>
              <a:rPr lang="en-US" dirty="0" err="1"/>
              <a:t>Mastcam</a:t>
            </a:r>
            <a:r>
              <a:rPr lang="en-US" dirty="0"/>
              <a:t>-Z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194A6-EFB7-BAE9-13D5-D53D3BE6D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FBAF-A014-7C9B-ACD6-C928F299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940F-A1A5-C082-4A7E-F36BD5D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F5F2-AF7F-5B25-C816-59F00803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0C82-18E9-FF2A-3575-31F1FC11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oblate cylinders do a pretty good job compared to the much more complex current shape.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645E-4D5F-20BB-289C-5F494D71A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at 900 nm (so very little absorption).  </a:t>
            </a:r>
          </a:p>
          <a:p>
            <a:r>
              <a:rPr lang="en-US" dirty="0"/>
              <a:t>The D/L=1 T-matrix cylinder does a reasonable job.</a:t>
            </a:r>
          </a:p>
        </p:txBody>
      </p:sp>
      <p:pic>
        <p:nvPicPr>
          <p:cNvPr id="9" name="Content Placeholder 8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615A891-8E6B-16D5-383E-B4B2FB593D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98926" y="1781512"/>
            <a:ext cx="5304384" cy="424350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6C05-E5DE-7725-7C45-D6CEF656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A22C-5E87-88A6-7CE8-E9577EC5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028AD-453F-3B69-621F-5E21EDC3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6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DC32-9082-78BD-2698-E5C0E7F0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 is important to know which surface equivalent sphere you are using; SSA relatively unchanged.</a:t>
            </a:r>
          </a:p>
        </p:txBody>
      </p:sp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24C3411D-679B-DECC-6079-E71DC0FB7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92496"/>
            <a:ext cx="4319588" cy="3455670"/>
          </a:xfrm>
        </p:spPr>
      </p:pic>
      <p:pic>
        <p:nvPicPr>
          <p:cNvPr id="12" name="Content Placeholder 11" descr="A graph of a graph&#10;&#10;Description automatically generated">
            <a:extLst>
              <a:ext uri="{FF2B5EF4-FFF2-40B4-BE49-F238E27FC236}">
                <a16:creationId xmlns:a16="http://schemas.microsoft.com/office/drawing/2014/main" id="{86AB76C7-5319-22F8-7B95-A7C1D9603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69000" y="2157571"/>
            <a:ext cx="4406900" cy="352552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3EEB-93E0-BEED-0C34-8E3E97C2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E84A4-87FD-8D4F-B0CA-F988B729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CD6A-2BDA-98C0-0779-A55CA657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F792-CC4E-4CBD-4A79-C2866A8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-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A0DE-5FF3-857B-C250-D78C77C1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FITS was chosen to allow easy storage of unlike objects with significant software support in the public domain.</a:t>
            </a:r>
          </a:p>
          <a:p>
            <a:r>
              <a:rPr lang="en-US" dirty="0"/>
              <a:t>The primary header contains general information about the database construction</a:t>
            </a:r>
          </a:p>
          <a:p>
            <a:r>
              <a:rPr lang="en-US" dirty="0"/>
              <a:t>The primary data unit is not used.</a:t>
            </a:r>
          </a:p>
          <a:p>
            <a:r>
              <a:rPr lang="en-US" dirty="0"/>
              <a:t>The various quantities are stored in the associated Header Data Units (HDUs)</a:t>
            </a:r>
          </a:p>
        </p:txBody>
      </p:sp>
    </p:spTree>
    <p:extLst>
      <p:ext uri="{BB962C8B-B14F-4D97-AF65-F5344CB8AC3E}">
        <p14:creationId xmlns:p14="http://schemas.microsoft.com/office/powerpoint/2010/main" val="411407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0E12-B832-247F-3936-9ECEFB61A7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3917" y="483038"/>
            <a:ext cx="9526588" cy="1241425"/>
          </a:xfrm>
        </p:spPr>
        <p:txBody>
          <a:bodyPr/>
          <a:lstStyle/>
          <a:p>
            <a:r>
              <a:rPr lang="en-US" dirty="0"/>
              <a:t>HDUs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30D04-08CF-4B6C-FDE3-20D3C7AAEAA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79761888"/>
              </p:ext>
            </p:extLst>
          </p:nvPr>
        </p:nvGraphicFramePr>
        <p:xfrm>
          <a:off x="583917" y="1453193"/>
          <a:ext cx="9789793" cy="472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7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B41-0846-84DD-43C7-802861CE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83" y="545914"/>
            <a:ext cx="10520856" cy="1241944"/>
          </a:xfrm>
        </p:spPr>
        <p:txBody>
          <a:bodyPr/>
          <a:lstStyle/>
          <a:p>
            <a:r>
              <a:rPr lang="en-US" dirty="0"/>
              <a:t>Useful KEYWORDS in the Primary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7470-6B86-B621-6DBE-A6D7AF00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2" y="1825625"/>
            <a:ext cx="11550870" cy="4351338"/>
          </a:xfrm>
        </p:spPr>
        <p:txBody>
          <a:bodyPr>
            <a:normAutofit fontScale="92500"/>
          </a:bodyPr>
          <a:lstStyle/>
          <a:p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DATE    = '2023-03-27'         / Creation UTC (CCCC-MM-DD) date of FITS header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EQUSPH  = 'AREA    '           / radius of equivalent sphere using area 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SPHERIC =             0.780000 /sphericity of the particle ensemble 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DIEL    = 'mars045i.tab'       /source of refractive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HISTORY Using database of Saito et al., 2021, Atmos. Sci., 78, 2089–2111.   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HISTORY https://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sites.google.com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/site/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masanorisaitophd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/data-and-resources/  </a:t>
            </a:r>
          </a:p>
        </p:txBody>
      </p:sp>
    </p:spTree>
    <p:extLst>
      <p:ext uri="{BB962C8B-B14F-4D97-AF65-F5344CB8AC3E}">
        <p14:creationId xmlns:p14="http://schemas.microsoft.com/office/powerpoint/2010/main" val="35004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8AC7-C271-BF1E-C36F-36078737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set of dust properties for 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B9E9-8F91-3EC1-9FF1-5FCD24EE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2108595"/>
            <a:ext cx="10468303" cy="36439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hlinkClick r:id="rId3"/>
              </a:rPr>
              <a:t>https://gemelli.spacescience.org/~wolff/files/aerosols/dust/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Current version:  mars045i_all_area_s0780.fits.gz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wavelengths = [0.2, 95] µm, </a:t>
            </a:r>
            <a:r>
              <a:rPr lang="en-US" sz="3200" dirty="0" err="1"/>
              <a:t>r</a:t>
            </a:r>
            <a:r>
              <a:rPr lang="en-US" sz="3200" baseline="-25000" dirty="0" err="1"/>
              <a:t>eff</a:t>
            </a:r>
            <a:r>
              <a:rPr lang="en-US" sz="3200" dirty="0"/>
              <a:t> = [0.1,5.75] µm, </a:t>
            </a:r>
            <a:r>
              <a:rPr lang="en-US" sz="3200" dirty="0" err="1"/>
              <a:t>v</a:t>
            </a:r>
            <a:r>
              <a:rPr lang="en-US" sz="3200" baseline="-25000" dirty="0" err="1"/>
              <a:t>eff</a:t>
            </a:r>
            <a:r>
              <a:rPr lang="en-US" sz="3200" dirty="0"/>
              <a:t> = 0.3</a:t>
            </a:r>
          </a:p>
        </p:txBody>
      </p:sp>
    </p:spTree>
    <p:extLst>
      <p:ext uri="{BB962C8B-B14F-4D97-AF65-F5344CB8AC3E}">
        <p14:creationId xmlns:p14="http://schemas.microsoft.com/office/powerpoint/2010/main" val="21149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6075-21DE-0900-6733-1CD29F33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Realistic Particle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EAD7-C982-FCFC-B6B7-92A6E7BD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use of an oblate cylinder has provided a reasonably robust representation of dust aerosol shapes, at least with respect to producing a self-consistent microphysical model.  Perhaps not correct, but the calculations were self-consistent, i.e., refractive indices, constraints on particle size, etc.  The edges on the particle shape are important in breaking up resonances from smoother shapes.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Advances in light scattering techniques allow  one to take one step further, asymmetric </a:t>
            </a:r>
            <a:r>
              <a:rPr lang="en-US" sz="2000" dirty="0" err="1"/>
              <a:t>hexahydra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L. Bi, P. Yang, G. W.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Kattawar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R. Kahn, Applied Optics, 49, 334, 2010.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M. Saito, P. Yang, J. Ding and X. Liu Journal of Atmospheric Sciences, 78, 2089, 2021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BEDF-6CA8-50C5-2924-30EA892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C5E4-410F-4260-E957-10622451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E281-EAB3-E102-943E-3CFE8741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24C7-AB85-A742-7342-44BC07D7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</a:t>
            </a:r>
            <a:r>
              <a:rPr lang="en-US" dirty="0" err="1"/>
              <a:t>Hexahydra</a:t>
            </a:r>
            <a:endParaRPr lang="en-US" dirty="0"/>
          </a:p>
        </p:txBody>
      </p:sp>
      <p:pic>
        <p:nvPicPr>
          <p:cNvPr id="9" name="Content Placeholder 8" descr="A picture containing sketch, diagram, drawing, origami&#10;&#10;Description automatically generated">
            <a:extLst>
              <a:ext uri="{FF2B5EF4-FFF2-40B4-BE49-F238E27FC236}">
                <a16:creationId xmlns:a16="http://schemas.microsoft.com/office/drawing/2014/main" id="{DC7DD3D0-F0CE-1790-FEF9-672118D3A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8391" y="1864149"/>
            <a:ext cx="6981493" cy="25261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7E9C9-2850-0075-3DBC-32887E99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391" y="4525913"/>
            <a:ext cx="10403310" cy="13779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original work of Bi et al. explored the utility of the shape.  The asymmetric structure is even more efficient at breaking up the interference structure (i.e., resonances).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Saito et al. develop the numerical techniques to make such computations tractable (and created a database.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D7FB1-9B58-560F-18C9-3206DEA8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50BC-52B2-C1C6-8E4C-436F52A9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EE927-DF46-7669-2773-F4BD1ACA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9B0F5-90B8-6A63-AE14-0087991CD641}"/>
              </a:ext>
            </a:extLst>
          </p:cNvPr>
          <p:cNvSpPr txBox="1"/>
          <p:nvPr/>
        </p:nvSpPr>
        <p:spPr>
          <a:xfrm>
            <a:off x="8014567" y="214742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1, Bi et al., 2010</a:t>
            </a:r>
          </a:p>
        </p:txBody>
      </p:sp>
    </p:spTree>
    <p:extLst>
      <p:ext uri="{BB962C8B-B14F-4D97-AF65-F5344CB8AC3E}">
        <p14:creationId xmlns:p14="http://schemas.microsoft.com/office/powerpoint/2010/main" val="18499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E0F51E7E-0980-4671-8E08-F7E71D0DC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5181ED-559D-4048-A0F3-C655473A2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D2A06205-7698-B6BF-C529-ADD07193B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04" r="1" b="1"/>
          <a:stretch/>
        </p:blipFill>
        <p:spPr>
          <a:xfrm>
            <a:off x="367744" y="334926"/>
            <a:ext cx="10389925" cy="570968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38B1-7A69-4E4A-093E-4448717F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DC27-1C29-1D3F-67C9-E91B2D63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2/26/24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7665-A12A-8FFA-00B4-6DF50EC9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F40FB03-2487-4771-BE4C-7C9683E1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C40B179-3D9E-461C-ACC0-931EEC31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6EAA0AE-B19C-4857-9460-1F6A32FC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7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1E54-17A5-1972-53D3-CE252DD4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Refractive Index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DA9E-11C3-44FF-CF81-66F4EA1A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We repeated the analysis of Wolff et al. (2009) using the radiative property database of Saito et al. (2021); we derived the refractive indices that fit the 2007 global dust event observations for a grid of effective particle sizes (1.5, 1.8, 2.1, 2.4 µm) and particle sphericity (0.695 – 0.785).</a:t>
            </a:r>
          </a:p>
          <a:p>
            <a:r>
              <a:rPr lang="en-US" sz="2400" dirty="0"/>
              <a:t>UV refractive indices have NOT (yet) been redone.  They are just the Wolff et al., 2010, </a:t>
            </a:r>
            <a:r>
              <a:rPr lang="en-US" sz="2400" dirty="0" err="1"/>
              <a:t>Connour</a:t>
            </a:r>
            <a:r>
              <a:rPr lang="en-US" sz="2400" dirty="0"/>
              <a:t> et al., 2022 values.</a:t>
            </a:r>
          </a:p>
          <a:p>
            <a:r>
              <a:rPr lang="en-US" sz="2400" dirty="0"/>
              <a:t>With these, we analyzed the MCZ Dust Sky Surveys to constrain the particle sphericity (choose the appropriate refractive index function)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7782-60BF-67DF-D643-AEFD78B2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21D8-814C-F355-1BBF-34BEAD45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C7C7-ABE6-62C5-6538-56BA6483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15A10B0-4A5A-4CAE-8969-E0681066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D1E7E7-A3BF-4AB2-AFBA-5B84E5C97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B090C0-B188-4276-9F50-29C187C5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13615B0-49A5-4AAD-832E-80829E395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7342" y="334928"/>
            <a:ext cx="6296913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C8C5D-4432-1315-A9F2-C9967A9B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610" y="770864"/>
            <a:ext cx="4444096" cy="140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Sensitivity to particle shape</a:t>
            </a:r>
          </a:p>
        </p:txBody>
      </p:sp>
      <p:pic>
        <p:nvPicPr>
          <p:cNvPr id="11" name="Content Placeholder 10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7DFC0053-1D44-94C5-3908-816C9C64B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12" r="-3" b="-3"/>
          <a:stretch/>
        </p:blipFill>
        <p:spPr>
          <a:xfrm>
            <a:off x="-22162" y="3450793"/>
            <a:ext cx="5159595" cy="342899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EC7B57-1316-4A4C-9795-4C01C59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7342" y="2400300"/>
            <a:ext cx="52213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0F7352C-D61B-14B6-CC0D-CB41A0749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309"/>
          <a:stretch/>
        </p:blipFill>
        <p:spPr>
          <a:xfrm>
            <a:off x="-22162" y="6497"/>
            <a:ext cx="5159595" cy="342900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DA42218-AA69-596D-6367-B6504FEFE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3887" y="2612747"/>
            <a:ext cx="5041803" cy="341289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Typical Dust Sky Survey geometry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Dustier atmosphere, but still sensitive with lower optical depths.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Radiative transfer is sensitive to particle shape in the near-forward scattering and backscattering directions.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 choose backscattering to avoid sensitivity to particle size.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B07E-0881-4D58-85B4-579F1E7E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3CF62C-29BB-4C16-AEDF-8274C80E8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7342" y="6047437"/>
            <a:ext cx="52213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8761-2450-F9F8-22C1-49F5E92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328" y="6140304"/>
            <a:ext cx="3998013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2/26/24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1F2A-38F2-B423-C4A7-6E81F381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3D588-5AF6-9960-5105-D354FCB5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8F4EB-FFF1-5F53-4E90-9F04AA3B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6CD12-A5B0-70E5-195A-116DDC2E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60FF460-F14D-3224-2A9A-7508F7C1B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69" b="9894"/>
          <a:stretch/>
        </p:blipFill>
        <p:spPr>
          <a:xfrm>
            <a:off x="8336386" y="1566302"/>
            <a:ext cx="1566952" cy="4394274"/>
          </a:xfrm>
          <a:prstGeom prst="rect">
            <a:avLst/>
          </a:prstGeom>
        </p:spPr>
      </p:pic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EE1B18A-27DE-71C2-43DC-003308A64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94" b="7737"/>
          <a:stretch/>
        </p:blipFill>
        <p:spPr>
          <a:xfrm>
            <a:off x="5895073" y="1513707"/>
            <a:ext cx="1746210" cy="4499464"/>
          </a:xfrm>
          <a:prstGeom prst="rect">
            <a:avLst/>
          </a:prstGeom>
        </p:spPr>
      </p:pic>
      <p:pic>
        <p:nvPicPr>
          <p:cNvPr id="10" name="Picture 9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2ED91BBB-0257-8FCB-1432-9CC77EF01C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7"/>
          <a:stretch/>
        </p:blipFill>
        <p:spPr>
          <a:xfrm>
            <a:off x="418391" y="1513707"/>
            <a:ext cx="4876800" cy="449946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D6C90BD-C858-3D2F-9F7B-3AB3DB7A0899}"/>
              </a:ext>
            </a:extLst>
          </p:cNvPr>
          <p:cNvSpPr/>
          <p:nvPr/>
        </p:nvSpPr>
        <p:spPr>
          <a:xfrm>
            <a:off x="3960585" y="4818488"/>
            <a:ext cx="1239385" cy="623667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6A741-B36E-FAA2-971C-FBB7CA63A078}"/>
              </a:ext>
            </a:extLst>
          </p:cNvPr>
          <p:cNvSpPr txBox="1"/>
          <p:nvPr/>
        </p:nvSpPr>
        <p:spPr>
          <a:xfrm>
            <a:off x="2340696" y="1052042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= 0.785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5A65B-C499-49F2-C4D0-23C1996029A3}"/>
              </a:ext>
            </a:extLst>
          </p:cNvPr>
          <p:cNvSpPr txBox="1"/>
          <p:nvPr/>
        </p:nvSpPr>
        <p:spPr>
          <a:xfrm>
            <a:off x="5958588" y="1052042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= 0.731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50E72-37B8-F4D2-3407-C840DE6177E1}"/>
              </a:ext>
            </a:extLst>
          </p:cNvPr>
          <p:cNvSpPr txBox="1"/>
          <p:nvPr/>
        </p:nvSpPr>
        <p:spPr>
          <a:xfrm>
            <a:off x="8350912" y="1104637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= 0.685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EF1D5-3195-6149-9620-13958B331524}"/>
              </a:ext>
            </a:extLst>
          </p:cNvPr>
          <p:cNvSpPr txBox="1"/>
          <p:nvPr/>
        </p:nvSpPr>
        <p:spPr>
          <a:xfrm>
            <a:off x="899652" y="457200"/>
            <a:ext cx="930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Dust Sky </a:t>
            </a:r>
            <a:r>
              <a:rPr lang="en-US" sz="3200" dirty="0" err="1"/>
              <a:t>Survery</a:t>
            </a:r>
            <a:r>
              <a:rPr lang="en-US" sz="3200" dirty="0"/>
              <a:t> </a:t>
            </a:r>
            <a:r>
              <a:rPr lang="en-US" sz="3200" dirty="0" err="1"/>
              <a:t>fron</a:t>
            </a:r>
            <a:r>
              <a:rPr lang="en-US" sz="3200" dirty="0"/>
              <a:t> Sol 281: black-data, color-model </a:t>
            </a:r>
          </a:p>
        </p:txBody>
      </p:sp>
    </p:spTree>
    <p:extLst>
      <p:ext uri="{BB962C8B-B14F-4D97-AF65-F5344CB8AC3E}">
        <p14:creationId xmlns:p14="http://schemas.microsoft.com/office/powerpoint/2010/main" val="36716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57A5-87C0-4283-1485-715E3B59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Light Scattering calculations are necessary… </a:t>
            </a:r>
          </a:p>
        </p:txBody>
      </p:sp>
      <p:pic>
        <p:nvPicPr>
          <p:cNvPr id="9" name="Content Placeholder 8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564983F0-4192-FB1C-BA53-F9C0D1058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92496"/>
            <a:ext cx="4319588" cy="34556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9286B-D37E-857D-AE86-137F73395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sz="2800" dirty="0"/>
              <a:t>Mainly to get the more absorbing wavelengths right: UV, 3 micron band, thermal IR…</a:t>
            </a:r>
          </a:p>
          <a:p>
            <a:r>
              <a:rPr lang="en-US" sz="2800" dirty="0"/>
              <a:t>This suggests that one needs to re-do the UV analyses as well…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5618C-69CE-42F6-EF57-C973B59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D05D-2EC4-B00A-BB61-5A6F161A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38425-0AF2-AD3C-9DAF-3F4A5670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608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960</Words>
  <Application>Microsoft Macintosh PowerPoint</Application>
  <PresentationFormat>Widescreen</PresentationFormat>
  <Paragraphs>95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Elephant</vt:lpstr>
      <vt:lpstr>Helvetica Neue</vt:lpstr>
      <vt:lpstr>Menlo</vt:lpstr>
      <vt:lpstr>Univers Condensed</vt:lpstr>
      <vt:lpstr>MemoVTI</vt:lpstr>
      <vt:lpstr>dust properties: based on CRISM, MARCI/IUVS, and Mastcam-Z</vt:lpstr>
      <vt:lpstr>A set of dust properties for Mars</vt:lpstr>
      <vt:lpstr>More Realistic Particle Shapes</vt:lpstr>
      <vt:lpstr>Asymmetric Hexahydra</vt:lpstr>
      <vt:lpstr>PowerPoint Presentation</vt:lpstr>
      <vt:lpstr>Refractive Index Set</vt:lpstr>
      <vt:lpstr>Sensitivity to particle shape</vt:lpstr>
      <vt:lpstr>PowerPoint Presentation</vt:lpstr>
      <vt:lpstr>Advanced Light Scattering calculations are necessary… </vt:lpstr>
      <vt:lpstr>Simple oblate cylinders do a pretty good job compared to the much more complex current shape.</vt:lpstr>
      <vt:lpstr>It is important to know which surface equivalent sphere you are using; SSA relatively unchanged.</vt:lpstr>
      <vt:lpstr>File structure - FITS</vt:lpstr>
      <vt:lpstr>HDUs</vt:lpstr>
      <vt:lpstr>Useful KEYWORDS in the Primary 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Wolff</dc:creator>
  <cp:lastModifiedBy>Michael Wolff</cp:lastModifiedBy>
  <cp:revision>30</cp:revision>
  <dcterms:created xsi:type="dcterms:W3CDTF">2023-06-26T12:45:08Z</dcterms:created>
  <dcterms:modified xsi:type="dcterms:W3CDTF">2024-02-26T17:43:30Z</dcterms:modified>
</cp:coreProperties>
</file>