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3"/>
  </p:notesMasterIdLst>
  <p:sldIdLst>
    <p:sldId id="256" r:id="rId2"/>
    <p:sldId id="324" r:id="rId3"/>
    <p:sldId id="397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1" r:id="rId18"/>
    <p:sldId id="415" r:id="rId19"/>
    <p:sldId id="416" r:id="rId20"/>
    <p:sldId id="419" r:id="rId21"/>
    <p:sldId id="420" r:id="rId22"/>
    <p:sldId id="417" r:id="rId23"/>
    <p:sldId id="418" r:id="rId24"/>
    <p:sldId id="396" r:id="rId25"/>
    <p:sldId id="351" r:id="rId26"/>
    <p:sldId id="354" r:id="rId27"/>
    <p:sldId id="421" r:id="rId28"/>
    <p:sldId id="377" r:id="rId29"/>
    <p:sldId id="378" r:id="rId30"/>
    <p:sldId id="382" r:id="rId31"/>
    <p:sldId id="379" r:id="rId32"/>
    <p:sldId id="383" r:id="rId33"/>
    <p:sldId id="380" r:id="rId34"/>
    <p:sldId id="384" r:id="rId35"/>
    <p:sldId id="381" r:id="rId36"/>
    <p:sldId id="385" r:id="rId37"/>
    <p:sldId id="388" r:id="rId38"/>
    <p:sldId id="386" r:id="rId39"/>
    <p:sldId id="389" r:id="rId40"/>
    <p:sldId id="391" r:id="rId41"/>
    <p:sldId id="390" r:id="rId42"/>
    <p:sldId id="392" r:id="rId43"/>
    <p:sldId id="393" r:id="rId44"/>
    <p:sldId id="374" r:id="rId45"/>
    <p:sldId id="337" r:id="rId46"/>
    <p:sldId id="394" r:id="rId47"/>
    <p:sldId id="395" r:id="rId48"/>
    <p:sldId id="328" r:id="rId49"/>
    <p:sldId id="329" r:id="rId50"/>
    <p:sldId id="376" r:id="rId51"/>
    <p:sldId id="271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324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5"/>
            <p14:sldId id="416"/>
            <p14:sldId id="419"/>
            <p14:sldId id="420"/>
            <p14:sldId id="417"/>
            <p14:sldId id="418"/>
            <p14:sldId id="396"/>
            <p14:sldId id="351"/>
            <p14:sldId id="354"/>
            <p14:sldId id="421"/>
            <p14:sldId id="377"/>
            <p14:sldId id="378"/>
            <p14:sldId id="382"/>
            <p14:sldId id="379"/>
            <p14:sldId id="383"/>
            <p14:sldId id="380"/>
            <p14:sldId id="384"/>
            <p14:sldId id="381"/>
            <p14:sldId id="385"/>
            <p14:sldId id="388"/>
            <p14:sldId id="386"/>
            <p14:sldId id="389"/>
            <p14:sldId id="391"/>
            <p14:sldId id="390"/>
            <p14:sldId id="392"/>
            <p14:sldId id="393"/>
            <p14:sldId id="374"/>
            <p14:sldId id="337"/>
            <p14:sldId id="394"/>
            <p14:sldId id="395"/>
            <p14:sldId id="328"/>
            <p14:sldId id="329"/>
            <p14:sldId id="376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A2"/>
    <a:srgbClr val="D24726"/>
    <a:srgbClr val="DD462F"/>
    <a:srgbClr val="D2B4A6"/>
    <a:srgbClr val="734F29"/>
    <a:srgbClr val="AEB785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9" autoAdjust="0"/>
    <p:restoredTop sz="94290" autoAdjust="0"/>
  </p:normalViewPr>
  <p:slideViewPr>
    <p:cSldViewPr snapToGrid="0">
      <p:cViewPr varScale="1">
        <p:scale>
          <a:sx n="76" d="100"/>
          <a:sy n="76" d="100"/>
        </p:scale>
        <p:origin x="140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rPr lang="zh-CN" altLang="en-US"/>
              <a:pPr/>
              <a:t>2018/4/20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43029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8695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2018/4/20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2018/4/20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2018/4/20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2018/4/20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2018/4/20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2018/4/20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2018/4/20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2018/4/20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2018/4/20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2018/4/20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2018/4/20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4/20/2018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756" y="1649112"/>
            <a:ext cx="8855242" cy="2922889"/>
          </a:xfrm>
        </p:spPr>
        <p:txBody>
          <a:bodyPr/>
          <a:lstStyle/>
          <a:p>
            <a:r>
              <a:rPr lang="zh-CN" altLang="en-US" sz="3200" dirty="0" smtClean="0">
                <a:latin typeface="Microsoft YaHei" charset="0"/>
                <a:ea typeface="Microsoft YaHei" charset="0"/>
                <a:cs typeface="Microsoft YaHei" charset="0"/>
              </a:rPr>
              <a:t>项目二  </a:t>
            </a:r>
            <a:r>
              <a:rPr lang="en-US" altLang="zh-CN" sz="3200" b="1" dirty="0">
                <a:latin typeface="Arial" charset="0"/>
                <a:ea typeface="宋体" charset="0"/>
              </a:rPr>
              <a:t>Linux</a:t>
            </a:r>
            <a:r>
              <a:rPr lang="zh-CN" altLang="en-US" sz="3200" b="1" dirty="0">
                <a:latin typeface="Arial" charset="0"/>
                <a:ea typeface="宋体" charset="0"/>
              </a:rPr>
              <a:t>下编程</a:t>
            </a:r>
            <a:r>
              <a:rPr lang="en-US" altLang="zh-CN" sz="3200" b="1" dirty="0" smtClean="0">
                <a:latin typeface="Arial" charset="0"/>
                <a:ea typeface="宋体" charset="0"/>
              </a:rPr>
              <a:t>——</a:t>
            </a:r>
            <a:r>
              <a:rPr lang="zh-CN" altLang="en-US" sz="3200" b="1" dirty="0" smtClean="0">
                <a:latin typeface="Arial" charset="0"/>
                <a:ea typeface="宋体" charset="0"/>
              </a:rPr>
              <a:t>命令行交互</a:t>
            </a:r>
            <a:r>
              <a:rPr lang="en-US" altLang="zh-CN" sz="3200" b="1" dirty="0" err="1" smtClean="0">
                <a:latin typeface="Arial" charset="0"/>
                <a:ea typeface="宋体" charset="0"/>
              </a:rPr>
              <a:t>mySQL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/>
            </a:r>
            <a:b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</a:br>
            <a:endParaRPr lang="zh-CN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3716" y="566560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latin typeface="Arial" charset="0"/>
                <a:ea typeface="宋体" charset="0"/>
              </a:rPr>
              <a:t>Linux</a:t>
            </a:r>
            <a:r>
              <a:rPr lang="zh-CN" altLang="en-US" dirty="0" smtClean="0">
                <a:latin typeface="Arial" charset="0"/>
                <a:ea typeface="宋体" charset="0"/>
              </a:rPr>
              <a:t>下编写</a:t>
            </a:r>
            <a:r>
              <a:rPr lang="en-US" altLang="zh-CN" dirty="0" smtClean="0">
                <a:latin typeface="Arial" charset="0"/>
                <a:ea typeface="宋体" charset="0"/>
              </a:rPr>
              <a:t>C++</a:t>
            </a:r>
            <a:r>
              <a:rPr lang="zh-CN" altLang="en-US" dirty="0" smtClean="0">
                <a:latin typeface="Arial" charset="0"/>
                <a:ea typeface="宋体" charset="0"/>
              </a:rPr>
              <a:t>程序示例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使用“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./”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命令执行可执行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文件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输入一个整数，回车，即可执行代码内刚刚编写的程序。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48" y="2029927"/>
            <a:ext cx="5697153" cy="174863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48" y="4406063"/>
            <a:ext cx="6332421" cy="148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6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使用“</a:t>
            </a: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gdb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  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可执行文件名”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命令回车进入调试模式</a:t>
            </a: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9969" y="529941"/>
            <a:ext cx="5616575" cy="576262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宋体" charset="0"/>
              </a:rPr>
              <a:t>GDB</a:t>
            </a:r>
            <a:r>
              <a:rPr lang="zh-CN" altLang="en-US" dirty="0" smtClean="0">
                <a:latin typeface="Arial" charset="0"/>
                <a:ea typeface="宋体" charset="0"/>
              </a:rPr>
              <a:t>调试</a:t>
            </a:r>
            <a:r>
              <a:rPr lang="en-US" altLang="zh-CN" dirty="0" smtClean="0">
                <a:latin typeface="Arial" charset="0"/>
                <a:ea typeface="宋体" charset="0"/>
              </a:rPr>
              <a:t> </a:t>
            </a:r>
            <a:endParaRPr lang="en-US" altLang="zh-CN" dirty="0">
              <a:latin typeface="Arial" charset="0"/>
              <a:ea typeface="宋体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76" y="2051583"/>
            <a:ext cx="7624227" cy="392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5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在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GDB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模式下，使用“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list  n”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命令从第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行列举源代码，一次显示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10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行，可以继续回车显示余下的源代码。</a:t>
            </a: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9969" y="529941"/>
            <a:ext cx="5616575" cy="576262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宋体" charset="0"/>
              </a:rPr>
              <a:t>GDB</a:t>
            </a:r>
            <a:r>
              <a:rPr lang="zh-CN" altLang="en-US" dirty="0" smtClean="0">
                <a:latin typeface="Arial" charset="0"/>
                <a:ea typeface="宋体" charset="0"/>
              </a:rPr>
              <a:t>调试</a:t>
            </a:r>
            <a:r>
              <a:rPr lang="en-US" altLang="zh-CN" dirty="0" smtClean="0">
                <a:latin typeface="Arial" charset="0"/>
                <a:ea typeface="宋体" charset="0"/>
              </a:rPr>
              <a:t> </a:t>
            </a:r>
            <a:endParaRPr lang="en-US" altLang="zh-CN" dirty="0">
              <a:latin typeface="Arial" charset="0"/>
              <a:ea typeface="宋体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16" y="2320741"/>
            <a:ext cx="6692116" cy="407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在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GDB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模式下，使用“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break n”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命令从第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行插入调试断点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在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GDB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模式下，使用“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run”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命令执行代码，如果有提前插入断点，则从开头一直运行到断点的地方停止，如下所示，程序停止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在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8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行。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9969" y="529941"/>
            <a:ext cx="5616575" cy="576262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宋体" charset="0"/>
              </a:rPr>
              <a:t>GDB</a:t>
            </a:r>
            <a:r>
              <a:rPr lang="zh-CN" altLang="en-US" dirty="0" smtClean="0">
                <a:latin typeface="Arial" charset="0"/>
                <a:ea typeface="宋体" charset="0"/>
              </a:rPr>
              <a:t>调试</a:t>
            </a:r>
            <a:r>
              <a:rPr lang="en-US" altLang="zh-CN" dirty="0" smtClean="0">
                <a:latin typeface="Arial" charset="0"/>
                <a:ea typeface="宋体" charset="0"/>
              </a:rPr>
              <a:t> </a:t>
            </a:r>
            <a:endParaRPr lang="en-US" altLang="zh-CN" dirty="0">
              <a:latin typeface="Arial" charset="0"/>
              <a:ea typeface="宋体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93" y="1963905"/>
            <a:ext cx="6694084" cy="7407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93" y="3800975"/>
            <a:ext cx="6694084" cy="174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3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程序在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14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行断点处暂停，可以使用命令“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s”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进入单步调试，每次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s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回车后仅执行一步，达到调试的目的。</a:t>
            </a: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单步调试结束后，可以直接使用“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c”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命令直接跑完接下来的所有代码。</a:t>
            </a:r>
          </a:p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9969" y="529941"/>
            <a:ext cx="5616575" cy="576262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宋体" charset="0"/>
              </a:rPr>
              <a:t>GDB</a:t>
            </a:r>
            <a:r>
              <a:rPr lang="zh-CN" altLang="en-US" dirty="0" smtClean="0">
                <a:latin typeface="Arial" charset="0"/>
                <a:ea typeface="宋体" charset="0"/>
              </a:rPr>
              <a:t>调试</a:t>
            </a:r>
            <a:r>
              <a:rPr lang="en-US" altLang="zh-CN" dirty="0" smtClean="0">
                <a:latin typeface="Arial" charset="0"/>
                <a:ea typeface="宋体" charset="0"/>
              </a:rPr>
              <a:t> </a:t>
            </a:r>
            <a:endParaRPr lang="en-US" altLang="zh-CN" dirty="0">
              <a:latin typeface="Arial" charset="0"/>
              <a:ea typeface="宋体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03" y="2213008"/>
            <a:ext cx="6071335" cy="18681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03" y="5004032"/>
            <a:ext cx="6071335" cy="109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输入“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quit”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命令退出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GDB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调试模式，回到终端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示例程序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ex02_test 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编写、编译、调试和演示结束，更多的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vim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操作和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GDB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调试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命令可以自行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网上查阅。</a:t>
            </a:r>
          </a:p>
          <a:p>
            <a:pPr lvl="1">
              <a:lnSpc>
                <a:spcPct val="90000"/>
              </a:lnSpc>
            </a:pPr>
            <a:endParaRPr lang="zh-CN" altLang="en-US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9969" y="529941"/>
            <a:ext cx="5616575" cy="576262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宋体" charset="0"/>
              </a:rPr>
              <a:t>GDB</a:t>
            </a:r>
            <a:r>
              <a:rPr lang="zh-CN" altLang="en-US" dirty="0" smtClean="0">
                <a:latin typeface="Arial" charset="0"/>
                <a:ea typeface="宋体" charset="0"/>
              </a:rPr>
              <a:t>调试</a:t>
            </a:r>
            <a:r>
              <a:rPr lang="en-US" altLang="zh-CN" dirty="0" smtClean="0">
                <a:latin typeface="Arial" charset="0"/>
                <a:ea typeface="宋体" charset="0"/>
              </a:rPr>
              <a:t> </a:t>
            </a:r>
            <a:endParaRPr lang="en-US" altLang="zh-CN" dirty="0">
              <a:latin typeface="Arial" charset="0"/>
              <a:ea typeface="宋体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78" y="2064216"/>
            <a:ext cx="5233871" cy="62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5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endParaRPr lang="zh-CN" altLang="en-US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2396" y="558818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 smtClean="0">
                <a:latin typeface="Arial" charset="0"/>
                <a:ea typeface="宋体" charset="0"/>
              </a:rPr>
              <a:t>makefile</a:t>
            </a:r>
            <a:r>
              <a:rPr lang="zh-CN" altLang="en-US" dirty="0" smtClean="0">
                <a:latin typeface="Arial" charset="0"/>
                <a:ea typeface="宋体" charset="0"/>
              </a:rPr>
              <a:t>的使用 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3528" y="1484313"/>
            <a:ext cx="81346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 smtClean="0"/>
              <a:t>前面的示例代码里，只有一个源代码文件</a:t>
            </a:r>
            <a:r>
              <a:rPr kumimoji="1" lang="en-US" altLang="zh-CN" sz="2000" dirty="0" smtClean="0"/>
              <a:t>ex02_test.cpp </a:t>
            </a:r>
            <a:r>
              <a:rPr kumimoji="1" lang="zh-CN" altLang="en-US" sz="2000" dirty="0" smtClean="0"/>
              <a:t>所以也只会生成一个可执行文件</a:t>
            </a:r>
            <a:r>
              <a:rPr kumimoji="1" lang="en-US" altLang="zh-CN" sz="2000" dirty="0" smtClean="0"/>
              <a:t>ex02_test.o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 smtClean="0"/>
              <a:t>但是当项目由多个源代码文件构成，再按前面的步骤一个个编译，将会很繁琐而且也会生成过多的可执行</a:t>
            </a:r>
            <a:r>
              <a:rPr kumimoji="1" lang="en-US" altLang="zh-CN" sz="2000" dirty="0" err="1" smtClean="0"/>
              <a:t>xxx.o</a:t>
            </a:r>
            <a:r>
              <a:rPr kumimoji="1" lang="zh-CN" altLang="en-US" sz="2000" dirty="0" smtClean="0"/>
              <a:t>文件。</a:t>
            </a:r>
            <a:endParaRPr kumimoji="1" lang="en-US" altLang="zh-CN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 smtClean="0"/>
              <a:t>这个时候要么把所有代码全部写进一个</a:t>
            </a:r>
            <a:r>
              <a:rPr kumimoji="1" lang="en-US" altLang="zh-CN" sz="2000" dirty="0" smtClean="0"/>
              <a:t>.</a:t>
            </a:r>
            <a:r>
              <a:rPr kumimoji="1" lang="en-US" altLang="zh-CN" sz="2000" dirty="0" err="1" smtClean="0"/>
              <a:t>cpp</a:t>
            </a:r>
            <a:r>
              <a:rPr kumimoji="1" lang="zh-CN" altLang="en-US" sz="2000" dirty="0" smtClean="0"/>
              <a:t>文件里，按照前面的介绍，正常使用</a:t>
            </a:r>
            <a:r>
              <a:rPr kumimoji="1" lang="en-US" altLang="zh-CN" sz="2000" dirty="0" smtClean="0"/>
              <a:t>g++</a:t>
            </a:r>
            <a:r>
              <a:rPr kumimoji="1" lang="zh-CN" altLang="en-US" sz="2000" dirty="0" smtClean="0"/>
              <a:t>编译；或者</a:t>
            </a:r>
            <a:r>
              <a:rPr kumimoji="1" lang="zh-CN" altLang="en-US" sz="2000" dirty="0"/>
              <a:t>多</a:t>
            </a:r>
            <a:r>
              <a:rPr kumimoji="1" lang="zh-CN" altLang="en-US" sz="2000" dirty="0" smtClean="0"/>
              <a:t>个</a:t>
            </a:r>
            <a:r>
              <a:rPr kumimoji="1" lang="en-US" altLang="zh-CN" sz="2000" dirty="0" smtClean="0"/>
              <a:t>.</a:t>
            </a:r>
            <a:r>
              <a:rPr kumimoji="1" lang="en-US" altLang="zh-CN" sz="2000" dirty="0" err="1" smtClean="0"/>
              <a:t>cpp</a:t>
            </a:r>
            <a:r>
              <a:rPr kumimoji="1" lang="zh-CN" altLang="en-US" sz="2000" dirty="0" smtClean="0"/>
              <a:t>文件使用</a:t>
            </a:r>
            <a:r>
              <a:rPr kumimoji="1" lang="en-US" altLang="zh-CN" sz="2000" dirty="0" err="1" smtClean="0"/>
              <a:t>makefile</a:t>
            </a:r>
            <a:r>
              <a:rPr kumimoji="1" lang="zh-CN" altLang="en-US" sz="2000" dirty="0" smtClean="0"/>
              <a:t>进行统一编译，编译多个</a:t>
            </a:r>
            <a:r>
              <a:rPr kumimoji="1" lang="en-US" altLang="zh-CN" sz="2000" dirty="0" smtClean="0"/>
              <a:t>.c</a:t>
            </a:r>
            <a:r>
              <a:rPr kumimoji="1" lang="zh-CN" altLang="en-US" sz="2000" dirty="0" smtClean="0"/>
              <a:t>文件，但是只生成一个可执行文件。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1882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endParaRPr lang="zh-CN" altLang="en-US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2396" y="558818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 smtClean="0">
                <a:latin typeface="Arial" charset="0"/>
                <a:ea typeface="宋体" charset="0"/>
              </a:rPr>
              <a:t>makefile</a:t>
            </a:r>
            <a:r>
              <a:rPr lang="zh-CN" altLang="en-US" dirty="0" smtClean="0">
                <a:latin typeface="Arial" charset="0"/>
                <a:ea typeface="宋体" charset="0"/>
              </a:rPr>
              <a:t>的使用 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3528" y="1484313"/>
            <a:ext cx="30356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假设有四个源代码文件：</a:t>
            </a:r>
            <a:r>
              <a:rPr kumimoji="1" lang="en-US" altLang="zh-CN" sz="2000" dirty="0"/>
              <a:t>main.cpp 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hello.cpp 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add.cpp 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sub.cpp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mian.cpp</a:t>
            </a:r>
            <a:r>
              <a:rPr kumimoji="1" lang="zh-CN" altLang="en-US" sz="2000" dirty="0"/>
              <a:t>是</a:t>
            </a:r>
            <a:r>
              <a:rPr kumimoji="1" lang="zh-CN" altLang="en-US" sz="2000" dirty="0" smtClean="0"/>
              <a:t>主程序，如图</a:t>
            </a:r>
            <a:r>
              <a:rPr kumimoji="1" lang="zh-CN" altLang="en-US" sz="2000" dirty="0"/>
              <a:t>所</a:t>
            </a:r>
            <a:r>
              <a:rPr kumimoji="1" lang="zh-CN" altLang="en-US" sz="2000" dirty="0" smtClean="0"/>
              <a:t>示；</a:t>
            </a: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hello.cpp</a:t>
            </a:r>
            <a:r>
              <a:rPr kumimoji="1" lang="zh-CN" altLang="en-US" sz="2000" dirty="0" smtClean="0"/>
              <a:t>内定义了输出</a:t>
            </a:r>
            <a:r>
              <a:rPr kumimoji="1" lang="en-US" altLang="zh-CN" sz="2000" dirty="0" smtClean="0"/>
              <a:t>“</a:t>
            </a:r>
            <a:r>
              <a:rPr kumimoji="1" lang="en-US" altLang="zh-CN" sz="2000" dirty="0"/>
              <a:t>Hello NJU”</a:t>
            </a:r>
            <a:r>
              <a:rPr kumimoji="1" lang="zh-CN" altLang="en-US" sz="2000" dirty="0"/>
              <a:t>的函数 </a:t>
            </a:r>
            <a:r>
              <a:rPr kumimoji="1" lang="en-US" altLang="zh-CN" sz="2000" dirty="0" err="1" smtClean="0"/>
              <a:t>PrintHello</a:t>
            </a:r>
            <a:r>
              <a:rPr kumimoji="1" lang="en-US" altLang="zh-CN" sz="2000" dirty="0"/>
              <a:t>()</a:t>
            </a:r>
            <a:r>
              <a:rPr kumimoji="1" lang="zh-CN" altLang="en-US" sz="2000" dirty="0"/>
              <a:t>；</a:t>
            </a: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add.cpp</a:t>
            </a:r>
            <a:r>
              <a:rPr kumimoji="1" lang="zh-CN" altLang="en-US" sz="2000" dirty="0" smtClean="0"/>
              <a:t>内定义了计算</a:t>
            </a:r>
            <a:r>
              <a:rPr kumimoji="1" lang="zh-CN" altLang="en-US" sz="2000" dirty="0"/>
              <a:t>两</a:t>
            </a:r>
            <a:r>
              <a:rPr kumimoji="1" lang="zh-CN" altLang="en-US" sz="2000" dirty="0" smtClean="0"/>
              <a:t>个数和的函数</a:t>
            </a:r>
            <a:r>
              <a:rPr kumimoji="1" lang="en-US" altLang="zh-CN" sz="2000" dirty="0" smtClean="0"/>
              <a:t>ADD</a:t>
            </a:r>
            <a:r>
              <a:rPr kumimoji="1" lang="en-US" altLang="zh-CN" sz="2000" dirty="0"/>
              <a:t>()</a:t>
            </a:r>
            <a:r>
              <a:rPr kumimoji="1" lang="zh-CN" altLang="en-US" sz="2000" dirty="0"/>
              <a:t>；</a:t>
            </a: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sub.cpp</a:t>
            </a:r>
            <a:r>
              <a:rPr kumimoji="1" lang="zh-CN" altLang="en-US" sz="2000" dirty="0" smtClean="0"/>
              <a:t>内定义了计算</a:t>
            </a:r>
            <a:r>
              <a:rPr kumimoji="1" lang="zh-CN" altLang="en-US" sz="2000" dirty="0"/>
              <a:t>两</a:t>
            </a:r>
            <a:r>
              <a:rPr kumimoji="1" lang="zh-CN" altLang="en-US" sz="2000" dirty="0" smtClean="0"/>
              <a:t>个数差的函数</a:t>
            </a:r>
            <a:r>
              <a:rPr kumimoji="1" lang="en-US" altLang="zh-CN" sz="2000" dirty="0" smtClean="0"/>
              <a:t>SUB</a:t>
            </a:r>
            <a:r>
              <a:rPr kumimoji="1" lang="en-US" altLang="zh-CN" sz="2000" dirty="0"/>
              <a:t>()</a:t>
            </a:r>
            <a:r>
              <a:rPr kumimoji="1" lang="zh-CN" altLang="en-US" sz="2000" dirty="0"/>
              <a:t>；</a:t>
            </a:r>
            <a:endParaRPr kumimoji="1"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158" y="1529136"/>
            <a:ext cx="5362575" cy="431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3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endParaRPr lang="zh-CN" altLang="en-US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2396" y="558818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 smtClean="0">
                <a:latin typeface="Arial" charset="0"/>
                <a:ea typeface="宋体" charset="0"/>
              </a:rPr>
              <a:t>makefile</a:t>
            </a:r>
            <a:r>
              <a:rPr lang="zh-CN" altLang="en-US" dirty="0" smtClean="0">
                <a:latin typeface="Arial" charset="0"/>
                <a:ea typeface="宋体" charset="0"/>
              </a:rPr>
              <a:t>的使用 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3528" y="1484313"/>
            <a:ext cx="85798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我们可以执行命令 </a:t>
            </a:r>
            <a:r>
              <a:rPr kumimoji="1" lang="en-US" altLang="zh-CN" sz="2000" dirty="0"/>
              <a:t>vim </a:t>
            </a:r>
            <a:r>
              <a:rPr kumimoji="1" lang="en-US" altLang="zh-CN" sz="2000" dirty="0" err="1"/>
              <a:t>makefile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回车编辑</a:t>
            </a:r>
            <a:r>
              <a:rPr kumimoji="1" lang="en-US" altLang="zh-CN" sz="2000" dirty="0" err="1"/>
              <a:t>makefile</a:t>
            </a:r>
            <a:r>
              <a:rPr kumimoji="1" lang="zh-CN" altLang="en-US" sz="2000" dirty="0"/>
              <a:t>文件：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zh-CN" alt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	</a:t>
            </a:r>
            <a:r>
              <a:rPr kumimoji="1" lang="en-US" altLang="zh-CN" sz="2000" dirty="0"/>
              <a:t>main: </a:t>
            </a:r>
            <a:r>
              <a:rPr kumimoji="1" lang="en-US" altLang="zh-CN" sz="2000" dirty="0" err="1" smtClean="0"/>
              <a:t>main.o</a:t>
            </a:r>
            <a:r>
              <a:rPr kumimoji="1" lang="en-US" altLang="zh-CN" sz="2000" dirty="0" smtClean="0"/>
              <a:t>  </a:t>
            </a:r>
            <a:r>
              <a:rPr kumimoji="1" lang="en-US" altLang="zh-CN" sz="2000" dirty="0" err="1" smtClean="0"/>
              <a:t>hello.o</a:t>
            </a:r>
            <a:r>
              <a:rPr kumimoji="1" lang="en-US" altLang="zh-CN" sz="2000" dirty="0" smtClean="0"/>
              <a:t>  </a:t>
            </a:r>
            <a:r>
              <a:rPr kumimoji="1" lang="en-US" altLang="zh-CN" sz="2000" dirty="0" err="1" smtClean="0"/>
              <a:t>add.o</a:t>
            </a:r>
            <a:r>
              <a:rPr kumimoji="1" lang="en-US" altLang="zh-CN" sz="2000" dirty="0" smtClean="0"/>
              <a:t>  </a:t>
            </a:r>
            <a:r>
              <a:rPr kumimoji="1" lang="en-US" altLang="zh-CN" sz="2000" dirty="0" err="1" smtClean="0"/>
              <a:t>sub.o</a:t>
            </a:r>
            <a:r>
              <a:rPr kumimoji="1" lang="en-US" altLang="zh-CN" sz="2000" dirty="0" smtClean="0"/>
              <a:t> </a:t>
            </a:r>
            <a:endParaRPr kumimoji="1" lang="en-US" altLang="zh-CN" sz="2000" dirty="0" smtClean="0"/>
          </a:p>
          <a:p>
            <a:pPr algn="just"/>
            <a:r>
              <a:rPr kumimoji="1" lang="en-US" altLang="zh-CN" sz="2000" dirty="0"/>
              <a:t>		g++ –o main  </a:t>
            </a:r>
            <a:r>
              <a:rPr kumimoji="1" lang="en-US" altLang="zh-CN" sz="2000" dirty="0" err="1" smtClean="0"/>
              <a:t>main.o</a:t>
            </a:r>
            <a:r>
              <a:rPr kumimoji="1" lang="en-US" altLang="zh-CN" sz="2000" dirty="0" smtClean="0"/>
              <a:t>  </a:t>
            </a:r>
            <a:r>
              <a:rPr kumimoji="1" lang="en-US" altLang="zh-CN" sz="2000" dirty="0" err="1" smtClean="0"/>
              <a:t>hello.o</a:t>
            </a:r>
            <a:r>
              <a:rPr kumimoji="1" lang="en-US" altLang="zh-CN" sz="2000" dirty="0" smtClean="0"/>
              <a:t>  </a:t>
            </a:r>
            <a:r>
              <a:rPr kumimoji="1" lang="en-US" altLang="zh-CN" sz="2000" dirty="0" err="1" smtClean="0"/>
              <a:t>add.o</a:t>
            </a:r>
            <a:r>
              <a:rPr kumimoji="1" lang="en-US" altLang="zh-CN" sz="2000" dirty="0" smtClean="0"/>
              <a:t>  </a:t>
            </a:r>
            <a:r>
              <a:rPr kumimoji="1" lang="en-US" altLang="zh-CN" sz="2000" dirty="0" err="1" smtClean="0"/>
              <a:t>sub.o</a:t>
            </a:r>
            <a:endParaRPr kumimoji="1" lang="en-US" altLang="zh-CN" sz="2000" dirty="0" smtClean="0"/>
          </a:p>
          <a:p>
            <a:pPr lvl="1" algn="just"/>
            <a:r>
              <a:rPr kumimoji="1" lang="en-US" altLang="zh-CN" sz="2000" dirty="0" smtClean="0"/>
              <a:t>       </a:t>
            </a:r>
            <a:r>
              <a:rPr kumimoji="1" lang="en-US" altLang="zh-CN" sz="2000" dirty="0" smtClean="0"/>
              <a:t>······</a:t>
            </a:r>
            <a:endParaRPr kumimoji="1" lang="en-US" altLang="zh-CN" sz="2000" dirty="0" smtClean="0"/>
          </a:p>
          <a:p>
            <a:pPr lvl="1" algn="just"/>
            <a:r>
              <a:rPr kumimoji="1" lang="en-US" altLang="zh-CN" sz="2000" dirty="0" smtClean="0"/>
              <a:t> </a:t>
            </a: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 smtClean="0"/>
              <a:t>第二</a:t>
            </a:r>
            <a:r>
              <a:rPr kumimoji="1" lang="zh-CN" altLang="en-US" sz="2000" dirty="0"/>
              <a:t>行</a:t>
            </a:r>
            <a:r>
              <a:rPr kumimoji="1" lang="en-US" altLang="zh-CN" sz="2000" dirty="0"/>
              <a:t>g++</a:t>
            </a:r>
            <a:r>
              <a:rPr kumimoji="1" lang="zh-CN" altLang="en-US" sz="2000" dirty="0"/>
              <a:t>前面的</a:t>
            </a:r>
            <a:r>
              <a:rPr kumimoji="1" lang="zh-CN" altLang="en-US" sz="2000" dirty="0" smtClean="0"/>
              <a:t>空格</a:t>
            </a:r>
            <a:r>
              <a:rPr kumimoji="1" lang="zh-CN" altLang="en-US" sz="2000" dirty="0"/>
              <a:t>部分</a:t>
            </a:r>
            <a:r>
              <a:rPr kumimoji="1" lang="zh-CN" altLang="en-US" sz="2000" dirty="0" smtClean="0"/>
              <a:t>是</a:t>
            </a:r>
            <a:r>
              <a:rPr kumimoji="1" lang="en-US" altLang="zh-CN" sz="2000" dirty="0"/>
              <a:t>&lt;tab&gt;</a:t>
            </a:r>
            <a:r>
              <a:rPr kumimoji="1" lang="zh-CN" altLang="en-US" sz="2000" dirty="0"/>
              <a:t>键，不是“空格键”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zh-CN" alt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zh-CN" sz="2000" dirty="0" err="1" smtClean="0"/>
              <a:t>wq</a:t>
            </a:r>
            <a:r>
              <a:rPr kumimoji="1" lang="zh-CN" altLang="en-US" sz="2000" dirty="0" smtClean="0"/>
              <a:t>保存</a:t>
            </a:r>
            <a:r>
              <a:rPr kumimoji="1" lang="zh-CN" altLang="en-US" sz="2000" dirty="0"/>
              <a:t>并退出后，回到终端。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2335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endParaRPr lang="zh-CN" altLang="en-US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2396" y="558818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 smtClean="0">
                <a:latin typeface="Arial" charset="0"/>
                <a:ea typeface="宋体" charset="0"/>
              </a:rPr>
              <a:t>makefile</a:t>
            </a:r>
            <a:r>
              <a:rPr lang="zh-CN" altLang="en-US" dirty="0" smtClean="0">
                <a:latin typeface="Arial" charset="0"/>
                <a:ea typeface="宋体" charset="0"/>
              </a:rPr>
              <a:t>的使用 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2600" y="4455209"/>
            <a:ext cx="6858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一行冒号之前</a:t>
            </a:r>
            <a:r>
              <a:rPr lang="zh-CN" altLang="en-US" dirty="0" smtClean="0"/>
              <a:t>的</a:t>
            </a:r>
            <a:r>
              <a:rPr lang="en-US" altLang="zh-CN" dirty="0"/>
              <a:t>main</a:t>
            </a:r>
            <a:r>
              <a:rPr lang="zh-CN" altLang="en-US" dirty="0" smtClean="0"/>
              <a:t>，</a:t>
            </a:r>
            <a:r>
              <a:rPr lang="zh-CN" altLang="en-US" dirty="0"/>
              <a:t>我们称之为目标（</a:t>
            </a:r>
            <a:r>
              <a:rPr lang="en-US" altLang="zh-CN" dirty="0"/>
              <a:t>target</a:t>
            </a:r>
            <a:r>
              <a:rPr lang="zh-CN" altLang="en-US" dirty="0"/>
              <a:t>），被认为是这条语句所要处理的对象，具体到这里就是我们所要编译的这个</a:t>
            </a:r>
            <a:r>
              <a:rPr lang="zh-CN" altLang="en-US" dirty="0" smtClean="0"/>
              <a:t>程序</a:t>
            </a:r>
            <a:r>
              <a:rPr lang="en-US" altLang="zh-CN" dirty="0"/>
              <a:t>main</a:t>
            </a:r>
            <a:r>
              <a:rPr lang="zh-CN" altLang="en-US" dirty="0" smtClean="0"/>
              <a:t>。</a:t>
            </a:r>
            <a:r>
              <a:rPr lang="zh-CN" altLang="en-US" dirty="0"/>
              <a:t>冒号后面的部分（</a:t>
            </a:r>
            <a:r>
              <a:rPr lang="en-US" altLang="zh-CN" dirty="0" err="1" smtClean="0"/>
              <a:t>main.o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add.o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sub.o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hello.o</a:t>
            </a:r>
            <a:r>
              <a:rPr lang="zh-CN" altLang="en-US" dirty="0" smtClean="0"/>
              <a:t>），</a:t>
            </a:r>
            <a:r>
              <a:rPr lang="zh-CN" altLang="en-US" dirty="0"/>
              <a:t>我们称之为依赖关系表，也就是</a:t>
            </a:r>
            <a:r>
              <a:rPr lang="zh-CN" altLang="en-US" dirty="0" smtClean="0"/>
              <a:t>编译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所</a:t>
            </a:r>
            <a:r>
              <a:rPr lang="zh-CN" altLang="en-US" dirty="0"/>
              <a:t>需要的文件，这些文件只要有一个发生了变化，就会触发该语句的第三部分，我们称其为命令部分，相信你也看得出这就是一条编译命令</a:t>
            </a:r>
            <a:r>
              <a:rPr lang="zh-CN" altLang="en-US" dirty="0" smtClean="0"/>
              <a:t>。</a:t>
            </a:r>
            <a:r>
              <a:rPr lang="zh-CN" altLang="en-US" dirty="0" smtClean="0"/>
              <a:t>上述的</a:t>
            </a:r>
            <a:r>
              <a:rPr lang="en-US" altLang="zh-CN" dirty="0" smtClean="0"/>
              <a:t>.o</a:t>
            </a:r>
            <a:r>
              <a:rPr lang="zh-CN" altLang="en-US" dirty="0" smtClean="0"/>
              <a:t>文件又依赖于同名的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cpp</a:t>
            </a:r>
            <a:r>
              <a:rPr lang="zh-CN" altLang="en-US" dirty="0" smtClean="0"/>
              <a:t>文件。</a:t>
            </a:r>
            <a:r>
              <a:rPr lang="zh-CN" altLang="en-US" dirty="0" smtClean="0"/>
              <a:t>只要</a:t>
            </a:r>
            <a:r>
              <a:rPr lang="zh-CN" altLang="en-US" dirty="0"/>
              <a:t>将上面</a:t>
            </a:r>
            <a:r>
              <a:rPr lang="zh-CN" altLang="en-US" dirty="0" smtClean="0"/>
              <a:t>这</a:t>
            </a:r>
            <a:r>
              <a:rPr lang="zh-CN" altLang="en-US" dirty="0"/>
              <a:t>几行</a:t>
            </a:r>
            <a:r>
              <a:rPr lang="zh-CN" altLang="en-US" dirty="0" smtClean="0"/>
              <a:t>语句</a:t>
            </a:r>
            <a:r>
              <a:rPr lang="zh-CN" altLang="en-US" dirty="0"/>
              <a:t>写入一个名为</a:t>
            </a:r>
            <a:r>
              <a:rPr lang="en-US" altLang="zh-CN" dirty="0" err="1"/>
              <a:t>Makefile</a:t>
            </a:r>
            <a:r>
              <a:rPr lang="zh-CN" altLang="en-US" dirty="0"/>
              <a:t>或者</a:t>
            </a:r>
            <a:r>
              <a:rPr lang="en-US" altLang="zh-CN" dirty="0" err="1"/>
              <a:t>makefile</a:t>
            </a:r>
            <a:r>
              <a:rPr lang="zh-CN" altLang="en-US" dirty="0"/>
              <a:t>的文件，然后在终端中输入</a:t>
            </a:r>
            <a:r>
              <a:rPr lang="en-US" altLang="zh-CN" dirty="0"/>
              <a:t>make</a:t>
            </a:r>
            <a:r>
              <a:rPr lang="zh-CN" altLang="en-US" dirty="0"/>
              <a:t>命令，就会看到它按照我们的设定去编译程序了。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692443"/>
            <a:ext cx="5923809" cy="2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4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题目背景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3327" y="1441128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Linux</a:t>
            </a:r>
            <a:r>
              <a:rPr lang="zh-CN" altLang="en-US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操作系统</a:t>
            </a:r>
            <a:endParaRPr lang="zh-CN" altLang="en-US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3327" y="2017390"/>
            <a:ext cx="8136135" cy="460851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命令行界面（终端界面）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通过</a:t>
            </a:r>
            <a:r>
              <a:rPr lang="zh-CN" altLang="en-US" sz="1600" dirty="0" smtClean="0">
                <a:solidFill>
                  <a:schemeClr val="tx1"/>
                </a:solidFill>
              </a:rPr>
              <a:t>命令行敲入命令交互，而不是图形界面实现交互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zh-CN" altLang="en-US" sz="1600" dirty="0" smtClean="0">
                <a:solidFill>
                  <a:schemeClr val="tx1"/>
                </a:solidFill>
              </a:rPr>
              <a:t>通过</a:t>
            </a:r>
            <a:r>
              <a:rPr lang="zh-CN" altLang="en-US" sz="1600" dirty="0">
                <a:solidFill>
                  <a:schemeClr val="tx1"/>
                </a:solidFill>
              </a:rPr>
              <a:t>终端命令，深入理解操作系统底层原理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zh-CN" altLang="en-US" sz="1600" dirty="0" smtClean="0">
                <a:solidFill>
                  <a:schemeClr val="tx1"/>
                </a:solidFill>
              </a:rPr>
              <a:t>需要使用</a:t>
            </a:r>
            <a:r>
              <a:rPr lang="en-US" altLang="zh-CN" sz="1600" dirty="0">
                <a:solidFill>
                  <a:schemeClr val="tx1"/>
                </a:solidFill>
              </a:rPr>
              <a:t>Linux</a:t>
            </a:r>
            <a:r>
              <a:rPr lang="zh-CN" altLang="en-US" sz="1600" dirty="0">
                <a:solidFill>
                  <a:schemeClr val="tx1"/>
                </a:solidFill>
              </a:rPr>
              <a:t>，必须要</a:t>
            </a:r>
            <a:r>
              <a:rPr lang="zh-CN" altLang="en-US" sz="1600" dirty="0" smtClean="0">
                <a:solidFill>
                  <a:schemeClr val="tx1"/>
                </a:solidFill>
              </a:rPr>
              <a:t>学会使用</a:t>
            </a:r>
            <a:r>
              <a:rPr lang="en-US" altLang="zh-CN" sz="1600" dirty="0">
                <a:solidFill>
                  <a:schemeClr val="tx1"/>
                </a:solidFill>
              </a:rPr>
              <a:t>Linux</a:t>
            </a:r>
            <a:r>
              <a:rPr lang="zh-CN" altLang="en-US" sz="1600" dirty="0" smtClean="0">
                <a:solidFill>
                  <a:schemeClr val="tx1"/>
                </a:solidFill>
              </a:rPr>
              <a:t>命令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不</a:t>
            </a:r>
            <a:r>
              <a:rPr lang="zh-CN" altLang="en-US" sz="2000" dirty="0">
                <a:solidFill>
                  <a:srgbClr val="FF0000"/>
                </a:solidFill>
              </a:rPr>
              <a:t>允许</a:t>
            </a:r>
            <a:r>
              <a:rPr lang="zh-CN" altLang="en-US" sz="2000" dirty="0" smtClean="0">
                <a:solidFill>
                  <a:schemeClr val="tx1"/>
                </a:solidFill>
              </a:rPr>
              <a:t>使用</a:t>
            </a:r>
            <a:r>
              <a:rPr lang="zh-CN" altLang="en-US" sz="2000" dirty="0">
                <a:solidFill>
                  <a:schemeClr val="tx1"/>
                </a:solidFill>
              </a:rPr>
              <a:t>图形化的开发集成工具（如</a:t>
            </a:r>
            <a:r>
              <a:rPr lang="en-US" altLang="zh-CN" sz="2000" dirty="0">
                <a:solidFill>
                  <a:schemeClr val="tx1"/>
                </a:solidFill>
              </a:rPr>
              <a:t>Window</a:t>
            </a:r>
            <a:r>
              <a:rPr lang="zh-CN" altLang="en-US" sz="2000" dirty="0">
                <a:solidFill>
                  <a:schemeClr val="tx1"/>
                </a:solidFill>
              </a:rPr>
              <a:t>下</a:t>
            </a:r>
            <a:r>
              <a:rPr lang="zh-CN" altLang="en-US" sz="2000" dirty="0" smtClean="0">
                <a:solidFill>
                  <a:schemeClr val="tx1"/>
                </a:solidFill>
              </a:rPr>
              <a:t>的</a:t>
            </a:r>
            <a:r>
              <a:rPr lang="en-US" altLang="zh-CN" sz="2000" dirty="0" smtClean="0">
                <a:solidFill>
                  <a:schemeClr val="tx1"/>
                </a:solidFill>
              </a:rPr>
              <a:t>DEV C++, </a:t>
            </a:r>
            <a:r>
              <a:rPr lang="en-US" altLang="zh-CN" sz="2000" dirty="0">
                <a:solidFill>
                  <a:schemeClr val="tx1"/>
                </a:solidFill>
              </a:rPr>
              <a:t>Visual Studio</a:t>
            </a:r>
            <a:r>
              <a:rPr lang="zh-CN" altLang="en-US" sz="2000" dirty="0" smtClean="0">
                <a:solidFill>
                  <a:schemeClr val="tx1"/>
                </a:solidFill>
              </a:rPr>
              <a:t>等），本次实验推荐使用</a:t>
            </a:r>
            <a:r>
              <a:rPr lang="en-US" altLang="zh-CN" sz="2000" dirty="0" smtClean="0">
                <a:solidFill>
                  <a:schemeClr val="tx1"/>
                </a:solidFill>
              </a:rPr>
              <a:t>Ubuntu16</a:t>
            </a:r>
            <a:r>
              <a:rPr lang="zh-CN" altLang="en-US" sz="2000" dirty="0" smtClean="0">
                <a:solidFill>
                  <a:schemeClr val="tx1"/>
                </a:solidFill>
              </a:rPr>
              <a:t>操作系统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vim</a:t>
            </a:r>
            <a:r>
              <a:rPr lang="zh-CN" altLang="en-US" sz="2000" dirty="0" smtClean="0">
                <a:solidFill>
                  <a:schemeClr val="tx1"/>
                </a:solidFill>
              </a:rPr>
              <a:t>编辑器和</a:t>
            </a:r>
            <a:r>
              <a:rPr lang="en-US" altLang="zh-CN" sz="2000" dirty="0" smtClean="0">
                <a:solidFill>
                  <a:schemeClr val="tx1"/>
                </a:solidFill>
              </a:rPr>
              <a:t>GDB</a:t>
            </a:r>
            <a:r>
              <a:rPr lang="zh-CN" altLang="en-US" sz="2000" dirty="0" smtClean="0">
                <a:solidFill>
                  <a:schemeClr val="tx1"/>
                </a:solidFill>
              </a:rPr>
              <a:t>调试。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/>
            <a:r>
              <a:rPr lang="zh-CN" altLang="en-US" sz="1600" dirty="0" smtClean="0">
                <a:solidFill>
                  <a:schemeClr val="tx1"/>
                </a:solidFill>
              </a:rPr>
              <a:t>可以直接装</a:t>
            </a:r>
            <a:r>
              <a:rPr lang="en-US" altLang="zh-CN" sz="1600" dirty="0" smtClean="0">
                <a:solidFill>
                  <a:schemeClr val="tx1"/>
                </a:solidFill>
              </a:rPr>
              <a:t>Ubuntu</a:t>
            </a:r>
            <a:r>
              <a:rPr lang="zh-CN" altLang="en-US" sz="1600" dirty="0" smtClean="0">
                <a:solidFill>
                  <a:schemeClr val="tx1"/>
                </a:solidFill>
              </a:rPr>
              <a:t>系统或者在</a:t>
            </a:r>
            <a:r>
              <a:rPr lang="en-US" altLang="zh-CN" sz="1600" dirty="0" smtClean="0">
                <a:solidFill>
                  <a:schemeClr val="tx1"/>
                </a:solidFill>
              </a:rPr>
              <a:t>Windows</a:t>
            </a:r>
            <a:r>
              <a:rPr lang="zh-CN" altLang="en-US" sz="1600" dirty="0" smtClean="0">
                <a:solidFill>
                  <a:schemeClr val="tx1"/>
                </a:solidFill>
              </a:rPr>
              <a:t>下使用虚拟机安装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1600" dirty="0" smtClean="0">
                <a:solidFill>
                  <a:schemeClr val="tx1"/>
                </a:solidFill>
              </a:rPr>
              <a:t>熟悉</a:t>
            </a:r>
            <a:r>
              <a:rPr lang="en-US" altLang="zh-CN" sz="1600" dirty="0" err="1">
                <a:solidFill>
                  <a:schemeClr val="tx1"/>
                </a:solidFill>
              </a:rPr>
              <a:t>gcc</a:t>
            </a:r>
            <a:r>
              <a:rPr lang="en-US" altLang="zh-CN" sz="1600" dirty="0">
                <a:solidFill>
                  <a:schemeClr val="tx1"/>
                </a:solidFill>
              </a:rPr>
              <a:t>/g++</a:t>
            </a:r>
            <a:r>
              <a:rPr lang="zh-CN" altLang="en-US" sz="1600" dirty="0">
                <a:solidFill>
                  <a:schemeClr val="tx1"/>
                </a:solidFill>
              </a:rPr>
              <a:t>编译和</a:t>
            </a:r>
            <a:r>
              <a:rPr lang="en-US" altLang="zh-CN" sz="1600" dirty="0" err="1">
                <a:solidFill>
                  <a:schemeClr val="tx1"/>
                </a:solidFill>
              </a:rPr>
              <a:t>Makefile</a:t>
            </a:r>
            <a:r>
              <a:rPr lang="zh-CN" altLang="en-US" sz="1600" dirty="0">
                <a:solidFill>
                  <a:schemeClr val="tx1"/>
                </a:solidFill>
              </a:rPr>
              <a:t>等</a:t>
            </a:r>
            <a:r>
              <a:rPr lang="zh-CN" altLang="en-US" sz="1600" dirty="0" smtClean="0">
                <a:solidFill>
                  <a:schemeClr val="tx1"/>
                </a:solidFill>
              </a:rPr>
              <a:t>概念以及使用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endParaRPr lang="en-US" altLang="zh-CN" sz="2800" dirty="0" smtClean="0"/>
          </a:p>
          <a:p>
            <a:pPr lvl="1">
              <a:lnSpc>
                <a:spcPct val="90000"/>
              </a:lnSpc>
            </a:pPr>
            <a:endParaRPr lang="en-US" altLang="zh-CN" sz="2800" dirty="0" smtClean="0"/>
          </a:p>
          <a:p>
            <a:pPr marL="449262" lvl="1" indent="0">
              <a:lnSpc>
                <a:spcPct val="90000"/>
              </a:lnSpc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endParaRPr lang="zh-CN" altLang="en-US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2396" y="558818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 smtClean="0">
                <a:latin typeface="Arial" charset="0"/>
                <a:ea typeface="宋体" charset="0"/>
              </a:rPr>
              <a:t>makefile</a:t>
            </a:r>
            <a:r>
              <a:rPr lang="zh-CN" altLang="en-US" dirty="0" smtClean="0">
                <a:latin typeface="Arial" charset="0"/>
                <a:ea typeface="宋体" charset="0"/>
              </a:rPr>
              <a:t>的使用 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3528" y="1484313"/>
            <a:ext cx="85798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 smtClean="0"/>
              <a:t>上面的</a:t>
            </a:r>
            <a:r>
              <a:rPr kumimoji="1" lang="en-US" altLang="zh-CN" sz="2000" dirty="0" err="1" smtClean="0"/>
              <a:t>makefile</a:t>
            </a:r>
            <a:r>
              <a:rPr kumimoji="1" lang="zh-CN" altLang="en-US" sz="2000" dirty="0" smtClean="0"/>
              <a:t>解决了每次编译都要输入很长指令的问题，但是每次新增一</a:t>
            </a:r>
            <a:r>
              <a:rPr kumimoji="1" lang="zh-CN" altLang="en-US" sz="2000" dirty="0" smtClean="0"/>
              <a:t>个</a:t>
            </a:r>
            <a:r>
              <a:rPr kumimoji="1" lang="en-US" altLang="zh-CN" sz="2000" dirty="0" err="1" smtClean="0"/>
              <a:t>cpp</a:t>
            </a:r>
            <a:r>
              <a:rPr kumimoji="1" lang="zh-CN" altLang="en-US" sz="2000" dirty="0" smtClean="0"/>
              <a:t>文件</a:t>
            </a:r>
            <a:r>
              <a:rPr kumimoji="1" lang="zh-CN" altLang="en-US" sz="2000" dirty="0" smtClean="0"/>
              <a:t>都要打开</a:t>
            </a:r>
            <a:r>
              <a:rPr kumimoji="1" lang="en-US" altLang="zh-CN" sz="2000" dirty="0" err="1" smtClean="0"/>
              <a:t>makefile</a:t>
            </a:r>
            <a:r>
              <a:rPr kumimoji="1" lang="zh-CN" altLang="en-US" sz="2000" dirty="0" smtClean="0"/>
              <a:t>文件进行更改，如果我们想要自动获取所有的</a:t>
            </a:r>
            <a:r>
              <a:rPr kumimoji="1" lang="en-US" altLang="zh-CN" sz="2000" dirty="0" err="1" smtClean="0"/>
              <a:t>cpp</a:t>
            </a:r>
            <a:r>
              <a:rPr kumimoji="1" lang="zh-CN" altLang="en-US" sz="2000" dirty="0" smtClean="0"/>
              <a:t>，编译成一个可执行文件，该怎么做呢？</a:t>
            </a:r>
            <a:endParaRPr kumimoji="1" lang="en-US" altLang="zh-CN" sz="2000" dirty="0" smtClean="0"/>
          </a:p>
          <a:p>
            <a:pPr algn="just"/>
            <a:endParaRPr kumimoji="1" lang="en-US" altLang="zh-CN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 smtClean="0"/>
              <a:t>首先介绍一下变量，在</a:t>
            </a:r>
            <a:r>
              <a:rPr kumimoji="1" lang="en-US" altLang="zh-CN" sz="2000" dirty="0" err="1" smtClean="0"/>
              <a:t>makefile</a:t>
            </a:r>
            <a:r>
              <a:rPr kumimoji="1" lang="zh-CN" altLang="en-US" sz="2000" dirty="0" smtClean="0"/>
              <a:t>中，我们可以用‘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’定义变量，例如</a:t>
            </a:r>
            <a:endParaRPr kumimoji="1" lang="en-US" altLang="zh-CN" sz="2000" dirty="0" smtClean="0"/>
          </a:p>
          <a:p>
            <a:pPr algn="just"/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target = main</a:t>
            </a:r>
          </a:p>
          <a:p>
            <a:pPr algn="just"/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    </a:t>
            </a:r>
            <a:r>
              <a:rPr kumimoji="1" lang="zh-CN" altLang="en-US" sz="2000" dirty="0" smtClean="0"/>
              <a:t>表示我们定义了一个名叫</a:t>
            </a:r>
            <a:r>
              <a:rPr kumimoji="1" lang="en-US" altLang="zh-CN" sz="2000" dirty="0" smtClean="0"/>
              <a:t>target</a:t>
            </a:r>
            <a:r>
              <a:rPr kumimoji="1" lang="zh-CN" altLang="en-US" sz="2000" dirty="0" smtClean="0"/>
              <a:t>的变量，它的内容是</a:t>
            </a:r>
            <a:r>
              <a:rPr kumimoji="1" lang="en-US" altLang="zh-CN" sz="2000" dirty="0" smtClean="0"/>
              <a:t>main</a:t>
            </a:r>
            <a:r>
              <a:rPr kumimoji="1" lang="zh-CN" altLang="en-US" sz="2000" dirty="0" smtClean="0"/>
              <a:t>，</a:t>
            </a:r>
            <a:r>
              <a:rPr kumimoji="1" lang="en-US" altLang="zh-CN" sz="2000" dirty="0" smtClean="0"/>
              <a:t>$(target)</a:t>
            </a:r>
            <a:r>
              <a:rPr kumimoji="1" lang="zh-CN" altLang="en-US" sz="2000" dirty="0" smtClean="0"/>
              <a:t>表   </a:t>
            </a:r>
            <a:endParaRPr kumimoji="1" lang="en-US" altLang="zh-CN" sz="2000" dirty="0" smtClean="0"/>
          </a:p>
          <a:p>
            <a:pPr algn="just"/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    </a:t>
            </a:r>
            <a:r>
              <a:rPr kumimoji="1" lang="zh-CN" altLang="en-US" sz="2000" dirty="0" smtClean="0"/>
              <a:t>示取它的值。</a:t>
            </a:r>
            <a:endParaRPr kumimoji="1" lang="en-US" altLang="zh-CN" sz="2000" dirty="0" smtClean="0"/>
          </a:p>
          <a:p>
            <a:pPr algn="just"/>
            <a:endParaRPr kumimoji="1" lang="en-US" altLang="zh-CN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 smtClean="0"/>
              <a:t>通配符 *，*</a:t>
            </a:r>
            <a:r>
              <a:rPr kumimoji="1" lang="en-US" altLang="zh-CN" sz="2000" dirty="0" smtClean="0"/>
              <a:t>.</a:t>
            </a:r>
            <a:r>
              <a:rPr kumimoji="1" lang="en-US" altLang="zh-CN" sz="2000" dirty="0" err="1" smtClean="0"/>
              <a:t>cpp</a:t>
            </a:r>
            <a:r>
              <a:rPr kumimoji="1" lang="zh-CN" altLang="en-US" sz="2000" dirty="0" smtClean="0"/>
              <a:t>表示所有以</a:t>
            </a:r>
            <a:r>
              <a:rPr kumimoji="1" lang="en-US" altLang="zh-CN" sz="2000" dirty="0" err="1" smtClean="0"/>
              <a:t>cpp</a:t>
            </a:r>
            <a:r>
              <a:rPr kumimoji="1" lang="zh-CN" altLang="en-US" sz="2000" dirty="0" smtClean="0"/>
              <a:t>结尾的文件</a:t>
            </a:r>
            <a:endParaRPr kumimoji="1" lang="en-US" altLang="zh-CN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w</a:t>
            </a:r>
            <a:r>
              <a:rPr kumimoji="1" lang="en-US" altLang="zh-CN" sz="2000" dirty="0" smtClean="0"/>
              <a:t>ildcard</a:t>
            </a:r>
            <a:r>
              <a:rPr kumimoji="1" lang="zh-CN" altLang="en-US" sz="2000" dirty="0" smtClean="0"/>
              <a:t>关键字，通配符在变量中会失效，所以我们用</a:t>
            </a:r>
            <a:r>
              <a:rPr kumimoji="1" lang="en-US" altLang="zh-CN" sz="2000" dirty="0" smtClean="0"/>
              <a:t>wildcard</a:t>
            </a:r>
            <a:r>
              <a:rPr kumimoji="1" lang="zh-CN" altLang="en-US" sz="2000" dirty="0" smtClean="0"/>
              <a:t>关键字来使其有效，例如</a:t>
            </a:r>
            <a:r>
              <a:rPr kumimoji="1" lang="en-US" altLang="zh-CN" sz="2000" dirty="0" smtClean="0"/>
              <a:t>$(</a:t>
            </a:r>
            <a:r>
              <a:rPr kumimoji="1" lang="en-US" altLang="zh-CN" sz="2000" dirty="0"/>
              <a:t>wildcard *.</a:t>
            </a:r>
            <a:r>
              <a:rPr kumimoji="1" lang="en-US" altLang="zh-CN" sz="2000" dirty="0" err="1"/>
              <a:t>cpp</a:t>
            </a:r>
            <a:r>
              <a:rPr kumimoji="1" lang="en-US" altLang="zh-CN" sz="2000" dirty="0" smtClean="0"/>
              <a:t>) </a:t>
            </a:r>
            <a:r>
              <a:rPr kumimoji="1" lang="zh-CN" altLang="en-US" sz="2000" dirty="0" smtClean="0"/>
              <a:t>表示当前目录下所有</a:t>
            </a:r>
            <a:r>
              <a:rPr kumimoji="1" lang="en-US" altLang="zh-CN" sz="2000" dirty="0" err="1" smtClean="0"/>
              <a:t>cpp</a:t>
            </a:r>
            <a:r>
              <a:rPr kumimoji="1" lang="zh-CN" altLang="en-US" sz="2000" dirty="0" smtClean="0"/>
              <a:t>文件</a:t>
            </a:r>
            <a:endParaRPr kumimoji="1" lang="zh-CN" altLang="en-US" sz="2000" dirty="0"/>
          </a:p>
          <a:p>
            <a:pPr algn="just"/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1962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endParaRPr lang="zh-CN" altLang="en-US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2396" y="558818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 smtClean="0">
                <a:latin typeface="Arial" charset="0"/>
                <a:ea typeface="宋体" charset="0"/>
              </a:rPr>
              <a:t>makefile</a:t>
            </a:r>
            <a:r>
              <a:rPr lang="zh-CN" altLang="en-US" dirty="0" smtClean="0">
                <a:latin typeface="Arial" charset="0"/>
                <a:ea typeface="宋体" charset="0"/>
              </a:rPr>
              <a:t>的使用 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6873" y="4089400"/>
            <a:ext cx="6884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这里“</a:t>
            </a:r>
            <a:r>
              <a:rPr lang="en-US" altLang="zh-CN" dirty="0" smtClean="0"/>
              <a:t>%.</a:t>
            </a:r>
            <a:r>
              <a:rPr lang="en-US" altLang="zh-CN" dirty="0" err="1" smtClean="0"/>
              <a:t>cpp</a:t>
            </a:r>
            <a:r>
              <a:rPr lang="en-US" altLang="zh-CN" dirty="0" smtClean="0"/>
              <a:t>=%.o</a:t>
            </a:r>
            <a:r>
              <a:rPr lang="zh-CN" altLang="en-US" dirty="0" smtClean="0"/>
              <a:t>”表示将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里所有的</a:t>
            </a:r>
            <a:r>
              <a:rPr lang="en-US" altLang="zh-CN" dirty="0" err="1" smtClean="0"/>
              <a:t>cpp</a:t>
            </a:r>
            <a:r>
              <a:rPr lang="zh-CN" altLang="en-US" dirty="0" smtClean="0"/>
              <a:t>文件改成对应的</a:t>
            </a:r>
            <a:r>
              <a:rPr lang="en-US" altLang="zh-CN" dirty="0" smtClean="0"/>
              <a:t>.o</a:t>
            </a:r>
            <a:r>
              <a:rPr lang="zh-CN" altLang="en-US" dirty="0" smtClean="0"/>
              <a:t>文件； “</a:t>
            </a:r>
            <a:r>
              <a:rPr lang="en-US" altLang="zh-CN" dirty="0" smtClean="0"/>
              <a:t>%.o:%.</a:t>
            </a:r>
            <a:r>
              <a:rPr lang="en-US" altLang="zh-CN" dirty="0" err="1" smtClean="0"/>
              <a:t>cpp</a:t>
            </a:r>
            <a:r>
              <a:rPr lang="zh-CN" altLang="en-US" dirty="0" smtClean="0"/>
              <a:t>”表示每一个</a:t>
            </a:r>
            <a:r>
              <a:rPr lang="en-US" altLang="zh-CN" dirty="0" smtClean="0"/>
              <a:t>.o</a:t>
            </a:r>
            <a:r>
              <a:rPr lang="zh-CN" altLang="en-US" dirty="0" smtClean="0"/>
              <a:t>文件都是由它同名的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cpp</a:t>
            </a:r>
            <a:r>
              <a:rPr lang="zh-CN" altLang="en-US" dirty="0" smtClean="0"/>
              <a:t>文件生成；“</a:t>
            </a:r>
            <a:r>
              <a:rPr lang="en-US" altLang="zh-CN" dirty="0" smtClean="0"/>
              <a:t>$@</a:t>
            </a:r>
            <a:r>
              <a:rPr lang="zh-CN" altLang="en-US" dirty="0" smtClean="0"/>
              <a:t>”表示语句的目标，这里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”</a:t>
            </a:r>
            <a:r>
              <a:rPr lang="en-US" altLang="zh-CN" dirty="0" smtClean="0"/>
              <a:t>%.o”</a:t>
            </a:r>
            <a:r>
              <a:rPr lang="zh-CN" altLang="en-US" dirty="0" smtClean="0"/>
              <a:t>；</a:t>
            </a:r>
            <a:r>
              <a:rPr lang="zh-CN" altLang="en-US" dirty="0" smtClean="0"/>
              <a:t>“</a:t>
            </a:r>
            <a:r>
              <a:rPr lang="en-US" altLang="zh-CN" dirty="0" smtClean="0"/>
              <a:t>$&lt;</a:t>
            </a:r>
            <a:r>
              <a:rPr lang="zh-CN" altLang="en-US" dirty="0" smtClean="0"/>
              <a:t>”表示依赖</a:t>
            </a:r>
            <a:r>
              <a:rPr lang="zh-CN" altLang="en-US" dirty="0" smtClean="0"/>
              <a:t>关系</a:t>
            </a:r>
            <a:r>
              <a:rPr lang="zh-CN" altLang="en-US" dirty="0" smtClean="0"/>
              <a:t>表</a:t>
            </a:r>
            <a:r>
              <a:rPr lang="zh-CN" altLang="en-US" dirty="0" smtClean="0"/>
              <a:t>的第一项</a:t>
            </a:r>
            <a:r>
              <a:rPr lang="zh-CN" altLang="en-US" dirty="0" smtClean="0"/>
              <a:t>，也就是</a:t>
            </a:r>
            <a:r>
              <a:rPr lang="en-US" altLang="zh-CN" dirty="0" smtClean="0"/>
              <a:t>%.cpp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73" y="1543806"/>
            <a:ext cx="4304762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2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endParaRPr lang="zh-CN" altLang="en-US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2396" y="558818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 smtClean="0">
                <a:latin typeface="Arial" charset="0"/>
                <a:ea typeface="宋体" charset="0"/>
              </a:rPr>
              <a:t>makefile</a:t>
            </a:r>
            <a:r>
              <a:rPr lang="zh-CN" altLang="en-US" dirty="0" smtClean="0">
                <a:latin typeface="Arial" charset="0"/>
                <a:ea typeface="宋体" charset="0"/>
              </a:rPr>
              <a:t>的使用 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3528" y="1484313"/>
            <a:ext cx="8579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执行</a:t>
            </a:r>
            <a:r>
              <a:rPr kumimoji="1" lang="en-US" altLang="zh-CN" sz="2000" dirty="0" smtClean="0"/>
              <a:t>make main</a:t>
            </a:r>
            <a:r>
              <a:rPr kumimoji="1" lang="zh-CN" altLang="en-US" sz="2000" dirty="0" smtClean="0"/>
              <a:t>命令</a:t>
            </a:r>
            <a:r>
              <a:rPr kumimoji="1" lang="zh-CN" altLang="en-US" sz="2000" dirty="0"/>
              <a:t>，自动编译四个源代码文件，仅生成一个可执行文件</a:t>
            </a:r>
            <a:r>
              <a:rPr kumimoji="1" lang="en-US" altLang="zh-CN" sz="2000" dirty="0"/>
              <a:t>main</a:t>
            </a:r>
            <a:r>
              <a:rPr kumimoji="1" lang="zh-CN" altLang="en-US" sz="2000" dirty="0"/>
              <a:t>，可以发现</a:t>
            </a:r>
            <a:r>
              <a:rPr kumimoji="1" lang="en-US" altLang="zh-CN" sz="2000" dirty="0"/>
              <a:t>ls</a:t>
            </a:r>
            <a:r>
              <a:rPr kumimoji="1" lang="zh-CN" altLang="en-US" sz="2000" dirty="0"/>
              <a:t>查阅之后，只有</a:t>
            </a:r>
            <a:r>
              <a:rPr kumimoji="1" lang="en-US" altLang="zh-CN" sz="2000" dirty="0"/>
              <a:t>main</a:t>
            </a:r>
            <a:r>
              <a:rPr kumimoji="1" lang="zh-CN" altLang="en-US" sz="2000" dirty="0"/>
              <a:t>文件为绿色，表示为可执行文件</a:t>
            </a:r>
            <a:r>
              <a:rPr kumimoji="1" lang="zh-CN" altLang="en-US" sz="2000" dirty="0" smtClean="0"/>
              <a:t>。再执行</a:t>
            </a:r>
            <a:r>
              <a:rPr kumimoji="1" lang="en-US" altLang="zh-CN" sz="2000" dirty="0" smtClean="0"/>
              <a:t>make clean </a:t>
            </a:r>
            <a:r>
              <a:rPr kumimoji="1" lang="zh-CN" altLang="en-US" sz="2000" dirty="0" smtClean="0"/>
              <a:t>命令删除所有无用的 </a:t>
            </a:r>
            <a:r>
              <a:rPr kumimoji="1" lang="en-US" altLang="zh-CN" sz="2000" dirty="0" smtClean="0"/>
              <a:t>.o </a:t>
            </a:r>
            <a:r>
              <a:rPr kumimoji="1" lang="zh-CN" altLang="en-US" sz="2000" dirty="0" smtClean="0"/>
              <a:t>文件</a:t>
            </a: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45" y="2547869"/>
            <a:ext cx="6784858" cy="422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1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endParaRPr lang="zh-CN" altLang="en-US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2396" y="558818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 smtClean="0">
                <a:latin typeface="Arial" charset="0"/>
                <a:ea typeface="宋体" charset="0"/>
              </a:rPr>
              <a:t>makefile</a:t>
            </a:r>
            <a:r>
              <a:rPr lang="zh-CN" altLang="en-US" dirty="0" smtClean="0">
                <a:latin typeface="Arial" charset="0"/>
                <a:ea typeface="宋体" charset="0"/>
              </a:rPr>
              <a:t>的使用 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3528" y="1484313"/>
            <a:ext cx="85798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执行</a:t>
            </a:r>
            <a:r>
              <a:rPr kumimoji="1" lang="en-US" altLang="zh-CN" sz="2000" dirty="0"/>
              <a:t>main</a:t>
            </a:r>
            <a:r>
              <a:rPr kumimoji="1" lang="zh-CN" altLang="en-US" sz="2000" dirty="0"/>
              <a:t>，命令 </a:t>
            </a:r>
            <a:r>
              <a:rPr kumimoji="1" lang="en-US" altLang="zh-CN" sz="2000" dirty="0"/>
              <a:t>./main </a:t>
            </a:r>
            <a:r>
              <a:rPr kumimoji="1" lang="zh-CN" altLang="en-US" sz="2000" dirty="0" smtClean="0"/>
              <a:t>回车</a:t>
            </a:r>
            <a:endParaRPr kumimoji="1" lang="en-US" altLang="zh-CN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zh-CN" altLang="en-US" sz="2000" dirty="0" smtClean="0"/>
              <a:t>简单用法演示</a:t>
            </a:r>
            <a:r>
              <a:rPr kumimoji="1" lang="zh-CN" altLang="en-US" sz="2000" dirty="0"/>
              <a:t>完毕</a:t>
            </a:r>
            <a:r>
              <a:rPr kumimoji="1" lang="zh-CN" altLang="en-US" sz="2000" dirty="0" smtClean="0"/>
              <a:t>，其中自动生成的</a:t>
            </a:r>
            <a:r>
              <a:rPr kumimoji="1" lang="en-US" altLang="zh-CN" sz="2000" dirty="0" err="1" smtClean="0"/>
              <a:t>main.o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hello.o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sub.o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add.o</a:t>
            </a:r>
            <a:r>
              <a:rPr kumimoji="1" lang="zh-CN" altLang="en-US" sz="2000" dirty="0" smtClean="0"/>
              <a:t>可以 </a:t>
            </a:r>
            <a:r>
              <a:rPr kumimoji="1" lang="en-US" altLang="zh-CN" sz="2000" dirty="0" err="1" smtClean="0"/>
              <a:t>rm</a:t>
            </a: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命令删除，不影响</a:t>
            </a:r>
            <a:r>
              <a:rPr kumimoji="1" lang="en-US" altLang="zh-CN" sz="2000" dirty="0" smtClean="0"/>
              <a:t>main (</a:t>
            </a:r>
            <a:r>
              <a:rPr kumimoji="1" lang="zh-CN" altLang="en-US" sz="2000" dirty="0" smtClean="0"/>
              <a:t>那个绿色文件</a:t>
            </a:r>
            <a:r>
              <a:rPr kumimoji="1" lang="en-US" altLang="zh-CN" sz="2000" dirty="0" smtClean="0"/>
              <a:t>) </a:t>
            </a:r>
            <a:r>
              <a:rPr kumimoji="1" lang="zh-CN" altLang="en-US" sz="2000" dirty="0" smtClean="0"/>
              <a:t>的执行结果。</a:t>
            </a:r>
            <a:endParaRPr kumimoji="1" lang="en-US" altLang="zh-CN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zh-CN" sz="2000" dirty="0" err="1" smtClean="0"/>
              <a:t>makefile</a:t>
            </a:r>
            <a:r>
              <a:rPr kumimoji="1" lang="zh-CN" altLang="en-US" sz="2000" dirty="0"/>
              <a:t>的其他用法请同学们自行网上查阅相关材料。</a:t>
            </a: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1" y="2032835"/>
            <a:ext cx="7904598" cy="283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1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题目背景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685581"/>
            <a:ext cx="8074673" cy="4491382"/>
          </a:xfrm>
        </p:spPr>
        <p:txBody>
          <a:bodyPr>
            <a:normAutofit lnSpcReduction="10000"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是什么</a:t>
            </a: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en-US" altLang="zh-CN" sz="1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，指结构化查询语言，全称是 </a:t>
            </a:r>
            <a:r>
              <a:rPr lang="en-US" altLang="zh-CN" sz="1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Structured Query Language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en-US" altLang="zh-CN" sz="14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en-US" altLang="zh-CN" sz="1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SQL 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可以让你访问和处理数据库。</a:t>
            </a:r>
            <a:endParaRPr lang="en-US" altLang="zh-CN" sz="1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buFont typeface="Wingdings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能做什么</a:t>
            </a: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en-US" altLang="zh-CN" sz="1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可以面向数据库查询</a:t>
            </a:r>
            <a:endParaRPr lang="en-US" altLang="zh-CN" sz="14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en-US" altLang="zh-CN" sz="1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可以向数据库插入新的记录</a:t>
            </a:r>
            <a:endParaRPr lang="en-US" altLang="zh-CN" sz="14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en-US" altLang="zh-CN" sz="1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可以从数据库中删除记录</a:t>
            </a:r>
            <a:endParaRPr lang="en-US" altLang="zh-CN" sz="14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en-US" altLang="zh-CN" sz="1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可以修改数据库</a:t>
            </a:r>
            <a:endParaRPr lang="en-US" altLang="zh-CN" sz="14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en-US" altLang="zh-CN" sz="1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······</a:t>
            </a:r>
          </a:p>
        </p:txBody>
      </p:sp>
    </p:spTree>
    <p:extLst>
      <p:ext uri="{BB962C8B-B14F-4D97-AF65-F5344CB8AC3E}">
        <p14:creationId xmlns:p14="http://schemas.microsoft.com/office/powerpoint/2010/main" val="202571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项目简介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59" y="1503814"/>
            <a:ext cx="8957596" cy="5075083"/>
          </a:xfrm>
        </p:spPr>
        <p:txBody>
          <a:bodyPr>
            <a:noAutofit/>
          </a:bodyPr>
          <a:lstStyle/>
          <a:p>
            <a:pPr marL="342900" indent="-342900" defTabSz="9144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在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Linux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下实现命令行交互的简易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SQL——</a:t>
            </a:r>
            <a:r>
              <a:rPr lang="en-US" altLang="zh-CN" sz="2000" dirty="0" err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mySQL</a:t>
            </a: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具体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的，项目二要求实现：从命令行输入一条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SQL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语句（指令），解析该</a:t>
            </a:r>
            <a:r>
              <a:rPr lang="zh-CN" altLang="en-US" sz="20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语句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，执行相应的数据库操作，返回对应的结果。</a:t>
            </a: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要求实现的指令有：</a:t>
            </a: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buFont typeface="Wingdings" panose="05000000000000000000" pitchFamily="2" charset="2"/>
              <a:buChar char="l"/>
            </a:pPr>
            <a:r>
              <a:rPr lang="en-US" altLang="zh-CN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CREATE TABLE</a:t>
            </a:r>
          </a:p>
          <a:p>
            <a:pPr marL="857250" lvl="1" indent="-342900" defTabSz="914400">
              <a:buFont typeface="Wingdings" panose="05000000000000000000" pitchFamily="2" charset="2"/>
              <a:buChar char="l"/>
            </a:pPr>
            <a:r>
              <a:rPr lang="en-US" altLang="zh-CN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DROP TABLE</a:t>
            </a:r>
          </a:p>
          <a:p>
            <a:pPr marL="857250" lvl="1" indent="-342900" defTabSz="914400">
              <a:buFont typeface="Wingdings" panose="05000000000000000000" pitchFamily="2" charset="2"/>
              <a:buChar char="l"/>
            </a:pPr>
            <a:r>
              <a:rPr lang="en-US" altLang="zh-CN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INSERT INTO</a:t>
            </a:r>
          </a:p>
          <a:p>
            <a:pPr marL="857250" lvl="1" indent="-342900" defTabSz="914400">
              <a:buFont typeface="Wingdings" panose="05000000000000000000" pitchFamily="2" charset="2"/>
              <a:buChar char="l"/>
            </a:pPr>
            <a:r>
              <a:rPr lang="en-US" altLang="zh-CN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DELETE</a:t>
            </a:r>
          </a:p>
          <a:p>
            <a:pPr marL="857250" lvl="1" indent="-342900" defTabSz="914400">
              <a:buFont typeface="Wingdings" panose="05000000000000000000" pitchFamily="2" charset="2"/>
              <a:buChar char="l"/>
            </a:pPr>
            <a:r>
              <a:rPr lang="en-US" altLang="zh-CN" sz="1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UPDATE</a:t>
            </a:r>
          </a:p>
          <a:p>
            <a:pPr marL="857250" lvl="1" indent="-342900" defTabSz="914400"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SELECT</a:t>
            </a:r>
            <a:endParaRPr lang="en-US" altLang="zh-CN" sz="12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309241" y="294946"/>
            <a:ext cx="4687614" cy="53172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defTabSz="914400">
              <a:buNone/>
            </a:pPr>
            <a:endParaRPr lang="zh-CN" altLang="en-US" sz="18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461641" y="447346"/>
            <a:ext cx="4687614" cy="53172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defTabSz="914400">
              <a:buNone/>
            </a:pPr>
            <a:endParaRPr lang="zh-CN" altLang="en-US" sz="18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1463041"/>
            <a:ext cx="8886616" cy="5094514"/>
          </a:xfrm>
        </p:spPr>
        <p:txBody>
          <a:bodyPr>
            <a:normAutofit/>
          </a:bodyPr>
          <a:lstStyle/>
          <a:p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需要在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Linux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下完成本次实验</a:t>
            </a:r>
            <a:endParaRPr lang="en-US" altLang="zh-CN" sz="24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数据库中所有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均以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TXT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文件的形式保存在本地</a:t>
            </a:r>
            <a:endParaRPr lang="en-US" altLang="zh-CN" sz="24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所有对数据库的修改需要更新到数据库文件中</a:t>
            </a:r>
            <a:endParaRPr lang="en-US" altLang="zh-CN" sz="24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此外还需要维护一个文件表示数据库状态，文件内容为每行两个字符串，分别为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名 对应的数据库文件名，表示这些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在数据库中，每次启动</a:t>
            </a:r>
            <a:r>
              <a:rPr lang="en-US" altLang="zh-CN" sz="2400" dirty="0" err="1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mySQL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需加载这些数据库</a:t>
            </a:r>
            <a:endParaRPr lang="en-US" altLang="zh-CN" sz="24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项目要求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1463041"/>
            <a:ext cx="8886616" cy="5094514"/>
          </a:xfrm>
        </p:spPr>
        <p:txBody>
          <a:bodyPr>
            <a:normAutofit/>
          </a:bodyPr>
          <a:lstStyle/>
          <a:p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运行你的程序，应该首先进入命令行界面，然后输入</a:t>
            </a:r>
            <a:r>
              <a:rPr lang="en-US" altLang="zh-CN" sz="2400" dirty="0" err="1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mySQL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进入到数据库程序，开始执行指令，直到输入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quit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指令，退出</a:t>
            </a:r>
            <a:r>
              <a:rPr lang="en-US" altLang="zh-CN" sz="2400" dirty="0" err="1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mySQL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程序。注意，这里的“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~$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”以及“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2400" dirty="0" err="1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mysql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)==&gt; 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”都是由你的程序输出，并非系统自带的软件或函数功能。</a:t>
            </a:r>
            <a:endParaRPr lang="en-US" altLang="zh-CN" sz="24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项目要求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00" y="4535557"/>
            <a:ext cx="5800000" cy="1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9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1463041"/>
            <a:ext cx="8886616" cy="509451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CREATE TABLE 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语句，格式为：</a:t>
            </a: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CREATE TABLE name </a:t>
            </a: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column1</a:t>
            </a: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column2</a:t>
            </a: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···,</a:t>
            </a:r>
            <a:r>
              <a:rPr lang="en-US" altLang="zh-CN" sz="1650" dirty="0" err="1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columnT</a:t>
            </a: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 TO file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创建一个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的名字是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name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，共有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列，其中</a:t>
            </a:r>
            <a:r>
              <a:rPr lang="en-US" altLang="zh-CN" sz="1500" dirty="0" err="1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columni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为第</a:t>
            </a:r>
            <a:r>
              <a:rPr lang="en-US" altLang="zh-CN" sz="1500" dirty="0" err="1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列的属性名</a:t>
            </a:r>
            <a:endParaRPr lang="en-US" altLang="zh-CN" sz="15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所有属性用括号包含，不同的属性名以逗号隔开</a:t>
            </a:r>
            <a:endParaRPr lang="en-US" altLang="zh-CN" sz="15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ile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为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在本地存储的文件名</a:t>
            </a:r>
            <a:endParaRPr lang="en-US" altLang="zh-CN" sz="15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CREATE TABLE Student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学号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姓名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专业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 TO student.txt</a:t>
            </a: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CREATE TABLE name FROM filename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从一个已经存在的数据库文件中读取数据创建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CREATE TABLE Student FROM student.txt</a:t>
            </a:r>
          </a:p>
          <a:p>
            <a:endParaRPr lang="en-US" altLang="zh-CN" sz="18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x-none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项目介绍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07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4432300"/>
            <a:ext cx="8886616" cy="212525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如上所示，创建一个名为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Student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的表格，生成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student.txt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文件。</a:t>
            </a: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列不是表格内容，展示表格时自动添加。</a:t>
            </a: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需要注意的是，一个数据库文件不能被多个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共享，即以第二种方式创建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的时候不能从已经在数据库中的文件创建。</a:t>
            </a:r>
            <a:endParaRPr lang="x-none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项目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介绍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7" y="1701800"/>
            <a:ext cx="5892800" cy="1117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7" y="3417388"/>
            <a:ext cx="58928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8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题目背景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3327" y="1376964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Linux</a:t>
            </a:r>
            <a:r>
              <a:rPr lang="zh-CN" altLang="en-US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常用命令</a:t>
            </a:r>
            <a:endParaRPr lang="zh-CN" altLang="en-US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73065" y="2121322"/>
            <a:ext cx="8867188" cy="465933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Ctrl + Alt + T 			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打开终端（即命令框界面）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cd  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文件夹名                     进入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已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存在的文件夹。</a:t>
            </a:r>
            <a:endParaRPr lang="en-US" altLang="zh-CN" sz="28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mkdir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  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文件夹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xxx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              新建一个名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为“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文件夹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xxx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”的空文件夹。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rm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  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文件</a:t>
            </a: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aaa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                     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删除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名为“文件</a:t>
            </a: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aaa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”的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文件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rm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 –r  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文件夹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bbb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             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删除整个文件夹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bbb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以及文件夹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bbb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内所有文件</a:t>
            </a: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ls                                      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列举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出</a:t>
            </a:r>
            <a:r>
              <a:rPr lang="zh-CN" altLang="en-US" sz="2000" dirty="0">
                <a:solidFill>
                  <a:srgbClr val="FF0000"/>
                </a:solidFill>
                <a:latin typeface="Arial" charset="0"/>
                <a:ea typeface="宋体" charset="0"/>
              </a:rPr>
              <a:t>当前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文件夹下所有的可见文件</a:t>
            </a: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cat  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文件</a:t>
            </a: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aaa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                     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仅查看阅读“文件</a:t>
            </a: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aaa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”里的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内容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vim  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文件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aaa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                     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	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编辑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名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为“文件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aaa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”的文件，如果该文件未被创建，则创建并编辑，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	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敲入命令回车后离开当前界面，进入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vim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编辑界面。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42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1463041"/>
            <a:ext cx="8886616" cy="509451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DROP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TABLE 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语句，格式为：</a:t>
            </a: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DROP</a:t>
            </a: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TABLE name 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从数据库中删除名为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name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</a:t>
            </a:r>
          </a:p>
          <a:p>
            <a:pPr lvl="1" indent="0">
              <a:buNone/>
            </a:pPr>
            <a:endParaRPr lang="en-US" altLang="zh-CN" sz="15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 LIST </a:t>
            </a:r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语句，格式为：</a:t>
            </a:r>
            <a:endParaRPr lang="en-US" altLang="zh-CN" sz="18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00100" lvl="1" indent="-285750">
              <a:buFont typeface="Wingdings" panose="05000000000000000000" pitchFamily="2" charset="2"/>
              <a:buChar char="l"/>
            </a:pP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 LIST</a:t>
            </a:r>
          </a:p>
          <a:p>
            <a:pPr marL="1143000" lvl="2" indent="-28575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为了方便查看，使用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 LIST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打印当前数据库中所有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</a:t>
            </a:r>
            <a:endParaRPr lang="en-US" altLang="zh-CN" sz="1425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en-US" altLang="zh-CN" sz="18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x-none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项目介绍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53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7" y="1529570"/>
            <a:ext cx="7061200" cy="2768600"/>
          </a:xfr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项目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介绍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7" y="4997450"/>
            <a:ext cx="5295900" cy="1282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3327" y="4298170"/>
            <a:ext cx="706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TABLE LIST</a:t>
            </a:r>
            <a:r>
              <a:rPr lang="zh-CN" altLang="en-US" dirty="0" smtClean="0"/>
              <a:t>展示当前所有表格的名称，长度（列，行）以及属性列表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337300" y="4997450"/>
            <a:ext cx="139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Lecture</a:t>
            </a:r>
            <a:r>
              <a:rPr lang="zh-CN" altLang="en-US" dirty="0" smtClean="0"/>
              <a:t>表，所以只剩下</a:t>
            </a:r>
            <a:r>
              <a:rPr lang="en-US" altLang="zh-CN" dirty="0" smtClean="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413428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1463041"/>
            <a:ext cx="8886616" cy="509451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INSERT INTO 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语句，格式为：</a:t>
            </a: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INSERT</a:t>
            </a: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INTO name VALUES (value1,</a:t>
            </a: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value</a:t>
            </a: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2,···,</a:t>
            </a:r>
            <a:r>
              <a:rPr lang="en-US" altLang="zh-CN" sz="165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value</a:t>
            </a:r>
            <a:r>
              <a:rPr lang="en-US" altLang="zh-CN" sz="1650" dirty="0" err="1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</a:t>
            </a: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向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 name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里插入一行，共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个属性的值，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应该与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name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的列数一致</a:t>
            </a:r>
            <a:endParaRPr lang="en-US" altLang="zh-CN" sz="15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所有属性值用括号包含，不同的属性值以英文逗号隔开</a:t>
            </a:r>
            <a:endParaRPr lang="en-US" altLang="zh-CN" sz="15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INSERT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INTO Student VALUES (170000001,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王二小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计算机科学与技术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 </a:t>
            </a: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INSERT INTO name </a:t>
            </a: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(column1,column2,···) VALUES </a:t>
            </a: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(value1,value2</a:t>
            </a: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,···)</a:t>
            </a:r>
            <a:endParaRPr lang="en-US" altLang="zh-CN" sz="16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向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 name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里插入一行，但是仅指定的列有值，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value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与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column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对应</a:t>
            </a:r>
            <a:endParaRPr lang="en-US" altLang="zh-CN" sz="15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缺省的列应设置为默认值</a:t>
            </a:r>
            <a:endParaRPr lang="en-US" altLang="zh-CN" sz="15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INSERT INTO Student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学号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姓名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 VALUES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(170000001,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王二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小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</a:p>
          <a:p>
            <a:endParaRPr lang="en-US" altLang="zh-CN" sz="18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x-none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项目介绍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17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94" y="1629569"/>
            <a:ext cx="6946900" cy="1638300"/>
          </a:xfr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项目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介绍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0200" y="3429000"/>
            <a:ext cx="692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向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插入一条记录，对应文件修改为：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3959463"/>
            <a:ext cx="4356100" cy="863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5156200"/>
            <a:ext cx="6578600" cy="1701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251700" y="5156200"/>
            <a:ext cx="1263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缺省的属性默认为空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5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1463041"/>
            <a:ext cx="8886616" cy="509451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DELETE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语句，格式为：</a:t>
            </a: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DELETE FROM name WHERE column = value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从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 name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里删除若干行</a:t>
            </a:r>
            <a:endParaRPr lang="en-US" altLang="zh-CN" sz="15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删除的行满足条件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column = value</a:t>
            </a:r>
            <a:endParaRPr lang="en-US" altLang="zh-CN" sz="15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DELETE FROM name WHERE 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姓名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= 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王二小</a:t>
            </a:r>
            <a:endParaRPr lang="en-US" altLang="zh-CN" sz="15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DELETE </a:t>
            </a:r>
            <a:r>
              <a:rPr lang="zh-CN" altLang="en-US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* </a:t>
            </a: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FROM </a:t>
            </a: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name </a:t>
            </a:r>
            <a:endParaRPr lang="en-US" altLang="zh-CN" sz="165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从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 name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里删除所有行</a:t>
            </a:r>
            <a:endParaRPr lang="en-US" altLang="zh-CN" sz="15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注意这里与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DROP TABLE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的区别是保留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的结构，没有删除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</a:t>
            </a:r>
          </a:p>
          <a:p>
            <a:endParaRPr lang="en-US" altLang="zh-CN" sz="18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x-none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项目介绍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19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7" y="1661319"/>
            <a:ext cx="6515100" cy="3022600"/>
          </a:xfr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项目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介绍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3327" y="5130800"/>
            <a:ext cx="636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删除一条记录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46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1463041"/>
            <a:ext cx="8886616" cy="5094514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UPDATE 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语句，格式为：</a:t>
            </a: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UPDATE name SET column1 = value1, column2 = value2, ···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 name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若干列的值</a:t>
            </a:r>
            <a:endParaRPr lang="en-US" altLang="zh-CN" sz="15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将</a:t>
            </a:r>
            <a:r>
              <a:rPr lang="en-US" altLang="zh-CN" sz="1500" dirty="0" err="1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columni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列的值设置为</a:t>
            </a:r>
            <a:r>
              <a:rPr lang="en-US" altLang="zh-CN" sz="1500" dirty="0" err="1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valuei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，修改多列时以逗号和一个空格‘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’隔开</a:t>
            </a:r>
            <a:endParaRPr lang="en-US" altLang="zh-CN" sz="15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UPDATE Student SET 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学号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= 170000000, 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专业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= 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计算机科学与技术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UPDATE name SET column1 = value1, column2 = value2, </a:t>
            </a: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··· WHERE</a:t>
            </a:r>
          </a:p>
          <a:p>
            <a:pPr lvl="1" indent="0">
              <a:buNone/>
            </a:pP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    column = value</a:t>
            </a:r>
            <a:endParaRPr lang="en-US" altLang="zh-CN" sz="16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 name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若干列的值，方法同上</a:t>
            </a:r>
            <a:endParaRPr lang="en-US" altLang="zh-CN" sz="15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在更新的列中，只更新满足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column = value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条件的行</a:t>
            </a:r>
            <a:endParaRPr lang="en-US" altLang="zh-CN" sz="15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UPDATE Student SET 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学号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= 170000000, 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专业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= 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计算机科学与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技术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WHERE</a:t>
            </a:r>
          </a:p>
          <a:p>
            <a:pPr lvl="2" indent="0">
              <a:buNone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     姓名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= 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王二小</a:t>
            </a:r>
            <a:endParaRPr lang="en-US" altLang="zh-CN" sz="18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x-none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项目介绍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62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7" y="1769269"/>
            <a:ext cx="6362700" cy="3263900"/>
          </a:xfr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项目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介绍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3327" y="5524500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更新表，不指定特定行则修改全部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685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1463041"/>
            <a:ext cx="8886616" cy="509451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语句，格式为：</a:t>
            </a: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 column1,column2,···</a:t>
            </a:r>
            <a:r>
              <a:rPr lang="zh-CN" altLang="en-US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FROM name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从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 name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里选择若干列展示</a:t>
            </a:r>
            <a:endParaRPr lang="en-US" altLang="zh-CN" sz="15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不同列以逗号‘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’隔开</a:t>
            </a:r>
            <a:endParaRPr lang="en-US" altLang="zh-CN" sz="15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 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号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姓名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FROM Student</a:t>
            </a: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 </a:t>
            </a:r>
            <a:r>
              <a:rPr lang="zh-CN" altLang="en-US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lang="zh-CN" altLang="en-US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FROM name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从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 name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里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选择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所有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列展示，即展示整个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 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FROM Student</a:t>
            </a:r>
            <a:endParaRPr lang="en-US" altLang="zh-CN" sz="18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x-none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项目介绍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5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7" y="1686719"/>
            <a:ext cx="5270500" cy="3225800"/>
          </a:xfr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项目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介绍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3327" y="5422900"/>
            <a:ext cx="588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查询表中记录的若干属性，*代表查看全部属性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25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题目背景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3327" y="1376964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Linux</a:t>
            </a:r>
            <a:r>
              <a:rPr lang="zh-CN" altLang="en-US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常用命令</a:t>
            </a:r>
            <a:endParaRPr lang="zh-CN" altLang="en-US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73065" y="2121322"/>
            <a:ext cx="8142287" cy="465933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cp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  a.cpp  b.cpp    		</a:t>
            </a:r>
          </a:p>
          <a:p>
            <a:pPr marL="342900" lvl="1" indent="0">
              <a:lnSpc>
                <a:spcPct val="90000"/>
              </a:lnSpc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	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将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a.cpp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所有内容复制到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b.cpp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中，如果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b.cpp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非空会被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a.cpp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覆盖，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	b.cpp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不存在会自动新建一个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b.cpp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pwd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  		</a:t>
            </a:r>
          </a:p>
          <a:p>
            <a:pPr marL="342900" lvl="1" indent="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	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回车后返回当前绝对路径，即目前在哪个文件夹下</a:t>
            </a: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g++ 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hello.c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  -g  -o 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hello.o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  </a:t>
            </a:r>
          </a:p>
          <a:p>
            <a:pPr marL="449262" lvl="1" indent="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	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g++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为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C++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编译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命令，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-g –o 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为参数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不可省略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，上面的命令为编译 名为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	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hello.c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的源码，编译完成后生成名为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hello.o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的可执行文件。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./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hello.o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 </a:t>
            </a:r>
          </a:p>
          <a:p>
            <a:pPr marL="449262" lvl="1" indent="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	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使用命令“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./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”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执行刚刚编译完成的“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可执行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文件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hello.o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”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44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1463041"/>
            <a:ext cx="8886616" cy="509451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语句增加关键字，格式为：</a:t>
            </a: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 DISTINCT column1,column2,···</a:t>
            </a:r>
            <a:r>
              <a:rPr lang="zh-CN" altLang="en-US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FROM name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在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 name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中，一列可能会有重复的值</a:t>
            </a:r>
            <a:endParaRPr lang="en-US" altLang="zh-CN" sz="15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2" indent="0">
              <a:buNone/>
            </a:pP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    DISTINCT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关键字表示只展示不同的值</a:t>
            </a:r>
            <a:endParaRPr lang="en-US" altLang="zh-CN" sz="15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 DISTINCT 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专业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FROM Student</a:t>
            </a: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 </a:t>
            </a:r>
            <a:r>
              <a:rPr lang="zh-CN" altLang="en-US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lang="zh-CN" altLang="en-US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FROM </a:t>
            </a: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name ORDER BY column1,column2,··· ASC|DESC</a:t>
            </a:r>
            <a:endParaRPr lang="en-US" altLang="zh-CN" sz="16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对返回的查询结果按某些列进行排序展示</a:t>
            </a:r>
            <a:endParaRPr lang="en-US" altLang="zh-CN" sz="15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如果排序的条件有多列，以逗号‘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’隔开，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ASC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表示升序，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DESC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表示降序</a:t>
            </a:r>
            <a:endParaRPr lang="en-US" altLang="zh-CN" sz="15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 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FROM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Student ORDER BY 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学号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ASC</a:t>
            </a:r>
            <a:endParaRPr lang="en-US" altLang="zh-CN" sz="18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x-none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项目介绍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01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7" y="1534319"/>
            <a:ext cx="5321300" cy="3073400"/>
          </a:xfr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项目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介绍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7" y="4933170"/>
            <a:ext cx="5283200" cy="1892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99200" y="1981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查看不同的专业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502400" y="5321300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按学号降序排列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23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1463041"/>
            <a:ext cx="8886616" cy="509451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语句增加关键字，格式为：</a:t>
            </a: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  column1,column2,···</a:t>
            </a:r>
            <a:r>
              <a:rPr lang="zh-CN" altLang="en-US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FROM name WHERE column = value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在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 name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中，选择若干列进行展示</a:t>
            </a:r>
            <a:endParaRPr lang="en-US" altLang="zh-CN" sz="15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在这些列中，只展示满足条件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column = value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的行</a:t>
            </a:r>
            <a:endParaRPr lang="en-US" altLang="zh-CN" sz="15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 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专业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FROM Student WHERE 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姓名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= 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王二小</a:t>
            </a:r>
            <a:endParaRPr lang="en-US" altLang="zh-CN" sz="15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  column1,column2,···</a:t>
            </a:r>
            <a:r>
              <a:rPr lang="zh-CN" altLang="en-US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FROM </a:t>
            </a:r>
            <a:r>
              <a:rPr lang="en-US" altLang="zh-CN" sz="16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name TO file</a:t>
            </a:r>
            <a:endParaRPr lang="en-US" altLang="zh-CN" sz="16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将查询的结果写入文件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file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中</a:t>
            </a:r>
            <a:endParaRPr lang="en-US" altLang="zh-CN" sz="15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写入文件需要保持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的结构，即能以写入后的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file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生成新的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CREATE TABLE </a:t>
            </a:r>
            <a:r>
              <a:rPr lang="en-US" altLang="zh-CN" sz="1500" dirty="0" err="1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table_name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FROM file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lang="en-US" altLang="zh-CN" sz="15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 </a:t>
            </a:r>
            <a:r>
              <a:rPr lang="zh-CN" altLang="en-US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FROM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Student WHERE 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专业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= 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计算机 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TO </a:t>
            </a:r>
            <a:r>
              <a:rPr lang="zh-CN" altLang="en-US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计算机系学生名单</a:t>
            </a:r>
            <a:r>
              <a:rPr lang="en-US" altLang="zh-CN" sz="15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.txt </a:t>
            </a:r>
            <a:endParaRPr lang="en-US" altLang="zh-CN" sz="18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x-none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项目介绍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07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7" y="1731169"/>
            <a:ext cx="5016500" cy="1612900"/>
          </a:xfr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项目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介绍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7" y="3581400"/>
            <a:ext cx="6400800" cy="1600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7" y="5418931"/>
            <a:ext cx="5270500" cy="1066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15000" y="2095500"/>
            <a:ext cx="280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按姓名查询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353300" y="3581400"/>
            <a:ext cx="1162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将查询结果保存到指定文件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53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题目要求</a:t>
            </a:r>
            <a:endParaRPr lang="x-none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8653" y="1456267"/>
            <a:ext cx="8052504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严格按照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描述的指令格式，实现基本的指令功能，但是为了美观的虚线框可以省略或者自行设计修改，命令执行效果</a:t>
            </a:r>
            <a:r>
              <a:rPr lang="zh-CN" altLang="en-US" sz="2000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不得更改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命令行界面应简洁、美观，便于操作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充分考虑数据库操作中的非法操作，给出合理清晰的错误反馈</a:t>
            </a:r>
          </a:p>
          <a:p>
            <a:pPr marL="342900" indent="-342900" defTabSz="914400">
              <a:buFont typeface="Wingdings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设计的程序应当分模块，各模块功能明确，有良好的代码风格。</a:t>
            </a:r>
            <a:endParaRPr lang="zh-CN" altLang="en-US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额外创意，扩展功能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3" y="1456266"/>
            <a:ext cx="8052504" cy="4967111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在完成基本功能的前提下，任意发挥，目标：更易用，更合理，更强大。</a:t>
            </a: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971550" lvl="1" indent="-457200" defTabSz="914400">
              <a:buFont typeface="+mj-lt"/>
              <a:buAutoNum type="arabicPeriod"/>
            </a:pPr>
            <a:r>
              <a:rPr lang="zh-CN" altLang="en-US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在前面你应该可以注意到，我们在多条语句中使用了</a:t>
            </a:r>
            <a:r>
              <a:rPr lang="en-US" altLang="zh-CN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WHERE</a:t>
            </a:r>
            <a:r>
              <a:rPr lang="zh-CN" altLang="en-US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关键字，它后面的内容表示一个条件判断，除了已经实现的‘</a:t>
            </a:r>
            <a:r>
              <a:rPr lang="en-US" altLang="zh-CN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zh-CN" altLang="en-US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’判断外，还有‘</a:t>
            </a:r>
            <a:r>
              <a:rPr lang="en-US" altLang="zh-CN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&gt;’,’&lt;’,’!=’,’&gt;=’,’&lt;=’,’BETWEEN’,’LIKE’,’IN’</a:t>
            </a:r>
            <a:r>
              <a:rPr lang="zh-CN" altLang="en-US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等等，挑选你感兴趣的实现。</a:t>
            </a:r>
            <a:endParaRPr lang="en-US" altLang="zh-CN" sz="185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额外创意，扩展功能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3" y="1456266"/>
            <a:ext cx="8052504" cy="4967111"/>
          </a:xfrm>
        </p:spPr>
        <p:txBody>
          <a:bodyPr>
            <a:normAutofit/>
          </a:bodyPr>
          <a:lstStyle/>
          <a:p>
            <a:pPr defTabSz="914400"/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971550" lvl="1" indent="-457200" defTabSz="914400">
              <a:buFont typeface="+mj-lt"/>
              <a:buAutoNum type="arabicPeriod" startAt="2"/>
            </a:pPr>
            <a:r>
              <a:rPr lang="zh-CN" altLang="en-US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更复杂的功能，函数。在某些数据库文件中，一些属性和数值有关，你可以对这些数值类的属性进行一些操作，例如求平均数、计数、求最大最小值等。</a:t>
            </a:r>
            <a:endParaRPr lang="en-US" altLang="zh-CN" sz="185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buNone/>
            </a:pP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    </a:t>
            </a:r>
            <a:r>
              <a:rPr lang="zh-CN" altLang="en-US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语句 </a:t>
            </a:r>
            <a:r>
              <a:rPr lang="en-US" altLang="zh-CN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SELECT MAX(</a:t>
            </a:r>
            <a:r>
              <a:rPr lang="zh-CN" altLang="en-US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学号</a:t>
            </a:r>
            <a:r>
              <a:rPr lang="en-US" altLang="zh-CN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 FROM Student </a:t>
            </a:r>
            <a:r>
              <a:rPr lang="zh-CN" altLang="en-US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表示查询</a:t>
            </a:r>
            <a:r>
              <a:rPr lang="en-US" altLang="zh-CN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TABLE Student</a:t>
            </a:r>
            <a:r>
              <a:rPr lang="zh-CN" altLang="en-US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中学号最大的那一个。</a:t>
            </a:r>
            <a:endParaRPr lang="en-US" altLang="zh-CN" sz="185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buNone/>
            </a:pP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    </a:t>
            </a:r>
            <a:r>
              <a:rPr lang="zh-CN" altLang="en-US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更多的函数和功能自由发挥，函数返回格式和结果展示自行合理设计。</a:t>
            </a:r>
            <a:endParaRPr lang="en-US" altLang="zh-CN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971550" lvl="1" indent="-457200" defTabSz="914400">
              <a:buFont typeface="+mj-lt"/>
              <a:buAutoNum type="arabicPeriod" startAt="2"/>
            </a:pPr>
            <a:endParaRPr lang="en-US" altLang="zh-CN" sz="185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7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额外创意，扩展功能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3" y="1456266"/>
            <a:ext cx="8052504" cy="4967111"/>
          </a:xfrm>
        </p:spPr>
        <p:txBody>
          <a:bodyPr>
            <a:normAutofit/>
          </a:bodyPr>
          <a:lstStyle/>
          <a:p>
            <a:pPr defTabSz="914400"/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971550" lvl="1" indent="-457200" defTabSz="914400">
              <a:buFont typeface="+mj-lt"/>
              <a:buAutoNum type="arabicPeriod" startAt="3"/>
            </a:pPr>
            <a:r>
              <a:rPr lang="zh-CN" altLang="en-US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语句的复合。实现了函数之后，我们就可以将一些函数作为</a:t>
            </a:r>
            <a:r>
              <a:rPr lang="en-US" altLang="zh-CN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WHERE</a:t>
            </a:r>
            <a:r>
              <a:rPr lang="zh-CN" altLang="en-US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关键字的判断条件，例如</a:t>
            </a:r>
            <a:endParaRPr lang="en-US" altLang="zh-CN" sz="185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buNone/>
            </a:pP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   SELECT </a:t>
            </a:r>
            <a:r>
              <a:rPr lang="zh-CN" altLang="en-US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* </a:t>
            </a:r>
            <a:r>
              <a:rPr lang="en-US" altLang="zh-CN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FROM Student WHERE </a:t>
            </a:r>
            <a:r>
              <a:rPr lang="zh-CN" altLang="en-US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学号 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(SELECT MAX(</a:t>
            </a:r>
            <a:r>
              <a:rPr lang="zh-CN" altLang="en-US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学号</a:t>
            </a:r>
            <a:r>
              <a:rPr lang="en-US" altLang="zh-CN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 FROM STUDENT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lang="en-US" altLang="zh-CN" sz="185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971550" lvl="1" indent="-457200" defTabSz="914400">
              <a:buFont typeface="+mj-lt"/>
              <a:buAutoNum type="arabicPeriod" startAt="4"/>
            </a:pPr>
            <a:r>
              <a:rPr lang="zh-CN" altLang="en-US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将多条语句按顺序写进文件，称为一个事务文件，直接运行文件</a:t>
            </a:r>
            <a:r>
              <a:rPr lang="en-US" altLang="zh-CN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执行文件中所有操作</a:t>
            </a:r>
            <a:endParaRPr lang="en-US" altLang="zh-CN" sz="185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971550" lvl="1" indent="-457200" defTabSz="914400">
              <a:buFont typeface="+mj-lt"/>
              <a:buAutoNum type="arabicPeriod" startAt="4"/>
            </a:pPr>
            <a:r>
              <a:rPr lang="zh-CN" altLang="en-US" sz="185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任何你想到的，好玩的功能，炫酷的界面，增强系统鲁棒性的方法，提高运行效率的算法等等</a:t>
            </a:r>
            <a:endParaRPr lang="en-US" altLang="zh-CN" sz="185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44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实验周期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423" y="1929421"/>
            <a:ext cx="7690929" cy="4264116"/>
          </a:xfrm>
        </p:spPr>
        <p:txBody>
          <a:bodyPr>
            <a:noAutofit/>
          </a:bodyPr>
          <a:lstStyle/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周（本堂课）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布置题目，讲解题目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提交设计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，参考示例，给出完整的模块设计，数据结构思路及核心函数划分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lnSpc>
                <a:spcPct val="140000"/>
              </a:lnSpc>
              <a:buFont typeface="Wingdings" charset="2"/>
              <a:buChar char="l"/>
            </a:pP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代码完成基本功能，可编译运行，用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展示精化后的整体设计及实现框架</a:t>
            </a: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lnSpc>
                <a:spcPct val="140000"/>
              </a:lnSpc>
              <a:buFont typeface="Wingdings" charset="2"/>
              <a:buChar char="l"/>
            </a:pP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代码完整提交。用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展示完整的程序设计、功能，详细介绍你所实现的拓展功能。助教会根据</a:t>
            </a:r>
            <a:r>
              <a:rPr lang="en-US" altLang="zh-CN" sz="2000" dirty="0" err="1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检查你所实现的拓展功能。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实验提交与检查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685581"/>
            <a:ext cx="8074673" cy="4491382"/>
          </a:xfrm>
        </p:spPr>
        <p:txBody>
          <a:bodyPr>
            <a:normAutofit/>
          </a:bodyPr>
          <a:lstStyle/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每周</a:t>
            </a:r>
            <a:r>
              <a:rPr lang="zh-CN" altLang="en-US" sz="2200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周五中午</a:t>
            </a:r>
            <a:r>
              <a:rPr lang="en-US" altLang="zh-CN" sz="2200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12</a:t>
            </a:r>
            <a:r>
              <a:rPr lang="en-US" altLang="zh-CN" sz="2200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:00</a:t>
            </a: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为</a:t>
            </a: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提交</a:t>
            </a: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时间点，时间点后系统关闭。无法提交，无法修改。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责任助教当场完成相应任务项检查，未提交者不</a:t>
            </a: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检查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每个周期第一周第二周，每次随机抽取</a:t>
            </a:r>
            <a:r>
              <a:rPr lang="en-US" altLang="zh-CN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15</a:t>
            </a: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人，在主屏幕检查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查重认定抄袭者，该实验整体不</a:t>
            </a: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计分</a:t>
            </a:r>
            <a:endParaRPr lang="en-US" altLang="zh-CN" sz="22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每周照例，助教会抽取一个晚上作为答疑时间</a:t>
            </a:r>
            <a:endParaRPr lang="en-US" altLang="zh-CN" sz="22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3716" y="566560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latin typeface="Arial" charset="0"/>
                <a:ea typeface="宋体" charset="0"/>
              </a:rPr>
              <a:t>Linux</a:t>
            </a:r>
            <a:r>
              <a:rPr lang="zh-CN" altLang="en-US" dirty="0" smtClean="0">
                <a:latin typeface="Arial" charset="0"/>
                <a:ea typeface="宋体" charset="0"/>
              </a:rPr>
              <a:t>下编写</a:t>
            </a:r>
            <a:r>
              <a:rPr lang="en-US" altLang="zh-CN" dirty="0" smtClean="0">
                <a:latin typeface="Arial" charset="0"/>
                <a:ea typeface="宋体" charset="0"/>
              </a:rPr>
              <a:t>C++</a:t>
            </a:r>
            <a:r>
              <a:rPr lang="zh-CN" altLang="en-US" dirty="0" smtClean="0">
                <a:latin typeface="Arial" charset="0"/>
                <a:ea typeface="宋体" charset="0"/>
              </a:rPr>
              <a:t>程序示例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465933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键盘按下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Ctrl + Alt +T 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快捷键打开终端，如下：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新建文件夹，存放项目代码文件，使用命令：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mkdir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文件夹名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使用命令：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cd  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文件夹名 ，进入刚刚新建的文件夹内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60" y="1949768"/>
            <a:ext cx="5828599" cy="1947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60" y="4816693"/>
            <a:ext cx="5828599" cy="159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6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答疑说明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142" y="1685581"/>
            <a:ext cx="8074673" cy="4491382"/>
          </a:xfrm>
        </p:spPr>
        <p:txBody>
          <a:bodyPr>
            <a:normAutofit/>
          </a:bodyPr>
          <a:lstStyle/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如果有题目理解相关的问题，请仔细阅读</a:t>
            </a:r>
            <a:r>
              <a:rPr lang="en-US" altLang="zh-CN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，若还不清楚询问助教，助教会对问题进行整理，后续在群里补充说明。</a:t>
            </a: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如何检查以及时间节点等其余问题，</a:t>
            </a: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询问助教</a:t>
            </a: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zh-CN" altLang="en-US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92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Thank you!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 smtClean="0">
                <a:latin typeface="Microsoft YaHei" charset="0"/>
                <a:ea typeface="Microsoft YaHei" charset="0"/>
                <a:cs typeface="Microsoft YaHei" charset="0"/>
              </a:rPr>
              <a:t>Q&amp;A</a:t>
            </a:r>
            <a:endParaRPr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3716" y="566560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latin typeface="Arial" charset="0"/>
                <a:ea typeface="宋体" charset="0"/>
              </a:rPr>
              <a:t>Linux</a:t>
            </a:r>
            <a:r>
              <a:rPr lang="zh-CN" altLang="en-US" dirty="0" smtClean="0">
                <a:latin typeface="Arial" charset="0"/>
                <a:ea typeface="宋体" charset="0"/>
              </a:rPr>
              <a:t>下编写</a:t>
            </a:r>
            <a:r>
              <a:rPr lang="en-US" altLang="zh-CN" dirty="0" smtClean="0">
                <a:latin typeface="Arial" charset="0"/>
                <a:ea typeface="宋体" charset="0"/>
              </a:rPr>
              <a:t>C++</a:t>
            </a:r>
            <a:r>
              <a:rPr lang="zh-CN" altLang="en-US" dirty="0" smtClean="0">
                <a:latin typeface="Arial" charset="0"/>
                <a:ea typeface="宋体" charset="0"/>
              </a:rPr>
              <a:t>程序示例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465933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在新建的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ex02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文件夹下，使用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vim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命令创建并编辑代码文件，敲入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vim ex02_test.cpp 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回车后会离开当前界面，进入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vim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编辑界面。如果提示“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vim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未安装”则使用命令“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sudo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 apt-get install vim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”回车后输入电脑密码进行安装即可。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marL="342900" lvl="1" indent="0">
              <a:lnSpc>
                <a:spcPct val="90000"/>
              </a:lnSpc>
              <a:buNone/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40" y="2845469"/>
            <a:ext cx="6473439" cy="98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6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3716" y="566560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latin typeface="Arial" charset="0"/>
                <a:ea typeface="宋体" charset="0"/>
              </a:rPr>
              <a:t>Linux</a:t>
            </a:r>
            <a:r>
              <a:rPr lang="zh-CN" altLang="en-US" dirty="0" smtClean="0">
                <a:latin typeface="Arial" charset="0"/>
                <a:ea typeface="宋体" charset="0"/>
              </a:rPr>
              <a:t>下编写</a:t>
            </a:r>
            <a:r>
              <a:rPr lang="en-US" altLang="zh-CN" dirty="0" smtClean="0">
                <a:latin typeface="Arial" charset="0"/>
                <a:ea typeface="宋体" charset="0"/>
              </a:rPr>
              <a:t>C++</a:t>
            </a:r>
            <a:r>
              <a:rPr lang="zh-CN" altLang="en-US" dirty="0" smtClean="0">
                <a:latin typeface="Arial" charset="0"/>
                <a:ea typeface="宋体" charset="0"/>
              </a:rPr>
              <a:t>程序示例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97626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进入编辑后，键盘按下“</a:t>
            </a: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”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键进入插入模式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，插入模式编辑框左下角会出现“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--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插入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--”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，这时候可以写代码了，我们输入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如下图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测试代码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编辑完成后，按“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esc”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键退出插入模式。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40" y="2488933"/>
            <a:ext cx="6255603" cy="338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9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3716" y="566560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latin typeface="Arial" charset="0"/>
                <a:ea typeface="宋体" charset="0"/>
              </a:rPr>
              <a:t>Linux</a:t>
            </a:r>
            <a:r>
              <a:rPr lang="zh-CN" altLang="en-US" dirty="0" smtClean="0">
                <a:latin typeface="Arial" charset="0"/>
                <a:ea typeface="宋体" charset="0"/>
              </a:rPr>
              <a:t>下编写</a:t>
            </a:r>
            <a:r>
              <a:rPr lang="en-US" altLang="zh-CN" dirty="0" smtClean="0">
                <a:latin typeface="Arial" charset="0"/>
                <a:ea typeface="宋体" charset="0"/>
              </a:rPr>
              <a:t>C++</a:t>
            </a:r>
            <a:r>
              <a:rPr lang="zh-CN" altLang="en-US" dirty="0" smtClean="0">
                <a:latin typeface="Arial" charset="0"/>
                <a:ea typeface="宋体" charset="0"/>
              </a:rPr>
              <a:t>程序示例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按“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esc”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键退出插入模式后，键盘输入冒号“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:”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，然后输入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charset="0"/>
                <a:ea typeface="宋体" charset="0"/>
              </a:rPr>
              <a:t>wq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回车保存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并退出，如图左下角，返回原来的界面。</a:t>
            </a:r>
          </a:p>
          <a:p>
            <a:pPr lvl="1">
              <a:lnSpc>
                <a:spcPct val="90000"/>
              </a:lnSpc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err="1">
                <a:solidFill>
                  <a:schemeClr val="tx1"/>
                </a:solidFill>
                <a:latin typeface="Arial" charset="0"/>
                <a:ea typeface="宋体" charset="0"/>
              </a:rPr>
              <a:t>wq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  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保存并退出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q!   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不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保存仅退出</a:t>
            </a: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03" y="2243438"/>
            <a:ext cx="6252086" cy="337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6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3716" y="566560"/>
            <a:ext cx="56165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zh-CN" sz="27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latin typeface="Arial" charset="0"/>
                <a:ea typeface="宋体" charset="0"/>
              </a:rPr>
              <a:t>Linux</a:t>
            </a:r>
            <a:r>
              <a:rPr lang="zh-CN" altLang="en-US" dirty="0" smtClean="0">
                <a:latin typeface="Arial" charset="0"/>
                <a:ea typeface="宋体" charset="0"/>
              </a:rPr>
              <a:t>下编写</a:t>
            </a:r>
            <a:r>
              <a:rPr lang="en-US" altLang="zh-CN" dirty="0" smtClean="0">
                <a:latin typeface="Arial" charset="0"/>
                <a:ea typeface="宋体" charset="0"/>
              </a:rPr>
              <a:t>C++</a:t>
            </a:r>
            <a:r>
              <a:rPr lang="zh-CN" altLang="en-US" dirty="0" smtClean="0">
                <a:latin typeface="Arial" charset="0"/>
                <a:ea typeface="宋体" charset="0"/>
              </a:rPr>
              <a:t>程序示例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3716" y="1543806"/>
            <a:ext cx="8142287" cy="5088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ls 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查看当前目录，发现刚刚编辑并保存的</a:t>
            </a: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ex02_test.cpp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文件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已经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charset="0"/>
              </a:rPr>
              <a:t>存在</a:t>
            </a:r>
            <a:endParaRPr lang="zh-CN" altLang="en-US" sz="2000" dirty="0">
              <a:solidFill>
                <a:schemeClr val="tx1"/>
              </a:solidFill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我们使用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g++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命令编译源代码，得到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ea typeface="宋体" charset="0"/>
              </a:rPr>
              <a:t>ex02_test.o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charset="0"/>
              </a:rPr>
              <a:t>可执行文件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22" y="2891165"/>
            <a:ext cx="7731358" cy="212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8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2911</Words>
  <Application>Microsoft Office PowerPoint</Application>
  <PresentationFormat>全屏显示(4:3)</PresentationFormat>
  <Paragraphs>323</Paragraphs>
  <Slides>51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1" baseType="lpstr">
      <vt:lpstr>Adobe 楷体 Std R</vt:lpstr>
      <vt:lpstr>Microsoft YaHei UI</vt:lpstr>
      <vt:lpstr>宋体</vt:lpstr>
      <vt:lpstr>Microsoft YaHei</vt:lpstr>
      <vt:lpstr>Arial</vt:lpstr>
      <vt:lpstr>Calibri</vt:lpstr>
      <vt:lpstr>Segoe UI</vt:lpstr>
      <vt:lpstr>Segoe UI Light</vt:lpstr>
      <vt:lpstr>Wingdings</vt:lpstr>
      <vt:lpstr>WelcomeDoc</vt:lpstr>
      <vt:lpstr>项目二  Linux下编程——命令行交互mySQL </vt:lpstr>
      <vt:lpstr>题目背景</vt:lpstr>
      <vt:lpstr>题目背景</vt:lpstr>
      <vt:lpstr>题目背景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GDB调试 </vt:lpstr>
      <vt:lpstr>GDB调试 </vt:lpstr>
      <vt:lpstr>GDB调试 </vt:lpstr>
      <vt:lpstr>GDB调试 </vt:lpstr>
      <vt:lpstr>GDB调试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题目背景</vt:lpstr>
      <vt:lpstr>项目简介</vt:lpstr>
      <vt:lpstr>项目要求</vt:lpstr>
      <vt:lpstr>项目要求</vt:lpstr>
      <vt:lpstr>项目介绍</vt:lpstr>
      <vt:lpstr>项目介绍</vt:lpstr>
      <vt:lpstr>项目介绍</vt:lpstr>
      <vt:lpstr>项目介绍</vt:lpstr>
      <vt:lpstr>项目介绍</vt:lpstr>
      <vt:lpstr>项目介绍</vt:lpstr>
      <vt:lpstr>项目介绍</vt:lpstr>
      <vt:lpstr>项目介绍</vt:lpstr>
      <vt:lpstr>项目介绍</vt:lpstr>
      <vt:lpstr>项目介绍</vt:lpstr>
      <vt:lpstr>项目介绍</vt:lpstr>
      <vt:lpstr>项目介绍</vt:lpstr>
      <vt:lpstr>项目介绍</vt:lpstr>
      <vt:lpstr>项目介绍</vt:lpstr>
      <vt:lpstr>项目介绍</vt:lpstr>
      <vt:lpstr>项目介绍</vt:lpstr>
      <vt:lpstr>题目要求</vt:lpstr>
      <vt:lpstr>额外创意，扩展功能</vt:lpstr>
      <vt:lpstr>额外创意，扩展功能</vt:lpstr>
      <vt:lpstr>额外创意，扩展功能</vt:lpstr>
      <vt:lpstr>实验周期</vt:lpstr>
      <vt:lpstr>实验提交与检查</vt:lpstr>
      <vt:lpstr>答疑说明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4</cp:revision>
  <dcterms:created xsi:type="dcterms:W3CDTF">2017-02-23T09:11:23Z</dcterms:created>
  <dcterms:modified xsi:type="dcterms:W3CDTF">2018-04-20T13:33:56Z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KSOProductBuildVer">
    <vt:lpwstr>2052-10.1.0.5672</vt:lpwstr>
  </property>
</Properties>
</file>