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88" r:id="rId4"/>
    <p:sldId id="258" r:id="rId5"/>
    <p:sldId id="259" r:id="rId6"/>
    <p:sldId id="260" r:id="rId7"/>
    <p:sldId id="291"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4" r:id="rId31"/>
    <p:sldId id="283" r:id="rId32"/>
    <p:sldId id="285" r:id="rId33"/>
    <p:sldId id="286" r:id="rId34"/>
    <p:sldId id="287" r:id="rId35"/>
    <p:sldId id="292" r:id="rId36"/>
    <p:sldId id="293" r:id="rId37"/>
    <p:sldId id="294" r:id="rId38"/>
    <p:sldId id="296" r:id="rId39"/>
    <p:sldId id="297" r:id="rId40"/>
    <p:sldId id="289" r:id="rId41"/>
    <p:sldId id="290" r:id="rId42"/>
    <p:sldId id="295" r:id="rId43"/>
    <p:sldId id="298" r:id="rId44"/>
    <p:sldId id="299" r:id="rId45"/>
    <p:sldId id="300" r:id="rId46"/>
    <p:sldId id="301" r:id="rId47"/>
    <p:sldId id="302" r:id="rId48"/>
    <p:sldId id="303" r:id="rId49"/>
    <p:sldId id="304" r:id="rId50"/>
    <p:sldId id="30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11" autoAdjust="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5B4BC9-AE79-4B26-A6D0-D5A7F460BE28}" type="datetimeFigureOut">
              <a:rPr lang="en-US" smtClean="0"/>
              <a:t>3/27/2014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B390E3-4F77-4862-A403-6CB0E6323374}" type="slidenum">
              <a:rPr lang="en-US" smtClean="0"/>
              <a:t>‹#›</a:t>
            </a:fld>
            <a:endParaRPr lang="en-US" dirty="0"/>
          </a:p>
        </p:txBody>
      </p:sp>
    </p:spTree>
    <p:extLst>
      <p:ext uri="{BB962C8B-B14F-4D97-AF65-F5344CB8AC3E}">
        <p14:creationId xmlns:p14="http://schemas.microsoft.com/office/powerpoint/2010/main" val="4056658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16</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25</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26</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27</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28</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29</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30</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31</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32</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33</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34</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17</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35</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36</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37</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38</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39</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40</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41</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42</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43</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44</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18</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45</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46</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47</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48</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49</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50</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19</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20</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21</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22</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23</a:t>
            </a:fld>
            <a:endParaRPr lang="en-US" dirty="0"/>
          </a:p>
        </p:txBody>
      </p:sp>
    </p:spTree>
    <p:extLst>
      <p:ext uri="{BB962C8B-B14F-4D97-AF65-F5344CB8AC3E}">
        <p14:creationId xmlns:p14="http://schemas.microsoft.com/office/powerpoint/2010/main" val="4040053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90E3-4F77-4862-A403-6CB0E6323374}" type="slidenum">
              <a:rPr lang="en-US" smtClean="0"/>
              <a:t>24</a:t>
            </a:fld>
            <a:endParaRPr lang="en-US" dirty="0"/>
          </a:p>
        </p:txBody>
      </p:sp>
    </p:spTree>
    <p:extLst>
      <p:ext uri="{BB962C8B-B14F-4D97-AF65-F5344CB8AC3E}">
        <p14:creationId xmlns:p14="http://schemas.microsoft.com/office/powerpoint/2010/main" val="4040053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B22D9F-BC54-4C90-B01E-FD3FDCB05F7F}" type="datetimeFigureOut">
              <a:rPr lang="en-US" smtClean="0"/>
              <a:t>3/27/2014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76BF50-2AB1-49A1-A957-EAEDCA403D79}" type="slidenum">
              <a:rPr lang="en-US" smtClean="0"/>
              <a:t>‹#›</a:t>
            </a:fld>
            <a:endParaRPr lang="en-US" dirty="0"/>
          </a:p>
        </p:txBody>
      </p:sp>
    </p:spTree>
    <p:extLst>
      <p:ext uri="{BB962C8B-B14F-4D97-AF65-F5344CB8AC3E}">
        <p14:creationId xmlns:p14="http://schemas.microsoft.com/office/powerpoint/2010/main" val="4260485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B22D9F-BC54-4C90-B01E-FD3FDCB05F7F}" type="datetimeFigureOut">
              <a:rPr lang="en-US" smtClean="0"/>
              <a:t>3/27/2014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76BF50-2AB1-49A1-A957-EAEDCA403D79}" type="slidenum">
              <a:rPr lang="en-US" smtClean="0"/>
              <a:t>‹#›</a:t>
            </a:fld>
            <a:endParaRPr lang="en-US" dirty="0"/>
          </a:p>
        </p:txBody>
      </p:sp>
    </p:spTree>
    <p:extLst>
      <p:ext uri="{BB962C8B-B14F-4D97-AF65-F5344CB8AC3E}">
        <p14:creationId xmlns:p14="http://schemas.microsoft.com/office/powerpoint/2010/main" val="426031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B22D9F-BC54-4C90-B01E-FD3FDCB05F7F}" type="datetimeFigureOut">
              <a:rPr lang="en-US" smtClean="0"/>
              <a:t>3/27/2014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76BF50-2AB1-49A1-A957-EAEDCA403D79}" type="slidenum">
              <a:rPr lang="en-US" smtClean="0"/>
              <a:t>‹#›</a:t>
            </a:fld>
            <a:endParaRPr lang="en-US" dirty="0"/>
          </a:p>
        </p:txBody>
      </p:sp>
    </p:spTree>
    <p:extLst>
      <p:ext uri="{BB962C8B-B14F-4D97-AF65-F5344CB8AC3E}">
        <p14:creationId xmlns:p14="http://schemas.microsoft.com/office/powerpoint/2010/main" val="106977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B22D9F-BC54-4C90-B01E-FD3FDCB05F7F}" type="datetimeFigureOut">
              <a:rPr lang="en-US" smtClean="0"/>
              <a:t>3/27/2014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76BF50-2AB1-49A1-A957-EAEDCA403D79}" type="slidenum">
              <a:rPr lang="en-US" smtClean="0"/>
              <a:t>‹#›</a:t>
            </a:fld>
            <a:endParaRPr lang="en-US" dirty="0"/>
          </a:p>
        </p:txBody>
      </p:sp>
    </p:spTree>
    <p:extLst>
      <p:ext uri="{BB962C8B-B14F-4D97-AF65-F5344CB8AC3E}">
        <p14:creationId xmlns:p14="http://schemas.microsoft.com/office/powerpoint/2010/main" val="408256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B22D9F-BC54-4C90-B01E-FD3FDCB05F7F}" type="datetimeFigureOut">
              <a:rPr lang="en-US" smtClean="0"/>
              <a:t>3/27/2014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76BF50-2AB1-49A1-A957-EAEDCA403D79}" type="slidenum">
              <a:rPr lang="en-US" smtClean="0"/>
              <a:t>‹#›</a:t>
            </a:fld>
            <a:endParaRPr lang="en-US" dirty="0"/>
          </a:p>
        </p:txBody>
      </p:sp>
    </p:spTree>
    <p:extLst>
      <p:ext uri="{BB962C8B-B14F-4D97-AF65-F5344CB8AC3E}">
        <p14:creationId xmlns:p14="http://schemas.microsoft.com/office/powerpoint/2010/main" val="394631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B22D9F-BC54-4C90-B01E-FD3FDCB05F7F}" type="datetimeFigureOut">
              <a:rPr lang="en-US" smtClean="0"/>
              <a:t>3/27/2014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76BF50-2AB1-49A1-A957-EAEDCA403D79}" type="slidenum">
              <a:rPr lang="en-US" smtClean="0"/>
              <a:t>‹#›</a:t>
            </a:fld>
            <a:endParaRPr lang="en-US" dirty="0"/>
          </a:p>
        </p:txBody>
      </p:sp>
    </p:spTree>
    <p:extLst>
      <p:ext uri="{BB962C8B-B14F-4D97-AF65-F5344CB8AC3E}">
        <p14:creationId xmlns:p14="http://schemas.microsoft.com/office/powerpoint/2010/main" val="4243548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B22D9F-BC54-4C90-B01E-FD3FDCB05F7F}" type="datetimeFigureOut">
              <a:rPr lang="en-US" smtClean="0"/>
              <a:t>3/27/2014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B76BF50-2AB1-49A1-A957-EAEDCA403D79}" type="slidenum">
              <a:rPr lang="en-US" smtClean="0"/>
              <a:t>‹#›</a:t>
            </a:fld>
            <a:endParaRPr lang="en-US" dirty="0"/>
          </a:p>
        </p:txBody>
      </p:sp>
    </p:spTree>
    <p:extLst>
      <p:ext uri="{BB962C8B-B14F-4D97-AF65-F5344CB8AC3E}">
        <p14:creationId xmlns:p14="http://schemas.microsoft.com/office/powerpoint/2010/main" val="29756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B22D9F-BC54-4C90-B01E-FD3FDCB05F7F}" type="datetimeFigureOut">
              <a:rPr lang="en-US" smtClean="0"/>
              <a:t>3/27/2014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B76BF50-2AB1-49A1-A957-EAEDCA403D79}" type="slidenum">
              <a:rPr lang="en-US" smtClean="0"/>
              <a:t>‹#›</a:t>
            </a:fld>
            <a:endParaRPr lang="en-US" dirty="0"/>
          </a:p>
        </p:txBody>
      </p:sp>
    </p:spTree>
    <p:extLst>
      <p:ext uri="{BB962C8B-B14F-4D97-AF65-F5344CB8AC3E}">
        <p14:creationId xmlns:p14="http://schemas.microsoft.com/office/powerpoint/2010/main" val="2662526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B22D9F-BC54-4C90-B01E-FD3FDCB05F7F}" type="datetimeFigureOut">
              <a:rPr lang="en-US" smtClean="0"/>
              <a:t>3/27/2014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B76BF50-2AB1-49A1-A957-EAEDCA403D79}" type="slidenum">
              <a:rPr lang="en-US" smtClean="0"/>
              <a:t>‹#›</a:t>
            </a:fld>
            <a:endParaRPr lang="en-US" dirty="0"/>
          </a:p>
        </p:txBody>
      </p:sp>
    </p:spTree>
    <p:extLst>
      <p:ext uri="{BB962C8B-B14F-4D97-AF65-F5344CB8AC3E}">
        <p14:creationId xmlns:p14="http://schemas.microsoft.com/office/powerpoint/2010/main" val="242677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B22D9F-BC54-4C90-B01E-FD3FDCB05F7F}" type="datetimeFigureOut">
              <a:rPr lang="en-US" smtClean="0"/>
              <a:t>3/27/2014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76BF50-2AB1-49A1-A957-EAEDCA403D79}" type="slidenum">
              <a:rPr lang="en-US" smtClean="0"/>
              <a:t>‹#›</a:t>
            </a:fld>
            <a:endParaRPr lang="en-US" dirty="0"/>
          </a:p>
        </p:txBody>
      </p:sp>
    </p:spTree>
    <p:extLst>
      <p:ext uri="{BB962C8B-B14F-4D97-AF65-F5344CB8AC3E}">
        <p14:creationId xmlns:p14="http://schemas.microsoft.com/office/powerpoint/2010/main" val="2684589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B22D9F-BC54-4C90-B01E-FD3FDCB05F7F}" type="datetimeFigureOut">
              <a:rPr lang="en-US" smtClean="0"/>
              <a:t>3/27/2014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76BF50-2AB1-49A1-A957-EAEDCA403D79}" type="slidenum">
              <a:rPr lang="en-US" smtClean="0"/>
              <a:t>‹#›</a:t>
            </a:fld>
            <a:endParaRPr lang="en-US" dirty="0"/>
          </a:p>
        </p:txBody>
      </p:sp>
    </p:spTree>
    <p:extLst>
      <p:ext uri="{BB962C8B-B14F-4D97-AF65-F5344CB8AC3E}">
        <p14:creationId xmlns:p14="http://schemas.microsoft.com/office/powerpoint/2010/main" val="315430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B22D9F-BC54-4C90-B01E-FD3FDCB05F7F}" type="datetimeFigureOut">
              <a:rPr lang="en-US" smtClean="0"/>
              <a:t>3/27/2014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6BF50-2AB1-49A1-A957-EAEDCA403D79}" type="slidenum">
              <a:rPr lang="en-US" smtClean="0"/>
              <a:t>‹#›</a:t>
            </a:fld>
            <a:endParaRPr lang="en-US" dirty="0"/>
          </a:p>
        </p:txBody>
      </p:sp>
    </p:spTree>
    <p:extLst>
      <p:ext uri="{BB962C8B-B14F-4D97-AF65-F5344CB8AC3E}">
        <p14:creationId xmlns:p14="http://schemas.microsoft.com/office/powerpoint/2010/main" val="2617076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286000"/>
            <a:ext cx="7620000" cy="3352800"/>
          </a:xfrm>
        </p:spPr>
        <p:txBody>
          <a:bodyPr>
            <a:normAutofit/>
          </a:bodyPr>
          <a:lstStyle/>
          <a:p>
            <a:r>
              <a:rPr lang="en-US" sz="4000" dirty="0" smtClean="0">
                <a:solidFill>
                  <a:schemeClr val="tx2"/>
                </a:solidFill>
                <a:latin typeface="Andalus" pitchFamily="18" charset="-78"/>
                <a:cs typeface="Andalus" pitchFamily="18" charset="-78"/>
              </a:rPr>
              <a:t>PWP System has three Users:</a:t>
            </a:r>
          </a:p>
          <a:p>
            <a:pPr marL="571500" indent="-571500">
              <a:buAutoNum type="romanLcPeriod"/>
            </a:pPr>
            <a:r>
              <a:rPr lang="en-US" sz="4000" dirty="0" smtClean="0">
                <a:solidFill>
                  <a:schemeClr val="tx2"/>
                </a:solidFill>
                <a:latin typeface="Andalus" pitchFamily="18" charset="-78"/>
                <a:cs typeface="Andalus" pitchFamily="18" charset="-78"/>
              </a:rPr>
              <a:t>Users.</a:t>
            </a:r>
          </a:p>
          <a:p>
            <a:pPr marL="571500" indent="-571500">
              <a:buAutoNum type="romanLcPeriod"/>
            </a:pPr>
            <a:r>
              <a:rPr lang="en-US" sz="4000" dirty="0" smtClean="0">
                <a:solidFill>
                  <a:schemeClr val="tx2"/>
                </a:solidFill>
                <a:latin typeface="Andalus" pitchFamily="18" charset="-78"/>
                <a:cs typeface="Andalus" pitchFamily="18" charset="-78"/>
              </a:rPr>
              <a:t>Administrator.</a:t>
            </a:r>
          </a:p>
          <a:p>
            <a:pPr marL="571500" indent="-571500">
              <a:buAutoNum type="romanLcPeriod"/>
            </a:pPr>
            <a:r>
              <a:rPr lang="en-US" sz="4000" dirty="0" smtClean="0">
                <a:solidFill>
                  <a:schemeClr val="tx2"/>
                </a:solidFill>
                <a:latin typeface="Andalus" pitchFamily="18" charset="-78"/>
                <a:cs typeface="Andalus" pitchFamily="18" charset="-78"/>
              </a:rPr>
              <a:t>Guest.</a:t>
            </a:r>
            <a:endParaRPr lang="en-US" sz="4000" dirty="0">
              <a:solidFill>
                <a:schemeClr val="tx2"/>
              </a:solidFill>
              <a:latin typeface="Andalus" pitchFamily="18" charset="-78"/>
              <a:cs typeface="Andalus" pitchFamily="18" charset="-78"/>
            </a:endParaRPr>
          </a:p>
        </p:txBody>
      </p:sp>
      <p:sp>
        <p:nvSpPr>
          <p:cNvPr id="2" name="Title 1"/>
          <p:cNvSpPr>
            <a:spLocks noGrp="1"/>
          </p:cNvSpPr>
          <p:nvPr>
            <p:ph type="ctrTitle"/>
          </p:nvPr>
        </p:nvSpPr>
        <p:spPr>
          <a:xfrm>
            <a:off x="762000" y="457200"/>
            <a:ext cx="7772400" cy="1470025"/>
          </a:xfrm>
        </p:spPr>
        <p:txBody>
          <a:bodyPr/>
          <a:lstStyle/>
          <a:p>
            <a:r>
              <a:rPr lang="en-US" b="1" dirty="0" smtClean="0">
                <a:ln w="10541" cmpd="sng">
                  <a:solidFill>
                    <a:srgbClr val="7D7D7D">
                      <a:tint val="100000"/>
                      <a:shade val="100000"/>
                      <a:satMod val="110000"/>
                    </a:srgbClr>
                  </a:solidFill>
                  <a:prstDash val="solid"/>
                </a:ln>
                <a:solidFill>
                  <a:srgbClr val="9900CC"/>
                </a:solidFill>
                <a:latin typeface="Algerian" pitchFamily="82" charset="0"/>
              </a:rPr>
              <a:t>PWP System User Guide.</a:t>
            </a:r>
            <a:endParaRPr lang="en-US" b="1" dirty="0">
              <a:ln w="10541" cmpd="sng">
                <a:solidFill>
                  <a:srgbClr val="7D7D7D">
                    <a:tint val="100000"/>
                    <a:shade val="100000"/>
                    <a:satMod val="110000"/>
                  </a:srgbClr>
                </a:solidFill>
                <a:prstDash val="solid"/>
              </a:ln>
              <a:solidFill>
                <a:srgbClr val="9900CC"/>
              </a:solidFill>
              <a:latin typeface="Algerian" pitchFamily="82" charset="0"/>
            </a:endParaRPr>
          </a:p>
        </p:txBody>
      </p:sp>
    </p:spTree>
    <p:extLst>
      <p:ext uri="{BB962C8B-B14F-4D97-AF65-F5344CB8AC3E}">
        <p14:creationId xmlns:p14="http://schemas.microsoft.com/office/powerpoint/2010/main" val="30333631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371600"/>
            <a:ext cx="8229600" cy="5181600"/>
          </a:xfrm>
        </p:spPr>
        <p:txBody>
          <a:bodyPr>
            <a:normAutofit/>
          </a:bodyPr>
          <a:lstStyle/>
          <a:p>
            <a:r>
              <a:rPr lang="en-US" sz="2400" dirty="0" smtClean="0">
                <a:solidFill>
                  <a:schemeClr val="tx2"/>
                </a:solidFill>
                <a:latin typeface="Andalus" pitchFamily="18" charset="-78"/>
                <a:cs typeface="Andalus" pitchFamily="18" charset="-78"/>
              </a:rPr>
              <a:t>If 3 was entered as the number of health facilities, the following  will appear.</a:t>
            </a:r>
            <a:endParaRPr lang="en-US" sz="2400" dirty="0">
              <a:solidFill>
                <a:schemeClr val="tx2"/>
              </a:solidFill>
              <a:latin typeface="Andalus" pitchFamily="18" charset="-78"/>
              <a:cs typeface="Andalus" pitchFamily="18" charset="-78"/>
            </a:endParaRPr>
          </a:p>
        </p:txBody>
      </p:sp>
      <p:sp>
        <p:nvSpPr>
          <p:cNvPr id="2" name="Title 1"/>
          <p:cNvSpPr>
            <a:spLocks noGrp="1"/>
          </p:cNvSpPr>
          <p:nvPr>
            <p:ph type="ctrTitle"/>
          </p:nvPr>
        </p:nvSpPr>
        <p:spPr>
          <a:xfrm>
            <a:off x="762000" y="152400"/>
            <a:ext cx="7772400" cy="1219201"/>
          </a:xfrm>
        </p:spPr>
        <p:txBody>
          <a:bodyPr>
            <a:normAutofit/>
          </a:bodyPr>
          <a:lstStyle/>
          <a:p>
            <a:r>
              <a:rPr lang="en-US" sz="2800" b="1" dirty="0" smtClean="0">
                <a:ln w="10541" cmpd="sng">
                  <a:solidFill>
                    <a:srgbClr val="7D7D7D">
                      <a:tint val="100000"/>
                      <a:shade val="100000"/>
                      <a:satMod val="110000"/>
                    </a:srgbClr>
                  </a:solidFill>
                  <a:prstDash val="solid"/>
                </a:ln>
                <a:solidFill>
                  <a:srgbClr val="9900CC"/>
                </a:solidFill>
                <a:latin typeface="Algerian" pitchFamily="82" charset="0"/>
              </a:rPr>
              <a:t>ADD  HEALTH  FACILITY</a:t>
            </a:r>
            <a:endParaRPr lang="en-US" sz="2800" b="1" dirty="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86000"/>
            <a:ext cx="7956326"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3810000" y="5399736"/>
            <a:ext cx="2270237" cy="1229664"/>
          </a:xfrm>
          <a:prstGeom prst="wedgeRoundRectCallout">
            <a:avLst>
              <a:gd name="adj1" fmla="val -16294"/>
              <a:gd name="adj2" fmla="val -779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save the healthy facilities you have entered</a:t>
            </a:r>
            <a:endParaRPr lang="en-US" dirty="0"/>
          </a:p>
        </p:txBody>
      </p:sp>
      <p:sp>
        <p:nvSpPr>
          <p:cNvPr id="13" name="Rounded Rectangular Callout 12"/>
          <p:cNvSpPr/>
          <p:nvPr/>
        </p:nvSpPr>
        <p:spPr>
          <a:xfrm>
            <a:off x="7723029" y="3352800"/>
            <a:ext cx="1268571" cy="2819400"/>
          </a:xfrm>
          <a:prstGeom prst="wedgeRoundRectCallout">
            <a:avLst>
              <a:gd name="adj1" fmla="val -61529"/>
              <a:gd name="adj2" fmla="val -248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the healthy Facility Name Here..</a:t>
            </a:r>
            <a:endParaRPr lang="en-US" dirty="0"/>
          </a:p>
        </p:txBody>
      </p:sp>
      <p:sp>
        <p:nvSpPr>
          <p:cNvPr id="14" name="Rounded Rectangular Callout 13"/>
          <p:cNvSpPr/>
          <p:nvPr/>
        </p:nvSpPr>
        <p:spPr>
          <a:xfrm>
            <a:off x="228599" y="5410200"/>
            <a:ext cx="2270237" cy="1219200"/>
          </a:xfrm>
          <a:prstGeom prst="wedgeRoundRectCallout">
            <a:avLst>
              <a:gd name="adj1" fmla="val 16609"/>
              <a:gd name="adj2" fmla="val -117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represents the number entered in the prior page.</a:t>
            </a:r>
            <a:endParaRPr lang="en-US" dirty="0"/>
          </a:p>
        </p:txBody>
      </p:sp>
      <p:sp>
        <p:nvSpPr>
          <p:cNvPr id="15" name="Rounded Rectangular Callout 14"/>
          <p:cNvSpPr/>
          <p:nvPr/>
        </p:nvSpPr>
        <p:spPr>
          <a:xfrm>
            <a:off x="6611522" y="1905000"/>
            <a:ext cx="2270237" cy="1066800"/>
          </a:xfrm>
          <a:prstGeom prst="wedgeRoundRectCallout">
            <a:avLst>
              <a:gd name="adj1" fmla="val -114436"/>
              <a:gd name="adj2" fmla="val 382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the district that was selected from the previous page</a:t>
            </a:r>
            <a:endParaRPr lang="en-US" dirty="0"/>
          </a:p>
        </p:txBody>
      </p:sp>
      <p:sp>
        <p:nvSpPr>
          <p:cNvPr id="6" name="Right Brace 5"/>
          <p:cNvSpPr/>
          <p:nvPr/>
        </p:nvSpPr>
        <p:spPr>
          <a:xfrm>
            <a:off x="7467600" y="3505200"/>
            <a:ext cx="255429" cy="5238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ight Brace 15"/>
          <p:cNvSpPr/>
          <p:nvPr/>
        </p:nvSpPr>
        <p:spPr>
          <a:xfrm>
            <a:off x="7467599" y="4029075"/>
            <a:ext cx="255429" cy="5238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22604361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371600"/>
            <a:ext cx="8229600" cy="5181600"/>
          </a:xfrm>
        </p:spPr>
        <p:txBody>
          <a:bodyPr>
            <a:normAutofit/>
          </a:bodyPr>
          <a:lstStyle/>
          <a:p>
            <a:r>
              <a:rPr lang="en-US" sz="2400" dirty="0" smtClean="0">
                <a:solidFill>
                  <a:schemeClr val="tx2"/>
                </a:solidFill>
                <a:latin typeface="Andalus" pitchFamily="18" charset="-78"/>
                <a:cs typeface="Andalus" pitchFamily="18" charset="-78"/>
              </a:rPr>
              <a:t>Here you can edit an existing health facility’s details.</a:t>
            </a:r>
          </a:p>
          <a:p>
            <a:endParaRPr lang="en-US" sz="2400" dirty="0">
              <a:solidFill>
                <a:schemeClr val="tx2"/>
              </a:solidFill>
              <a:latin typeface="Andalus" pitchFamily="18" charset="-78"/>
              <a:cs typeface="Andalus" pitchFamily="18" charset="-78"/>
            </a:endParaRPr>
          </a:p>
        </p:txBody>
      </p:sp>
      <p:sp>
        <p:nvSpPr>
          <p:cNvPr id="2" name="Title 1"/>
          <p:cNvSpPr>
            <a:spLocks noGrp="1"/>
          </p:cNvSpPr>
          <p:nvPr>
            <p:ph type="ctrTitle"/>
          </p:nvPr>
        </p:nvSpPr>
        <p:spPr>
          <a:xfrm>
            <a:off x="762000" y="152400"/>
            <a:ext cx="7772400" cy="1219201"/>
          </a:xfrm>
        </p:spPr>
        <p:txBody>
          <a:bodyPr>
            <a:normAutofit/>
          </a:bodyPr>
          <a:lstStyle/>
          <a:p>
            <a:r>
              <a:rPr lang="en-US" sz="2800" b="1" dirty="0" smtClean="0">
                <a:ln w="10541" cmpd="sng">
                  <a:solidFill>
                    <a:srgbClr val="7D7D7D">
                      <a:tint val="100000"/>
                      <a:shade val="100000"/>
                      <a:satMod val="110000"/>
                    </a:srgbClr>
                  </a:solidFill>
                  <a:prstDash val="solid"/>
                </a:ln>
                <a:solidFill>
                  <a:srgbClr val="9900CC"/>
                </a:solidFill>
                <a:latin typeface="Algerian" pitchFamily="82" charset="0"/>
              </a:rPr>
              <a:t>EDIT  HEALTH  FACILITY</a:t>
            </a:r>
            <a:endParaRPr lang="en-US" sz="2800" b="1" dirty="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5852" y="3124200"/>
            <a:ext cx="7167562"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5791200" y="3200400"/>
            <a:ext cx="1824506" cy="838200"/>
          </a:xfrm>
          <a:prstGeom prst="wedgeRoundRectCallout">
            <a:avLst>
              <a:gd name="adj1" fmla="val -123978"/>
              <a:gd name="adj2" fmla="val 75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County</a:t>
            </a:r>
            <a:endParaRPr lang="en-US" dirty="0"/>
          </a:p>
        </p:txBody>
      </p:sp>
      <p:sp>
        <p:nvSpPr>
          <p:cNvPr id="17" name="Rounded Rectangular Callout 16"/>
          <p:cNvSpPr/>
          <p:nvPr/>
        </p:nvSpPr>
        <p:spPr>
          <a:xfrm>
            <a:off x="762000" y="3425952"/>
            <a:ext cx="1219200" cy="612648"/>
          </a:xfrm>
          <a:prstGeom prst="wedgeRoundRectCallout">
            <a:avLst>
              <a:gd name="adj1" fmla="val 146420"/>
              <a:gd name="adj2" fmla="val 835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district</a:t>
            </a:r>
            <a:endParaRPr lang="en-US" dirty="0"/>
          </a:p>
        </p:txBody>
      </p:sp>
      <p:sp>
        <p:nvSpPr>
          <p:cNvPr id="18" name="Rounded Rectangular Callout 17"/>
          <p:cNvSpPr/>
          <p:nvPr/>
        </p:nvSpPr>
        <p:spPr>
          <a:xfrm>
            <a:off x="6244106" y="4572000"/>
            <a:ext cx="1833094" cy="914400"/>
          </a:xfrm>
          <a:prstGeom prst="wedgeRoundRectCallout">
            <a:avLst>
              <a:gd name="adj1" fmla="val -137870"/>
              <a:gd name="adj2" fmla="val -19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healthy facility you need to edit</a:t>
            </a:r>
            <a:endParaRPr lang="en-US" dirty="0"/>
          </a:p>
        </p:txBody>
      </p:sp>
      <p:sp>
        <p:nvSpPr>
          <p:cNvPr id="19" name="Rounded Rectangular Callout 18"/>
          <p:cNvSpPr/>
          <p:nvPr/>
        </p:nvSpPr>
        <p:spPr>
          <a:xfrm>
            <a:off x="3657600" y="5867400"/>
            <a:ext cx="2590799" cy="612648"/>
          </a:xfrm>
          <a:prstGeom prst="wedgeRoundRectCallout">
            <a:avLst>
              <a:gd name="adj1" fmla="val -34586"/>
              <a:gd name="adj2" fmla="val -1266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move to the next page.</a:t>
            </a:r>
            <a:endParaRPr lang="en-US" dirty="0"/>
          </a:p>
        </p:txBody>
      </p:sp>
    </p:spTree>
    <p:extLst>
      <p:ext uri="{BB962C8B-B14F-4D97-AF65-F5344CB8AC3E}">
        <p14:creationId xmlns:p14="http://schemas.microsoft.com/office/powerpoint/2010/main" val="66860599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371600"/>
            <a:ext cx="8229600" cy="5181600"/>
          </a:xfrm>
        </p:spPr>
        <p:txBody>
          <a:bodyPr>
            <a:normAutofit/>
          </a:bodyPr>
          <a:lstStyle/>
          <a:p>
            <a:r>
              <a:rPr lang="en-US" sz="2400" dirty="0" smtClean="0">
                <a:solidFill>
                  <a:schemeClr val="tx2"/>
                </a:solidFill>
                <a:latin typeface="Andalus" pitchFamily="18" charset="-78"/>
                <a:cs typeface="Andalus" pitchFamily="18" charset="-78"/>
              </a:rPr>
              <a:t>All the details can be changed as shown in the figure below.</a:t>
            </a:r>
          </a:p>
          <a:p>
            <a:r>
              <a:rPr lang="en-US" sz="2400" dirty="0" smtClean="0">
                <a:solidFill>
                  <a:schemeClr val="tx2"/>
                </a:solidFill>
                <a:latin typeface="Andalus" pitchFamily="18" charset="-78"/>
                <a:cs typeface="Andalus" pitchFamily="18" charset="-78"/>
              </a:rPr>
              <a:t>N/B : Change only the details that need to be changed. The values shown are default values.</a:t>
            </a:r>
          </a:p>
          <a:p>
            <a:endParaRPr lang="en-US" sz="2400" dirty="0">
              <a:solidFill>
                <a:schemeClr val="tx2"/>
              </a:solidFill>
              <a:latin typeface="Andalus" pitchFamily="18" charset="-78"/>
              <a:cs typeface="Andalus" pitchFamily="18" charset="-78"/>
            </a:endParaRPr>
          </a:p>
        </p:txBody>
      </p:sp>
      <p:sp>
        <p:nvSpPr>
          <p:cNvPr id="2" name="Title 1"/>
          <p:cNvSpPr>
            <a:spLocks noGrp="1"/>
          </p:cNvSpPr>
          <p:nvPr>
            <p:ph type="ctrTitle"/>
          </p:nvPr>
        </p:nvSpPr>
        <p:spPr>
          <a:xfrm>
            <a:off x="762000" y="152400"/>
            <a:ext cx="7772400" cy="1219201"/>
          </a:xfrm>
        </p:spPr>
        <p:txBody>
          <a:bodyPr>
            <a:normAutofit/>
          </a:bodyPr>
          <a:lstStyle/>
          <a:p>
            <a:r>
              <a:rPr lang="en-US" sz="2800" b="1" dirty="0" smtClean="0">
                <a:ln w="10541" cmpd="sng">
                  <a:solidFill>
                    <a:srgbClr val="7D7D7D">
                      <a:tint val="100000"/>
                      <a:shade val="100000"/>
                      <a:satMod val="110000"/>
                    </a:srgbClr>
                  </a:solidFill>
                  <a:prstDash val="solid"/>
                </a:ln>
                <a:solidFill>
                  <a:srgbClr val="9900CC"/>
                </a:solidFill>
                <a:latin typeface="Algerian" pitchFamily="82" charset="0"/>
              </a:rPr>
              <a:t>EDIT  HEALTH  FACILITY</a:t>
            </a:r>
            <a:endParaRPr lang="en-US" sz="2800" b="1" dirty="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733800"/>
            <a:ext cx="7124700" cy="230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ounded Rectangular Callout 19"/>
          <p:cNvSpPr/>
          <p:nvPr/>
        </p:nvSpPr>
        <p:spPr>
          <a:xfrm>
            <a:off x="381000" y="3048000"/>
            <a:ext cx="1676400" cy="1066800"/>
          </a:xfrm>
          <a:prstGeom prst="wedgeRoundRectCallout">
            <a:avLst>
              <a:gd name="adj1" fmla="val 114487"/>
              <a:gd name="adj2" fmla="val 44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correct county</a:t>
            </a:r>
            <a:endParaRPr lang="en-US" dirty="0"/>
          </a:p>
        </p:txBody>
      </p:sp>
      <p:sp>
        <p:nvSpPr>
          <p:cNvPr id="21" name="Rounded Rectangular Callout 20"/>
          <p:cNvSpPr/>
          <p:nvPr/>
        </p:nvSpPr>
        <p:spPr>
          <a:xfrm>
            <a:off x="6172200" y="4572000"/>
            <a:ext cx="2247900" cy="914400"/>
          </a:xfrm>
          <a:prstGeom prst="wedgeRoundRectCallout">
            <a:avLst>
              <a:gd name="adj1" fmla="val -112889"/>
              <a:gd name="adj2" fmla="val 154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preferred health facility name.</a:t>
            </a:r>
            <a:endParaRPr lang="en-US" dirty="0"/>
          </a:p>
        </p:txBody>
      </p:sp>
      <p:sp>
        <p:nvSpPr>
          <p:cNvPr id="22" name="Rounded Rectangular Callout 21"/>
          <p:cNvSpPr/>
          <p:nvPr/>
        </p:nvSpPr>
        <p:spPr>
          <a:xfrm>
            <a:off x="6591300" y="3048000"/>
            <a:ext cx="1828800" cy="914400"/>
          </a:xfrm>
          <a:prstGeom prst="wedgeRoundRectCallout">
            <a:avLst>
              <a:gd name="adj1" fmla="val -150129"/>
              <a:gd name="adj2" fmla="val 1301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correct district</a:t>
            </a:r>
            <a:endParaRPr lang="en-US" dirty="0"/>
          </a:p>
        </p:txBody>
      </p:sp>
      <p:sp>
        <p:nvSpPr>
          <p:cNvPr id="23" name="Rounded Rectangular Callout 22"/>
          <p:cNvSpPr/>
          <p:nvPr/>
        </p:nvSpPr>
        <p:spPr>
          <a:xfrm>
            <a:off x="4419600" y="6043612"/>
            <a:ext cx="2743200" cy="661988"/>
          </a:xfrm>
          <a:prstGeom prst="wedgeRoundRectCallout">
            <a:avLst>
              <a:gd name="adj1" fmla="val -53415"/>
              <a:gd name="adj2" fmla="val -1071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save details</a:t>
            </a:r>
            <a:endParaRPr lang="en-US" dirty="0"/>
          </a:p>
        </p:txBody>
      </p:sp>
    </p:spTree>
    <p:extLst>
      <p:ext uri="{BB962C8B-B14F-4D97-AF65-F5344CB8AC3E}">
        <p14:creationId xmlns:p14="http://schemas.microsoft.com/office/powerpoint/2010/main" val="10972220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371600"/>
            <a:ext cx="8229600" cy="5181600"/>
          </a:xfrm>
        </p:spPr>
        <p:txBody>
          <a:bodyPr>
            <a:normAutofit/>
          </a:bodyPr>
          <a:lstStyle/>
          <a:p>
            <a:r>
              <a:rPr lang="en-US" sz="2400" dirty="0" smtClean="0">
                <a:solidFill>
                  <a:schemeClr val="tx2"/>
                </a:solidFill>
                <a:latin typeface="Andalus" pitchFamily="18" charset="-78"/>
                <a:cs typeface="Andalus" pitchFamily="18" charset="-78"/>
              </a:rPr>
              <a:t>When a mouse is moved over, Group Button, a sub-menu shown below pops out. Click on </a:t>
            </a:r>
            <a:r>
              <a:rPr lang="en-US" sz="2400" dirty="0" smtClean="0">
                <a:solidFill>
                  <a:srgbClr val="9900CC"/>
                </a:solidFill>
                <a:latin typeface="Andalus" pitchFamily="18" charset="-78"/>
                <a:cs typeface="Andalus" pitchFamily="18" charset="-78"/>
              </a:rPr>
              <a:t>Add Group </a:t>
            </a:r>
            <a:r>
              <a:rPr lang="en-US" sz="2400" dirty="0" smtClean="0">
                <a:solidFill>
                  <a:schemeClr val="tx2"/>
                </a:solidFill>
                <a:latin typeface="Andalus" pitchFamily="18" charset="-78"/>
                <a:cs typeface="Andalus" pitchFamily="18" charset="-78"/>
              </a:rPr>
              <a:t>to add new groups Or Click on </a:t>
            </a:r>
            <a:r>
              <a:rPr lang="en-US" sz="2400" dirty="0" smtClean="0">
                <a:solidFill>
                  <a:srgbClr val="9900CC"/>
                </a:solidFill>
                <a:latin typeface="Andalus" pitchFamily="18" charset="-78"/>
                <a:cs typeface="Andalus" pitchFamily="18" charset="-78"/>
              </a:rPr>
              <a:t>Edit Group </a:t>
            </a:r>
            <a:r>
              <a:rPr lang="en-US" sz="2400" dirty="0" smtClean="0">
                <a:solidFill>
                  <a:schemeClr val="tx2"/>
                </a:solidFill>
                <a:latin typeface="Andalus" pitchFamily="18" charset="-78"/>
                <a:cs typeface="Andalus" pitchFamily="18" charset="-78"/>
              </a:rPr>
              <a:t>to edit Existing Group’s Details.</a:t>
            </a:r>
            <a:endParaRPr lang="en-US" sz="2400" dirty="0">
              <a:solidFill>
                <a:schemeClr val="tx2"/>
              </a:solidFill>
              <a:latin typeface="Andalus" pitchFamily="18" charset="-78"/>
              <a:cs typeface="Andalus" pitchFamily="18" charset="-78"/>
            </a:endParaRPr>
          </a:p>
        </p:txBody>
      </p:sp>
      <p:sp>
        <p:nvSpPr>
          <p:cNvPr id="2" name="Title 1"/>
          <p:cNvSpPr>
            <a:spLocks noGrp="1"/>
          </p:cNvSpPr>
          <p:nvPr>
            <p:ph type="ctrTitle"/>
          </p:nvPr>
        </p:nvSpPr>
        <p:spPr>
          <a:xfrm>
            <a:off x="762000" y="152400"/>
            <a:ext cx="7772400" cy="1219201"/>
          </a:xfrm>
        </p:spPr>
        <p:txBody>
          <a:bodyPr>
            <a:normAutofit/>
          </a:bodyPr>
          <a:lstStyle/>
          <a:p>
            <a:r>
              <a:rPr lang="en-US" sz="3200" b="1" dirty="0" smtClean="0">
                <a:ln w="10541" cmpd="sng">
                  <a:solidFill>
                    <a:srgbClr val="7D7D7D">
                      <a:tint val="100000"/>
                      <a:shade val="100000"/>
                      <a:satMod val="110000"/>
                    </a:srgbClr>
                  </a:solidFill>
                  <a:prstDash val="solid"/>
                </a:ln>
                <a:solidFill>
                  <a:srgbClr val="9900CC"/>
                </a:solidFill>
                <a:latin typeface="Algerian" pitchFamily="82" charset="0"/>
              </a:rPr>
              <a:t>Groups</a:t>
            </a:r>
            <a:endParaRPr lang="en-US" sz="3200" b="1" dirty="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3553" t="10054" r="61984" b="66283"/>
          <a:stretch/>
        </p:blipFill>
        <p:spPr bwMode="auto">
          <a:xfrm>
            <a:off x="3048000" y="3276600"/>
            <a:ext cx="3429000" cy="2432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457200" y="3892468"/>
            <a:ext cx="1981200" cy="1289132"/>
          </a:xfrm>
          <a:prstGeom prst="wedgeRoundRectCallout">
            <a:avLst>
              <a:gd name="adj1" fmla="val 111128"/>
              <a:gd name="adj2" fmla="val 175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add new Groups</a:t>
            </a:r>
            <a:endParaRPr lang="en-US" dirty="0"/>
          </a:p>
        </p:txBody>
      </p:sp>
      <p:sp>
        <p:nvSpPr>
          <p:cNvPr id="12" name="Rounded Rectangular Callout 11"/>
          <p:cNvSpPr/>
          <p:nvPr/>
        </p:nvSpPr>
        <p:spPr>
          <a:xfrm>
            <a:off x="6781800" y="5029200"/>
            <a:ext cx="2057400" cy="1357149"/>
          </a:xfrm>
          <a:prstGeom prst="wedgeRoundRectCallout">
            <a:avLst>
              <a:gd name="adj1" fmla="val -156827"/>
              <a:gd name="adj2" fmla="val -390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edit existing group’s details.</a:t>
            </a:r>
            <a:endParaRPr lang="en-US" dirty="0"/>
          </a:p>
        </p:txBody>
      </p:sp>
      <p:sp>
        <p:nvSpPr>
          <p:cNvPr id="13" name="Rounded Rectangular Callout 12"/>
          <p:cNvSpPr/>
          <p:nvPr/>
        </p:nvSpPr>
        <p:spPr>
          <a:xfrm>
            <a:off x="5486400" y="2663952"/>
            <a:ext cx="2933700" cy="765048"/>
          </a:xfrm>
          <a:prstGeom prst="wedgeRoundRectCallout">
            <a:avLst>
              <a:gd name="adj1" fmla="val -56392"/>
              <a:gd name="adj2" fmla="val 1120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 your mouse over this button for the pop up to appear</a:t>
            </a:r>
            <a:endParaRPr lang="en-US" dirty="0"/>
          </a:p>
        </p:txBody>
      </p:sp>
    </p:spTree>
    <p:extLst>
      <p:ext uri="{BB962C8B-B14F-4D97-AF65-F5344CB8AC3E}">
        <p14:creationId xmlns:p14="http://schemas.microsoft.com/office/powerpoint/2010/main" val="225278206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371600"/>
            <a:ext cx="8229600" cy="5181600"/>
          </a:xfrm>
        </p:spPr>
        <p:txBody>
          <a:bodyPr>
            <a:normAutofit/>
          </a:bodyPr>
          <a:lstStyle/>
          <a:p>
            <a:r>
              <a:rPr lang="en-US" sz="2400" dirty="0" smtClean="0">
                <a:solidFill>
                  <a:schemeClr val="tx2"/>
                </a:solidFill>
                <a:latin typeface="Andalus" pitchFamily="18" charset="-78"/>
                <a:cs typeface="Andalus" pitchFamily="18" charset="-78"/>
              </a:rPr>
              <a:t>Provide the details needed and then press next.</a:t>
            </a:r>
            <a:endParaRPr lang="en-US" sz="2400" dirty="0">
              <a:solidFill>
                <a:schemeClr val="tx2"/>
              </a:solidFill>
              <a:latin typeface="Andalus" pitchFamily="18" charset="-78"/>
              <a:cs typeface="Andalus" pitchFamily="18" charset="-78"/>
            </a:endParaRPr>
          </a:p>
        </p:txBody>
      </p:sp>
      <p:sp>
        <p:nvSpPr>
          <p:cNvPr id="2" name="Title 1"/>
          <p:cNvSpPr>
            <a:spLocks noGrp="1"/>
          </p:cNvSpPr>
          <p:nvPr>
            <p:ph type="ctrTitle"/>
          </p:nvPr>
        </p:nvSpPr>
        <p:spPr>
          <a:xfrm>
            <a:off x="762000" y="152400"/>
            <a:ext cx="7772400" cy="1219201"/>
          </a:xfrm>
        </p:spPr>
        <p:txBody>
          <a:bodyPr>
            <a:normAutofit/>
          </a:bodyPr>
          <a:lstStyle/>
          <a:p>
            <a:r>
              <a:rPr lang="en-US" sz="2800" b="1" dirty="0" smtClean="0">
                <a:ln w="10541" cmpd="sng">
                  <a:solidFill>
                    <a:srgbClr val="7D7D7D">
                      <a:tint val="100000"/>
                      <a:shade val="100000"/>
                      <a:satMod val="110000"/>
                    </a:srgbClr>
                  </a:solidFill>
                  <a:prstDash val="solid"/>
                </a:ln>
                <a:solidFill>
                  <a:srgbClr val="9900CC"/>
                </a:solidFill>
                <a:latin typeface="Algerian" pitchFamily="82" charset="0"/>
              </a:rPr>
              <a:t>Add Groups</a:t>
            </a:r>
            <a:endParaRPr lang="en-US" sz="2800" b="1" dirty="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862" y="2895600"/>
            <a:ext cx="6772275"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304800" y="1769493"/>
            <a:ext cx="1203000" cy="1876100"/>
          </a:xfrm>
          <a:prstGeom prst="wedgeRoundRectCallout">
            <a:avLst>
              <a:gd name="adj1" fmla="val 207947"/>
              <a:gd name="adj2" fmla="val 570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the implementing Partner</a:t>
            </a:r>
            <a:endParaRPr lang="en-US" dirty="0"/>
          </a:p>
        </p:txBody>
      </p:sp>
      <p:sp>
        <p:nvSpPr>
          <p:cNvPr id="14" name="Rounded Rectangular Callout 13"/>
          <p:cNvSpPr/>
          <p:nvPr/>
        </p:nvSpPr>
        <p:spPr>
          <a:xfrm>
            <a:off x="5908250" y="2345449"/>
            <a:ext cx="2057400" cy="612648"/>
          </a:xfrm>
          <a:prstGeom prst="wedgeRoundRectCallout">
            <a:avLst>
              <a:gd name="adj1" fmla="val -108313"/>
              <a:gd name="adj2" fmla="val 982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county</a:t>
            </a:r>
            <a:endParaRPr lang="en-US" dirty="0"/>
          </a:p>
        </p:txBody>
      </p:sp>
      <p:sp>
        <p:nvSpPr>
          <p:cNvPr id="15" name="Rounded Rectangular Callout 14"/>
          <p:cNvSpPr/>
          <p:nvPr/>
        </p:nvSpPr>
        <p:spPr>
          <a:xfrm>
            <a:off x="6591300" y="3645593"/>
            <a:ext cx="2095500" cy="826394"/>
          </a:xfrm>
          <a:prstGeom prst="wedgeRoundRectCallout">
            <a:avLst>
              <a:gd name="adj1" fmla="val -141678"/>
              <a:gd name="adj2" fmla="val 329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district</a:t>
            </a:r>
            <a:endParaRPr lang="en-US" dirty="0"/>
          </a:p>
        </p:txBody>
      </p:sp>
      <p:sp>
        <p:nvSpPr>
          <p:cNvPr id="16" name="Rounded Rectangular Callout 15"/>
          <p:cNvSpPr/>
          <p:nvPr/>
        </p:nvSpPr>
        <p:spPr>
          <a:xfrm>
            <a:off x="117989" y="3810000"/>
            <a:ext cx="1177411" cy="1752600"/>
          </a:xfrm>
          <a:prstGeom prst="wedgeRoundRectCallout">
            <a:avLst>
              <a:gd name="adj1" fmla="val 251427"/>
              <a:gd name="adj2" fmla="val 139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nearest Healthy Facility</a:t>
            </a:r>
            <a:endParaRPr lang="en-US" dirty="0"/>
          </a:p>
        </p:txBody>
      </p:sp>
      <p:sp>
        <p:nvSpPr>
          <p:cNvPr id="17" name="Rounded Rectangular Callout 16"/>
          <p:cNvSpPr/>
          <p:nvPr/>
        </p:nvSpPr>
        <p:spPr>
          <a:xfrm>
            <a:off x="5562600" y="4876800"/>
            <a:ext cx="2971800" cy="1752600"/>
          </a:xfrm>
          <a:prstGeom prst="wedgeRoundRectCallout">
            <a:avLst>
              <a:gd name="adj1" fmla="val -66385"/>
              <a:gd name="adj2" fmla="val -221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the number of healthy facilities you need to register with the specifications selected above</a:t>
            </a:r>
            <a:endParaRPr lang="en-US" dirty="0"/>
          </a:p>
        </p:txBody>
      </p:sp>
    </p:spTree>
    <p:extLst>
      <p:ext uri="{BB962C8B-B14F-4D97-AF65-F5344CB8AC3E}">
        <p14:creationId xmlns:p14="http://schemas.microsoft.com/office/powerpoint/2010/main" val="373181466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371600"/>
            <a:ext cx="8229600" cy="5181600"/>
          </a:xfrm>
        </p:spPr>
        <p:txBody>
          <a:bodyPr>
            <a:normAutofit/>
          </a:bodyPr>
          <a:lstStyle/>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r>
              <a:rPr lang="en-US" sz="2000" dirty="0" smtClean="0">
                <a:solidFill>
                  <a:schemeClr val="tx2"/>
                </a:solidFill>
                <a:latin typeface="Andalus" pitchFamily="18" charset="-78"/>
                <a:cs typeface="Andalus" pitchFamily="18" charset="-78"/>
              </a:rPr>
              <a:t>On Entering all the preferred details Press </a:t>
            </a:r>
            <a:r>
              <a:rPr lang="en-US" sz="2000" dirty="0" smtClean="0">
                <a:solidFill>
                  <a:srgbClr val="9900CC"/>
                </a:solidFill>
                <a:latin typeface="Andalus" pitchFamily="18" charset="-78"/>
                <a:cs typeface="Andalus" pitchFamily="18" charset="-78"/>
              </a:rPr>
              <a:t>Add Groups </a:t>
            </a:r>
            <a:r>
              <a:rPr lang="en-US" sz="2000" dirty="0" smtClean="0">
                <a:solidFill>
                  <a:schemeClr val="tx2"/>
                </a:solidFill>
                <a:latin typeface="Andalus" pitchFamily="18" charset="-78"/>
                <a:cs typeface="Andalus" pitchFamily="18" charset="-78"/>
              </a:rPr>
              <a:t>button</a:t>
            </a:r>
            <a:r>
              <a:rPr lang="en-US" sz="2000" dirty="0" smtClean="0">
                <a:solidFill>
                  <a:srgbClr val="9900CC"/>
                </a:solidFill>
                <a:latin typeface="Andalus" pitchFamily="18" charset="-78"/>
                <a:cs typeface="Andalus" pitchFamily="18" charset="-78"/>
              </a:rPr>
              <a:t> </a:t>
            </a:r>
            <a:r>
              <a:rPr lang="en-US" sz="2000" dirty="0" smtClean="0">
                <a:solidFill>
                  <a:schemeClr val="tx2"/>
                </a:solidFill>
                <a:latin typeface="Andalus" pitchFamily="18" charset="-78"/>
                <a:cs typeface="Andalus" pitchFamily="18" charset="-78"/>
              </a:rPr>
              <a:t>to add these groups to the System.</a:t>
            </a:r>
            <a:endParaRPr lang="en-US" sz="2000" dirty="0">
              <a:solidFill>
                <a:schemeClr val="tx2"/>
              </a:solidFill>
              <a:latin typeface="Andalus" pitchFamily="18" charset="-78"/>
              <a:cs typeface="Andalus" pitchFamily="18" charset="-78"/>
            </a:endParaRPr>
          </a:p>
        </p:txBody>
      </p:sp>
      <p:sp>
        <p:nvSpPr>
          <p:cNvPr id="2" name="Title 1"/>
          <p:cNvSpPr>
            <a:spLocks noGrp="1"/>
          </p:cNvSpPr>
          <p:nvPr>
            <p:ph type="ctrTitle"/>
          </p:nvPr>
        </p:nvSpPr>
        <p:spPr>
          <a:xfrm>
            <a:off x="762000" y="152400"/>
            <a:ext cx="7772400" cy="1219201"/>
          </a:xfrm>
        </p:spPr>
        <p:txBody>
          <a:bodyPr>
            <a:normAutofit/>
          </a:bodyPr>
          <a:lstStyle/>
          <a:p>
            <a:r>
              <a:rPr lang="en-US" sz="2800" b="1" dirty="0" smtClean="0">
                <a:ln w="10541" cmpd="sng">
                  <a:solidFill>
                    <a:srgbClr val="7D7D7D">
                      <a:tint val="100000"/>
                      <a:shade val="100000"/>
                      <a:satMod val="110000"/>
                    </a:srgbClr>
                  </a:solidFill>
                  <a:prstDash val="solid"/>
                </a:ln>
                <a:solidFill>
                  <a:srgbClr val="9900CC"/>
                </a:solidFill>
                <a:latin typeface="Algerian" pitchFamily="82" charset="0"/>
              </a:rPr>
              <a:t>Add Groups</a:t>
            </a:r>
            <a:endParaRPr lang="en-US" sz="2800" b="1" dirty="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215" y="2712074"/>
            <a:ext cx="7805268"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914400" y="1728254"/>
            <a:ext cx="2286000" cy="786346"/>
          </a:xfrm>
          <a:prstGeom prst="wedgeRoundRectCallout">
            <a:avLst>
              <a:gd name="adj1" fmla="val 88463"/>
              <a:gd name="adj2" fmla="val 723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Details Selected from the previous page</a:t>
            </a:r>
            <a:endParaRPr lang="en-US" dirty="0"/>
          </a:p>
        </p:txBody>
      </p:sp>
      <p:sp>
        <p:nvSpPr>
          <p:cNvPr id="13" name="Rounded Rectangular Callout 12"/>
          <p:cNvSpPr/>
          <p:nvPr/>
        </p:nvSpPr>
        <p:spPr>
          <a:xfrm>
            <a:off x="0" y="3886200"/>
            <a:ext cx="914400" cy="1305338"/>
          </a:xfrm>
          <a:prstGeom prst="wedgeRoundRectCallout">
            <a:avLst>
              <a:gd name="adj1" fmla="val 166491"/>
              <a:gd name="adj2" fmla="val -391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Group Name Here</a:t>
            </a:r>
            <a:endParaRPr lang="en-US" dirty="0"/>
          </a:p>
        </p:txBody>
      </p:sp>
      <p:sp>
        <p:nvSpPr>
          <p:cNvPr id="18" name="Rounded Rectangular Callout 17"/>
          <p:cNvSpPr/>
          <p:nvPr/>
        </p:nvSpPr>
        <p:spPr>
          <a:xfrm>
            <a:off x="4725473" y="1660272"/>
            <a:ext cx="2283854" cy="854327"/>
          </a:xfrm>
          <a:prstGeom prst="wedgeRoundRectCallout">
            <a:avLst>
              <a:gd name="adj1" fmla="val -60230"/>
              <a:gd name="adj2" fmla="val 2266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Name of a place where this group is located</a:t>
            </a:r>
            <a:endParaRPr lang="en-US" dirty="0"/>
          </a:p>
        </p:txBody>
      </p:sp>
      <p:sp>
        <p:nvSpPr>
          <p:cNvPr id="19" name="Rounded Rectangular Callout 18"/>
          <p:cNvSpPr/>
          <p:nvPr/>
        </p:nvSpPr>
        <p:spPr>
          <a:xfrm>
            <a:off x="7391400" y="2972335"/>
            <a:ext cx="1447800" cy="1142465"/>
          </a:xfrm>
          <a:prstGeom prst="wedgeRoundRectCallout">
            <a:avLst>
              <a:gd name="adj1" fmla="val -70648"/>
              <a:gd name="adj2" fmla="val 435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the year this group was formed</a:t>
            </a:r>
            <a:endParaRPr lang="en-US" dirty="0"/>
          </a:p>
        </p:txBody>
      </p:sp>
      <p:sp>
        <p:nvSpPr>
          <p:cNvPr id="20" name="Rounded Rectangular Callout 19"/>
          <p:cNvSpPr/>
          <p:nvPr/>
        </p:nvSpPr>
        <p:spPr>
          <a:xfrm>
            <a:off x="1372672" y="4908654"/>
            <a:ext cx="2132527" cy="612648"/>
          </a:xfrm>
          <a:prstGeom prst="wedgeRoundRectCallout">
            <a:avLst>
              <a:gd name="adj1" fmla="val 62509"/>
              <a:gd name="adj2" fmla="val -489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Press Here to Save this details</a:t>
            </a:r>
            <a:endParaRPr lang="en-US" dirty="0"/>
          </a:p>
        </p:txBody>
      </p:sp>
      <p:sp>
        <p:nvSpPr>
          <p:cNvPr id="8" name="Right Brace 7"/>
          <p:cNvSpPr/>
          <p:nvPr/>
        </p:nvSpPr>
        <p:spPr>
          <a:xfrm rot="16200000">
            <a:off x="3772436" y="1181636"/>
            <a:ext cx="608528" cy="3581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6746233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wipe(down)">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8" grpId="0" animBg="1"/>
      <p:bldP spid="1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371600"/>
            <a:ext cx="8229600" cy="5181600"/>
          </a:xfrm>
        </p:spPr>
        <p:txBody>
          <a:bodyPr>
            <a:normAutofit/>
          </a:bodyPr>
          <a:lstStyle/>
          <a:p>
            <a:r>
              <a:rPr lang="en-US" sz="2400" dirty="0" smtClean="0">
                <a:solidFill>
                  <a:schemeClr val="tx2"/>
                </a:solidFill>
                <a:latin typeface="Andalus" pitchFamily="18" charset="-78"/>
                <a:cs typeface="Andalus" pitchFamily="18" charset="-78"/>
              </a:rPr>
              <a:t>In This Sub Menu, A user can edit any details pertained to any group. This is achieved through, Filtering and selecting the group he/she need to edit its details as shown below</a:t>
            </a:r>
          </a:p>
        </p:txBody>
      </p:sp>
      <p:sp>
        <p:nvSpPr>
          <p:cNvPr id="2" name="Title 1"/>
          <p:cNvSpPr>
            <a:spLocks noGrp="1"/>
          </p:cNvSpPr>
          <p:nvPr>
            <p:ph type="ctrTitle"/>
          </p:nvPr>
        </p:nvSpPr>
        <p:spPr>
          <a:xfrm>
            <a:off x="762000" y="152400"/>
            <a:ext cx="7772400" cy="1219201"/>
          </a:xfrm>
        </p:spPr>
        <p:txBody>
          <a:bodyPr>
            <a:normAutofit/>
          </a:bodyPr>
          <a:lstStyle/>
          <a:p>
            <a:r>
              <a:rPr lang="en-US" sz="2800" b="1" dirty="0" smtClean="0">
                <a:ln w="10541" cmpd="sng">
                  <a:solidFill>
                    <a:srgbClr val="7D7D7D">
                      <a:tint val="100000"/>
                      <a:shade val="100000"/>
                      <a:satMod val="110000"/>
                    </a:srgbClr>
                  </a:solidFill>
                  <a:prstDash val="solid"/>
                </a:ln>
                <a:solidFill>
                  <a:srgbClr val="9900CC"/>
                </a:solidFill>
                <a:latin typeface="Algerian" pitchFamily="82" charset="0"/>
              </a:rPr>
              <a:t>Edit GROUP</a:t>
            </a:r>
            <a:endParaRPr lang="en-US" sz="2800" b="1" dirty="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0227" y="3124200"/>
            <a:ext cx="673417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6760670" y="2514601"/>
            <a:ext cx="1849930" cy="1143000"/>
          </a:xfrm>
          <a:prstGeom prst="wedgeRoundRectCallout">
            <a:avLst>
              <a:gd name="adj1" fmla="val -163448"/>
              <a:gd name="adj2" fmla="val 385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County Where the group was registered</a:t>
            </a:r>
            <a:endParaRPr lang="en-US" dirty="0"/>
          </a:p>
        </p:txBody>
      </p:sp>
      <p:sp>
        <p:nvSpPr>
          <p:cNvPr id="14" name="Rounded Rectangular Callout 13"/>
          <p:cNvSpPr/>
          <p:nvPr/>
        </p:nvSpPr>
        <p:spPr>
          <a:xfrm>
            <a:off x="152400" y="4066570"/>
            <a:ext cx="1600200" cy="810229"/>
          </a:xfrm>
          <a:prstGeom prst="wedgeRoundRectCallout">
            <a:avLst>
              <a:gd name="adj1" fmla="val 160897"/>
              <a:gd name="adj2" fmla="val -478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the implementing partner</a:t>
            </a:r>
            <a:endParaRPr lang="en-US" dirty="0"/>
          </a:p>
        </p:txBody>
      </p:sp>
      <p:sp>
        <p:nvSpPr>
          <p:cNvPr id="15" name="Rounded Rectangular Callout 14"/>
          <p:cNvSpPr/>
          <p:nvPr/>
        </p:nvSpPr>
        <p:spPr>
          <a:xfrm>
            <a:off x="6553200" y="4066570"/>
            <a:ext cx="2057400" cy="657829"/>
          </a:xfrm>
          <a:prstGeom prst="wedgeRoundRectCallout">
            <a:avLst>
              <a:gd name="adj1" fmla="val -133227"/>
              <a:gd name="adj2" fmla="val 233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District</a:t>
            </a:r>
            <a:endParaRPr lang="en-US" dirty="0"/>
          </a:p>
        </p:txBody>
      </p:sp>
      <p:sp>
        <p:nvSpPr>
          <p:cNvPr id="16" name="Rounded Rectangular Callout 15"/>
          <p:cNvSpPr/>
          <p:nvPr/>
        </p:nvSpPr>
        <p:spPr>
          <a:xfrm>
            <a:off x="6781800" y="4986872"/>
            <a:ext cx="2095500" cy="794803"/>
          </a:xfrm>
          <a:prstGeom prst="wedgeRoundRectCallout">
            <a:avLst>
              <a:gd name="adj1" fmla="val -140679"/>
              <a:gd name="adj2" fmla="val -419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group which you want to edit its details</a:t>
            </a:r>
            <a:endParaRPr lang="en-US" dirty="0"/>
          </a:p>
        </p:txBody>
      </p:sp>
      <p:sp>
        <p:nvSpPr>
          <p:cNvPr id="6" name="Rounded Rectangular Callout 5"/>
          <p:cNvSpPr/>
          <p:nvPr/>
        </p:nvSpPr>
        <p:spPr>
          <a:xfrm>
            <a:off x="3810000" y="5868924"/>
            <a:ext cx="2286000" cy="612648"/>
          </a:xfrm>
          <a:prstGeom prst="wedgeRoundRectCallout">
            <a:avLst>
              <a:gd name="adj1" fmla="val -39988"/>
              <a:gd name="adj2" fmla="val -1056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Press Here to move to the edit page</a:t>
            </a:r>
            <a:endParaRPr lang="en-US" dirty="0"/>
          </a:p>
        </p:txBody>
      </p:sp>
    </p:spTree>
    <p:extLst>
      <p:ext uri="{BB962C8B-B14F-4D97-AF65-F5344CB8AC3E}">
        <p14:creationId xmlns:p14="http://schemas.microsoft.com/office/powerpoint/2010/main" val="392711231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heel(1)">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1)">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heel(1)">
                                      <p:cBhvr>
                                        <p:cTn id="22" dur="2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heel(1)">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371600"/>
            <a:ext cx="8229600" cy="5181600"/>
          </a:xfrm>
        </p:spPr>
        <p:txBody>
          <a:bodyPr>
            <a:normAutofit/>
          </a:bodyPr>
          <a:lstStyle/>
          <a:p>
            <a:r>
              <a:rPr lang="en-US" sz="2400" dirty="0" smtClean="0">
                <a:solidFill>
                  <a:schemeClr val="tx2"/>
                </a:solidFill>
                <a:latin typeface="Andalus" pitchFamily="18" charset="-78"/>
                <a:cs typeface="Andalus" pitchFamily="18" charset="-78"/>
              </a:rPr>
              <a:t>In This Sub Menu, A user can edit any details pertained to any group. This is achieved through, Filtering and selecting the group he/she need to edit its details as shown below</a:t>
            </a:r>
          </a:p>
        </p:txBody>
      </p:sp>
      <p:sp>
        <p:nvSpPr>
          <p:cNvPr id="2" name="Title 1"/>
          <p:cNvSpPr>
            <a:spLocks noGrp="1"/>
          </p:cNvSpPr>
          <p:nvPr>
            <p:ph type="ctrTitle"/>
          </p:nvPr>
        </p:nvSpPr>
        <p:spPr>
          <a:xfrm>
            <a:off x="762000" y="152400"/>
            <a:ext cx="7772400" cy="1219201"/>
          </a:xfrm>
        </p:spPr>
        <p:txBody>
          <a:bodyPr>
            <a:normAutofit/>
          </a:bodyPr>
          <a:lstStyle/>
          <a:p>
            <a:r>
              <a:rPr lang="en-US" sz="2800" b="1" dirty="0" smtClean="0">
                <a:ln w="10541" cmpd="sng">
                  <a:solidFill>
                    <a:srgbClr val="7D7D7D">
                      <a:tint val="100000"/>
                      <a:shade val="100000"/>
                      <a:satMod val="110000"/>
                    </a:srgbClr>
                  </a:solidFill>
                  <a:prstDash val="solid"/>
                </a:ln>
                <a:solidFill>
                  <a:srgbClr val="9900CC"/>
                </a:solidFill>
                <a:latin typeface="Algerian" pitchFamily="82" charset="0"/>
              </a:rPr>
              <a:t>Edit GROUP</a:t>
            </a:r>
            <a:endParaRPr lang="en-US" sz="2800" b="1" dirty="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0227" y="3124200"/>
            <a:ext cx="673417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6760670" y="2514601"/>
            <a:ext cx="1849930" cy="1143000"/>
          </a:xfrm>
          <a:prstGeom prst="wedgeRoundRectCallout">
            <a:avLst>
              <a:gd name="adj1" fmla="val -163448"/>
              <a:gd name="adj2" fmla="val 385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County Where the group was registered</a:t>
            </a:r>
            <a:endParaRPr lang="en-US" dirty="0"/>
          </a:p>
        </p:txBody>
      </p:sp>
      <p:sp>
        <p:nvSpPr>
          <p:cNvPr id="14" name="Rounded Rectangular Callout 13"/>
          <p:cNvSpPr/>
          <p:nvPr/>
        </p:nvSpPr>
        <p:spPr>
          <a:xfrm>
            <a:off x="152400" y="4066570"/>
            <a:ext cx="1600200" cy="810229"/>
          </a:xfrm>
          <a:prstGeom prst="wedgeRoundRectCallout">
            <a:avLst>
              <a:gd name="adj1" fmla="val 160897"/>
              <a:gd name="adj2" fmla="val -478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the implementing partner</a:t>
            </a:r>
            <a:endParaRPr lang="en-US" dirty="0"/>
          </a:p>
        </p:txBody>
      </p:sp>
      <p:sp>
        <p:nvSpPr>
          <p:cNvPr id="15" name="Rounded Rectangular Callout 14"/>
          <p:cNvSpPr/>
          <p:nvPr/>
        </p:nvSpPr>
        <p:spPr>
          <a:xfrm>
            <a:off x="6553200" y="4066570"/>
            <a:ext cx="2057400" cy="657829"/>
          </a:xfrm>
          <a:prstGeom prst="wedgeRoundRectCallout">
            <a:avLst>
              <a:gd name="adj1" fmla="val -133227"/>
              <a:gd name="adj2" fmla="val 233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District</a:t>
            </a:r>
            <a:endParaRPr lang="en-US" dirty="0"/>
          </a:p>
        </p:txBody>
      </p:sp>
      <p:sp>
        <p:nvSpPr>
          <p:cNvPr id="16" name="Rounded Rectangular Callout 15"/>
          <p:cNvSpPr/>
          <p:nvPr/>
        </p:nvSpPr>
        <p:spPr>
          <a:xfrm>
            <a:off x="6781800" y="4986872"/>
            <a:ext cx="2095500" cy="794803"/>
          </a:xfrm>
          <a:prstGeom prst="wedgeRoundRectCallout">
            <a:avLst>
              <a:gd name="adj1" fmla="val -140679"/>
              <a:gd name="adj2" fmla="val -419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group which you want to edit its details</a:t>
            </a:r>
            <a:endParaRPr lang="en-US" dirty="0"/>
          </a:p>
        </p:txBody>
      </p:sp>
      <p:sp>
        <p:nvSpPr>
          <p:cNvPr id="6" name="Rounded Rectangular Callout 5"/>
          <p:cNvSpPr/>
          <p:nvPr/>
        </p:nvSpPr>
        <p:spPr>
          <a:xfrm>
            <a:off x="3810000" y="5868924"/>
            <a:ext cx="2286000" cy="612648"/>
          </a:xfrm>
          <a:prstGeom prst="wedgeRoundRectCallout">
            <a:avLst>
              <a:gd name="adj1" fmla="val -39988"/>
              <a:gd name="adj2" fmla="val -1056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Press Here to move to the edit page</a:t>
            </a:r>
            <a:endParaRPr lang="en-US" dirty="0"/>
          </a:p>
        </p:txBody>
      </p:sp>
    </p:spTree>
    <p:extLst>
      <p:ext uri="{BB962C8B-B14F-4D97-AF65-F5344CB8AC3E}">
        <p14:creationId xmlns:p14="http://schemas.microsoft.com/office/powerpoint/2010/main" val="325753740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heel(1)">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1)">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heel(1)">
                                      <p:cBhvr>
                                        <p:cTn id="22" dur="2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heel(1)">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r>
              <a:rPr lang="en-US" sz="2400" dirty="0" smtClean="0">
                <a:solidFill>
                  <a:schemeClr val="tx2"/>
                </a:solidFill>
                <a:latin typeface="Andalus" pitchFamily="18" charset="-78"/>
                <a:cs typeface="Andalus" pitchFamily="18" charset="-78"/>
              </a:rPr>
              <a:t>The details that appear here are the details that were selected or entered during group registration.  You can change any of the preferred details </a:t>
            </a:r>
          </a:p>
        </p:txBody>
      </p:sp>
      <p:sp>
        <p:nvSpPr>
          <p:cNvPr id="2" name="Title 1"/>
          <p:cNvSpPr>
            <a:spLocks noGrp="1"/>
          </p:cNvSpPr>
          <p:nvPr>
            <p:ph type="ctrTitle"/>
          </p:nvPr>
        </p:nvSpPr>
        <p:spPr>
          <a:xfrm>
            <a:off x="762000" y="152400"/>
            <a:ext cx="7772400" cy="1219201"/>
          </a:xfrm>
        </p:spPr>
        <p:txBody>
          <a:bodyPr>
            <a:normAutofit/>
          </a:bodyPr>
          <a:lstStyle/>
          <a:p>
            <a:r>
              <a:rPr lang="en-US" sz="2800" b="1" dirty="0" smtClean="0">
                <a:ln w="10541" cmpd="sng">
                  <a:solidFill>
                    <a:srgbClr val="7D7D7D">
                      <a:tint val="100000"/>
                      <a:shade val="100000"/>
                      <a:satMod val="110000"/>
                    </a:srgbClr>
                  </a:solidFill>
                  <a:prstDash val="solid"/>
                </a:ln>
                <a:solidFill>
                  <a:srgbClr val="9900CC"/>
                </a:solidFill>
                <a:latin typeface="Algerian" pitchFamily="82" charset="0"/>
              </a:rPr>
              <a:t>Edit GROUP</a:t>
            </a:r>
            <a:endParaRPr lang="en-US" sz="2800" b="1" dirty="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0625" y="2438400"/>
            <a:ext cx="6762750"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990600" y="1676400"/>
            <a:ext cx="1219200" cy="762000"/>
          </a:xfrm>
          <a:prstGeom prst="wedgeRoundRectCallout">
            <a:avLst>
              <a:gd name="adj1" fmla="val 151350"/>
              <a:gd name="adj2" fmla="val 920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preferred county</a:t>
            </a:r>
            <a:endParaRPr lang="en-US" dirty="0"/>
          </a:p>
        </p:txBody>
      </p:sp>
      <p:sp>
        <p:nvSpPr>
          <p:cNvPr id="12" name="Rounded Rectangular Callout 11"/>
          <p:cNvSpPr/>
          <p:nvPr/>
        </p:nvSpPr>
        <p:spPr>
          <a:xfrm>
            <a:off x="5715000" y="2672989"/>
            <a:ext cx="2743200" cy="612648"/>
          </a:xfrm>
          <a:prstGeom prst="wedgeRoundRectCallout">
            <a:avLst>
              <a:gd name="adj1" fmla="val -84213"/>
              <a:gd name="adj2" fmla="val 6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preferred Partner</a:t>
            </a:r>
            <a:endParaRPr lang="en-US" dirty="0"/>
          </a:p>
        </p:txBody>
      </p:sp>
      <p:sp>
        <p:nvSpPr>
          <p:cNvPr id="13" name="Rounded Rectangular Callout 12"/>
          <p:cNvSpPr/>
          <p:nvPr/>
        </p:nvSpPr>
        <p:spPr>
          <a:xfrm>
            <a:off x="76200" y="2672989"/>
            <a:ext cx="1123011" cy="1060811"/>
          </a:xfrm>
          <a:prstGeom prst="wedgeRoundRectCallout">
            <a:avLst>
              <a:gd name="adj1" fmla="val 246977"/>
              <a:gd name="adj2" fmla="val 596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Correct District</a:t>
            </a:r>
            <a:endParaRPr lang="en-US" dirty="0"/>
          </a:p>
        </p:txBody>
      </p:sp>
      <p:sp>
        <p:nvSpPr>
          <p:cNvPr id="17" name="Rounded Rectangular Callout 16"/>
          <p:cNvSpPr/>
          <p:nvPr/>
        </p:nvSpPr>
        <p:spPr>
          <a:xfrm>
            <a:off x="6329966" y="3427476"/>
            <a:ext cx="2509234" cy="612648"/>
          </a:xfrm>
          <a:prstGeom prst="wedgeRoundRectCallout">
            <a:avLst>
              <a:gd name="adj1" fmla="val -97822"/>
              <a:gd name="adj2" fmla="val 982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Correct Nearest Health Facility</a:t>
            </a:r>
            <a:endParaRPr lang="en-US" dirty="0"/>
          </a:p>
        </p:txBody>
      </p:sp>
      <p:sp>
        <p:nvSpPr>
          <p:cNvPr id="18" name="Rounded Rectangular Callout 17"/>
          <p:cNvSpPr/>
          <p:nvPr/>
        </p:nvSpPr>
        <p:spPr>
          <a:xfrm>
            <a:off x="76200" y="4233758"/>
            <a:ext cx="1676400" cy="612648"/>
          </a:xfrm>
          <a:prstGeom prst="wedgeRoundRectCallout">
            <a:avLst>
              <a:gd name="adj1" fmla="val 145876"/>
              <a:gd name="adj2" fmla="val 372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correct group name</a:t>
            </a:r>
            <a:endParaRPr lang="en-US" dirty="0"/>
          </a:p>
        </p:txBody>
      </p:sp>
      <p:sp>
        <p:nvSpPr>
          <p:cNvPr id="19" name="Rounded Rectangular Callout 18"/>
          <p:cNvSpPr/>
          <p:nvPr/>
        </p:nvSpPr>
        <p:spPr>
          <a:xfrm>
            <a:off x="6329966" y="4653502"/>
            <a:ext cx="2052034" cy="612648"/>
          </a:xfrm>
          <a:prstGeom prst="wedgeRoundRectCallout">
            <a:avLst>
              <a:gd name="adj1" fmla="val -109327"/>
              <a:gd name="adj2" fmla="val 646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the correct group Location</a:t>
            </a:r>
            <a:endParaRPr lang="en-US" dirty="0"/>
          </a:p>
        </p:txBody>
      </p:sp>
      <p:sp>
        <p:nvSpPr>
          <p:cNvPr id="20" name="Rounded Rectangular Callout 19"/>
          <p:cNvSpPr/>
          <p:nvPr/>
        </p:nvSpPr>
        <p:spPr>
          <a:xfrm>
            <a:off x="128551" y="4877530"/>
            <a:ext cx="1724495" cy="1059974"/>
          </a:xfrm>
          <a:prstGeom prst="wedgeRoundRectCallout">
            <a:avLst>
              <a:gd name="adj1" fmla="val 142721"/>
              <a:gd name="adj2" fmla="val 328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the correct year the group was formed</a:t>
            </a:r>
            <a:endParaRPr lang="en-US" dirty="0"/>
          </a:p>
        </p:txBody>
      </p:sp>
      <p:sp>
        <p:nvSpPr>
          <p:cNvPr id="21" name="Rounded Rectangular Callout 20"/>
          <p:cNvSpPr/>
          <p:nvPr/>
        </p:nvSpPr>
        <p:spPr>
          <a:xfrm>
            <a:off x="5410200" y="6019800"/>
            <a:ext cx="1219200" cy="838200"/>
          </a:xfrm>
          <a:prstGeom prst="wedgeRoundRectCallout">
            <a:avLst>
              <a:gd name="adj1" fmla="val -110269"/>
              <a:gd name="adj2" fmla="val -96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to save details</a:t>
            </a:r>
            <a:endParaRPr lang="en-US" dirty="0"/>
          </a:p>
        </p:txBody>
      </p:sp>
    </p:spTree>
    <p:extLst>
      <p:ext uri="{BB962C8B-B14F-4D97-AF65-F5344CB8AC3E}">
        <p14:creationId xmlns:p14="http://schemas.microsoft.com/office/powerpoint/2010/main" val="23944627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r>
              <a:rPr lang="en-US" sz="2400" dirty="0" smtClean="0">
                <a:solidFill>
                  <a:schemeClr val="tx2"/>
                </a:solidFill>
                <a:latin typeface="Andalus" pitchFamily="18" charset="-78"/>
                <a:cs typeface="Andalus" pitchFamily="18" charset="-78"/>
              </a:rPr>
              <a:t>This Page gives a user capability to add service providers to the system. The service providers added will belong to the selected district and selected implementing partner.</a:t>
            </a:r>
          </a:p>
        </p:txBody>
      </p:sp>
      <p:sp>
        <p:nvSpPr>
          <p:cNvPr id="2" name="Title 1"/>
          <p:cNvSpPr>
            <a:spLocks noGrp="1"/>
          </p:cNvSpPr>
          <p:nvPr>
            <p:ph type="ctrTitle"/>
          </p:nvPr>
        </p:nvSpPr>
        <p:spPr>
          <a:xfrm>
            <a:off x="762000" y="152400"/>
            <a:ext cx="7772400" cy="1219201"/>
          </a:xfrm>
        </p:spPr>
        <p:txBody>
          <a:bodyPr>
            <a:normAutofit/>
          </a:bodyPr>
          <a:lstStyle/>
          <a:p>
            <a:r>
              <a:rPr lang="en-US" sz="2800" b="1" dirty="0" smtClean="0">
                <a:ln w="10541" cmpd="sng">
                  <a:solidFill>
                    <a:srgbClr val="7D7D7D">
                      <a:tint val="100000"/>
                      <a:shade val="100000"/>
                      <a:satMod val="110000"/>
                    </a:srgbClr>
                  </a:solidFill>
                  <a:prstDash val="solid"/>
                </a:ln>
                <a:solidFill>
                  <a:srgbClr val="9900CC"/>
                </a:solidFill>
                <a:latin typeface="Algerian" pitchFamily="82" charset="0"/>
              </a:rPr>
              <a:t>Add Providers</a:t>
            </a:r>
            <a:endParaRPr lang="en-US" sz="2800" b="1" dirty="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743200"/>
            <a:ext cx="676275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381000" y="2401009"/>
            <a:ext cx="2209800" cy="612648"/>
          </a:xfrm>
          <a:prstGeom prst="wedgeRoundRectCallout">
            <a:avLst>
              <a:gd name="adj1" fmla="val 102188"/>
              <a:gd name="adj2" fmla="val 667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select county</a:t>
            </a:r>
            <a:endParaRPr lang="en-US" dirty="0"/>
          </a:p>
        </p:txBody>
      </p:sp>
      <p:sp>
        <p:nvSpPr>
          <p:cNvPr id="15" name="Rounded Rectangular Callout 14"/>
          <p:cNvSpPr/>
          <p:nvPr/>
        </p:nvSpPr>
        <p:spPr>
          <a:xfrm>
            <a:off x="5957552" y="2962141"/>
            <a:ext cx="2729248" cy="840797"/>
          </a:xfrm>
          <a:prstGeom prst="wedgeRoundRectCallout">
            <a:avLst>
              <a:gd name="adj1" fmla="val -71786"/>
              <a:gd name="adj2" fmla="val 466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select implementing partner</a:t>
            </a:r>
            <a:endParaRPr lang="en-US" dirty="0"/>
          </a:p>
        </p:txBody>
      </p:sp>
      <p:sp>
        <p:nvSpPr>
          <p:cNvPr id="16" name="Rounded Rectangular Callout 15"/>
          <p:cNvSpPr/>
          <p:nvPr/>
        </p:nvSpPr>
        <p:spPr>
          <a:xfrm>
            <a:off x="0" y="3886200"/>
            <a:ext cx="2667000" cy="501586"/>
          </a:xfrm>
          <a:prstGeom prst="wedgeRoundRectCallout">
            <a:avLst>
              <a:gd name="adj1" fmla="val 89750"/>
              <a:gd name="adj2" fmla="val -68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select district</a:t>
            </a:r>
            <a:endParaRPr lang="en-US" dirty="0"/>
          </a:p>
        </p:txBody>
      </p:sp>
      <p:sp>
        <p:nvSpPr>
          <p:cNvPr id="22" name="Rounded Rectangular Callout 21"/>
          <p:cNvSpPr/>
          <p:nvPr/>
        </p:nvSpPr>
        <p:spPr>
          <a:xfrm>
            <a:off x="6324600" y="4136993"/>
            <a:ext cx="2666999" cy="1282732"/>
          </a:xfrm>
          <a:prstGeom prst="wedgeRoundRectCallout">
            <a:avLst>
              <a:gd name="adj1" fmla="val -75400"/>
              <a:gd name="adj2" fmla="val -89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enter the number of service providers you want to register at once</a:t>
            </a:r>
            <a:endParaRPr lang="en-US" dirty="0"/>
          </a:p>
        </p:txBody>
      </p:sp>
      <p:sp>
        <p:nvSpPr>
          <p:cNvPr id="23" name="Rounded Rectangular Callout 22"/>
          <p:cNvSpPr/>
          <p:nvPr/>
        </p:nvSpPr>
        <p:spPr>
          <a:xfrm>
            <a:off x="4495800" y="5791200"/>
            <a:ext cx="2231265" cy="914400"/>
          </a:xfrm>
          <a:prstGeom prst="wedgeRoundRectCallout">
            <a:avLst>
              <a:gd name="adj1" fmla="val -55034"/>
              <a:gd name="adj2" fmla="val -1098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move to the next page</a:t>
            </a:r>
            <a:endParaRPr lang="en-US" dirty="0"/>
          </a:p>
        </p:txBody>
      </p:sp>
    </p:spTree>
    <p:extLst>
      <p:ext uri="{BB962C8B-B14F-4D97-AF65-F5344CB8AC3E}">
        <p14:creationId xmlns:p14="http://schemas.microsoft.com/office/powerpoint/2010/main" val="165356949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371600"/>
            <a:ext cx="7620000" cy="4648200"/>
          </a:xfrm>
        </p:spPr>
        <p:txBody>
          <a:bodyPr>
            <a:normAutofit/>
          </a:bodyPr>
          <a:lstStyle/>
          <a:p>
            <a:r>
              <a:rPr lang="en-US" sz="4000" dirty="0" smtClean="0">
                <a:solidFill>
                  <a:srgbClr val="FF0000"/>
                </a:solidFill>
                <a:latin typeface="Andalus" pitchFamily="18" charset="-78"/>
                <a:cs typeface="Andalus" pitchFamily="18" charset="-78"/>
              </a:rPr>
              <a:t>NOTE</a:t>
            </a:r>
          </a:p>
          <a:p>
            <a:pPr marL="571500" indent="-571500">
              <a:buFont typeface="Wingdings" pitchFamily="2" charset="2"/>
              <a:buChar char="q"/>
            </a:pPr>
            <a:r>
              <a:rPr lang="en-US" sz="4000" dirty="0" smtClean="0">
                <a:solidFill>
                  <a:schemeClr val="tx2"/>
                </a:solidFill>
                <a:latin typeface="Andalus" pitchFamily="18" charset="-78"/>
                <a:cs typeface="Andalus" pitchFamily="18" charset="-78"/>
              </a:rPr>
              <a:t>PWP System incorporates help for every page, if you are stuck when using the PWP System, click on this         to get help for that page. Each page has its respective help.</a:t>
            </a:r>
            <a:endParaRPr lang="en-US" sz="4000" dirty="0"/>
          </a:p>
          <a:p>
            <a:endParaRPr lang="en-US" sz="4000" dirty="0" smtClean="0">
              <a:solidFill>
                <a:schemeClr val="tx2"/>
              </a:solidFill>
              <a:latin typeface="Andalus" pitchFamily="18" charset="-78"/>
              <a:cs typeface="Andalus" pitchFamily="18" charset="-78"/>
            </a:endParaRPr>
          </a:p>
        </p:txBody>
      </p:sp>
      <p:sp>
        <p:nvSpPr>
          <p:cNvPr id="2" name="Title 1"/>
          <p:cNvSpPr>
            <a:spLocks noGrp="1"/>
          </p:cNvSpPr>
          <p:nvPr>
            <p:ph type="ctrTitle"/>
          </p:nvPr>
        </p:nvSpPr>
        <p:spPr>
          <a:xfrm>
            <a:off x="762000" y="152400"/>
            <a:ext cx="7772400" cy="1219201"/>
          </a:xfrm>
        </p:spPr>
        <p:txBody>
          <a:bodyPr/>
          <a:lstStyle/>
          <a:p>
            <a:r>
              <a:rPr lang="en-US" b="1" dirty="0" smtClean="0">
                <a:ln w="10541" cmpd="sng">
                  <a:solidFill>
                    <a:srgbClr val="7D7D7D">
                      <a:tint val="100000"/>
                      <a:shade val="100000"/>
                      <a:satMod val="110000"/>
                    </a:srgbClr>
                  </a:solidFill>
                  <a:prstDash val="solid"/>
                </a:ln>
                <a:solidFill>
                  <a:srgbClr val="9900CC"/>
                </a:solidFill>
                <a:latin typeface="Algerian" pitchFamily="82" charset="0"/>
              </a:rPr>
              <a:t>HELP PER PAGE.</a:t>
            </a:r>
            <a:endParaRPr lang="en-US" b="1" dirty="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4098" name="Picture 2" descr="C:\Users\Geofrey Nyabuto\Desktop\hel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962400"/>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1815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r>
              <a:rPr lang="en-US" sz="2400" dirty="0" smtClean="0">
                <a:solidFill>
                  <a:schemeClr val="tx2"/>
                </a:solidFill>
                <a:latin typeface="Andalus" pitchFamily="18" charset="-78"/>
                <a:cs typeface="Andalus" pitchFamily="18" charset="-78"/>
              </a:rPr>
              <a:t> </a:t>
            </a:r>
          </a:p>
        </p:txBody>
      </p:sp>
      <p:sp>
        <p:nvSpPr>
          <p:cNvPr id="2" name="Title 1"/>
          <p:cNvSpPr>
            <a:spLocks noGrp="1"/>
          </p:cNvSpPr>
          <p:nvPr>
            <p:ph type="ctrTitle"/>
          </p:nvPr>
        </p:nvSpPr>
        <p:spPr>
          <a:xfrm>
            <a:off x="762000" y="152400"/>
            <a:ext cx="7772400" cy="1219201"/>
          </a:xfrm>
        </p:spPr>
        <p:txBody>
          <a:bodyPr>
            <a:normAutofit/>
          </a:bodyPr>
          <a:lstStyle/>
          <a:p>
            <a:r>
              <a:rPr lang="en-US" sz="2800" b="1" dirty="0" smtClean="0">
                <a:ln w="10541" cmpd="sng">
                  <a:solidFill>
                    <a:srgbClr val="7D7D7D">
                      <a:tint val="100000"/>
                      <a:shade val="100000"/>
                      <a:satMod val="110000"/>
                    </a:srgbClr>
                  </a:solidFill>
                  <a:prstDash val="solid"/>
                </a:ln>
                <a:solidFill>
                  <a:srgbClr val="9900CC"/>
                </a:solidFill>
                <a:latin typeface="Algerian" pitchFamily="82" charset="0"/>
              </a:rPr>
              <a:t>Add Providers</a:t>
            </a:r>
            <a:endParaRPr lang="en-US" sz="2800" b="1" dirty="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80" y="2762518"/>
            <a:ext cx="87534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2133600" y="2209800"/>
            <a:ext cx="1295400" cy="1373410"/>
          </a:xfrm>
          <a:prstGeom prst="wedgeRoundRectCallout">
            <a:avLst>
              <a:gd name="adj1" fmla="val 14177"/>
              <a:gd name="adj2" fmla="val 774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service provider’s first name</a:t>
            </a:r>
            <a:endParaRPr lang="en-US" dirty="0"/>
          </a:p>
        </p:txBody>
      </p:sp>
      <p:sp>
        <p:nvSpPr>
          <p:cNvPr id="17" name="Rounded Rectangular Callout 16"/>
          <p:cNvSpPr/>
          <p:nvPr/>
        </p:nvSpPr>
        <p:spPr>
          <a:xfrm>
            <a:off x="4449717" y="1281125"/>
            <a:ext cx="1905000" cy="1109558"/>
          </a:xfrm>
          <a:prstGeom prst="wedgeRoundRectCallout">
            <a:avLst>
              <a:gd name="adj1" fmla="val -20252"/>
              <a:gd name="adj2" fmla="val 1976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Service Provider’s middle name</a:t>
            </a:r>
            <a:endParaRPr lang="en-US" dirty="0"/>
          </a:p>
        </p:txBody>
      </p:sp>
      <p:sp>
        <p:nvSpPr>
          <p:cNvPr id="18" name="Rounded Rectangular Callout 17"/>
          <p:cNvSpPr/>
          <p:nvPr/>
        </p:nvSpPr>
        <p:spPr>
          <a:xfrm>
            <a:off x="7454855" y="909291"/>
            <a:ext cx="1371600" cy="1853227"/>
          </a:xfrm>
          <a:prstGeom prst="wedgeRoundRectCallout">
            <a:avLst>
              <a:gd name="adj1" fmla="val -109096"/>
              <a:gd name="adj2" fmla="val 1240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service provider’s last name</a:t>
            </a:r>
            <a:endParaRPr lang="en-US" dirty="0"/>
          </a:p>
        </p:txBody>
      </p:sp>
      <p:sp>
        <p:nvSpPr>
          <p:cNvPr id="19" name="Rounded Rectangular Callout 18"/>
          <p:cNvSpPr/>
          <p:nvPr/>
        </p:nvSpPr>
        <p:spPr>
          <a:xfrm>
            <a:off x="5943600" y="5750320"/>
            <a:ext cx="2743200" cy="612648"/>
          </a:xfrm>
          <a:prstGeom prst="wedgeRoundRectCallout">
            <a:avLst>
              <a:gd name="adj1" fmla="val 7518"/>
              <a:gd name="adj2" fmla="val -2843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service providers phone number</a:t>
            </a:r>
            <a:endParaRPr lang="en-US" dirty="0"/>
          </a:p>
        </p:txBody>
      </p:sp>
      <p:sp>
        <p:nvSpPr>
          <p:cNvPr id="20" name="Rounded Rectangular Callout 19"/>
          <p:cNvSpPr/>
          <p:nvPr/>
        </p:nvSpPr>
        <p:spPr>
          <a:xfrm>
            <a:off x="1068410" y="5794870"/>
            <a:ext cx="2589190" cy="612648"/>
          </a:xfrm>
          <a:prstGeom prst="wedgeRoundRectCallout">
            <a:avLst>
              <a:gd name="adj1" fmla="val 87293"/>
              <a:gd name="adj2" fmla="val -657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save details</a:t>
            </a:r>
            <a:endParaRPr lang="en-US" dirty="0"/>
          </a:p>
        </p:txBody>
      </p:sp>
      <p:sp>
        <p:nvSpPr>
          <p:cNvPr id="21" name="Rounded Rectangular Callout 20"/>
          <p:cNvSpPr/>
          <p:nvPr/>
        </p:nvSpPr>
        <p:spPr>
          <a:xfrm>
            <a:off x="231820" y="1981200"/>
            <a:ext cx="1673180" cy="1479948"/>
          </a:xfrm>
          <a:prstGeom prst="wedgeRoundRectCallout">
            <a:avLst>
              <a:gd name="adj1" fmla="val 30738"/>
              <a:gd name="adj2" fmla="val 846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Groups That are taught by this service provider.</a:t>
            </a:r>
            <a:endParaRPr lang="en-US" dirty="0"/>
          </a:p>
        </p:txBody>
      </p:sp>
      <p:sp>
        <p:nvSpPr>
          <p:cNvPr id="24" name="Rounded Rectangular Callout 23"/>
          <p:cNvSpPr/>
          <p:nvPr/>
        </p:nvSpPr>
        <p:spPr>
          <a:xfrm>
            <a:off x="4449717" y="1281125"/>
            <a:ext cx="1905000" cy="1109558"/>
          </a:xfrm>
          <a:prstGeom prst="wedgeRoundRectCallout">
            <a:avLst>
              <a:gd name="adj1" fmla="val -20252"/>
              <a:gd name="adj2" fmla="val 1976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Middle name is optional</a:t>
            </a:r>
            <a:endParaRPr lang="en-US" dirty="0"/>
          </a:p>
        </p:txBody>
      </p:sp>
    </p:spTree>
    <p:extLst>
      <p:ext uri="{BB962C8B-B14F-4D97-AF65-F5344CB8AC3E}">
        <p14:creationId xmlns:p14="http://schemas.microsoft.com/office/powerpoint/2010/main" val="414949400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18" grpId="0" animBg="1"/>
      <p:bldP spid="19" grpId="0" animBg="1"/>
      <p:bldP spid="20" grpId="0" animBg="1"/>
      <p:bldP spid="21"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r>
              <a:rPr lang="en-US" sz="2400" dirty="0" smtClean="0">
                <a:solidFill>
                  <a:schemeClr val="tx2"/>
                </a:solidFill>
                <a:latin typeface="Andalus" pitchFamily="18" charset="-78"/>
                <a:cs typeface="Andalus" pitchFamily="18" charset="-78"/>
              </a:rPr>
              <a:t>In this page you are required to select all the detailed as entered when the service provider was being registered. </a:t>
            </a:r>
          </a:p>
        </p:txBody>
      </p:sp>
      <p:sp>
        <p:nvSpPr>
          <p:cNvPr id="2" name="Title 1"/>
          <p:cNvSpPr>
            <a:spLocks noGrp="1"/>
          </p:cNvSpPr>
          <p:nvPr>
            <p:ph type="ctrTitle"/>
          </p:nvPr>
        </p:nvSpPr>
        <p:spPr>
          <a:xfrm>
            <a:off x="762000" y="152400"/>
            <a:ext cx="7772400" cy="1219201"/>
          </a:xfrm>
        </p:spPr>
        <p:txBody>
          <a:bodyPr>
            <a:normAutofit/>
          </a:bodyPr>
          <a:lstStyle/>
          <a:p>
            <a:r>
              <a:rPr lang="en-US" sz="2800" b="1" dirty="0" smtClean="0">
                <a:ln w="10541" cmpd="sng">
                  <a:solidFill>
                    <a:srgbClr val="7D7D7D">
                      <a:tint val="100000"/>
                      <a:shade val="100000"/>
                      <a:satMod val="110000"/>
                    </a:srgbClr>
                  </a:solidFill>
                  <a:prstDash val="solid"/>
                </a:ln>
                <a:solidFill>
                  <a:srgbClr val="9900CC"/>
                </a:solidFill>
                <a:latin typeface="Algerian" pitchFamily="82" charset="0"/>
              </a:rPr>
              <a:t>Edit PROVIDERS</a:t>
            </a:r>
            <a:endParaRPr lang="en-US" sz="2800" b="1" dirty="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5428" y="2727198"/>
            <a:ext cx="669607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304800" y="3865830"/>
            <a:ext cx="1908756" cy="612648"/>
          </a:xfrm>
          <a:prstGeom prst="wedgeRoundRectCallout">
            <a:avLst>
              <a:gd name="adj1" fmla="val 114806"/>
              <a:gd name="adj2" fmla="val -26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District</a:t>
            </a:r>
            <a:endParaRPr lang="en-US" dirty="0"/>
          </a:p>
        </p:txBody>
      </p:sp>
      <p:sp>
        <p:nvSpPr>
          <p:cNvPr id="14" name="Rounded Rectangular Callout 13"/>
          <p:cNvSpPr/>
          <p:nvPr/>
        </p:nvSpPr>
        <p:spPr>
          <a:xfrm>
            <a:off x="5943600" y="4172154"/>
            <a:ext cx="2667000" cy="952242"/>
          </a:xfrm>
          <a:prstGeom prst="wedgeRoundRectCallout">
            <a:avLst>
              <a:gd name="adj1" fmla="val -80712"/>
              <a:gd name="adj2" fmla="val 313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the service provider whom you want to edit his/her details</a:t>
            </a:r>
            <a:endParaRPr lang="en-US" dirty="0"/>
          </a:p>
        </p:txBody>
      </p:sp>
      <p:sp>
        <p:nvSpPr>
          <p:cNvPr id="15" name="Rounded Rectangular Callout 14"/>
          <p:cNvSpPr/>
          <p:nvPr/>
        </p:nvSpPr>
        <p:spPr>
          <a:xfrm>
            <a:off x="6096000" y="2857634"/>
            <a:ext cx="2667000" cy="723766"/>
          </a:xfrm>
          <a:prstGeom prst="wedgeRoundRectCallout">
            <a:avLst>
              <a:gd name="adj1" fmla="val -88922"/>
              <a:gd name="adj2" fmla="val 596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Implementing partner</a:t>
            </a:r>
            <a:endParaRPr lang="en-US" dirty="0"/>
          </a:p>
        </p:txBody>
      </p:sp>
      <p:sp>
        <p:nvSpPr>
          <p:cNvPr id="16" name="Rounded Rectangular Callout 15"/>
          <p:cNvSpPr/>
          <p:nvPr/>
        </p:nvSpPr>
        <p:spPr>
          <a:xfrm>
            <a:off x="152400" y="2773921"/>
            <a:ext cx="2345028" cy="612648"/>
          </a:xfrm>
          <a:prstGeom prst="wedgeRoundRectCallout">
            <a:avLst>
              <a:gd name="adj1" fmla="val 90654"/>
              <a:gd name="adj2" fmla="val -110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county</a:t>
            </a:r>
            <a:endParaRPr lang="en-US" dirty="0"/>
          </a:p>
        </p:txBody>
      </p:sp>
      <p:sp>
        <p:nvSpPr>
          <p:cNvPr id="22" name="Rounded Rectangular Callout 21"/>
          <p:cNvSpPr/>
          <p:nvPr/>
        </p:nvSpPr>
        <p:spPr>
          <a:xfrm>
            <a:off x="4267200" y="5815992"/>
            <a:ext cx="3009900" cy="612648"/>
          </a:xfrm>
          <a:prstGeom prst="wedgeRoundRectCallout">
            <a:avLst>
              <a:gd name="adj1" fmla="val -37520"/>
              <a:gd name="adj2" fmla="val -1203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move to the edit page.</a:t>
            </a:r>
            <a:endParaRPr lang="en-US" dirty="0"/>
          </a:p>
        </p:txBody>
      </p:sp>
    </p:spTree>
    <p:extLst>
      <p:ext uri="{BB962C8B-B14F-4D97-AF65-F5344CB8AC3E}">
        <p14:creationId xmlns:p14="http://schemas.microsoft.com/office/powerpoint/2010/main" val="35209418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arn(inVertic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r>
              <a:rPr lang="en-US" sz="2400" dirty="0" smtClean="0">
                <a:solidFill>
                  <a:schemeClr val="tx2"/>
                </a:solidFill>
                <a:latin typeface="Andalus" pitchFamily="18" charset="-78"/>
                <a:cs typeface="Andalus" pitchFamily="18" charset="-78"/>
              </a:rPr>
              <a:t>In this page, edit only those details you want changed. </a:t>
            </a:r>
          </a:p>
        </p:txBody>
      </p:sp>
      <p:sp>
        <p:nvSpPr>
          <p:cNvPr id="2" name="Title 1"/>
          <p:cNvSpPr>
            <a:spLocks noGrp="1"/>
          </p:cNvSpPr>
          <p:nvPr>
            <p:ph type="ctrTitle"/>
          </p:nvPr>
        </p:nvSpPr>
        <p:spPr>
          <a:xfrm>
            <a:off x="762000" y="152400"/>
            <a:ext cx="7772400" cy="1219201"/>
          </a:xfrm>
        </p:spPr>
        <p:txBody>
          <a:bodyPr>
            <a:normAutofit/>
          </a:bodyPr>
          <a:lstStyle/>
          <a:p>
            <a:r>
              <a:rPr lang="en-US" sz="2800" b="1" dirty="0" smtClean="0">
                <a:ln w="10541" cmpd="sng">
                  <a:solidFill>
                    <a:srgbClr val="7D7D7D">
                      <a:tint val="100000"/>
                      <a:shade val="100000"/>
                      <a:satMod val="110000"/>
                    </a:srgbClr>
                  </a:solidFill>
                  <a:prstDash val="solid"/>
                </a:ln>
                <a:solidFill>
                  <a:srgbClr val="9900CC"/>
                </a:solidFill>
                <a:latin typeface="Algerian" pitchFamily="82" charset="0"/>
              </a:rPr>
              <a:t>Edit PROVIDERS</a:t>
            </a:r>
            <a:endParaRPr lang="en-US" sz="2800" b="1" dirty="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525" y="1446085"/>
            <a:ext cx="668655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76200" y="1295400"/>
            <a:ext cx="1371600" cy="772282"/>
          </a:xfrm>
          <a:prstGeom prst="wedgeRoundRectCallout">
            <a:avLst>
              <a:gd name="adj1" fmla="val 174978"/>
              <a:gd name="adj2" fmla="val -25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correct county</a:t>
            </a:r>
            <a:endParaRPr lang="en-US" dirty="0"/>
          </a:p>
        </p:txBody>
      </p:sp>
      <p:sp>
        <p:nvSpPr>
          <p:cNvPr id="12" name="Rounded Rectangular Callout 11"/>
          <p:cNvSpPr/>
          <p:nvPr/>
        </p:nvSpPr>
        <p:spPr>
          <a:xfrm>
            <a:off x="5249214" y="1524000"/>
            <a:ext cx="3504261" cy="762000"/>
          </a:xfrm>
          <a:prstGeom prst="wedgeRoundRectCallout">
            <a:avLst>
              <a:gd name="adj1" fmla="val -57585"/>
              <a:gd name="adj2" fmla="val 518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correct implementing partner</a:t>
            </a:r>
            <a:endParaRPr lang="en-US" dirty="0"/>
          </a:p>
        </p:txBody>
      </p:sp>
      <p:sp>
        <p:nvSpPr>
          <p:cNvPr id="13" name="Rounded Rectangular Callout 12"/>
          <p:cNvSpPr/>
          <p:nvPr/>
        </p:nvSpPr>
        <p:spPr>
          <a:xfrm>
            <a:off x="76200" y="2507366"/>
            <a:ext cx="2133599" cy="921633"/>
          </a:xfrm>
          <a:prstGeom prst="wedgeRoundRectCallout">
            <a:avLst>
              <a:gd name="adj1" fmla="val 96270"/>
              <a:gd name="adj2" fmla="val -275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correct district</a:t>
            </a:r>
            <a:endParaRPr lang="en-US" dirty="0"/>
          </a:p>
        </p:txBody>
      </p:sp>
      <p:sp>
        <p:nvSpPr>
          <p:cNvPr id="17" name="Rounded Rectangular Callout 16"/>
          <p:cNvSpPr/>
          <p:nvPr/>
        </p:nvSpPr>
        <p:spPr>
          <a:xfrm>
            <a:off x="5867400" y="2743200"/>
            <a:ext cx="3124200" cy="1525181"/>
          </a:xfrm>
          <a:prstGeom prst="wedgeRoundRectCallout">
            <a:avLst>
              <a:gd name="adj1" fmla="val -80262"/>
              <a:gd name="adj2" fmla="val -116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correct groups that are taught by this service provider, press and hold CTRL button to select more than one group.</a:t>
            </a:r>
            <a:endParaRPr lang="en-US" dirty="0"/>
          </a:p>
        </p:txBody>
      </p:sp>
      <p:sp>
        <p:nvSpPr>
          <p:cNvPr id="18" name="Rounded Rectangular Callout 17"/>
          <p:cNvSpPr/>
          <p:nvPr/>
        </p:nvSpPr>
        <p:spPr>
          <a:xfrm>
            <a:off x="76200" y="3869757"/>
            <a:ext cx="1828800" cy="612648"/>
          </a:xfrm>
          <a:prstGeom prst="wedgeRoundRectCallout">
            <a:avLst>
              <a:gd name="adj1" fmla="val 117195"/>
              <a:gd name="adj2" fmla="val -194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the right first name</a:t>
            </a:r>
            <a:endParaRPr lang="en-US" dirty="0"/>
          </a:p>
        </p:txBody>
      </p:sp>
      <p:sp>
        <p:nvSpPr>
          <p:cNvPr id="19" name="Rounded Rectangular Callout 18"/>
          <p:cNvSpPr/>
          <p:nvPr/>
        </p:nvSpPr>
        <p:spPr>
          <a:xfrm>
            <a:off x="5867400" y="4701239"/>
            <a:ext cx="2886075" cy="612648"/>
          </a:xfrm>
          <a:prstGeom prst="wedgeRoundRectCallout">
            <a:avLst>
              <a:gd name="adj1" fmla="val -86431"/>
              <a:gd name="adj2" fmla="val -468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the right middle name(this is optional)</a:t>
            </a:r>
            <a:endParaRPr lang="en-US" dirty="0"/>
          </a:p>
        </p:txBody>
      </p:sp>
      <p:sp>
        <p:nvSpPr>
          <p:cNvPr id="20" name="Rounded Rectangular Callout 19"/>
          <p:cNvSpPr/>
          <p:nvPr/>
        </p:nvSpPr>
        <p:spPr>
          <a:xfrm>
            <a:off x="76200" y="4722876"/>
            <a:ext cx="914400" cy="1374648"/>
          </a:xfrm>
          <a:prstGeom prst="wedgeRoundRectCallout">
            <a:avLst>
              <a:gd name="adj1" fmla="val 281984"/>
              <a:gd name="adj2" fmla="val -267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the correct last name</a:t>
            </a:r>
            <a:endParaRPr lang="en-US" dirty="0"/>
          </a:p>
        </p:txBody>
      </p:sp>
      <p:sp>
        <p:nvSpPr>
          <p:cNvPr id="21" name="Rounded Rectangular Callout 20"/>
          <p:cNvSpPr/>
          <p:nvPr/>
        </p:nvSpPr>
        <p:spPr>
          <a:xfrm>
            <a:off x="5638800" y="5410200"/>
            <a:ext cx="1905000" cy="612648"/>
          </a:xfrm>
          <a:prstGeom prst="wedgeRoundRectCallout">
            <a:avLst>
              <a:gd name="adj1" fmla="val -123650"/>
              <a:gd name="adj2" fmla="val -110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the correct phone number</a:t>
            </a:r>
            <a:endParaRPr lang="en-US" dirty="0"/>
          </a:p>
        </p:txBody>
      </p:sp>
      <p:sp>
        <p:nvSpPr>
          <p:cNvPr id="23" name="Rounded Rectangular Callout 22"/>
          <p:cNvSpPr/>
          <p:nvPr/>
        </p:nvSpPr>
        <p:spPr>
          <a:xfrm>
            <a:off x="4631028" y="6172200"/>
            <a:ext cx="2912772" cy="612648"/>
          </a:xfrm>
          <a:prstGeom prst="wedgeRoundRectCallout">
            <a:avLst>
              <a:gd name="adj1" fmla="val -55263"/>
              <a:gd name="adj2" fmla="val -468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Press Here to save the edited details.</a:t>
            </a:r>
            <a:endParaRPr lang="en-US" dirty="0"/>
          </a:p>
        </p:txBody>
      </p:sp>
    </p:spTree>
    <p:extLst>
      <p:ext uri="{BB962C8B-B14F-4D97-AF65-F5344CB8AC3E}">
        <p14:creationId xmlns:p14="http://schemas.microsoft.com/office/powerpoint/2010/main" val="25437196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r>
              <a:rPr lang="en-US" sz="2400" dirty="0" smtClean="0">
                <a:solidFill>
                  <a:schemeClr val="tx2"/>
                </a:solidFill>
                <a:latin typeface="Andalus" pitchFamily="18" charset="-78"/>
                <a:cs typeface="Andalus" pitchFamily="18" charset="-78"/>
              </a:rPr>
              <a:t>Within this page, the user will be able to add clients who belong to the same group or don’t belong to a group but attended all their session together.</a:t>
            </a:r>
          </a:p>
          <a:p>
            <a:r>
              <a:rPr lang="en-US" sz="2400" dirty="0" smtClean="0">
                <a:solidFill>
                  <a:schemeClr val="tx2"/>
                </a:solidFill>
                <a:latin typeface="Andalus" pitchFamily="18" charset="-78"/>
                <a:cs typeface="Andalus" pitchFamily="18" charset="-78"/>
              </a:rPr>
              <a:t>N/B : INDIVIDUAL Clients who attended their sessions together must be also registered together.</a:t>
            </a:r>
          </a:p>
        </p:txBody>
      </p:sp>
      <p:sp>
        <p:nvSpPr>
          <p:cNvPr id="2" name="Title 1"/>
          <p:cNvSpPr>
            <a:spLocks noGrp="1"/>
          </p:cNvSpPr>
          <p:nvPr>
            <p:ph type="ctrTitle"/>
          </p:nvPr>
        </p:nvSpPr>
        <p:spPr>
          <a:xfrm>
            <a:off x="762000" y="152400"/>
            <a:ext cx="7772400" cy="1219201"/>
          </a:xfrm>
        </p:spPr>
        <p:txBody>
          <a:bodyPr>
            <a:normAutofit/>
          </a:bodyPr>
          <a:lstStyle/>
          <a:p>
            <a:r>
              <a:rPr lang="en-US" sz="2800" b="1" dirty="0" smtClean="0">
                <a:ln w="10541" cmpd="sng">
                  <a:solidFill>
                    <a:srgbClr val="7D7D7D">
                      <a:tint val="100000"/>
                      <a:shade val="100000"/>
                      <a:satMod val="110000"/>
                    </a:srgbClr>
                  </a:solidFill>
                  <a:prstDash val="solid"/>
                </a:ln>
                <a:solidFill>
                  <a:srgbClr val="9900CC"/>
                </a:solidFill>
                <a:latin typeface="Algerian" pitchFamily="82" charset="0"/>
              </a:rPr>
              <a:t>ADD CLIENTS</a:t>
            </a:r>
            <a:endParaRPr lang="en-US" sz="2800" b="1" dirty="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910" y="3276600"/>
            <a:ext cx="67722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94378" y="3048000"/>
            <a:ext cx="1066800" cy="2133600"/>
          </a:xfrm>
          <a:prstGeom prst="wedgeRoundRectCallout">
            <a:avLst>
              <a:gd name="adj1" fmla="val 86641"/>
              <a:gd name="adj2" fmla="val -82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details appropriately</a:t>
            </a:r>
            <a:endParaRPr lang="en-US" dirty="0"/>
          </a:p>
        </p:txBody>
      </p:sp>
      <p:sp>
        <p:nvSpPr>
          <p:cNvPr id="16" name="Rounded Rectangular Callout 15"/>
          <p:cNvSpPr/>
          <p:nvPr/>
        </p:nvSpPr>
        <p:spPr>
          <a:xfrm>
            <a:off x="5919988" y="2878148"/>
            <a:ext cx="2995411" cy="1389052"/>
          </a:xfrm>
          <a:prstGeom prst="wedgeRoundRectCallout">
            <a:avLst>
              <a:gd name="adj1" fmla="val -79307"/>
              <a:gd name="adj2" fmla="val 1124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group to which you need to register clients, if the clients don’t belong to any group, select INDIVIDUALS</a:t>
            </a:r>
            <a:endParaRPr lang="en-US" dirty="0"/>
          </a:p>
        </p:txBody>
      </p:sp>
      <p:sp>
        <p:nvSpPr>
          <p:cNvPr id="22" name="Rounded Rectangular Callout 21"/>
          <p:cNvSpPr/>
          <p:nvPr/>
        </p:nvSpPr>
        <p:spPr>
          <a:xfrm>
            <a:off x="6503292" y="4838700"/>
            <a:ext cx="2259707" cy="1104900"/>
          </a:xfrm>
          <a:prstGeom prst="wedgeRoundRectCallout">
            <a:avLst>
              <a:gd name="adj1" fmla="val -127981"/>
              <a:gd name="adj2" fmla="val 310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the number of clients you need to register to the selected group</a:t>
            </a:r>
            <a:endParaRPr lang="en-US" dirty="0"/>
          </a:p>
        </p:txBody>
      </p:sp>
      <p:sp>
        <p:nvSpPr>
          <p:cNvPr id="27" name="Rounded Rectangular Callout 26"/>
          <p:cNvSpPr/>
          <p:nvPr/>
        </p:nvSpPr>
        <p:spPr>
          <a:xfrm>
            <a:off x="3643646" y="6245352"/>
            <a:ext cx="3138153" cy="612648"/>
          </a:xfrm>
          <a:prstGeom prst="wedgeRoundRectCallout">
            <a:avLst>
              <a:gd name="adj1" fmla="val -22475"/>
              <a:gd name="adj2" fmla="val -63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move to the registration page</a:t>
            </a:r>
            <a:endParaRPr lang="en-US" dirty="0"/>
          </a:p>
        </p:txBody>
      </p:sp>
      <p:sp>
        <p:nvSpPr>
          <p:cNvPr id="6" name="Left Brace 5"/>
          <p:cNvSpPr/>
          <p:nvPr/>
        </p:nvSpPr>
        <p:spPr>
          <a:xfrm>
            <a:off x="1295400" y="3657600"/>
            <a:ext cx="1143000" cy="990600"/>
          </a:xfrm>
          <a:prstGeom prst="leftBrace">
            <a:avLst>
              <a:gd name="adj1" fmla="val 8333"/>
              <a:gd name="adj2" fmla="val 294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0228486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22"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r>
              <a:rPr lang="en-US" sz="2400" dirty="0" smtClean="0">
                <a:solidFill>
                  <a:schemeClr val="tx2"/>
                </a:solidFill>
                <a:latin typeface="Andalus" pitchFamily="18" charset="-78"/>
                <a:cs typeface="Andalus" pitchFamily="18" charset="-78"/>
              </a:rPr>
              <a:t>The Middle Name is optional, Enter all the details for all the clients and the click on the </a:t>
            </a:r>
            <a:r>
              <a:rPr lang="en-US" sz="2400" dirty="0" smtClean="0">
                <a:solidFill>
                  <a:srgbClr val="9900CC"/>
                </a:solidFill>
                <a:latin typeface="Andalus" pitchFamily="18" charset="-78"/>
                <a:cs typeface="Andalus" pitchFamily="18" charset="-78"/>
              </a:rPr>
              <a:t>Add Clients </a:t>
            </a:r>
            <a:r>
              <a:rPr lang="en-US" sz="2400" dirty="0" smtClean="0">
                <a:solidFill>
                  <a:schemeClr val="tx2"/>
                </a:solidFill>
                <a:latin typeface="Andalus" pitchFamily="18" charset="-78"/>
                <a:cs typeface="Andalus" pitchFamily="18" charset="-78"/>
              </a:rPr>
              <a:t>Button.</a:t>
            </a:r>
          </a:p>
        </p:txBody>
      </p:sp>
      <p:sp>
        <p:nvSpPr>
          <p:cNvPr id="2" name="Title 1"/>
          <p:cNvSpPr>
            <a:spLocks noGrp="1"/>
          </p:cNvSpPr>
          <p:nvPr>
            <p:ph type="ctrTitle"/>
          </p:nvPr>
        </p:nvSpPr>
        <p:spPr>
          <a:xfrm>
            <a:off x="762000" y="152400"/>
            <a:ext cx="7772400" cy="1219201"/>
          </a:xfrm>
        </p:spPr>
        <p:txBody>
          <a:bodyPr>
            <a:normAutofit/>
          </a:bodyPr>
          <a:lstStyle/>
          <a:p>
            <a:r>
              <a:rPr lang="en-US" sz="2800" b="1" dirty="0" smtClean="0">
                <a:ln w="10541" cmpd="sng">
                  <a:solidFill>
                    <a:srgbClr val="7D7D7D">
                      <a:tint val="100000"/>
                      <a:shade val="100000"/>
                      <a:satMod val="110000"/>
                    </a:srgbClr>
                  </a:solidFill>
                  <a:prstDash val="solid"/>
                </a:ln>
                <a:solidFill>
                  <a:srgbClr val="9900CC"/>
                </a:solidFill>
                <a:latin typeface="Algerian" pitchFamily="82" charset="0"/>
              </a:rPr>
              <a:t>ADD CLIENTS</a:t>
            </a:r>
            <a:endParaRPr lang="en-US" sz="2800" b="1" dirty="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514600"/>
            <a:ext cx="800100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304800" y="2095500"/>
            <a:ext cx="1752600" cy="838200"/>
          </a:xfrm>
          <a:prstGeom prst="wedgeRoundRectCallout">
            <a:avLst>
              <a:gd name="adj1" fmla="val 28770"/>
              <a:gd name="adj2" fmla="val 1266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client’s first name</a:t>
            </a:r>
            <a:endParaRPr lang="en-US" dirty="0"/>
          </a:p>
        </p:txBody>
      </p:sp>
      <p:sp>
        <p:nvSpPr>
          <p:cNvPr id="12" name="Rounded Rectangular Callout 11"/>
          <p:cNvSpPr/>
          <p:nvPr/>
        </p:nvSpPr>
        <p:spPr>
          <a:xfrm>
            <a:off x="3962400" y="5486400"/>
            <a:ext cx="2438400" cy="969415"/>
          </a:xfrm>
          <a:prstGeom prst="wedgeRoundRectCallout">
            <a:avLst>
              <a:gd name="adj1" fmla="val 4520"/>
              <a:gd name="adj2" fmla="val -2417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client’s last name</a:t>
            </a:r>
            <a:endParaRPr lang="en-US" dirty="0"/>
          </a:p>
        </p:txBody>
      </p:sp>
      <p:sp>
        <p:nvSpPr>
          <p:cNvPr id="13" name="Rounded Rectangular Callout 12"/>
          <p:cNvSpPr/>
          <p:nvPr/>
        </p:nvSpPr>
        <p:spPr>
          <a:xfrm>
            <a:off x="6781800" y="5400675"/>
            <a:ext cx="2057400" cy="913301"/>
          </a:xfrm>
          <a:prstGeom prst="wedgeRoundRectCallout">
            <a:avLst>
              <a:gd name="adj1" fmla="val -59643"/>
              <a:gd name="adj2" fmla="val -2378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client’s current age</a:t>
            </a:r>
            <a:endParaRPr lang="en-US" dirty="0"/>
          </a:p>
        </p:txBody>
      </p:sp>
      <p:sp>
        <p:nvSpPr>
          <p:cNvPr id="14" name="Rounded Rectangular Callout 13"/>
          <p:cNvSpPr/>
          <p:nvPr/>
        </p:nvSpPr>
        <p:spPr>
          <a:xfrm>
            <a:off x="6781800" y="2057400"/>
            <a:ext cx="1733282" cy="1208296"/>
          </a:xfrm>
          <a:prstGeom prst="wedgeRoundRectCallout">
            <a:avLst>
              <a:gd name="adj1" fmla="val -3743"/>
              <a:gd name="adj2" fmla="val 656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client’s Gender</a:t>
            </a:r>
            <a:endParaRPr lang="en-US" dirty="0"/>
          </a:p>
        </p:txBody>
      </p:sp>
      <p:sp>
        <p:nvSpPr>
          <p:cNvPr id="15" name="Rounded Rectangular Callout 14"/>
          <p:cNvSpPr/>
          <p:nvPr/>
        </p:nvSpPr>
        <p:spPr>
          <a:xfrm>
            <a:off x="1676400" y="5737367"/>
            <a:ext cx="1752600" cy="612648"/>
          </a:xfrm>
          <a:prstGeom prst="wedgeRoundRectCallout">
            <a:avLst>
              <a:gd name="adj1" fmla="val 97477"/>
              <a:gd name="adj2" fmla="val -1981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to save details</a:t>
            </a:r>
            <a:endParaRPr lang="en-US" dirty="0"/>
          </a:p>
        </p:txBody>
      </p:sp>
      <p:sp>
        <p:nvSpPr>
          <p:cNvPr id="17" name="Rounded Rectangular Callout 16"/>
          <p:cNvSpPr/>
          <p:nvPr/>
        </p:nvSpPr>
        <p:spPr>
          <a:xfrm>
            <a:off x="152400" y="4495800"/>
            <a:ext cx="1279838" cy="1470751"/>
          </a:xfrm>
          <a:prstGeom prst="wedgeRoundRectCallout">
            <a:avLst>
              <a:gd name="adj1" fmla="val 179418"/>
              <a:gd name="adj2" fmla="val -1030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clients middle name  (optional)</a:t>
            </a:r>
            <a:endParaRPr lang="en-US" dirty="0"/>
          </a:p>
        </p:txBody>
      </p:sp>
    </p:spTree>
    <p:extLst>
      <p:ext uri="{BB962C8B-B14F-4D97-AF65-F5344CB8AC3E}">
        <p14:creationId xmlns:p14="http://schemas.microsoft.com/office/powerpoint/2010/main" val="28563707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80">
                                          <p:stCondLst>
                                            <p:cond delay="0"/>
                                          </p:stCondLst>
                                        </p:cTn>
                                        <p:tgtEl>
                                          <p:spTgt spid="15"/>
                                        </p:tgtEl>
                                      </p:cBhvr>
                                    </p:animEffect>
                                    <p:anim calcmode="lin" valueType="num">
                                      <p:cBhvr>
                                        <p:cTn id="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3" dur="26">
                                          <p:stCondLst>
                                            <p:cond delay="650"/>
                                          </p:stCondLst>
                                        </p:cTn>
                                        <p:tgtEl>
                                          <p:spTgt spid="15"/>
                                        </p:tgtEl>
                                      </p:cBhvr>
                                      <p:to x="100000" y="60000"/>
                                    </p:animScale>
                                    <p:animScale>
                                      <p:cBhvr>
                                        <p:cTn id="14" dur="166" decel="50000">
                                          <p:stCondLst>
                                            <p:cond delay="676"/>
                                          </p:stCondLst>
                                        </p:cTn>
                                        <p:tgtEl>
                                          <p:spTgt spid="15"/>
                                        </p:tgtEl>
                                      </p:cBhvr>
                                      <p:to x="100000" y="100000"/>
                                    </p:animScale>
                                    <p:animScale>
                                      <p:cBhvr>
                                        <p:cTn id="15" dur="26">
                                          <p:stCondLst>
                                            <p:cond delay="1312"/>
                                          </p:stCondLst>
                                        </p:cTn>
                                        <p:tgtEl>
                                          <p:spTgt spid="15"/>
                                        </p:tgtEl>
                                      </p:cBhvr>
                                      <p:to x="100000" y="80000"/>
                                    </p:animScale>
                                    <p:animScale>
                                      <p:cBhvr>
                                        <p:cTn id="16" dur="166" decel="50000">
                                          <p:stCondLst>
                                            <p:cond delay="1338"/>
                                          </p:stCondLst>
                                        </p:cTn>
                                        <p:tgtEl>
                                          <p:spTgt spid="15"/>
                                        </p:tgtEl>
                                      </p:cBhvr>
                                      <p:to x="100000" y="100000"/>
                                    </p:animScale>
                                    <p:animScale>
                                      <p:cBhvr>
                                        <p:cTn id="17" dur="26">
                                          <p:stCondLst>
                                            <p:cond delay="1642"/>
                                          </p:stCondLst>
                                        </p:cTn>
                                        <p:tgtEl>
                                          <p:spTgt spid="15"/>
                                        </p:tgtEl>
                                      </p:cBhvr>
                                      <p:to x="100000" y="90000"/>
                                    </p:animScale>
                                    <p:animScale>
                                      <p:cBhvr>
                                        <p:cTn id="18" dur="166" decel="50000">
                                          <p:stCondLst>
                                            <p:cond delay="1668"/>
                                          </p:stCondLst>
                                        </p:cTn>
                                        <p:tgtEl>
                                          <p:spTgt spid="15"/>
                                        </p:tgtEl>
                                      </p:cBhvr>
                                      <p:to x="100000" y="100000"/>
                                    </p:animScale>
                                    <p:animScale>
                                      <p:cBhvr>
                                        <p:cTn id="19" dur="26">
                                          <p:stCondLst>
                                            <p:cond delay="1808"/>
                                          </p:stCondLst>
                                        </p:cTn>
                                        <p:tgtEl>
                                          <p:spTgt spid="15"/>
                                        </p:tgtEl>
                                      </p:cBhvr>
                                      <p:to x="100000" y="95000"/>
                                    </p:animScale>
                                    <p:animScale>
                                      <p:cBhvr>
                                        <p:cTn id="20"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r>
              <a:rPr lang="en-US" sz="2400" dirty="0" smtClean="0">
                <a:solidFill>
                  <a:schemeClr val="tx2"/>
                </a:solidFill>
                <a:latin typeface="Andalus" pitchFamily="18" charset="-78"/>
                <a:cs typeface="Andalus" pitchFamily="18" charset="-78"/>
              </a:rPr>
              <a:t>Select the details in the given order to edit client’s details. </a:t>
            </a:r>
            <a:r>
              <a:rPr lang="en-US" sz="2400" dirty="0">
                <a:solidFill>
                  <a:schemeClr val="tx2"/>
                </a:solidFill>
                <a:latin typeface="Andalus" pitchFamily="18" charset="-78"/>
                <a:cs typeface="Andalus" pitchFamily="18" charset="-78"/>
              </a:rPr>
              <a:t> </a:t>
            </a:r>
            <a:r>
              <a:rPr lang="en-US" sz="2400" dirty="0" smtClean="0">
                <a:solidFill>
                  <a:schemeClr val="tx2"/>
                </a:solidFill>
                <a:latin typeface="Andalus" pitchFamily="18" charset="-78"/>
                <a:cs typeface="Andalus" pitchFamily="18" charset="-78"/>
              </a:rPr>
              <a:t>The details selected will help in choosing the client to edit his/her details.</a:t>
            </a:r>
          </a:p>
        </p:txBody>
      </p:sp>
      <p:sp>
        <p:nvSpPr>
          <p:cNvPr id="2" name="Title 1"/>
          <p:cNvSpPr>
            <a:spLocks noGrp="1"/>
          </p:cNvSpPr>
          <p:nvPr>
            <p:ph type="ctrTitle"/>
          </p:nvPr>
        </p:nvSpPr>
        <p:spPr>
          <a:xfrm>
            <a:off x="762000" y="152400"/>
            <a:ext cx="7772400" cy="1219201"/>
          </a:xfrm>
        </p:spPr>
        <p:txBody>
          <a:bodyPr>
            <a:normAutofit/>
          </a:bodyPr>
          <a:lstStyle/>
          <a:p>
            <a:r>
              <a:rPr lang="en-US" sz="2800" b="1" dirty="0" smtClean="0">
                <a:ln w="10541" cmpd="sng">
                  <a:solidFill>
                    <a:srgbClr val="7D7D7D">
                      <a:tint val="100000"/>
                      <a:shade val="100000"/>
                      <a:satMod val="110000"/>
                    </a:srgbClr>
                  </a:solidFill>
                  <a:prstDash val="solid"/>
                </a:ln>
                <a:solidFill>
                  <a:srgbClr val="9900CC"/>
                </a:solidFill>
                <a:latin typeface="Algerian" pitchFamily="82" charset="0"/>
              </a:rPr>
              <a:t>edit CLIENT</a:t>
            </a:r>
            <a:endParaRPr lang="en-US" sz="2800" b="1" dirty="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667000"/>
            <a:ext cx="672465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5867400" y="3429000"/>
            <a:ext cx="2362200" cy="1908048"/>
          </a:xfrm>
          <a:prstGeom prst="wedgeRoundRectCallout">
            <a:avLst>
              <a:gd name="adj1" fmla="val -85713"/>
              <a:gd name="adj2" fmla="val 334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Choose the client whom you want to edit his/her details</a:t>
            </a:r>
            <a:endParaRPr lang="en-US" dirty="0"/>
          </a:p>
        </p:txBody>
      </p:sp>
      <p:sp>
        <p:nvSpPr>
          <p:cNvPr id="16" name="Rounded Rectangular Callout 15"/>
          <p:cNvSpPr/>
          <p:nvPr/>
        </p:nvSpPr>
        <p:spPr>
          <a:xfrm>
            <a:off x="4719570" y="5867400"/>
            <a:ext cx="2362200" cy="990600"/>
          </a:xfrm>
          <a:prstGeom prst="wedgeRoundRectCallout">
            <a:avLst>
              <a:gd name="adj1" fmla="val -57907"/>
              <a:gd name="adj2" fmla="val -838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move to the client details edit page</a:t>
            </a:r>
            <a:endParaRPr lang="en-US" dirty="0"/>
          </a:p>
        </p:txBody>
      </p:sp>
    </p:spTree>
    <p:extLst>
      <p:ext uri="{BB962C8B-B14F-4D97-AF65-F5344CB8AC3E}">
        <p14:creationId xmlns:p14="http://schemas.microsoft.com/office/powerpoint/2010/main" val="344462314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2000"/>
                                        <p:tgtEl>
                                          <p:spTgt spid="16"/>
                                        </p:tgtEl>
                                      </p:cBhvr>
                                    </p:animEffect>
                                    <p:anim calcmode="lin" valueType="num">
                                      <p:cBhvr>
                                        <p:cTn id="15" dur="2000" fill="hold"/>
                                        <p:tgtEl>
                                          <p:spTgt spid="16"/>
                                        </p:tgtEl>
                                        <p:attrNameLst>
                                          <p:attrName>ppt_w</p:attrName>
                                        </p:attrNameLst>
                                      </p:cBhvr>
                                      <p:tavLst>
                                        <p:tav tm="0" fmla="#ppt_w*sin(2.5*pi*$)">
                                          <p:val>
                                            <p:fltVal val="0"/>
                                          </p:val>
                                        </p:tav>
                                        <p:tav tm="100000">
                                          <p:val>
                                            <p:fltVal val="1"/>
                                          </p:val>
                                        </p:tav>
                                      </p:tavLst>
                                    </p:anim>
                                    <p:anim calcmode="lin" valueType="num">
                                      <p:cBhvr>
                                        <p:cTn id="16" dur="20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r>
              <a:rPr lang="en-US" sz="2400" dirty="0" smtClean="0">
                <a:solidFill>
                  <a:schemeClr val="tx2"/>
                </a:solidFill>
                <a:latin typeface="Andalus" pitchFamily="18" charset="-78"/>
                <a:cs typeface="Andalus" pitchFamily="18" charset="-78"/>
              </a:rPr>
              <a:t> Edit any of the client details shown below.</a:t>
            </a:r>
          </a:p>
        </p:txBody>
      </p:sp>
      <p:sp>
        <p:nvSpPr>
          <p:cNvPr id="2" name="Title 1"/>
          <p:cNvSpPr>
            <a:spLocks noGrp="1"/>
          </p:cNvSpPr>
          <p:nvPr>
            <p:ph type="ctrTitle"/>
          </p:nvPr>
        </p:nvSpPr>
        <p:spPr>
          <a:xfrm>
            <a:off x="762000" y="152400"/>
            <a:ext cx="7772400" cy="1219201"/>
          </a:xfrm>
        </p:spPr>
        <p:txBody>
          <a:bodyPr>
            <a:normAutofit/>
          </a:bodyPr>
          <a:lstStyle/>
          <a:p>
            <a:r>
              <a:rPr lang="en-US" sz="2800" b="1" dirty="0" smtClean="0">
                <a:ln w="10541" cmpd="sng">
                  <a:solidFill>
                    <a:srgbClr val="7D7D7D">
                      <a:tint val="100000"/>
                      <a:shade val="100000"/>
                      <a:satMod val="110000"/>
                    </a:srgbClr>
                  </a:solidFill>
                  <a:prstDash val="solid"/>
                </a:ln>
                <a:solidFill>
                  <a:srgbClr val="9900CC"/>
                </a:solidFill>
                <a:latin typeface="Algerian" pitchFamily="82" charset="0"/>
              </a:rPr>
              <a:t>edit CLIENT</a:t>
            </a:r>
            <a:endParaRPr lang="en-US" sz="2800" b="1" dirty="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544" y="1612542"/>
            <a:ext cx="6772275"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Brace 3"/>
          <p:cNvSpPr/>
          <p:nvPr/>
        </p:nvSpPr>
        <p:spPr>
          <a:xfrm>
            <a:off x="5257800" y="3962400"/>
            <a:ext cx="685800" cy="2057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ounded Rectangle 6"/>
          <p:cNvSpPr/>
          <p:nvPr/>
        </p:nvSpPr>
        <p:spPr>
          <a:xfrm>
            <a:off x="5943600" y="4067510"/>
            <a:ext cx="17526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 can choose to edit any of the following client details</a:t>
            </a:r>
          </a:p>
        </p:txBody>
      </p:sp>
      <p:sp>
        <p:nvSpPr>
          <p:cNvPr id="8" name="Rounded Rectangle 7"/>
          <p:cNvSpPr/>
          <p:nvPr/>
        </p:nvSpPr>
        <p:spPr>
          <a:xfrm>
            <a:off x="5943600" y="2057400"/>
            <a:ext cx="1600200" cy="16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any of this details if it was selected wrongly</a:t>
            </a:r>
            <a:endParaRPr lang="en-US" dirty="0"/>
          </a:p>
        </p:txBody>
      </p:sp>
      <p:sp>
        <p:nvSpPr>
          <p:cNvPr id="9" name="Right Brace 8"/>
          <p:cNvSpPr/>
          <p:nvPr/>
        </p:nvSpPr>
        <p:spPr>
          <a:xfrm>
            <a:off x="5255116" y="1905000"/>
            <a:ext cx="688483" cy="1676400"/>
          </a:xfrm>
          <a:prstGeom prst="rightBrace">
            <a:avLst>
              <a:gd name="adj1" fmla="val 8333"/>
              <a:gd name="adj2" fmla="val 553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6703082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r>
              <a:rPr lang="en-US" sz="2400" dirty="0" smtClean="0">
                <a:solidFill>
                  <a:schemeClr val="tx2"/>
                </a:solidFill>
                <a:latin typeface="Andalus" pitchFamily="18" charset="-78"/>
                <a:cs typeface="Andalus" pitchFamily="18" charset="-78"/>
              </a:rPr>
              <a:t>Details are filtered as shown below and a group is selected whose attendance needs to be marked.</a:t>
            </a:r>
          </a:p>
          <a:p>
            <a:r>
              <a:rPr lang="en-US" sz="2400" dirty="0" smtClean="0">
                <a:solidFill>
                  <a:schemeClr val="tx2"/>
                </a:solidFill>
                <a:latin typeface="Andalus" pitchFamily="18" charset="-78"/>
                <a:cs typeface="Andalus" pitchFamily="18" charset="-78"/>
              </a:rPr>
              <a:t>N/B : If you want to mark the attendance of clients who attended sessions together, just select INDIVIDUALS in the groups and then select one of the individuals whom you need to mark their attendance. If this client is selected, all the other clients who attended sessions together with this client, their details will be loaded for marking.</a:t>
            </a:r>
          </a:p>
        </p:txBody>
      </p:sp>
      <p:sp>
        <p:nvSpPr>
          <p:cNvPr id="2" name="Title 1"/>
          <p:cNvSpPr>
            <a:spLocks noGrp="1"/>
          </p:cNvSpPr>
          <p:nvPr>
            <p:ph type="ctrTitle"/>
          </p:nvPr>
        </p:nvSpPr>
        <p:spPr>
          <a:xfrm>
            <a:off x="762000" y="152400"/>
            <a:ext cx="7772400" cy="1219201"/>
          </a:xfrm>
        </p:spPr>
        <p:txBody>
          <a:bodyPr>
            <a:normAutofit/>
          </a:bodyPr>
          <a:lstStyle/>
          <a:p>
            <a:r>
              <a:rPr lang="en-US" sz="2800" b="1" dirty="0" smtClean="0">
                <a:ln w="10541" cmpd="sng">
                  <a:solidFill>
                    <a:srgbClr val="7D7D7D">
                      <a:tint val="100000"/>
                      <a:shade val="100000"/>
                      <a:satMod val="110000"/>
                    </a:srgbClr>
                  </a:solidFill>
                  <a:prstDash val="solid"/>
                </a:ln>
                <a:solidFill>
                  <a:srgbClr val="9900CC"/>
                </a:solidFill>
                <a:latin typeface="Algerian" pitchFamily="82" charset="0"/>
              </a:rPr>
              <a:t>Mark Attendance</a:t>
            </a:r>
          </a:p>
        </p:txBody>
      </p:sp>
    </p:spTree>
    <p:extLst>
      <p:ext uri="{BB962C8B-B14F-4D97-AF65-F5344CB8AC3E}">
        <p14:creationId xmlns:p14="http://schemas.microsoft.com/office/powerpoint/2010/main" val="12899631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r>
              <a:rPr lang="en-US" sz="2400" dirty="0" smtClean="0">
                <a:solidFill>
                  <a:schemeClr val="tx2"/>
                </a:solidFill>
                <a:latin typeface="Andalus" pitchFamily="18" charset="-78"/>
                <a:cs typeface="Andalus" pitchFamily="18" charset="-78"/>
              </a:rPr>
              <a:t>There are 13 sessions in total, this page only displays 2 sessions for explanations purposes. Enter all details for 13 sessions</a:t>
            </a:r>
          </a:p>
        </p:txBody>
      </p:sp>
      <p:sp>
        <p:nvSpPr>
          <p:cNvPr id="2" name="Title 1"/>
          <p:cNvSpPr>
            <a:spLocks noGrp="1"/>
          </p:cNvSpPr>
          <p:nvPr>
            <p:ph type="ctrTitle"/>
          </p:nvPr>
        </p:nvSpPr>
        <p:spPr>
          <a:xfrm>
            <a:off x="762000" y="152400"/>
            <a:ext cx="7772400" cy="1219201"/>
          </a:xfrm>
        </p:spPr>
        <p:txBody>
          <a:bodyPr>
            <a:normAutofit/>
          </a:bodyPr>
          <a:lstStyle/>
          <a:p>
            <a:r>
              <a:rPr lang="en-US" sz="2400" b="1" dirty="0" smtClean="0">
                <a:ln w="10541" cmpd="sng">
                  <a:solidFill>
                    <a:srgbClr val="7D7D7D">
                      <a:tint val="100000"/>
                      <a:shade val="100000"/>
                      <a:satMod val="110000"/>
                    </a:srgbClr>
                  </a:solidFill>
                  <a:prstDash val="solid"/>
                </a:ln>
                <a:solidFill>
                  <a:srgbClr val="9900CC"/>
                </a:solidFill>
                <a:latin typeface="Algerian" pitchFamily="82" charset="0"/>
              </a:rPr>
              <a:t>Mark Attendance – Add Sessions</a:t>
            </a: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1331" y="1828800"/>
            <a:ext cx="3538537"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381000" y="2055876"/>
            <a:ext cx="2438400" cy="687324"/>
          </a:xfrm>
          <a:prstGeom prst="wedgeRoundRectCallout">
            <a:avLst>
              <a:gd name="adj1" fmla="val 99899"/>
              <a:gd name="adj2" fmla="val 297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To Select Session Date</a:t>
            </a:r>
            <a:endParaRPr lang="en-US" dirty="0"/>
          </a:p>
        </p:txBody>
      </p:sp>
      <p:sp>
        <p:nvSpPr>
          <p:cNvPr id="6" name="Rounded Rectangular Callout 5"/>
          <p:cNvSpPr/>
          <p:nvPr/>
        </p:nvSpPr>
        <p:spPr>
          <a:xfrm>
            <a:off x="152400" y="2803528"/>
            <a:ext cx="2878931" cy="966625"/>
          </a:xfrm>
          <a:prstGeom prst="wedgeRoundRectCallout">
            <a:avLst>
              <a:gd name="adj1" fmla="val 89349"/>
              <a:gd name="adj2" fmla="val 498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Press and hold CTRL Button  to Select 1 or more methods used in this Session</a:t>
            </a:r>
            <a:endParaRPr lang="en-US" dirty="0"/>
          </a:p>
        </p:txBody>
      </p:sp>
      <p:sp>
        <p:nvSpPr>
          <p:cNvPr id="7" name="Rounded Rectangular Callout 6"/>
          <p:cNvSpPr/>
          <p:nvPr/>
        </p:nvSpPr>
        <p:spPr>
          <a:xfrm>
            <a:off x="381000" y="3981450"/>
            <a:ext cx="2577848" cy="1203198"/>
          </a:xfrm>
          <a:prstGeom prst="wedgeRoundRectCallout">
            <a:avLst>
              <a:gd name="adj1" fmla="val 97261"/>
              <a:gd name="adj2" fmla="val 144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the number of male condoms distributed in this session</a:t>
            </a:r>
            <a:endParaRPr lang="en-US" dirty="0"/>
          </a:p>
        </p:txBody>
      </p:sp>
      <p:sp>
        <p:nvSpPr>
          <p:cNvPr id="8" name="Rounded Rectangular Callout 7"/>
          <p:cNvSpPr/>
          <p:nvPr/>
        </p:nvSpPr>
        <p:spPr>
          <a:xfrm>
            <a:off x="392151" y="5337930"/>
            <a:ext cx="2438400" cy="1291470"/>
          </a:xfrm>
          <a:prstGeom prst="wedgeRoundRectCallout">
            <a:avLst>
              <a:gd name="adj1" fmla="val 103100"/>
              <a:gd name="adj2" fmla="val -114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the number of IEC Materials Distributed in this session</a:t>
            </a:r>
            <a:endParaRPr lang="en-US" dirty="0"/>
          </a:p>
        </p:txBody>
      </p:sp>
      <p:sp>
        <p:nvSpPr>
          <p:cNvPr id="9" name="Rounded Rectangular Callout 8"/>
          <p:cNvSpPr/>
          <p:nvPr/>
        </p:nvSpPr>
        <p:spPr>
          <a:xfrm>
            <a:off x="6900715" y="3770153"/>
            <a:ext cx="2090884" cy="801847"/>
          </a:xfrm>
          <a:prstGeom prst="wedgeRoundRectCallout">
            <a:avLst>
              <a:gd name="adj1" fmla="val -137967"/>
              <a:gd name="adj2" fmla="val 484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time taken for this session in minutes</a:t>
            </a:r>
            <a:endParaRPr lang="en-US" dirty="0"/>
          </a:p>
        </p:txBody>
      </p:sp>
      <p:sp>
        <p:nvSpPr>
          <p:cNvPr id="10" name="Rounded Rectangular Callout 9"/>
          <p:cNvSpPr/>
          <p:nvPr/>
        </p:nvSpPr>
        <p:spPr>
          <a:xfrm>
            <a:off x="6662793" y="2514600"/>
            <a:ext cx="2352967" cy="1117668"/>
          </a:xfrm>
          <a:prstGeom prst="wedgeRoundRectCallout">
            <a:avLst>
              <a:gd name="adj1" fmla="val -120178"/>
              <a:gd name="adj2" fmla="val 303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Press and Hold to Select 1 Or more messages given in this session</a:t>
            </a:r>
            <a:endParaRPr lang="en-US" dirty="0"/>
          </a:p>
        </p:txBody>
      </p:sp>
      <p:sp>
        <p:nvSpPr>
          <p:cNvPr id="11" name="Rounded Rectangular Callout 10"/>
          <p:cNvSpPr/>
          <p:nvPr/>
        </p:nvSpPr>
        <p:spPr>
          <a:xfrm>
            <a:off x="6662793" y="4800600"/>
            <a:ext cx="2328806" cy="1074661"/>
          </a:xfrm>
          <a:prstGeom prst="wedgeRoundRectCallout">
            <a:avLst>
              <a:gd name="adj1" fmla="val -126184"/>
              <a:gd name="adj2" fmla="val 63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the number of female condoms distributed in this session</a:t>
            </a:r>
            <a:endParaRPr lang="en-US" dirty="0"/>
          </a:p>
        </p:txBody>
      </p:sp>
      <p:sp>
        <p:nvSpPr>
          <p:cNvPr id="13" name="Rounded Rectangular Callout 12"/>
          <p:cNvSpPr/>
          <p:nvPr/>
        </p:nvSpPr>
        <p:spPr>
          <a:xfrm>
            <a:off x="6781800" y="1676400"/>
            <a:ext cx="2209799" cy="723138"/>
          </a:xfrm>
          <a:prstGeom prst="wedgeRoundRectCallout">
            <a:avLst>
              <a:gd name="adj1" fmla="val -77229"/>
              <a:gd name="adj2" fmla="val -129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row shows the sessions (1 to 13)</a:t>
            </a:r>
            <a:endParaRPr lang="en-US" dirty="0"/>
          </a:p>
        </p:txBody>
      </p:sp>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6264123"/>
            <a:ext cx="168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ounded Rectangular Callout 15"/>
          <p:cNvSpPr/>
          <p:nvPr/>
        </p:nvSpPr>
        <p:spPr>
          <a:xfrm>
            <a:off x="6096000" y="5943600"/>
            <a:ext cx="2919760" cy="777723"/>
          </a:xfrm>
          <a:prstGeom prst="wedgeRoundRectCallout">
            <a:avLst>
              <a:gd name="adj1" fmla="val -62891"/>
              <a:gd name="adj2" fmla="val 86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 Entering all the details, press here to save and continue</a:t>
            </a:r>
            <a:endParaRPr lang="en-US" dirty="0"/>
          </a:p>
        </p:txBody>
      </p:sp>
    </p:spTree>
    <p:extLst>
      <p:ext uri="{BB962C8B-B14F-4D97-AF65-F5344CB8AC3E}">
        <p14:creationId xmlns:p14="http://schemas.microsoft.com/office/powerpoint/2010/main" val="42744944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style.rotation</p:attrName>
                                        </p:attrNameLst>
                                      </p:cBhvr>
                                      <p:tavLst>
                                        <p:tav tm="0">
                                          <p:val>
                                            <p:fltVal val="90"/>
                                          </p:val>
                                        </p:tav>
                                        <p:tav tm="100000">
                                          <p:val>
                                            <p:fltVal val="0"/>
                                          </p:val>
                                        </p:tav>
                                      </p:tavLst>
                                    </p:anim>
                                    <p:animEffect transition="in" filter="fade">
                                      <p:cBhvr>
                                        <p:cTn id="16" dur="1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ppt_w</p:attrName>
                                        </p:attrNameLst>
                                      </p:cBhvr>
                                      <p:tavLst>
                                        <p:tav tm="0">
                                          <p:val>
                                            <p:fltVal val="0"/>
                                          </p:val>
                                        </p:tav>
                                        <p:tav tm="100000">
                                          <p:val>
                                            <p:strVal val="#ppt_w"/>
                                          </p:val>
                                        </p:tav>
                                      </p:tavLst>
                                    </p:anim>
                                    <p:anim calcmode="lin" valueType="num">
                                      <p:cBhvr>
                                        <p:cTn id="30" dur="1000" fill="hold"/>
                                        <p:tgtEl>
                                          <p:spTgt spid="10"/>
                                        </p:tgtEl>
                                        <p:attrNameLst>
                                          <p:attrName>ppt_h</p:attrName>
                                        </p:attrNameLst>
                                      </p:cBhvr>
                                      <p:tavLst>
                                        <p:tav tm="0">
                                          <p:val>
                                            <p:fltVal val="0"/>
                                          </p:val>
                                        </p:tav>
                                        <p:tav tm="100000">
                                          <p:val>
                                            <p:strVal val="#ppt_h"/>
                                          </p:val>
                                        </p:tav>
                                      </p:tavLst>
                                    </p:anim>
                                    <p:anim calcmode="lin" valueType="num">
                                      <p:cBhvr>
                                        <p:cTn id="31" dur="1000" fill="hold"/>
                                        <p:tgtEl>
                                          <p:spTgt spid="10"/>
                                        </p:tgtEl>
                                        <p:attrNameLst>
                                          <p:attrName>style.rotation</p:attrName>
                                        </p:attrNameLst>
                                      </p:cBhvr>
                                      <p:tavLst>
                                        <p:tav tm="0">
                                          <p:val>
                                            <p:fltVal val="90"/>
                                          </p:val>
                                        </p:tav>
                                        <p:tav tm="100000">
                                          <p:val>
                                            <p:fltVal val="0"/>
                                          </p:val>
                                        </p:tav>
                                      </p:tavLst>
                                    </p:anim>
                                    <p:animEffect transition="in" filter="fade">
                                      <p:cBhvr>
                                        <p:cTn id="32" dur="1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1000" fill="hold"/>
                                        <p:tgtEl>
                                          <p:spTgt spid="6"/>
                                        </p:tgtEl>
                                        <p:attrNameLst>
                                          <p:attrName>ppt_w</p:attrName>
                                        </p:attrNameLst>
                                      </p:cBhvr>
                                      <p:tavLst>
                                        <p:tav tm="0">
                                          <p:val>
                                            <p:fltVal val="0"/>
                                          </p:val>
                                        </p:tav>
                                        <p:tav tm="100000">
                                          <p:val>
                                            <p:strVal val="#ppt_w"/>
                                          </p:val>
                                        </p:tav>
                                      </p:tavLst>
                                    </p:anim>
                                    <p:anim calcmode="lin" valueType="num">
                                      <p:cBhvr>
                                        <p:cTn id="38" dur="1000" fill="hold"/>
                                        <p:tgtEl>
                                          <p:spTgt spid="6"/>
                                        </p:tgtEl>
                                        <p:attrNameLst>
                                          <p:attrName>ppt_h</p:attrName>
                                        </p:attrNameLst>
                                      </p:cBhvr>
                                      <p:tavLst>
                                        <p:tav tm="0">
                                          <p:val>
                                            <p:fltVal val="0"/>
                                          </p:val>
                                        </p:tav>
                                        <p:tav tm="100000">
                                          <p:val>
                                            <p:strVal val="#ppt_h"/>
                                          </p:val>
                                        </p:tav>
                                      </p:tavLst>
                                    </p:anim>
                                    <p:anim calcmode="lin" valueType="num">
                                      <p:cBhvr>
                                        <p:cTn id="39" dur="1000" fill="hold"/>
                                        <p:tgtEl>
                                          <p:spTgt spid="6"/>
                                        </p:tgtEl>
                                        <p:attrNameLst>
                                          <p:attrName>style.rotation</p:attrName>
                                        </p:attrNameLst>
                                      </p:cBhvr>
                                      <p:tavLst>
                                        <p:tav tm="0">
                                          <p:val>
                                            <p:fltVal val="90"/>
                                          </p:val>
                                        </p:tav>
                                        <p:tav tm="100000">
                                          <p:val>
                                            <p:fltVal val="0"/>
                                          </p:val>
                                        </p:tav>
                                      </p:tavLst>
                                    </p:anim>
                                    <p:animEffect transition="in" filter="fade">
                                      <p:cBhvr>
                                        <p:cTn id="40" dur="10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1000" fill="hold"/>
                                        <p:tgtEl>
                                          <p:spTgt spid="9"/>
                                        </p:tgtEl>
                                        <p:attrNameLst>
                                          <p:attrName>ppt_w</p:attrName>
                                        </p:attrNameLst>
                                      </p:cBhvr>
                                      <p:tavLst>
                                        <p:tav tm="0">
                                          <p:val>
                                            <p:fltVal val="0"/>
                                          </p:val>
                                        </p:tav>
                                        <p:tav tm="100000">
                                          <p:val>
                                            <p:strVal val="#ppt_w"/>
                                          </p:val>
                                        </p:tav>
                                      </p:tavLst>
                                    </p:anim>
                                    <p:anim calcmode="lin" valueType="num">
                                      <p:cBhvr>
                                        <p:cTn id="46" dur="1000" fill="hold"/>
                                        <p:tgtEl>
                                          <p:spTgt spid="9"/>
                                        </p:tgtEl>
                                        <p:attrNameLst>
                                          <p:attrName>ppt_h</p:attrName>
                                        </p:attrNameLst>
                                      </p:cBhvr>
                                      <p:tavLst>
                                        <p:tav tm="0">
                                          <p:val>
                                            <p:fltVal val="0"/>
                                          </p:val>
                                        </p:tav>
                                        <p:tav tm="100000">
                                          <p:val>
                                            <p:strVal val="#ppt_h"/>
                                          </p:val>
                                        </p:tav>
                                      </p:tavLst>
                                    </p:anim>
                                    <p:anim calcmode="lin" valueType="num">
                                      <p:cBhvr>
                                        <p:cTn id="47" dur="1000" fill="hold"/>
                                        <p:tgtEl>
                                          <p:spTgt spid="9"/>
                                        </p:tgtEl>
                                        <p:attrNameLst>
                                          <p:attrName>style.rotation</p:attrName>
                                        </p:attrNameLst>
                                      </p:cBhvr>
                                      <p:tavLst>
                                        <p:tav tm="0">
                                          <p:val>
                                            <p:fltVal val="90"/>
                                          </p:val>
                                        </p:tav>
                                        <p:tav tm="100000">
                                          <p:val>
                                            <p:fltVal val="0"/>
                                          </p:val>
                                        </p:tav>
                                      </p:tavLst>
                                    </p:anim>
                                    <p:animEffect transition="in" filter="fade">
                                      <p:cBhvr>
                                        <p:cTn id="48" dur="10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p:cTn id="53" dur="1000" fill="hold"/>
                                        <p:tgtEl>
                                          <p:spTgt spid="7"/>
                                        </p:tgtEl>
                                        <p:attrNameLst>
                                          <p:attrName>ppt_w</p:attrName>
                                        </p:attrNameLst>
                                      </p:cBhvr>
                                      <p:tavLst>
                                        <p:tav tm="0">
                                          <p:val>
                                            <p:fltVal val="0"/>
                                          </p:val>
                                        </p:tav>
                                        <p:tav tm="100000">
                                          <p:val>
                                            <p:strVal val="#ppt_w"/>
                                          </p:val>
                                        </p:tav>
                                      </p:tavLst>
                                    </p:anim>
                                    <p:anim calcmode="lin" valueType="num">
                                      <p:cBhvr>
                                        <p:cTn id="54" dur="1000" fill="hold"/>
                                        <p:tgtEl>
                                          <p:spTgt spid="7"/>
                                        </p:tgtEl>
                                        <p:attrNameLst>
                                          <p:attrName>ppt_h</p:attrName>
                                        </p:attrNameLst>
                                      </p:cBhvr>
                                      <p:tavLst>
                                        <p:tav tm="0">
                                          <p:val>
                                            <p:fltVal val="0"/>
                                          </p:val>
                                        </p:tav>
                                        <p:tav tm="100000">
                                          <p:val>
                                            <p:strVal val="#ppt_h"/>
                                          </p:val>
                                        </p:tav>
                                      </p:tavLst>
                                    </p:anim>
                                    <p:anim calcmode="lin" valueType="num">
                                      <p:cBhvr>
                                        <p:cTn id="55" dur="1000" fill="hold"/>
                                        <p:tgtEl>
                                          <p:spTgt spid="7"/>
                                        </p:tgtEl>
                                        <p:attrNameLst>
                                          <p:attrName>style.rotation</p:attrName>
                                        </p:attrNameLst>
                                      </p:cBhvr>
                                      <p:tavLst>
                                        <p:tav tm="0">
                                          <p:val>
                                            <p:fltVal val="90"/>
                                          </p:val>
                                        </p:tav>
                                        <p:tav tm="100000">
                                          <p:val>
                                            <p:fltVal val="0"/>
                                          </p:val>
                                        </p:tav>
                                      </p:tavLst>
                                    </p:anim>
                                    <p:animEffect transition="in" filter="fade">
                                      <p:cBhvr>
                                        <p:cTn id="56" dur="10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1000" fill="hold"/>
                                        <p:tgtEl>
                                          <p:spTgt spid="11"/>
                                        </p:tgtEl>
                                        <p:attrNameLst>
                                          <p:attrName>ppt_w</p:attrName>
                                        </p:attrNameLst>
                                      </p:cBhvr>
                                      <p:tavLst>
                                        <p:tav tm="0">
                                          <p:val>
                                            <p:fltVal val="0"/>
                                          </p:val>
                                        </p:tav>
                                        <p:tav tm="100000">
                                          <p:val>
                                            <p:strVal val="#ppt_w"/>
                                          </p:val>
                                        </p:tav>
                                      </p:tavLst>
                                    </p:anim>
                                    <p:anim calcmode="lin" valueType="num">
                                      <p:cBhvr>
                                        <p:cTn id="62" dur="1000" fill="hold"/>
                                        <p:tgtEl>
                                          <p:spTgt spid="11"/>
                                        </p:tgtEl>
                                        <p:attrNameLst>
                                          <p:attrName>ppt_h</p:attrName>
                                        </p:attrNameLst>
                                      </p:cBhvr>
                                      <p:tavLst>
                                        <p:tav tm="0">
                                          <p:val>
                                            <p:fltVal val="0"/>
                                          </p:val>
                                        </p:tav>
                                        <p:tav tm="100000">
                                          <p:val>
                                            <p:strVal val="#ppt_h"/>
                                          </p:val>
                                        </p:tav>
                                      </p:tavLst>
                                    </p:anim>
                                    <p:anim calcmode="lin" valueType="num">
                                      <p:cBhvr>
                                        <p:cTn id="63" dur="1000" fill="hold"/>
                                        <p:tgtEl>
                                          <p:spTgt spid="11"/>
                                        </p:tgtEl>
                                        <p:attrNameLst>
                                          <p:attrName>style.rotation</p:attrName>
                                        </p:attrNameLst>
                                      </p:cBhvr>
                                      <p:tavLst>
                                        <p:tav tm="0">
                                          <p:val>
                                            <p:fltVal val="90"/>
                                          </p:val>
                                        </p:tav>
                                        <p:tav tm="100000">
                                          <p:val>
                                            <p:fltVal val="0"/>
                                          </p:val>
                                        </p:tav>
                                      </p:tavLst>
                                    </p:anim>
                                    <p:animEffect transition="in" filter="fade">
                                      <p:cBhvr>
                                        <p:cTn id="64" dur="10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anim calcmode="lin" valueType="num">
                                      <p:cBhvr>
                                        <p:cTn id="69" dur="1000" fill="hold"/>
                                        <p:tgtEl>
                                          <p:spTgt spid="8"/>
                                        </p:tgtEl>
                                        <p:attrNameLst>
                                          <p:attrName>ppt_w</p:attrName>
                                        </p:attrNameLst>
                                      </p:cBhvr>
                                      <p:tavLst>
                                        <p:tav tm="0">
                                          <p:val>
                                            <p:fltVal val="0"/>
                                          </p:val>
                                        </p:tav>
                                        <p:tav tm="100000">
                                          <p:val>
                                            <p:strVal val="#ppt_w"/>
                                          </p:val>
                                        </p:tav>
                                      </p:tavLst>
                                    </p:anim>
                                    <p:anim calcmode="lin" valueType="num">
                                      <p:cBhvr>
                                        <p:cTn id="70" dur="1000" fill="hold"/>
                                        <p:tgtEl>
                                          <p:spTgt spid="8"/>
                                        </p:tgtEl>
                                        <p:attrNameLst>
                                          <p:attrName>ppt_h</p:attrName>
                                        </p:attrNameLst>
                                      </p:cBhvr>
                                      <p:tavLst>
                                        <p:tav tm="0">
                                          <p:val>
                                            <p:fltVal val="0"/>
                                          </p:val>
                                        </p:tav>
                                        <p:tav tm="100000">
                                          <p:val>
                                            <p:strVal val="#ppt_h"/>
                                          </p:val>
                                        </p:tav>
                                      </p:tavLst>
                                    </p:anim>
                                    <p:anim calcmode="lin" valueType="num">
                                      <p:cBhvr>
                                        <p:cTn id="71" dur="1000" fill="hold"/>
                                        <p:tgtEl>
                                          <p:spTgt spid="8"/>
                                        </p:tgtEl>
                                        <p:attrNameLst>
                                          <p:attrName>style.rotation</p:attrName>
                                        </p:attrNameLst>
                                      </p:cBhvr>
                                      <p:tavLst>
                                        <p:tav tm="0">
                                          <p:val>
                                            <p:fltVal val="90"/>
                                          </p:val>
                                        </p:tav>
                                        <p:tav tm="100000">
                                          <p:val>
                                            <p:fltVal val="0"/>
                                          </p:val>
                                        </p:tav>
                                      </p:tavLst>
                                    </p:anim>
                                    <p:animEffect transition="in" filter="fade">
                                      <p:cBhvr>
                                        <p:cTn id="72" dur="10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12291"/>
                                        </p:tgtEl>
                                        <p:attrNameLst>
                                          <p:attrName>style.visibility</p:attrName>
                                        </p:attrNameLst>
                                      </p:cBhvr>
                                      <p:to>
                                        <p:strVal val="visible"/>
                                      </p:to>
                                    </p:set>
                                    <p:anim calcmode="lin" valueType="num">
                                      <p:cBhvr>
                                        <p:cTn id="77" dur="500" fill="hold"/>
                                        <p:tgtEl>
                                          <p:spTgt spid="12291"/>
                                        </p:tgtEl>
                                        <p:attrNameLst>
                                          <p:attrName>ppt_w</p:attrName>
                                        </p:attrNameLst>
                                      </p:cBhvr>
                                      <p:tavLst>
                                        <p:tav tm="0">
                                          <p:val>
                                            <p:fltVal val="0"/>
                                          </p:val>
                                        </p:tav>
                                        <p:tav tm="100000">
                                          <p:val>
                                            <p:strVal val="#ppt_w"/>
                                          </p:val>
                                        </p:tav>
                                      </p:tavLst>
                                    </p:anim>
                                    <p:anim calcmode="lin" valueType="num">
                                      <p:cBhvr>
                                        <p:cTn id="78" dur="500" fill="hold"/>
                                        <p:tgtEl>
                                          <p:spTgt spid="12291"/>
                                        </p:tgtEl>
                                        <p:attrNameLst>
                                          <p:attrName>ppt_h</p:attrName>
                                        </p:attrNameLst>
                                      </p:cBhvr>
                                      <p:tavLst>
                                        <p:tav tm="0">
                                          <p:val>
                                            <p:fltVal val="0"/>
                                          </p:val>
                                        </p:tav>
                                        <p:tav tm="100000">
                                          <p:val>
                                            <p:strVal val="#ppt_h"/>
                                          </p:val>
                                        </p:tav>
                                      </p:tavLst>
                                    </p:anim>
                                    <p:animEffect transition="in" filter="fade">
                                      <p:cBhvr>
                                        <p:cTn id="79" dur="500"/>
                                        <p:tgtEl>
                                          <p:spTgt spid="12291"/>
                                        </p:tgtEl>
                                      </p:cBhvr>
                                    </p:animEffect>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down)">
                                      <p:cBhvr>
                                        <p:cTn id="84" dur="580">
                                          <p:stCondLst>
                                            <p:cond delay="0"/>
                                          </p:stCondLst>
                                        </p:cTn>
                                        <p:tgtEl>
                                          <p:spTgt spid="16"/>
                                        </p:tgtEl>
                                      </p:cBhvr>
                                    </p:animEffect>
                                    <p:anim calcmode="lin" valueType="num">
                                      <p:cBhvr>
                                        <p:cTn id="85"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90" dur="26">
                                          <p:stCondLst>
                                            <p:cond delay="650"/>
                                          </p:stCondLst>
                                        </p:cTn>
                                        <p:tgtEl>
                                          <p:spTgt spid="16"/>
                                        </p:tgtEl>
                                      </p:cBhvr>
                                      <p:to x="100000" y="60000"/>
                                    </p:animScale>
                                    <p:animScale>
                                      <p:cBhvr>
                                        <p:cTn id="91" dur="166" decel="50000">
                                          <p:stCondLst>
                                            <p:cond delay="676"/>
                                          </p:stCondLst>
                                        </p:cTn>
                                        <p:tgtEl>
                                          <p:spTgt spid="16"/>
                                        </p:tgtEl>
                                      </p:cBhvr>
                                      <p:to x="100000" y="100000"/>
                                    </p:animScale>
                                    <p:animScale>
                                      <p:cBhvr>
                                        <p:cTn id="92" dur="26">
                                          <p:stCondLst>
                                            <p:cond delay="1312"/>
                                          </p:stCondLst>
                                        </p:cTn>
                                        <p:tgtEl>
                                          <p:spTgt spid="16"/>
                                        </p:tgtEl>
                                      </p:cBhvr>
                                      <p:to x="100000" y="80000"/>
                                    </p:animScale>
                                    <p:animScale>
                                      <p:cBhvr>
                                        <p:cTn id="93" dur="166" decel="50000">
                                          <p:stCondLst>
                                            <p:cond delay="1338"/>
                                          </p:stCondLst>
                                        </p:cTn>
                                        <p:tgtEl>
                                          <p:spTgt spid="16"/>
                                        </p:tgtEl>
                                      </p:cBhvr>
                                      <p:to x="100000" y="100000"/>
                                    </p:animScale>
                                    <p:animScale>
                                      <p:cBhvr>
                                        <p:cTn id="94" dur="26">
                                          <p:stCondLst>
                                            <p:cond delay="1642"/>
                                          </p:stCondLst>
                                        </p:cTn>
                                        <p:tgtEl>
                                          <p:spTgt spid="16"/>
                                        </p:tgtEl>
                                      </p:cBhvr>
                                      <p:to x="100000" y="90000"/>
                                    </p:animScale>
                                    <p:animScale>
                                      <p:cBhvr>
                                        <p:cTn id="95" dur="166" decel="50000">
                                          <p:stCondLst>
                                            <p:cond delay="1668"/>
                                          </p:stCondLst>
                                        </p:cTn>
                                        <p:tgtEl>
                                          <p:spTgt spid="16"/>
                                        </p:tgtEl>
                                      </p:cBhvr>
                                      <p:to x="100000" y="100000"/>
                                    </p:animScale>
                                    <p:animScale>
                                      <p:cBhvr>
                                        <p:cTn id="96" dur="26">
                                          <p:stCondLst>
                                            <p:cond delay="1808"/>
                                          </p:stCondLst>
                                        </p:cTn>
                                        <p:tgtEl>
                                          <p:spTgt spid="16"/>
                                        </p:tgtEl>
                                      </p:cBhvr>
                                      <p:to x="100000" y="95000"/>
                                    </p:animScale>
                                    <p:animScale>
                                      <p:cBhvr>
                                        <p:cTn id="97"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3" grpId="0" animBg="1"/>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r>
              <a:rPr lang="en-US" sz="2400" dirty="0" smtClean="0">
                <a:solidFill>
                  <a:schemeClr val="tx2"/>
                </a:solidFill>
                <a:latin typeface="Andalus" pitchFamily="18" charset="-78"/>
                <a:cs typeface="Andalus" pitchFamily="18" charset="-78"/>
              </a:rPr>
              <a:t>Select attendance appropriately for the 13 session messages as required and then save</a:t>
            </a:r>
          </a:p>
        </p:txBody>
      </p:sp>
      <p:sp>
        <p:nvSpPr>
          <p:cNvPr id="2" name="Title 1"/>
          <p:cNvSpPr>
            <a:spLocks noGrp="1"/>
          </p:cNvSpPr>
          <p:nvPr>
            <p:ph type="ctrTitle"/>
          </p:nvPr>
        </p:nvSpPr>
        <p:spPr>
          <a:xfrm>
            <a:off x="762000" y="152400"/>
            <a:ext cx="7772400" cy="1219201"/>
          </a:xfrm>
        </p:spPr>
        <p:txBody>
          <a:bodyPr>
            <a:normAutofit/>
          </a:bodyPr>
          <a:lstStyle/>
          <a:p>
            <a:r>
              <a:rPr lang="en-US" sz="2400" b="1" dirty="0" smtClean="0">
                <a:ln w="10541" cmpd="sng">
                  <a:solidFill>
                    <a:srgbClr val="7D7D7D">
                      <a:tint val="100000"/>
                      <a:shade val="100000"/>
                      <a:satMod val="110000"/>
                    </a:srgbClr>
                  </a:solidFill>
                  <a:prstDash val="solid"/>
                </a:ln>
                <a:solidFill>
                  <a:srgbClr val="9900CC"/>
                </a:solidFill>
                <a:latin typeface="Algerian" pitchFamily="82" charset="0"/>
              </a:rPr>
              <a:t>Mark Attendance – </a:t>
            </a:r>
            <a:r>
              <a:rPr lang="en-US" sz="1800" b="1" dirty="0" smtClean="0">
                <a:ln w="10541" cmpd="sng">
                  <a:solidFill>
                    <a:srgbClr val="7D7D7D">
                      <a:tint val="100000"/>
                      <a:shade val="100000"/>
                      <a:satMod val="110000"/>
                    </a:srgbClr>
                  </a:solidFill>
                  <a:prstDash val="solid"/>
                </a:ln>
                <a:solidFill>
                  <a:srgbClr val="9900CC"/>
                </a:solidFill>
                <a:latin typeface="Algerian" pitchFamily="82" charset="0"/>
              </a:rPr>
              <a:t>Information counseling provided</a:t>
            </a:r>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2743200"/>
            <a:ext cx="8801103"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685800" y="1874074"/>
            <a:ext cx="2590800" cy="612648"/>
          </a:xfrm>
          <a:prstGeom prst="wedgeRoundRectCallout">
            <a:avLst>
              <a:gd name="adj1" fmla="val -19542"/>
              <a:gd name="adj2" fmla="val 1116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shows the client’s details</a:t>
            </a:r>
            <a:endParaRPr lang="en-US" dirty="0"/>
          </a:p>
        </p:txBody>
      </p:sp>
      <p:sp>
        <p:nvSpPr>
          <p:cNvPr id="17" name="Rounded Rectangular Callout 16"/>
          <p:cNvSpPr/>
          <p:nvPr/>
        </p:nvSpPr>
        <p:spPr>
          <a:xfrm>
            <a:off x="3505200" y="1676400"/>
            <a:ext cx="5410200" cy="1066800"/>
          </a:xfrm>
          <a:prstGeom prst="wedgeRoundRectCallout">
            <a:avLst>
              <a:gd name="adj1" fmla="val -9461"/>
              <a:gd name="adj2" fmla="val 697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on each of the drop downs to select PRESENT if the client attended that session teachings, ABSENT if he/she was absent and MAKE UP if the client attended the session teaching as a make up</a:t>
            </a:r>
            <a:endParaRPr lang="en-US" dirty="0"/>
          </a:p>
        </p:txBody>
      </p:sp>
      <p:sp>
        <p:nvSpPr>
          <p:cNvPr id="12" name="Right Brace 11"/>
          <p:cNvSpPr/>
          <p:nvPr/>
        </p:nvSpPr>
        <p:spPr>
          <a:xfrm rot="16200000">
            <a:off x="4953930" y="151469"/>
            <a:ext cx="1445942" cy="6629403"/>
          </a:xfrm>
          <a:prstGeom prst="rightBrace">
            <a:avLst>
              <a:gd name="adj1" fmla="val 8333"/>
              <a:gd name="adj2" fmla="val 5016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ight Arrow 14"/>
          <p:cNvSpPr/>
          <p:nvPr/>
        </p:nvSpPr>
        <p:spPr>
          <a:xfrm>
            <a:off x="1219200" y="4099226"/>
            <a:ext cx="978408" cy="320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path </a:t>
            </a:r>
            <a:endParaRPr lang="en-US" dirty="0"/>
          </a:p>
        </p:txBody>
      </p:sp>
      <p:sp>
        <p:nvSpPr>
          <p:cNvPr id="4" name="Rounded Rectangular Callout 3"/>
          <p:cNvSpPr/>
          <p:nvPr/>
        </p:nvSpPr>
        <p:spPr>
          <a:xfrm>
            <a:off x="5334000" y="5715000"/>
            <a:ext cx="2743200" cy="914400"/>
          </a:xfrm>
          <a:prstGeom prst="wedgeRoundRectCallout">
            <a:avLst>
              <a:gd name="adj1" fmla="val -56514"/>
              <a:gd name="adj2" fmla="val -741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Selecting all the details appropriately, click here to save and continue.</a:t>
            </a:r>
          </a:p>
        </p:txBody>
      </p:sp>
    </p:spTree>
    <p:extLst>
      <p:ext uri="{BB962C8B-B14F-4D97-AF65-F5344CB8AC3E}">
        <p14:creationId xmlns:p14="http://schemas.microsoft.com/office/powerpoint/2010/main" val="13629344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7.5E-6 -1.70213E-6 L 0.73923 0.00185 L -0.02119 0.07493 L 0.73784 0.07493 L -0.02969 0.13136 L 0.73228 0.13506 L 0.17465 0.20074 " pathEditMode="relative" ptsTypes="AAAAAAA">
                                      <p:cBhvr>
                                        <p:cTn id="6" dur="10000" fill="hold"/>
                                        <p:tgtEl>
                                          <p:spTgt spid="1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80">
                                          <p:stCondLst>
                                            <p:cond delay="0"/>
                                          </p:stCondLst>
                                        </p:cTn>
                                        <p:tgtEl>
                                          <p:spTgt spid="4"/>
                                        </p:tgtEl>
                                      </p:cBhvr>
                                    </p:animEffect>
                                    <p:anim calcmode="lin" valueType="num">
                                      <p:cBhvr>
                                        <p:cTn id="1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7" dur="26">
                                          <p:stCondLst>
                                            <p:cond delay="650"/>
                                          </p:stCondLst>
                                        </p:cTn>
                                        <p:tgtEl>
                                          <p:spTgt spid="4"/>
                                        </p:tgtEl>
                                      </p:cBhvr>
                                      <p:to x="100000" y="60000"/>
                                    </p:animScale>
                                    <p:animScale>
                                      <p:cBhvr>
                                        <p:cTn id="18" dur="166" decel="50000">
                                          <p:stCondLst>
                                            <p:cond delay="676"/>
                                          </p:stCondLst>
                                        </p:cTn>
                                        <p:tgtEl>
                                          <p:spTgt spid="4"/>
                                        </p:tgtEl>
                                      </p:cBhvr>
                                      <p:to x="100000" y="100000"/>
                                    </p:animScale>
                                    <p:animScale>
                                      <p:cBhvr>
                                        <p:cTn id="19" dur="26">
                                          <p:stCondLst>
                                            <p:cond delay="1312"/>
                                          </p:stCondLst>
                                        </p:cTn>
                                        <p:tgtEl>
                                          <p:spTgt spid="4"/>
                                        </p:tgtEl>
                                      </p:cBhvr>
                                      <p:to x="100000" y="80000"/>
                                    </p:animScale>
                                    <p:animScale>
                                      <p:cBhvr>
                                        <p:cTn id="20" dur="166" decel="50000">
                                          <p:stCondLst>
                                            <p:cond delay="1338"/>
                                          </p:stCondLst>
                                        </p:cTn>
                                        <p:tgtEl>
                                          <p:spTgt spid="4"/>
                                        </p:tgtEl>
                                      </p:cBhvr>
                                      <p:to x="100000" y="100000"/>
                                    </p:animScale>
                                    <p:animScale>
                                      <p:cBhvr>
                                        <p:cTn id="21" dur="26">
                                          <p:stCondLst>
                                            <p:cond delay="1642"/>
                                          </p:stCondLst>
                                        </p:cTn>
                                        <p:tgtEl>
                                          <p:spTgt spid="4"/>
                                        </p:tgtEl>
                                      </p:cBhvr>
                                      <p:to x="100000" y="90000"/>
                                    </p:animScale>
                                    <p:animScale>
                                      <p:cBhvr>
                                        <p:cTn id="22" dur="166" decel="50000">
                                          <p:stCondLst>
                                            <p:cond delay="1668"/>
                                          </p:stCondLst>
                                        </p:cTn>
                                        <p:tgtEl>
                                          <p:spTgt spid="4"/>
                                        </p:tgtEl>
                                      </p:cBhvr>
                                      <p:to x="100000" y="100000"/>
                                    </p:animScale>
                                    <p:animScale>
                                      <p:cBhvr>
                                        <p:cTn id="23" dur="26">
                                          <p:stCondLst>
                                            <p:cond delay="1808"/>
                                          </p:stCondLst>
                                        </p:cTn>
                                        <p:tgtEl>
                                          <p:spTgt spid="4"/>
                                        </p:tgtEl>
                                      </p:cBhvr>
                                      <p:to x="100000" y="95000"/>
                                    </p:animScale>
                                    <p:animScale>
                                      <p:cBhvr>
                                        <p:cTn id="24"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371600"/>
            <a:ext cx="7620000" cy="4648200"/>
          </a:xfrm>
        </p:spPr>
        <p:txBody>
          <a:bodyPr>
            <a:normAutofit/>
          </a:bodyPr>
          <a:lstStyle/>
          <a:p>
            <a:pPr marL="571500" indent="-571500">
              <a:buFont typeface="Wingdings" pitchFamily="2" charset="2"/>
              <a:buChar char="q"/>
            </a:pPr>
            <a:r>
              <a:rPr lang="en-US" sz="4000" dirty="0" smtClean="0">
                <a:solidFill>
                  <a:schemeClr val="tx2"/>
                </a:solidFill>
                <a:latin typeface="Andalus" pitchFamily="18" charset="-78"/>
                <a:cs typeface="Andalus" pitchFamily="18" charset="-78"/>
              </a:rPr>
              <a:t>Within the Index Page, All the system users are required to provide the credentials needed, to access any System resource. i.e. username and password.</a:t>
            </a:r>
          </a:p>
          <a:p>
            <a:pPr marL="571500" indent="-571500">
              <a:buFont typeface="Wingdings" pitchFamily="2" charset="2"/>
              <a:buChar char="q"/>
            </a:pPr>
            <a:r>
              <a:rPr lang="en-US" sz="4000" dirty="0" smtClean="0">
                <a:solidFill>
                  <a:schemeClr val="tx2"/>
                </a:solidFill>
                <a:latin typeface="Andalus" pitchFamily="18" charset="-78"/>
                <a:cs typeface="Andalus" pitchFamily="18" charset="-78"/>
              </a:rPr>
              <a:t>After Entering this, then press   </a:t>
            </a:r>
            <a:r>
              <a:rPr lang="en-US" sz="4000" dirty="0" smtClean="0">
                <a:solidFill>
                  <a:srgbClr val="9900CC"/>
                </a:solidFill>
                <a:latin typeface="Andalus" pitchFamily="18" charset="-78"/>
                <a:cs typeface="Andalus" pitchFamily="18" charset="-78"/>
              </a:rPr>
              <a:t>log in </a:t>
            </a:r>
            <a:r>
              <a:rPr lang="en-US" sz="4000" dirty="0" smtClean="0">
                <a:solidFill>
                  <a:schemeClr val="tx2"/>
                </a:solidFill>
                <a:latin typeface="Andalus" pitchFamily="18" charset="-78"/>
                <a:cs typeface="Andalus" pitchFamily="18" charset="-78"/>
              </a:rPr>
              <a:t>button.</a:t>
            </a:r>
          </a:p>
        </p:txBody>
      </p:sp>
      <p:sp>
        <p:nvSpPr>
          <p:cNvPr id="2" name="Title 1"/>
          <p:cNvSpPr>
            <a:spLocks noGrp="1"/>
          </p:cNvSpPr>
          <p:nvPr>
            <p:ph type="ctrTitle"/>
          </p:nvPr>
        </p:nvSpPr>
        <p:spPr>
          <a:xfrm>
            <a:off x="762000" y="152400"/>
            <a:ext cx="7772400" cy="1219201"/>
          </a:xfrm>
        </p:spPr>
        <p:txBody>
          <a:bodyPr/>
          <a:lstStyle/>
          <a:p>
            <a:r>
              <a:rPr lang="en-US" b="1" dirty="0" smtClean="0">
                <a:ln w="10541" cmpd="sng">
                  <a:solidFill>
                    <a:srgbClr val="7D7D7D">
                      <a:tint val="100000"/>
                      <a:shade val="100000"/>
                      <a:satMod val="110000"/>
                    </a:srgbClr>
                  </a:solidFill>
                  <a:prstDash val="solid"/>
                </a:ln>
                <a:solidFill>
                  <a:srgbClr val="9900CC"/>
                </a:solidFill>
                <a:latin typeface="Algerian" pitchFamily="82" charset="0"/>
              </a:rPr>
              <a:t>INDEX PAGE.</a:t>
            </a:r>
            <a:endParaRPr lang="en-US" b="1" dirty="0">
              <a:ln w="10541" cmpd="sng">
                <a:solidFill>
                  <a:srgbClr val="7D7D7D">
                    <a:tint val="100000"/>
                    <a:shade val="100000"/>
                    <a:satMod val="110000"/>
                  </a:srgbClr>
                </a:solidFill>
                <a:prstDash val="solid"/>
              </a:ln>
              <a:solidFill>
                <a:srgbClr val="9900CC"/>
              </a:solidFill>
              <a:latin typeface="Algerian" pitchFamily="82" charset="0"/>
            </a:endParaRPr>
          </a:p>
        </p:txBody>
      </p:sp>
    </p:spTree>
    <p:extLst>
      <p:ext uri="{BB962C8B-B14F-4D97-AF65-F5344CB8AC3E}">
        <p14:creationId xmlns:p14="http://schemas.microsoft.com/office/powerpoint/2010/main" val="361909291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14400"/>
            <a:ext cx="8229600" cy="5562600"/>
          </a:xfrm>
        </p:spPr>
        <p:txBody>
          <a:bodyPr>
            <a:normAutofit fontScale="92500" lnSpcReduction="10000"/>
          </a:bodyPr>
          <a:lstStyle/>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r>
              <a:rPr lang="en-US" sz="2400" dirty="0" smtClean="0">
                <a:solidFill>
                  <a:schemeClr val="tx2"/>
                </a:solidFill>
                <a:latin typeface="Andalus" pitchFamily="18" charset="-78"/>
                <a:cs typeface="Andalus" pitchFamily="18" charset="-78"/>
              </a:rPr>
              <a:t>The Arrow Shows The order in which the information should be filled.</a:t>
            </a:r>
          </a:p>
        </p:txBody>
      </p:sp>
      <p:sp>
        <p:nvSpPr>
          <p:cNvPr id="2" name="Title 1"/>
          <p:cNvSpPr>
            <a:spLocks noGrp="1"/>
          </p:cNvSpPr>
          <p:nvPr>
            <p:ph type="ctrTitle"/>
          </p:nvPr>
        </p:nvSpPr>
        <p:spPr>
          <a:xfrm>
            <a:off x="762000" y="152401"/>
            <a:ext cx="7772400" cy="685799"/>
          </a:xfrm>
        </p:spPr>
        <p:txBody>
          <a:bodyPr>
            <a:normAutofit/>
          </a:bodyPr>
          <a:lstStyle/>
          <a:p>
            <a:r>
              <a:rPr lang="en-US" sz="2400" b="1" dirty="0" smtClean="0">
                <a:ln w="10541" cmpd="sng">
                  <a:solidFill>
                    <a:srgbClr val="7D7D7D">
                      <a:tint val="100000"/>
                      <a:shade val="100000"/>
                      <a:satMod val="110000"/>
                    </a:srgbClr>
                  </a:solidFill>
                  <a:prstDash val="solid"/>
                </a:ln>
                <a:solidFill>
                  <a:srgbClr val="9900CC"/>
                </a:solidFill>
                <a:latin typeface="Algerian" pitchFamily="82" charset="0"/>
              </a:rPr>
              <a:t>Mark Attendance – </a:t>
            </a:r>
            <a:r>
              <a:rPr lang="en-US" sz="1800" b="1" dirty="0" smtClean="0">
                <a:ln w="10541" cmpd="sng">
                  <a:solidFill>
                    <a:srgbClr val="7D7D7D">
                      <a:tint val="100000"/>
                      <a:shade val="100000"/>
                      <a:satMod val="110000"/>
                    </a:srgbClr>
                  </a:solidFill>
                  <a:prstDash val="solid"/>
                </a:ln>
                <a:solidFill>
                  <a:srgbClr val="9900CC"/>
                </a:solidFill>
                <a:latin typeface="Algerian" pitchFamily="82" charset="0"/>
              </a:rPr>
              <a:t>PWP SERVICES PROVIDED</a:t>
            </a:r>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528" y="2667000"/>
            <a:ext cx="8517672"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ular Callout 12"/>
          <p:cNvSpPr/>
          <p:nvPr/>
        </p:nvSpPr>
        <p:spPr>
          <a:xfrm>
            <a:off x="457200" y="990600"/>
            <a:ext cx="1600200" cy="1121887"/>
          </a:xfrm>
          <a:prstGeom prst="wedgeRoundRectCallout">
            <a:avLst>
              <a:gd name="adj1" fmla="val 163858"/>
              <a:gd name="adj2" fmla="val 899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Tick If the services were provided else leave it</a:t>
            </a:r>
            <a:endParaRPr lang="en-US" dirty="0"/>
          </a:p>
        </p:txBody>
      </p:sp>
      <p:sp>
        <p:nvSpPr>
          <p:cNvPr id="16" name="Rounded Rectangular Callout 15"/>
          <p:cNvSpPr/>
          <p:nvPr/>
        </p:nvSpPr>
        <p:spPr>
          <a:xfrm>
            <a:off x="6172200" y="887191"/>
            <a:ext cx="2616820" cy="791662"/>
          </a:xfrm>
          <a:prstGeom prst="wedgeRoundRectCallout">
            <a:avLst>
              <a:gd name="adj1" fmla="val -8885"/>
              <a:gd name="adj2" fmla="val 1630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Tick if the services were provided otherwise leave it </a:t>
            </a:r>
            <a:endParaRPr lang="en-US" dirty="0"/>
          </a:p>
        </p:txBody>
      </p:sp>
      <p:sp>
        <p:nvSpPr>
          <p:cNvPr id="19" name="Rounded Rectangular Callout 18"/>
          <p:cNvSpPr/>
          <p:nvPr/>
        </p:nvSpPr>
        <p:spPr>
          <a:xfrm>
            <a:off x="2514600" y="1245219"/>
            <a:ext cx="3200400" cy="867268"/>
          </a:xfrm>
          <a:prstGeom prst="wedgeRoundRectCallout">
            <a:avLst>
              <a:gd name="adj1" fmla="val 13509"/>
              <a:gd name="adj2" fmla="val 2315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the number of CDS distributed to each individual in all the 13 sessions</a:t>
            </a:r>
            <a:endParaRPr lang="en-US" dirty="0"/>
          </a:p>
        </p:txBody>
      </p:sp>
      <p:sp>
        <p:nvSpPr>
          <p:cNvPr id="7" name="Right Brace 6"/>
          <p:cNvSpPr/>
          <p:nvPr/>
        </p:nvSpPr>
        <p:spPr>
          <a:xfrm rot="16200000">
            <a:off x="3558849" y="2424777"/>
            <a:ext cx="653536"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Right Brace 23"/>
          <p:cNvSpPr/>
          <p:nvPr/>
        </p:nvSpPr>
        <p:spPr>
          <a:xfrm rot="16200000">
            <a:off x="6919090" y="1571466"/>
            <a:ext cx="653536" cy="25770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Right Arrow 4"/>
          <p:cNvSpPr/>
          <p:nvPr/>
        </p:nvSpPr>
        <p:spPr>
          <a:xfrm>
            <a:off x="-348996" y="349148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6683123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wipe(down)">
                                      <p:cBhvr>
                                        <p:cTn id="7" dur="580">
                                          <p:stCondLst>
                                            <p:cond delay="0"/>
                                          </p:stCondLst>
                                        </p:cTn>
                                        <p:tgtEl>
                                          <p:spTgt spid="3">
                                            <p:txEl>
                                              <p:pRg st="14" end="14"/>
                                            </p:txEl>
                                          </p:spTgt>
                                        </p:tgtEl>
                                      </p:cBhvr>
                                    </p:animEffect>
                                    <p:anim calcmode="lin" valueType="num">
                                      <p:cBhvr>
                                        <p:cTn id="8" dur="1822" tmFilter="0,0; 0.14,0.36; 0.43,0.73; 0.71,0.91; 1.0,1.0">
                                          <p:stCondLst>
                                            <p:cond delay="0"/>
                                          </p:stCondLst>
                                        </p:cTn>
                                        <p:tgtEl>
                                          <p:spTgt spid="3">
                                            <p:txEl>
                                              <p:pRg st="14" end="1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4" end="1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4" end="1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4" end="1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4" end="1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4" end="14"/>
                                            </p:txEl>
                                          </p:spTgt>
                                        </p:tgtEl>
                                      </p:cBhvr>
                                      <p:to x="100000" y="60000"/>
                                    </p:animScale>
                                    <p:animScale>
                                      <p:cBhvr>
                                        <p:cTn id="14" dur="166" decel="50000">
                                          <p:stCondLst>
                                            <p:cond delay="676"/>
                                          </p:stCondLst>
                                        </p:cTn>
                                        <p:tgtEl>
                                          <p:spTgt spid="3">
                                            <p:txEl>
                                              <p:pRg st="14" end="14"/>
                                            </p:txEl>
                                          </p:spTgt>
                                        </p:tgtEl>
                                      </p:cBhvr>
                                      <p:to x="100000" y="100000"/>
                                    </p:animScale>
                                    <p:animScale>
                                      <p:cBhvr>
                                        <p:cTn id="15" dur="26">
                                          <p:stCondLst>
                                            <p:cond delay="1312"/>
                                          </p:stCondLst>
                                        </p:cTn>
                                        <p:tgtEl>
                                          <p:spTgt spid="3">
                                            <p:txEl>
                                              <p:pRg st="14" end="14"/>
                                            </p:txEl>
                                          </p:spTgt>
                                        </p:tgtEl>
                                      </p:cBhvr>
                                      <p:to x="100000" y="80000"/>
                                    </p:animScale>
                                    <p:animScale>
                                      <p:cBhvr>
                                        <p:cTn id="16" dur="166" decel="50000">
                                          <p:stCondLst>
                                            <p:cond delay="1338"/>
                                          </p:stCondLst>
                                        </p:cTn>
                                        <p:tgtEl>
                                          <p:spTgt spid="3">
                                            <p:txEl>
                                              <p:pRg st="14" end="14"/>
                                            </p:txEl>
                                          </p:spTgt>
                                        </p:tgtEl>
                                      </p:cBhvr>
                                      <p:to x="100000" y="100000"/>
                                    </p:animScale>
                                    <p:animScale>
                                      <p:cBhvr>
                                        <p:cTn id="17" dur="26">
                                          <p:stCondLst>
                                            <p:cond delay="1642"/>
                                          </p:stCondLst>
                                        </p:cTn>
                                        <p:tgtEl>
                                          <p:spTgt spid="3">
                                            <p:txEl>
                                              <p:pRg st="14" end="14"/>
                                            </p:txEl>
                                          </p:spTgt>
                                        </p:tgtEl>
                                      </p:cBhvr>
                                      <p:to x="100000" y="90000"/>
                                    </p:animScale>
                                    <p:animScale>
                                      <p:cBhvr>
                                        <p:cTn id="18" dur="166" decel="50000">
                                          <p:stCondLst>
                                            <p:cond delay="1668"/>
                                          </p:stCondLst>
                                        </p:cTn>
                                        <p:tgtEl>
                                          <p:spTgt spid="3">
                                            <p:txEl>
                                              <p:pRg st="14" end="14"/>
                                            </p:txEl>
                                          </p:spTgt>
                                        </p:tgtEl>
                                      </p:cBhvr>
                                      <p:to x="100000" y="100000"/>
                                    </p:animScale>
                                    <p:animScale>
                                      <p:cBhvr>
                                        <p:cTn id="19" dur="26">
                                          <p:stCondLst>
                                            <p:cond delay="1808"/>
                                          </p:stCondLst>
                                        </p:cTn>
                                        <p:tgtEl>
                                          <p:spTgt spid="3">
                                            <p:txEl>
                                              <p:pRg st="14" end="14"/>
                                            </p:txEl>
                                          </p:spTgt>
                                        </p:tgtEl>
                                      </p:cBhvr>
                                      <p:to x="100000" y="95000"/>
                                    </p:animScale>
                                    <p:animScale>
                                      <p:cBhvr>
                                        <p:cTn id="20" dur="166" decel="50000">
                                          <p:stCondLst>
                                            <p:cond delay="1834"/>
                                          </p:stCondLst>
                                        </p:cTn>
                                        <p:tgtEl>
                                          <p:spTgt spid="3">
                                            <p:txEl>
                                              <p:pRg st="14" end="14"/>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05798 -0.00925 L 0.88472 -0.00925 L 0.05937 0.05458 L 0.8875 0.05828 L 0.06076 0.11656 L 0.88611 0.11656 L 0.06788 0.18224 L 0.28472 0.18594 L 0.496 0.18779 L 0.82691 0.18594 L 0.40295 0.24792 " pathEditMode="relative" ptsTypes="AAAAAAAAAAA">
                                      <p:cBhvr>
                                        <p:cTn id="24" dur="15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r>
              <a:rPr lang="en-US" sz="2400" dirty="0" smtClean="0">
                <a:solidFill>
                  <a:schemeClr val="tx2"/>
                </a:solidFill>
                <a:latin typeface="Andalus" pitchFamily="18" charset="-78"/>
                <a:cs typeface="Andalus" pitchFamily="18" charset="-78"/>
              </a:rPr>
              <a:t>In this case, you  select all the required details then Select Group and Press next, If clients attendance has been marked, you will be directed to the following page where you can edit Session Details.</a:t>
            </a:r>
          </a:p>
          <a:p>
            <a:r>
              <a:rPr lang="en-US" sz="2400" dirty="0" smtClean="0">
                <a:solidFill>
                  <a:schemeClr val="tx2"/>
                </a:solidFill>
                <a:latin typeface="Andalus" pitchFamily="18" charset="-78"/>
                <a:cs typeface="Andalus" pitchFamily="18" charset="-78"/>
              </a:rPr>
              <a:t>N/B : To Edit Attendance of clients who attended sessions together but are not in a group,  just select INDIVIDUALS in groups, a drop down will appear, Here you will be required to choose the  Client whom you want to edit His Attendance details.</a:t>
            </a:r>
          </a:p>
        </p:txBody>
      </p:sp>
      <p:sp>
        <p:nvSpPr>
          <p:cNvPr id="2" name="Title 1"/>
          <p:cNvSpPr>
            <a:spLocks noGrp="1"/>
          </p:cNvSpPr>
          <p:nvPr>
            <p:ph type="ctrTitle"/>
          </p:nvPr>
        </p:nvSpPr>
        <p:spPr>
          <a:xfrm>
            <a:off x="762000" y="152401"/>
            <a:ext cx="7772400" cy="609599"/>
          </a:xfrm>
        </p:spPr>
        <p:txBody>
          <a:bodyPr>
            <a:normAutofit/>
          </a:bodyPr>
          <a:lstStyle/>
          <a:p>
            <a:r>
              <a:rPr lang="en-US" sz="2400" b="1" dirty="0" smtClean="0">
                <a:ln w="10541" cmpd="sng">
                  <a:solidFill>
                    <a:srgbClr val="7D7D7D">
                      <a:tint val="100000"/>
                      <a:shade val="100000"/>
                      <a:satMod val="110000"/>
                    </a:srgbClr>
                  </a:solidFill>
                  <a:prstDash val="solid"/>
                </a:ln>
                <a:solidFill>
                  <a:srgbClr val="9900CC"/>
                </a:solidFill>
                <a:latin typeface="Algerian" pitchFamily="82" charset="0"/>
              </a:rPr>
              <a:t>Edit Attendance – </a:t>
            </a:r>
            <a:r>
              <a:rPr lang="en-US" sz="1800" b="1" dirty="0" smtClean="0">
                <a:ln w="10541" cmpd="sng">
                  <a:solidFill>
                    <a:srgbClr val="7D7D7D">
                      <a:tint val="100000"/>
                      <a:shade val="100000"/>
                      <a:satMod val="110000"/>
                    </a:srgbClr>
                  </a:solidFill>
                  <a:prstDash val="solid"/>
                </a:ln>
                <a:solidFill>
                  <a:srgbClr val="9900CC"/>
                </a:solidFill>
                <a:latin typeface="Algerian" pitchFamily="82" charset="0"/>
              </a:rPr>
              <a:t>Filtering page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421745"/>
            <a:ext cx="42767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359932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r>
              <a:rPr lang="en-US" sz="2400" dirty="0" smtClean="0">
                <a:solidFill>
                  <a:schemeClr val="tx2"/>
                </a:solidFill>
                <a:latin typeface="Andalus" pitchFamily="18" charset="-78"/>
                <a:cs typeface="Andalus" pitchFamily="18" charset="-78"/>
              </a:rPr>
              <a:t>There are 13 sessions, these are minimized up to 6 for display purposes. You can change any of the details that was entered wrongly  and then save the details by clicking </a:t>
            </a:r>
            <a:r>
              <a:rPr lang="en-US" sz="2400" dirty="0" smtClean="0">
                <a:solidFill>
                  <a:srgbClr val="9900CC"/>
                </a:solidFill>
                <a:latin typeface="Andalus" pitchFamily="18" charset="-78"/>
                <a:cs typeface="Andalus" pitchFamily="18" charset="-78"/>
              </a:rPr>
              <a:t>save n continue</a:t>
            </a:r>
          </a:p>
        </p:txBody>
      </p:sp>
      <p:sp>
        <p:nvSpPr>
          <p:cNvPr id="2" name="Title 1"/>
          <p:cNvSpPr>
            <a:spLocks noGrp="1"/>
          </p:cNvSpPr>
          <p:nvPr>
            <p:ph type="ctrTitle"/>
          </p:nvPr>
        </p:nvSpPr>
        <p:spPr>
          <a:xfrm>
            <a:off x="762000" y="152401"/>
            <a:ext cx="7772400" cy="609599"/>
          </a:xfrm>
        </p:spPr>
        <p:txBody>
          <a:bodyPr>
            <a:normAutofit/>
          </a:bodyPr>
          <a:lstStyle/>
          <a:p>
            <a:r>
              <a:rPr lang="en-US" sz="2400" b="1" dirty="0" smtClean="0">
                <a:ln w="10541" cmpd="sng">
                  <a:solidFill>
                    <a:srgbClr val="7D7D7D">
                      <a:tint val="100000"/>
                      <a:shade val="100000"/>
                      <a:satMod val="110000"/>
                    </a:srgbClr>
                  </a:solidFill>
                  <a:prstDash val="solid"/>
                </a:ln>
                <a:solidFill>
                  <a:srgbClr val="9900CC"/>
                </a:solidFill>
                <a:latin typeface="Algerian" pitchFamily="82" charset="0"/>
              </a:rPr>
              <a:t>Edit Attendance – </a:t>
            </a:r>
            <a:r>
              <a:rPr lang="en-US" sz="1800" b="1" dirty="0" smtClean="0">
                <a:ln w="10541" cmpd="sng">
                  <a:solidFill>
                    <a:srgbClr val="7D7D7D">
                      <a:tint val="100000"/>
                      <a:shade val="100000"/>
                      <a:satMod val="110000"/>
                    </a:srgbClr>
                  </a:solidFill>
                  <a:prstDash val="solid"/>
                </a:ln>
                <a:solidFill>
                  <a:srgbClr val="9900CC"/>
                </a:solidFill>
                <a:latin typeface="Algerian" pitchFamily="82" charset="0"/>
              </a:rPr>
              <a:t>Edit Session Details</a:t>
            </a:r>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0000"/>
          <a:stretch/>
        </p:blipFill>
        <p:spPr bwMode="auto">
          <a:xfrm>
            <a:off x="228600" y="2133600"/>
            <a:ext cx="8458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46079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r>
              <a:rPr lang="en-US" sz="2400" dirty="0" smtClean="0">
                <a:solidFill>
                  <a:schemeClr val="tx2"/>
                </a:solidFill>
                <a:latin typeface="Andalus" pitchFamily="18" charset="-78"/>
                <a:cs typeface="Andalus" pitchFamily="18" charset="-78"/>
              </a:rPr>
              <a:t>The user can select the right attendance wherever he/she made a mistake and then click on save and continue. It can be present, absent or make up as appropriate.</a:t>
            </a:r>
          </a:p>
        </p:txBody>
      </p:sp>
      <p:sp>
        <p:nvSpPr>
          <p:cNvPr id="2" name="Title 1"/>
          <p:cNvSpPr>
            <a:spLocks noGrp="1"/>
          </p:cNvSpPr>
          <p:nvPr>
            <p:ph type="ctrTitle"/>
          </p:nvPr>
        </p:nvSpPr>
        <p:spPr>
          <a:xfrm>
            <a:off x="762000" y="152401"/>
            <a:ext cx="7772400" cy="609599"/>
          </a:xfrm>
        </p:spPr>
        <p:txBody>
          <a:bodyPr>
            <a:normAutofit/>
          </a:bodyPr>
          <a:lstStyle/>
          <a:p>
            <a:r>
              <a:rPr lang="en-US" sz="2400" b="1" dirty="0" smtClean="0">
                <a:ln w="10541" cmpd="sng">
                  <a:solidFill>
                    <a:srgbClr val="7D7D7D">
                      <a:tint val="100000"/>
                      <a:shade val="100000"/>
                      <a:satMod val="110000"/>
                    </a:srgbClr>
                  </a:solidFill>
                  <a:prstDash val="solid"/>
                </a:ln>
                <a:solidFill>
                  <a:srgbClr val="9900CC"/>
                </a:solidFill>
                <a:latin typeface="Algerian" pitchFamily="82" charset="0"/>
              </a:rPr>
              <a:t>Edit Attendance – </a:t>
            </a:r>
            <a:r>
              <a:rPr lang="en-US" sz="1800" b="1" dirty="0" smtClean="0">
                <a:ln w="10541" cmpd="sng">
                  <a:solidFill>
                    <a:srgbClr val="7D7D7D">
                      <a:tint val="100000"/>
                      <a:shade val="100000"/>
                      <a:satMod val="110000"/>
                    </a:srgbClr>
                  </a:solidFill>
                  <a:prstDash val="solid"/>
                </a:ln>
                <a:solidFill>
                  <a:srgbClr val="9900CC"/>
                </a:solidFill>
                <a:latin typeface="Algerian" pitchFamily="82" charset="0"/>
              </a:rPr>
              <a:t>edit topics attended</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514600"/>
            <a:ext cx="8574110" cy="3999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288141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r>
              <a:rPr lang="en-US" sz="2400" dirty="0" smtClean="0">
                <a:solidFill>
                  <a:schemeClr val="tx2"/>
                </a:solidFill>
                <a:latin typeface="Andalus" pitchFamily="18" charset="-78"/>
                <a:cs typeface="Andalus" pitchFamily="18" charset="-78"/>
              </a:rPr>
              <a:t>This page shows the services that were provided, tick for each user appropriately if the respective services were provided to that user. Also enter the number of condoms that were distributed to each individual.</a:t>
            </a:r>
          </a:p>
        </p:txBody>
      </p:sp>
      <p:sp>
        <p:nvSpPr>
          <p:cNvPr id="2" name="Title 1"/>
          <p:cNvSpPr>
            <a:spLocks noGrp="1"/>
          </p:cNvSpPr>
          <p:nvPr>
            <p:ph type="ctrTitle"/>
          </p:nvPr>
        </p:nvSpPr>
        <p:spPr>
          <a:xfrm>
            <a:off x="762000" y="152401"/>
            <a:ext cx="7772400" cy="609599"/>
          </a:xfrm>
        </p:spPr>
        <p:txBody>
          <a:bodyPr>
            <a:normAutofit/>
          </a:bodyPr>
          <a:lstStyle/>
          <a:p>
            <a:r>
              <a:rPr lang="en-US" sz="2400" b="1" dirty="0" smtClean="0">
                <a:ln w="10541" cmpd="sng">
                  <a:solidFill>
                    <a:srgbClr val="7D7D7D">
                      <a:tint val="100000"/>
                      <a:shade val="100000"/>
                      <a:satMod val="110000"/>
                    </a:srgbClr>
                  </a:solidFill>
                  <a:prstDash val="solid"/>
                </a:ln>
                <a:solidFill>
                  <a:srgbClr val="9900CC"/>
                </a:solidFill>
                <a:latin typeface="Algerian" pitchFamily="82" charset="0"/>
              </a:rPr>
              <a:t>Edit Attendance – </a:t>
            </a:r>
            <a:r>
              <a:rPr lang="en-US" sz="1800" b="1" dirty="0" smtClean="0">
                <a:ln w="10541" cmpd="sng">
                  <a:solidFill>
                    <a:srgbClr val="7D7D7D">
                      <a:tint val="100000"/>
                      <a:shade val="100000"/>
                      <a:satMod val="110000"/>
                    </a:srgbClr>
                  </a:solidFill>
                  <a:prstDash val="solid"/>
                </a:ln>
                <a:solidFill>
                  <a:srgbClr val="9900CC"/>
                </a:solidFill>
                <a:latin typeface="Algerian" pitchFamily="82" charset="0"/>
              </a:rPr>
              <a:t>edit services provided</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899" y="2667000"/>
            <a:ext cx="847725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75909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r>
              <a:rPr lang="en-US" sz="2400" dirty="0" smtClean="0">
                <a:solidFill>
                  <a:schemeClr val="tx2"/>
                </a:solidFill>
                <a:latin typeface="Andalus" pitchFamily="18" charset="-78"/>
                <a:cs typeface="Andalus" pitchFamily="18" charset="-78"/>
              </a:rPr>
              <a:t>Within the management button, the user can be able to create back up, edit his/her details(Edit Profile.), or get help on the system usage.</a:t>
            </a:r>
          </a:p>
        </p:txBody>
      </p:sp>
      <p:sp>
        <p:nvSpPr>
          <p:cNvPr id="2" name="Title 1"/>
          <p:cNvSpPr>
            <a:spLocks noGrp="1"/>
          </p:cNvSpPr>
          <p:nvPr>
            <p:ph type="ctrTitle"/>
          </p:nvPr>
        </p:nvSpPr>
        <p:spPr>
          <a:xfrm>
            <a:off x="762000" y="152401"/>
            <a:ext cx="7772400" cy="609599"/>
          </a:xfrm>
        </p:spPr>
        <p:txBody>
          <a:bodyPr>
            <a:normAutofit/>
          </a:bodyPr>
          <a:lstStyle/>
          <a:p>
            <a:r>
              <a:rPr lang="en-US" sz="2400" b="1" dirty="0" smtClean="0">
                <a:ln w="10541" cmpd="sng">
                  <a:solidFill>
                    <a:srgbClr val="7D7D7D">
                      <a:tint val="100000"/>
                      <a:shade val="100000"/>
                      <a:satMod val="110000"/>
                    </a:srgbClr>
                  </a:solidFill>
                  <a:prstDash val="solid"/>
                </a:ln>
                <a:solidFill>
                  <a:srgbClr val="9900CC"/>
                </a:solidFill>
                <a:latin typeface="Algerian" pitchFamily="82" charset="0"/>
              </a:rPr>
              <a:t>Management.</a:t>
            </a:r>
            <a:endParaRPr lang="en-US" sz="1800" b="1" dirty="0" smtClean="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409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57463" t="13160" r="27924" b="59551"/>
          <a:stretch/>
        </p:blipFill>
        <p:spPr bwMode="auto">
          <a:xfrm>
            <a:off x="2942823" y="1066800"/>
            <a:ext cx="3277676"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82439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r>
              <a:rPr lang="en-US" sz="2400" dirty="0" smtClean="0">
                <a:solidFill>
                  <a:schemeClr val="tx2"/>
                </a:solidFill>
                <a:latin typeface="Andalus" pitchFamily="18" charset="-78"/>
                <a:cs typeface="Andalus" pitchFamily="18" charset="-78"/>
              </a:rPr>
              <a:t>The user is supposed to click on this button so as he/ she can create a back up. When the user clicks on the button shown, a pop up of the back up appears. He /she saves the back up and forward it to the M&amp;E Officer in charge of data at the county level.</a:t>
            </a:r>
          </a:p>
        </p:txBody>
      </p:sp>
      <p:sp>
        <p:nvSpPr>
          <p:cNvPr id="2" name="Title 1"/>
          <p:cNvSpPr>
            <a:spLocks noGrp="1"/>
          </p:cNvSpPr>
          <p:nvPr>
            <p:ph type="ctrTitle"/>
          </p:nvPr>
        </p:nvSpPr>
        <p:spPr>
          <a:xfrm>
            <a:off x="762000" y="152401"/>
            <a:ext cx="7772400" cy="609599"/>
          </a:xfrm>
        </p:spPr>
        <p:txBody>
          <a:bodyPr>
            <a:normAutofit/>
          </a:bodyPr>
          <a:lstStyle/>
          <a:p>
            <a:r>
              <a:rPr lang="en-US" sz="2400" b="1" dirty="0" smtClean="0">
                <a:ln w="10541" cmpd="sng">
                  <a:solidFill>
                    <a:srgbClr val="7D7D7D">
                      <a:tint val="100000"/>
                      <a:shade val="100000"/>
                      <a:satMod val="110000"/>
                    </a:srgbClr>
                  </a:solidFill>
                  <a:prstDash val="solid"/>
                </a:ln>
                <a:solidFill>
                  <a:srgbClr val="9900CC"/>
                </a:solidFill>
                <a:latin typeface="Algerian" pitchFamily="82" charset="0"/>
              </a:rPr>
              <a:t>Management-</a:t>
            </a:r>
            <a:r>
              <a:rPr lang="en-US" sz="1800" b="1" dirty="0" smtClean="0">
                <a:ln w="10541" cmpd="sng">
                  <a:solidFill>
                    <a:srgbClr val="7D7D7D">
                      <a:tint val="100000"/>
                      <a:shade val="100000"/>
                      <a:satMod val="110000"/>
                    </a:srgbClr>
                  </a:solidFill>
                  <a:prstDash val="solid"/>
                </a:ln>
                <a:solidFill>
                  <a:srgbClr val="9900CC"/>
                </a:solidFill>
                <a:latin typeface="Algerian" pitchFamily="82" charset="0"/>
              </a:rPr>
              <a:t>create back up.</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6794" y="914400"/>
            <a:ext cx="399097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9573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r>
              <a:rPr lang="en-US" sz="2400" dirty="0" smtClean="0">
                <a:solidFill>
                  <a:schemeClr val="tx2"/>
                </a:solidFill>
                <a:latin typeface="Andalus" pitchFamily="18" charset="-78"/>
                <a:cs typeface="Andalus" pitchFamily="18" charset="-78"/>
              </a:rPr>
              <a:t>Please ensure you provide the correct phone number. If the phone number is incorrect, the save button will be disabled.</a:t>
            </a:r>
            <a:endParaRPr lang="en-US" sz="2400" dirty="0" smtClean="0">
              <a:solidFill>
                <a:schemeClr val="tx2"/>
              </a:solidFill>
              <a:latin typeface="Andalus" pitchFamily="18" charset="-78"/>
              <a:cs typeface="Andalus" pitchFamily="18" charset="-78"/>
            </a:endParaRPr>
          </a:p>
        </p:txBody>
      </p:sp>
      <p:sp>
        <p:nvSpPr>
          <p:cNvPr id="2" name="Title 1"/>
          <p:cNvSpPr>
            <a:spLocks noGrp="1"/>
          </p:cNvSpPr>
          <p:nvPr>
            <p:ph type="ctrTitle"/>
          </p:nvPr>
        </p:nvSpPr>
        <p:spPr>
          <a:xfrm>
            <a:off x="762000" y="152401"/>
            <a:ext cx="7772400" cy="609599"/>
          </a:xfrm>
        </p:spPr>
        <p:txBody>
          <a:bodyPr>
            <a:normAutofit/>
          </a:bodyPr>
          <a:lstStyle/>
          <a:p>
            <a:r>
              <a:rPr lang="en-US" sz="2400" b="1" dirty="0" smtClean="0">
                <a:ln w="10541" cmpd="sng">
                  <a:solidFill>
                    <a:srgbClr val="7D7D7D">
                      <a:tint val="100000"/>
                      <a:shade val="100000"/>
                      <a:satMod val="110000"/>
                    </a:srgbClr>
                  </a:solidFill>
                  <a:prstDash val="solid"/>
                </a:ln>
                <a:solidFill>
                  <a:srgbClr val="9900CC"/>
                </a:solidFill>
                <a:latin typeface="Algerian" pitchFamily="82" charset="0"/>
              </a:rPr>
              <a:t>Management-</a:t>
            </a:r>
            <a:r>
              <a:rPr lang="en-US" sz="1800" b="1" dirty="0" smtClean="0">
                <a:ln w="10541" cmpd="sng">
                  <a:solidFill>
                    <a:srgbClr val="7D7D7D">
                      <a:tint val="100000"/>
                      <a:shade val="100000"/>
                      <a:satMod val="110000"/>
                    </a:srgbClr>
                  </a:solidFill>
                  <a:prstDash val="solid"/>
                </a:ln>
                <a:solidFill>
                  <a:srgbClr val="9900CC"/>
                </a:solidFill>
                <a:latin typeface="Algerian" pitchFamily="82" charset="0"/>
              </a:rPr>
              <a:t>edit profile</a:t>
            </a:r>
            <a:r>
              <a:rPr lang="en-US" sz="1800" b="1" dirty="0" smtClean="0">
                <a:ln w="10541" cmpd="sng">
                  <a:solidFill>
                    <a:srgbClr val="7D7D7D">
                      <a:tint val="100000"/>
                      <a:shade val="100000"/>
                      <a:satMod val="110000"/>
                    </a:srgbClr>
                  </a:solidFill>
                  <a:prstDash val="solid"/>
                </a:ln>
                <a:solidFill>
                  <a:srgbClr val="9900CC"/>
                </a:solidFill>
                <a:latin typeface="Algerian" pitchFamily="82" charset="0"/>
              </a:rPr>
              <a:t>.</a:t>
            </a:r>
            <a:endParaRPr lang="en-US" sz="1800" b="1" dirty="0" smtClean="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914400"/>
            <a:ext cx="524827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5781675" y="3352800"/>
            <a:ext cx="2895600" cy="838200"/>
          </a:xfrm>
          <a:prstGeom prst="wedgeRoundRectCallout">
            <a:avLst>
              <a:gd name="adj1" fmla="val -84436"/>
              <a:gd name="adj2" fmla="val 440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button is inactive until the whole of your phone number is correct or blank.</a:t>
            </a:r>
            <a:endParaRPr lang="en-US" dirty="0"/>
          </a:p>
        </p:txBody>
      </p:sp>
    </p:spTree>
    <p:extLst>
      <p:ext uri="{BB962C8B-B14F-4D97-AF65-F5344CB8AC3E}">
        <p14:creationId xmlns:p14="http://schemas.microsoft.com/office/powerpoint/2010/main" val="1591293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r>
              <a:rPr lang="en-US" sz="2400" dirty="0" smtClean="0">
                <a:solidFill>
                  <a:schemeClr val="tx2"/>
                </a:solidFill>
                <a:latin typeface="Andalus" pitchFamily="18" charset="-78"/>
                <a:cs typeface="Andalus" pitchFamily="18" charset="-78"/>
              </a:rPr>
              <a:t>All the system users are able to generate reports . Once a mouse is hovered over this link a sub menu appears from which the user can be able to click and generate a report. </a:t>
            </a: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r>
              <a:rPr lang="en-US" sz="2400" dirty="0" smtClean="0">
                <a:solidFill>
                  <a:schemeClr val="tx2"/>
                </a:solidFill>
                <a:latin typeface="Andalus" pitchFamily="18" charset="-78"/>
                <a:cs typeface="Andalus" pitchFamily="18" charset="-78"/>
              </a:rPr>
              <a:t>This is how you can be able to access and generate a report.</a:t>
            </a:r>
          </a:p>
        </p:txBody>
      </p:sp>
      <p:sp>
        <p:nvSpPr>
          <p:cNvPr id="2" name="Title 1"/>
          <p:cNvSpPr>
            <a:spLocks noGrp="1"/>
          </p:cNvSpPr>
          <p:nvPr>
            <p:ph type="ctrTitle"/>
          </p:nvPr>
        </p:nvSpPr>
        <p:spPr>
          <a:xfrm>
            <a:off x="762000" y="152401"/>
            <a:ext cx="7772400" cy="609599"/>
          </a:xfrm>
        </p:spPr>
        <p:txBody>
          <a:bodyPr>
            <a:normAutofit/>
          </a:bodyPr>
          <a:lstStyle/>
          <a:p>
            <a:r>
              <a:rPr lang="en-US" sz="2400" b="1" dirty="0" smtClean="0">
                <a:ln w="10541" cmpd="sng">
                  <a:solidFill>
                    <a:srgbClr val="7D7D7D">
                      <a:tint val="100000"/>
                      <a:shade val="100000"/>
                      <a:satMod val="110000"/>
                    </a:srgbClr>
                  </a:solidFill>
                  <a:prstDash val="solid"/>
                </a:ln>
                <a:solidFill>
                  <a:srgbClr val="9900CC"/>
                </a:solidFill>
                <a:latin typeface="Algerian" pitchFamily="82" charset="0"/>
              </a:rPr>
              <a:t>REPORTS</a:t>
            </a:r>
            <a:r>
              <a:rPr lang="en-US" sz="1800" b="1" dirty="0" smtClean="0">
                <a:ln w="10541" cmpd="sng">
                  <a:solidFill>
                    <a:srgbClr val="7D7D7D">
                      <a:tint val="100000"/>
                      <a:shade val="100000"/>
                      <a:satMod val="110000"/>
                    </a:srgbClr>
                  </a:solidFill>
                  <a:prstDash val="solid"/>
                </a:ln>
                <a:solidFill>
                  <a:srgbClr val="9900CC"/>
                </a:solidFill>
                <a:latin typeface="Algerian" pitchFamily="82" charset="0"/>
              </a:rPr>
              <a:t>.</a:t>
            </a:r>
            <a:endParaRPr lang="en-US" sz="1800" b="1" dirty="0" smtClean="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1390" t="11764" r="9568" b="65075"/>
          <a:stretch/>
        </p:blipFill>
        <p:spPr bwMode="auto">
          <a:xfrm>
            <a:off x="914400" y="2133600"/>
            <a:ext cx="7696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949175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r>
              <a:rPr lang="en-US" sz="2400" dirty="0" smtClean="0">
                <a:solidFill>
                  <a:schemeClr val="tx2"/>
                </a:solidFill>
                <a:latin typeface="Andalus" pitchFamily="18" charset="-78"/>
                <a:cs typeface="Andalus" pitchFamily="18" charset="-78"/>
              </a:rPr>
              <a:t>Select the details appropriately and then click on the next button.</a:t>
            </a: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r>
              <a:rPr lang="en-US" sz="2400" dirty="0" smtClean="0">
                <a:solidFill>
                  <a:schemeClr val="tx2"/>
                </a:solidFill>
                <a:latin typeface="Andalus" pitchFamily="18" charset="-78"/>
                <a:cs typeface="Andalus" pitchFamily="18" charset="-78"/>
              </a:rPr>
              <a:t>By holding down the ctrl button, the user can be able to multi-select, counties, partners and periods.</a:t>
            </a:r>
            <a:endParaRPr lang="en-US" sz="2400" dirty="0">
              <a:solidFill>
                <a:schemeClr val="tx2"/>
              </a:solidFill>
              <a:latin typeface="Andalus" pitchFamily="18" charset="-78"/>
              <a:cs typeface="Andalus" pitchFamily="18" charset="-78"/>
            </a:endParaRPr>
          </a:p>
        </p:txBody>
      </p:sp>
      <p:sp>
        <p:nvSpPr>
          <p:cNvPr id="2" name="Title 1"/>
          <p:cNvSpPr>
            <a:spLocks noGrp="1"/>
          </p:cNvSpPr>
          <p:nvPr>
            <p:ph type="ctrTitle"/>
          </p:nvPr>
        </p:nvSpPr>
        <p:spPr>
          <a:xfrm>
            <a:off x="762000" y="152401"/>
            <a:ext cx="7772400" cy="609599"/>
          </a:xfrm>
        </p:spPr>
        <p:txBody>
          <a:bodyPr>
            <a:normAutofit/>
          </a:bodyPr>
          <a:lstStyle/>
          <a:p>
            <a:r>
              <a:rPr lang="en-US" sz="2400" b="1" dirty="0" smtClean="0">
                <a:ln w="10541" cmpd="sng">
                  <a:solidFill>
                    <a:srgbClr val="7D7D7D">
                      <a:tint val="100000"/>
                      <a:shade val="100000"/>
                      <a:satMod val="110000"/>
                    </a:srgbClr>
                  </a:solidFill>
                  <a:prstDash val="solid"/>
                </a:ln>
                <a:solidFill>
                  <a:srgbClr val="9900CC"/>
                </a:solidFill>
                <a:latin typeface="Algerian" pitchFamily="82" charset="0"/>
              </a:rPr>
              <a:t>REPORTS-pwp completion rate (excel)</a:t>
            </a:r>
            <a:r>
              <a:rPr lang="en-US" sz="1800" b="1" dirty="0" smtClean="0">
                <a:ln w="10541" cmpd="sng">
                  <a:solidFill>
                    <a:srgbClr val="7D7D7D">
                      <a:tint val="100000"/>
                      <a:shade val="100000"/>
                      <a:satMod val="110000"/>
                    </a:srgbClr>
                  </a:solidFill>
                  <a:prstDash val="solid"/>
                </a:ln>
                <a:solidFill>
                  <a:srgbClr val="9900CC"/>
                </a:solidFill>
                <a:latin typeface="Algerian" pitchFamily="82" charset="0"/>
              </a:rPr>
              <a:t>.</a:t>
            </a:r>
            <a:endParaRPr lang="en-US" sz="1800" b="1" dirty="0" smtClean="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282" y="1676400"/>
            <a:ext cx="619125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45416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371600"/>
            <a:ext cx="7620000" cy="4648200"/>
          </a:xfrm>
        </p:spPr>
        <p:txBody>
          <a:bodyPr>
            <a:normAutofit/>
          </a:bodyPr>
          <a:lstStyle/>
          <a:p>
            <a:r>
              <a:rPr lang="en-US" sz="4000" dirty="0" smtClean="0">
                <a:solidFill>
                  <a:schemeClr val="tx2"/>
                </a:solidFill>
                <a:latin typeface="Andalus" pitchFamily="18" charset="-78"/>
                <a:cs typeface="Andalus" pitchFamily="18" charset="-78"/>
              </a:rPr>
              <a:t> </a:t>
            </a:r>
            <a:endParaRPr lang="en-US" sz="4000" dirty="0">
              <a:solidFill>
                <a:schemeClr val="tx2"/>
              </a:solidFill>
              <a:latin typeface="Andalus" pitchFamily="18" charset="-78"/>
              <a:cs typeface="Andalus" pitchFamily="18" charset="-78"/>
            </a:endParaRPr>
          </a:p>
        </p:txBody>
      </p:sp>
      <p:sp>
        <p:nvSpPr>
          <p:cNvPr id="2" name="Title 1"/>
          <p:cNvSpPr>
            <a:spLocks noGrp="1"/>
          </p:cNvSpPr>
          <p:nvPr>
            <p:ph type="ctrTitle"/>
          </p:nvPr>
        </p:nvSpPr>
        <p:spPr>
          <a:xfrm>
            <a:off x="762000" y="152400"/>
            <a:ext cx="7772400" cy="1219201"/>
          </a:xfrm>
        </p:spPr>
        <p:txBody>
          <a:bodyPr/>
          <a:lstStyle/>
          <a:p>
            <a:r>
              <a:rPr lang="en-US" b="1" dirty="0" smtClean="0">
                <a:ln w="10541" cmpd="sng">
                  <a:solidFill>
                    <a:srgbClr val="7D7D7D">
                      <a:tint val="100000"/>
                      <a:shade val="100000"/>
                      <a:satMod val="110000"/>
                    </a:srgbClr>
                  </a:solidFill>
                  <a:prstDash val="solid"/>
                </a:ln>
                <a:solidFill>
                  <a:srgbClr val="9900CC"/>
                </a:solidFill>
                <a:latin typeface="Algerian" pitchFamily="82" charset="0"/>
              </a:rPr>
              <a:t>INDEX PAGE.</a:t>
            </a:r>
            <a:endParaRPr lang="en-US" b="1" dirty="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475" y="1905000"/>
            <a:ext cx="6877050"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104775" y="5105400"/>
            <a:ext cx="2057400" cy="1095375"/>
          </a:xfrm>
          <a:prstGeom prst="wedgeRoundRectCallout">
            <a:avLst>
              <a:gd name="adj1" fmla="val 88713"/>
              <a:gd name="adj2" fmla="val 84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register as a guest.</a:t>
            </a:r>
            <a:endParaRPr lang="en-US" dirty="0"/>
          </a:p>
        </p:txBody>
      </p:sp>
      <p:sp>
        <p:nvSpPr>
          <p:cNvPr id="10" name="Rounded Rectangular Callout 9"/>
          <p:cNvSpPr/>
          <p:nvPr/>
        </p:nvSpPr>
        <p:spPr>
          <a:xfrm>
            <a:off x="5488546" y="4953000"/>
            <a:ext cx="2057400" cy="1095375"/>
          </a:xfrm>
          <a:prstGeom prst="wedgeRoundRectCallout">
            <a:avLst>
              <a:gd name="adj1" fmla="val -80927"/>
              <a:gd name="adj2" fmla="val -468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Password.</a:t>
            </a:r>
            <a:endParaRPr lang="en-US" dirty="0"/>
          </a:p>
        </p:txBody>
      </p:sp>
      <p:sp>
        <p:nvSpPr>
          <p:cNvPr id="11" name="Rounded Rectangular Callout 10"/>
          <p:cNvSpPr/>
          <p:nvPr/>
        </p:nvSpPr>
        <p:spPr>
          <a:xfrm>
            <a:off x="5486400" y="3505199"/>
            <a:ext cx="2057400" cy="1095375"/>
          </a:xfrm>
          <a:prstGeom prst="wedgeRoundRectCallout">
            <a:avLst>
              <a:gd name="adj1" fmla="val -71537"/>
              <a:gd name="adj2" fmla="val 401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Username.</a:t>
            </a:r>
            <a:endParaRPr lang="en-US" dirty="0"/>
          </a:p>
        </p:txBody>
      </p:sp>
    </p:spTree>
    <p:extLst>
      <p:ext uri="{BB962C8B-B14F-4D97-AF65-F5344CB8AC3E}">
        <p14:creationId xmlns:p14="http://schemas.microsoft.com/office/powerpoint/2010/main" val="131300930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r>
              <a:rPr lang="en-US" sz="2400" dirty="0" smtClean="0">
                <a:solidFill>
                  <a:schemeClr val="tx2"/>
                </a:solidFill>
                <a:latin typeface="Andalus" pitchFamily="18" charset="-78"/>
                <a:cs typeface="Andalus" pitchFamily="18" charset="-78"/>
              </a:rPr>
              <a:t>By clicking on the Help button, the system is able to download a user guide which will guide you on how to use the system.</a:t>
            </a:r>
            <a:endParaRPr lang="en-US" sz="2400" dirty="0" smtClean="0">
              <a:solidFill>
                <a:schemeClr val="tx2"/>
              </a:solidFill>
              <a:latin typeface="Andalus" pitchFamily="18" charset="-78"/>
              <a:cs typeface="Andalus" pitchFamily="18" charset="-78"/>
            </a:endParaRPr>
          </a:p>
        </p:txBody>
      </p:sp>
      <p:sp>
        <p:nvSpPr>
          <p:cNvPr id="2" name="Title 1"/>
          <p:cNvSpPr>
            <a:spLocks noGrp="1"/>
          </p:cNvSpPr>
          <p:nvPr>
            <p:ph type="ctrTitle"/>
          </p:nvPr>
        </p:nvSpPr>
        <p:spPr>
          <a:xfrm>
            <a:off x="762000" y="152401"/>
            <a:ext cx="7772400" cy="609599"/>
          </a:xfrm>
        </p:spPr>
        <p:txBody>
          <a:bodyPr>
            <a:normAutofit/>
          </a:bodyPr>
          <a:lstStyle/>
          <a:p>
            <a:r>
              <a:rPr lang="en-US" sz="2400" b="1" dirty="0" smtClean="0">
                <a:ln w="10541" cmpd="sng">
                  <a:solidFill>
                    <a:srgbClr val="7D7D7D">
                      <a:tint val="100000"/>
                      <a:shade val="100000"/>
                      <a:satMod val="110000"/>
                    </a:srgbClr>
                  </a:solidFill>
                  <a:prstDash val="solid"/>
                </a:ln>
                <a:solidFill>
                  <a:srgbClr val="9900CC"/>
                </a:solidFill>
                <a:latin typeface="Algerian" pitchFamily="82" charset="0"/>
              </a:rPr>
              <a:t>MANAGEMENT - Help</a:t>
            </a:r>
            <a:endParaRPr lang="en-US" sz="1800" b="1" dirty="0" smtClean="0">
              <a:ln w="10541" cmpd="sng">
                <a:solidFill>
                  <a:srgbClr val="7D7D7D">
                    <a:tint val="100000"/>
                    <a:shade val="100000"/>
                    <a:satMod val="110000"/>
                  </a:srgbClr>
                </a:solidFill>
                <a:prstDash val="solid"/>
              </a:ln>
              <a:solidFill>
                <a:srgbClr val="9900CC"/>
              </a:solidFill>
              <a:latin typeface="Algerian" pitchFamily="82" charset="0"/>
            </a:endParaRPr>
          </a:p>
        </p:txBody>
      </p:sp>
    </p:spTree>
    <p:extLst>
      <p:ext uri="{BB962C8B-B14F-4D97-AF65-F5344CB8AC3E}">
        <p14:creationId xmlns:p14="http://schemas.microsoft.com/office/powerpoint/2010/main" val="22130246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r>
              <a:rPr lang="en-US" sz="2400" dirty="0" smtClean="0">
                <a:solidFill>
                  <a:schemeClr val="tx2"/>
                </a:solidFill>
                <a:latin typeface="Andalus" pitchFamily="18" charset="-78"/>
                <a:cs typeface="Andalus" pitchFamily="18" charset="-78"/>
              </a:rPr>
              <a:t>If you are the system administrator, here arte the additional features to use:</a:t>
            </a:r>
          </a:p>
          <a:p>
            <a:pPr marL="457200" indent="-457200" algn="just">
              <a:buAutoNum type="arabicPeriod"/>
            </a:pPr>
            <a:r>
              <a:rPr lang="en-US" dirty="0">
                <a:solidFill>
                  <a:schemeClr val="accent6">
                    <a:lumMod val="50000"/>
                  </a:schemeClr>
                </a:solidFill>
              </a:rPr>
              <a:t>Adding Users.</a:t>
            </a:r>
          </a:p>
          <a:p>
            <a:pPr marL="457200" indent="-457200" algn="just">
              <a:buAutoNum type="arabicPeriod"/>
            </a:pPr>
            <a:r>
              <a:rPr lang="en-US" dirty="0">
                <a:solidFill>
                  <a:schemeClr val="accent6">
                    <a:lumMod val="50000"/>
                  </a:schemeClr>
                </a:solidFill>
              </a:rPr>
              <a:t>Merging data.</a:t>
            </a:r>
          </a:p>
          <a:p>
            <a:pPr marL="457200" indent="-457200" algn="just">
              <a:buAutoNum type="arabicPeriod"/>
            </a:pPr>
            <a:r>
              <a:rPr lang="en-US" dirty="0">
                <a:solidFill>
                  <a:schemeClr val="accent6">
                    <a:lumMod val="50000"/>
                  </a:schemeClr>
                </a:solidFill>
              </a:rPr>
              <a:t>Sending data to </a:t>
            </a:r>
            <a:r>
              <a:rPr lang="en-US" dirty="0" smtClean="0">
                <a:solidFill>
                  <a:schemeClr val="accent6">
                    <a:lumMod val="50000"/>
                  </a:schemeClr>
                </a:solidFill>
              </a:rPr>
              <a:t>head </a:t>
            </a:r>
            <a:r>
              <a:rPr lang="en-US" dirty="0">
                <a:solidFill>
                  <a:schemeClr val="accent6">
                    <a:lumMod val="50000"/>
                  </a:schemeClr>
                </a:solidFill>
              </a:rPr>
              <a:t>office via mail</a:t>
            </a:r>
            <a:r>
              <a:rPr lang="en-US" dirty="0" smtClean="0">
                <a:solidFill>
                  <a:schemeClr val="accent6">
                    <a:lumMod val="50000"/>
                  </a:schemeClr>
                </a:solidFill>
              </a:rPr>
              <a:t>.</a:t>
            </a:r>
          </a:p>
          <a:p>
            <a:pPr marL="457200" indent="-457200" algn="just">
              <a:buAutoNum type="arabicPeriod"/>
            </a:pPr>
            <a:endParaRPr lang="en-US" dirty="0">
              <a:solidFill>
                <a:schemeClr val="accent6">
                  <a:lumMod val="50000"/>
                </a:schemeClr>
              </a:solidFill>
            </a:endParaRPr>
          </a:p>
          <a:p>
            <a:pPr marL="457200" indent="-457200" algn="just">
              <a:buAutoNum type="arabicPeriod"/>
            </a:pPr>
            <a:endParaRPr lang="en-US" dirty="0" smtClean="0">
              <a:solidFill>
                <a:schemeClr val="accent6">
                  <a:lumMod val="50000"/>
                </a:schemeClr>
              </a:solidFill>
            </a:endParaRPr>
          </a:p>
          <a:p>
            <a:pPr algn="just"/>
            <a:endParaRPr lang="en-US" dirty="0">
              <a:solidFill>
                <a:schemeClr val="accent6">
                  <a:lumMod val="50000"/>
                </a:schemeClr>
              </a:solidFill>
            </a:endParaRPr>
          </a:p>
        </p:txBody>
      </p:sp>
      <p:sp>
        <p:nvSpPr>
          <p:cNvPr id="2" name="Title 1"/>
          <p:cNvSpPr>
            <a:spLocks noGrp="1"/>
          </p:cNvSpPr>
          <p:nvPr>
            <p:ph type="ctrTitle"/>
          </p:nvPr>
        </p:nvSpPr>
        <p:spPr>
          <a:xfrm>
            <a:off x="762000" y="152401"/>
            <a:ext cx="7772400" cy="609599"/>
          </a:xfrm>
        </p:spPr>
        <p:txBody>
          <a:bodyPr>
            <a:normAutofit/>
          </a:bodyPr>
          <a:lstStyle/>
          <a:p>
            <a:r>
              <a:rPr lang="en-US" sz="2400" b="1" dirty="0" smtClean="0">
                <a:ln w="10541" cmpd="sng">
                  <a:solidFill>
                    <a:srgbClr val="7D7D7D">
                      <a:tint val="100000"/>
                      <a:shade val="100000"/>
                      <a:satMod val="110000"/>
                    </a:srgbClr>
                  </a:solidFill>
                  <a:prstDash val="solid"/>
                </a:ln>
                <a:solidFill>
                  <a:srgbClr val="9900CC"/>
                </a:solidFill>
                <a:latin typeface="Algerian" pitchFamily="82" charset="0"/>
              </a:rPr>
              <a:t>Administrator additional features.</a:t>
            </a:r>
            <a:endParaRPr lang="en-US" sz="1800" b="1" dirty="0" smtClean="0">
              <a:ln w="10541" cmpd="sng">
                <a:solidFill>
                  <a:srgbClr val="7D7D7D">
                    <a:tint val="100000"/>
                    <a:shade val="100000"/>
                    <a:satMod val="110000"/>
                  </a:srgbClr>
                </a:solidFill>
                <a:prstDash val="solid"/>
              </a:ln>
              <a:solidFill>
                <a:srgbClr val="9900CC"/>
              </a:solidFill>
              <a:latin typeface="Algerian" pitchFamily="82" charset="0"/>
            </a:endParaRPr>
          </a:p>
        </p:txBody>
      </p:sp>
    </p:spTree>
    <p:extLst>
      <p:ext uri="{BB962C8B-B14F-4D97-AF65-F5344CB8AC3E}">
        <p14:creationId xmlns:p14="http://schemas.microsoft.com/office/powerpoint/2010/main" val="100618876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pPr algn="just"/>
            <a:r>
              <a:rPr lang="en-US" dirty="0" smtClean="0">
                <a:solidFill>
                  <a:schemeClr val="accent6">
                    <a:lumMod val="50000"/>
                  </a:schemeClr>
                </a:solidFill>
              </a:rPr>
              <a:t>The administrator has the rights to add other system users. This is achieved by clicking on the User button. Here is the adding users page.</a:t>
            </a:r>
            <a:endParaRPr lang="en-US" dirty="0">
              <a:solidFill>
                <a:schemeClr val="accent6">
                  <a:lumMod val="50000"/>
                </a:schemeClr>
              </a:solidFill>
            </a:endParaRPr>
          </a:p>
        </p:txBody>
      </p:sp>
      <p:sp>
        <p:nvSpPr>
          <p:cNvPr id="2" name="Title 1"/>
          <p:cNvSpPr>
            <a:spLocks noGrp="1"/>
          </p:cNvSpPr>
          <p:nvPr>
            <p:ph type="ctrTitle"/>
          </p:nvPr>
        </p:nvSpPr>
        <p:spPr>
          <a:xfrm>
            <a:off x="762000" y="152401"/>
            <a:ext cx="7772400" cy="609599"/>
          </a:xfrm>
        </p:spPr>
        <p:txBody>
          <a:bodyPr>
            <a:normAutofit/>
          </a:bodyPr>
          <a:lstStyle/>
          <a:p>
            <a:r>
              <a:rPr lang="en-US" sz="2400" b="1" dirty="0" smtClean="0">
                <a:ln w="10541" cmpd="sng">
                  <a:solidFill>
                    <a:srgbClr val="7D7D7D">
                      <a:tint val="100000"/>
                      <a:shade val="100000"/>
                      <a:satMod val="110000"/>
                    </a:srgbClr>
                  </a:solidFill>
                  <a:prstDash val="solid"/>
                </a:ln>
                <a:solidFill>
                  <a:srgbClr val="9900CC"/>
                </a:solidFill>
                <a:latin typeface="Algerian" pitchFamily="82" charset="0"/>
              </a:rPr>
              <a:t>Administrator –add users.</a:t>
            </a:r>
            <a:endParaRPr lang="en-US" sz="1800" b="1" dirty="0" smtClean="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514600"/>
            <a:ext cx="5724525" cy="415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303482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pPr algn="just"/>
            <a:r>
              <a:rPr lang="en-US" dirty="0" smtClean="0">
                <a:solidFill>
                  <a:schemeClr val="accent6">
                    <a:lumMod val="50000"/>
                  </a:schemeClr>
                </a:solidFill>
              </a:rPr>
              <a:t> When a mouse is moved over the management button and then over the data submenu, below sub-menus appear.</a:t>
            </a:r>
          </a:p>
          <a:p>
            <a:pPr algn="just"/>
            <a:endParaRPr lang="en-US" dirty="0">
              <a:solidFill>
                <a:schemeClr val="accent6">
                  <a:lumMod val="50000"/>
                </a:schemeClr>
              </a:solidFill>
            </a:endParaRPr>
          </a:p>
          <a:p>
            <a:pPr algn="just"/>
            <a:endParaRPr lang="en-US" dirty="0" smtClean="0">
              <a:solidFill>
                <a:schemeClr val="accent6">
                  <a:lumMod val="50000"/>
                </a:schemeClr>
              </a:solidFill>
            </a:endParaRPr>
          </a:p>
          <a:p>
            <a:pPr algn="just"/>
            <a:endParaRPr lang="en-US" dirty="0">
              <a:solidFill>
                <a:schemeClr val="accent6">
                  <a:lumMod val="50000"/>
                </a:schemeClr>
              </a:solidFill>
            </a:endParaRPr>
          </a:p>
          <a:p>
            <a:pPr algn="just"/>
            <a:r>
              <a:rPr lang="en-US" dirty="0" smtClean="0">
                <a:solidFill>
                  <a:schemeClr val="accent6">
                    <a:lumMod val="50000"/>
                  </a:schemeClr>
                </a:solidFill>
              </a:rPr>
              <a:t>Within the data submenu the user is able to back up data, merge data and also send data.</a:t>
            </a:r>
          </a:p>
        </p:txBody>
      </p:sp>
      <p:sp>
        <p:nvSpPr>
          <p:cNvPr id="2" name="Title 1"/>
          <p:cNvSpPr>
            <a:spLocks noGrp="1"/>
          </p:cNvSpPr>
          <p:nvPr>
            <p:ph type="ctrTitle"/>
          </p:nvPr>
        </p:nvSpPr>
        <p:spPr>
          <a:xfrm>
            <a:off x="762000" y="152401"/>
            <a:ext cx="7772400" cy="609599"/>
          </a:xfrm>
        </p:spPr>
        <p:txBody>
          <a:bodyPr>
            <a:normAutofit/>
          </a:bodyPr>
          <a:lstStyle/>
          <a:p>
            <a:r>
              <a:rPr lang="en-US" sz="2400" b="1" dirty="0" smtClean="0">
                <a:ln w="10541" cmpd="sng">
                  <a:solidFill>
                    <a:srgbClr val="7D7D7D">
                      <a:tint val="100000"/>
                      <a:shade val="100000"/>
                      <a:satMod val="110000"/>
                    </a:srgbClr>
                  </a:solidFill>
                  <a:prstDash val="solid"/>
                </a:ln>
                <a:solidFill>
                  <a:srgbClr val="9900CC"/>
                </a:solidFill>
                <a:latin typeface="Algerian" pitchFamily="82" charset="0"/>
              </a:rPr>
              <a:t>Administrator –Management.</a:t>
            </a:r>
            <a:endParaRPr lang="en-US" sz="1800" b="1" dirty="0" smtClean="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512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1366" t="14154" r="18043" b="59859"/>
          <a:stretch/>
        </p:blipFill>
        <p:spPr bwMode="auto">
          <a:xfrm>
            <a:off x="2068197" y="2514600"/>
            <a:ext cx="3980330" cy="1900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28451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pPr algn="just"/>
            <a:r>
              <a:rPr lang="en-US" dirty="0" smtClean="0">
                <a:solidFill>
                  <a:schemeClr val="accent6">
                    <a:lumMod val="50000"/>
                  </a:schemeClr>
                </a:solidFill>
              </a:rPr>
              <a:t>The M &amp; E Officer is supposed to back up his/ her own data, if he/she was involved with any data entry as shown below.</a:t>
            </a:r>
          </a:p>
          <a:p>
            <a:pPr algn="just"/>
            <a:endParaRPr lang="en-US" dirty="0">
              <a:solidFill>
                <a:schemeClr val="accent6">
                  <a:lumMod val="50000"/>
                </a:schemeClr>
              </a:solidFill>
            </a:endParaRPr>
          </a:p>
          <a:p>
            <a:pPr algn="just"/>
            <a:endParaRPr lang="en-US" dirty="0" smtClean="0">
              <a:solidFill>
                <a:schemeClr val="accent6">
                  <a:lumMod val="50000"/>
                </a:schemeClr>
              </a:solidFill>
            </a:endParaRPr>
          </a:p>
          <a:p>
            <a:pPr algn="just"/>
            <a:endParaRPr lang="en-US" dirty="0">
              <a:solidFill>
                <a:schemeClr val="accent6">
                  <a:lumMod val="50000"/>
                </a:schemeClr>
              </a:solidFill>
            </a:endParaRPr>
          </a:p>
          <a:p>
            <a:pPr algn="just"/>
            <a:r>
              <a:rPr lang="en-US" dirty="0" smtClean="0">
                <a:solidFill>
                  <a:schemeClr val="accent6">
                    <a:lumMod val="50000"/>
                  </a:schemeClr>
                </a:solidFill>
              </a:rPr>
              <a:t>On clicking the create back up button, a pop up of the created back up will appear. He/she needs to save this data to a location he knows. For this case the default is downloads.</a:t>
            </a:r>
          </a:p>
        </p:txBody>
      </p:sp>
      <p:sp>
        <p:nvSpPr>
          <p:cNvPr id="2" name="Title 1"/>
          <p:cNvSpPr>
            <a:spLocks noGrp="1"/>
          </p:cNvSpPr>
          <p:nvPr>
            <p:ph type="ctrTitle"/>
          </p:nvPr>
        </p:nvSpPr>
        <p:spPr>
          <a:xfrm>
            <a:off x="762000" y="152401"/>
            <a:ext cx="7772400" cy="609599"/>
          </a:xfrm>
        </p:spPr>
        <p:txBody>
          <a:bodyPr>
            <a:normAutofit/>
          </a:bodyPr>
          <a:lstStyle/>
          <a:p>
            <a:r>
              <a:rPr lang="en-US" sz="2400" b="1" dirty="0" smtClean="0">
                <a:ln w="10541" cmpd="sng">
                  <a:solidFill>
                    <a:srgbClr val="7D7D7D">
                      <a:tint val="100000"/>
                      <a:shade val="100000"/>
                      <a:satMod val="110000"/>
                    </a:srgbClr>
                  </a:solidFill>
                  <a:prstDash val="solid"/>
                </a:ln>
                <a:solidFill>
                  <a:srgbClr val="9900CC"/>
                </a:solidFill>
                <a:latin typeface="Algerian" pitchFamily="82" charset="0"/>
              </a:rPr>
              <a:t>Administrator –Management-BACK UP DATA.</a:t>
            </a:r>
            <a:endParaRPr lang="en-US" sz="1800" b="1" dirty="0" smtClean="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1930" y="2438400"/>
            <a:ext cx="28575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6791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pPr algn="just"/>
            <a:r>
              <a:rPr lang="en-US" dirty="0" smtClean="0">
                <a:solidFill>
                  <a:schemeClr val="accent6">
                    <a:lumMod val="50000"/>
                  </a:schemeClr>
                </a:solidFill>
              </a:rPr>
              <a:t>The M&amp;E Officer at the county level is supposed to collect all the data from the pwp users by creating the back up as shown. This collected back up includes his/her own back up.</a:t>
            </a:r>
          </a:p>
          <a:p>
            <a:pPr algn="just"/>
            <a:r>
              <a:rPr lang="en-US" dirty="0" smtClean="0">
                <a:solidFill>
                  <a:schemeClr val="accent6">
                    <a:lumMod val="50000"/>
                  </a:schemeClr>
                </a:solidFill>
              </a:rPr>
              <a:t>On collecting the data, the officer will click on the merge data sub-button and the following page will appear.</a:t>
            </a:r>
          </a:p>
        </p:txBody>
      </p:sp>
      <p:sp>
        <p:nvSpPr>
          <p:cNvPr id="2" name="Title 1"/>
          <p:cNvSpPr>
            <a:spLocks noGrp="1"/>
          </p:cNvSpPr>
          <p:nvPr>
            <p:ph type="ctrTitle"/>
          </p:nvPr>
        </p:nvSpPr>
        <p:spPr>
          <a:xfrm>
            <a:off x="762000" y="152401"/>
            <a:ext cx="7772400" cy="609599"/>
          </a:xfrm>
        </p:spPr>
        <p:txBody>
          <a:bodyPr>
            <a:normAutofit/>
          </a:bodyPr>
          <a:lstStyle/>
          <a:p>
            <a:r>
              <a:rPr lang="en-US" sz="2400" b="1" dirty="0" smtClean="0">
                <a:ln w="10541" cmpd="sng">
                  <a:solidFill>
                    <a:srgbClr val="7D7D7D">
                      <a:tint val="100000"/>
                      <a:shade val="100000"/>
                      <a:satMod val="110000"/>
                    </a:srgbClr>
                  </a:solidFill>
                  <a:prstDash val="solid"/>
                </a:ln>
                <a:solidFill>
                  <a:srgbClr val="9900CC"/>
                </a:solidFill>
                <a:latin typeface="Algerian" pitchFamily="82" charset="0"/>
              </a:rPr>
              <a:t>Administrator –Management-merge data.</a:t>
            </a:r>
            <a:endParaRPr lang="en-US" sz="1800" b="1" dirty="0" smtClean="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4038600"/>
            <a:ext cx="3581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1371600" y="5105400"/>
            <a:ext cx="2438400" cy="1219200"/>
          </a:xfrm>
          <a:prstGeom prst="wedgeRoundRectCallout">
            <a:avLst>
              <a:gd name="adj1" fmla="val 98005"/>
              <a:gd name="adj2" fmla="val 86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select the file that you want to merge its data.</a:t>
            </a:r>
            <a:endParaRPr lang="en-US" dirty="0"/>
          </a:p>
        </p:txBody>
      </p:sp>
    </p:spTree>
    <p:extLst>
      <p:ext uri="{BB962C8B-B14F-4D97-AF65-F5344CB8AC3E}">
        <p14:creationId xmlns:p14="http://schemas.microsoft.com/office/powerpoint/2010/main" val="201285920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pPr algn="just"/>
            <a:r>
              <a:rPr lang="en-US" dirty="0" smtClean="0">
                <a:solidFill>
                  <a:schemeClr val="accent6">
                    <a:lumMod val="50000"/>
                  </a:schemeClr>
                </a:solidFill>
              </a:rPr>
              <a:t>NOTE: The M&amp;E Officer needs to select the correct database file </a:t>
            </a:r>
            <a:r>
              <a:rPr lang="en-US" dirty="0" err="1" smtClean="0">
                <a:solidFill>
                  <a:schemeClr val="accent6">
                    <a:lumMod val="50000"/>
                  </a:schemeClr>
                </a:solidFill>
              </a:rPr>
              <a:t>i.e</a:t>
            </a:r>
            <a:r>
              <a:rPr lang="en-US" dirty="0" smtClean="0">
                <a:solidFill>
                  <a:schemeClr val="accent6">
                    <a:lumMod val="50000"/>
                  </a:schemeClr>
                </a:solidFill>
              </a:rPr>
              <a:t> </a:t>
            </a:r>
            <a:r>
              <a:rPr lang="en-US" dirty="0" err="1" smtClean="0">
                <a:solidFill>
                  <a:schemeClr val="accent6">
                    <a:lumMod val="50000"/>
                  </a:schemeClr>
                </a:solidFill>
              </a:rPr>
              <a:t>xxxxxxxxx</a:t>
            </a:r>
            <a:r>
              <a:rPr lang="en-US" dirty="0" err="1" smtClean="0">
                <a:solidFill>
                  <a:srgbClr val="FF0000"/>
                </a:solidFill>
              </a:rPr>
              <a:t>.sql</a:t>
            </a:r>
            <a:r>
              <a:rPr lang="en-US" dirty="0" smtClean="0">
                <a:solidFill>
                  <a:srgbClr val="FF0000"/>
                </a:solidFill>
              </a:rPr>
              <a:t>, </a:t>
            </a:r>
            <a:r>
              <a:rPr lang="en-US" dirty="0" smtClean="0">
                <a:solidFill>
                  <a:schemeClr val="accent6">
                    <a:lumMod val="50000"/>
                  </a:schemeClr>
                </a:solidFill>
              </a:rPr>
              <a:t>this is very essential because if a wrong file is chosen, an error will appear as shown bellow.</a:t>
            </a:r>
            <a:endParaRPr lang="en-US" dirty="0" smtClean="0">
              <a:solidFill>
                <a:srgbClr val="FF0000"/>
              </a:solidFill>
            </a:endParaRPr>
          </a:p>
        </p:txBody>
      </p:sp>
      <p:sp>
        <p:nvSpPr>
          <p:cNvPr id="2" name="Title 1"/>
          <p:cNvSpPr>
            <a:spLocks noGrp="1"/>
          </p:cNvSpPr>
          <p:nvPr>
            <p:ph type="ctrTitle"/>
          </p:nvPr>
        </p:nvSpPr>
        <p:spPr>
          <a:xfrm>
            <a:off x="762000" y="152401"/>
            <a:ext cx="7772400" cy="609599"/>
          </a:xfrm>
        </p:spPr>
        <p:txBody>
          <a:bodyPr>
            <a:normAutofit/>
          </a:bodyPr>
          <a:lstStyle/>
          <a:p>
            <a:r>
              <a:rPr lang="en-US" sz="2400" b="1" dirty="0" smtClean="0">
                <a:ln w="10541" cmpd="sng">
                  <a:solidFill>
                    <a:srgbClr val="7D7D7D">
                      <a:tint val="100000"/>
                      <a:shade val="100000"/>
                      <a:satMod val="110000"/>
                    </a:srgbClr>
                  </a:solidFill>
                  <a:prstDash val="solid"/>
                </a:ln>
                <a:solidFill>
                  <a:srgbClr val="9900CC"/>
                </a:solidFill>
                <a:latin typeface="Algerian" pitchFamily="82" charset="0"/>
              </a:rPr>
              <a:t>Merge data – Errors     1.</a:t>
            </a:r>
            <a:endParaRPr lang="en-US" sz="1800" b="1" dirty="0" smtClean="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136006"/>
            <a:ext cx="4419600" cy="2731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458539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pPr algn="just"/>
            <a:r>
              <a:rPr lang="en-US" dirty="0" smtClean="0">
                <a:solidFill>
                  <a:schemeClr val="accent6">
                    <a:lumMod val="50000"/>
                  </a:schemeClr>
                </a:solidFill>
              </a:rPr>
              <a:t>If the M&amp;E Officer chooses a database file for a different database, an error show below will occur. And the database will not be merged.</a:t>
            </a:r>
            <a:endParaRPr lang="en-US" dirty="0" smtClean="0">
              <a:solidFill>
                <a:srgbClr val="FF0000"/>
              </a:solidFill>
            </a:endParaRPr>
          </a:p>
        </p:txBody>
      </p:sp>
      <p:sp>
        <p:nvSpPr>
          <p:cNvPr id="2" name="Title 1"/>
          <p:cNvSpPr>
            <a:spLocks noGrp="1"/>
          </p:cNvSpPr>
          <p:nvPr>
            <p:ph type="ctrTitle"/>
          </p:nvPr>
        </p:nvSpPr>
        <p:spPr>
          <a:xfrm>
            <a:off x="762000" y="152401"/>
            <a:ext cx="7772400" cy="609599"/>
          </a:xfrm>
        </p:spPr>
        <p:txBody>
          <a:bodyPr>
            <a:normAutofit/>
          </a:bodyPr>
          <a:lstStyle/>
          <a:p>
            <a:r>
              <a:rPr lang="en-US" sz="2400" b="1" dirty="0" smtClean="0">
                <a:ln w="10541" cmpd="sng">
                  <a:solidFill>
                    <a:srgbClr val="7D7D7D">
                      <a:tint val="100000"/>
                      <a:shade val="100000"/>
                      <a:satMod val="110000"/>
                    </a:srgbClr>
                  </a:solidFill>
                  <a:prstDash val="solid"/>
                </a:ln>
                <a:solidFill>
                  <a:srgbClr val="9900CC"/>
                </a:solidFill>
                <a:latin typeface="Algerian" pitchFamily="82" charset="0"/>
              </a:rPr>
              <a:t>Merge data – Errors     2.</a:t>
            </a:r>
            <a:endParaRPr lang="en-US" sz="1800" b="1" dirty="0" smtClean="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92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6586" t="26654" r="26208" b="27993"/>
          <a:stretch/>
        </p:blipFill>
        <p:spPr bwMode="auto">
          <a:xfrm>
            <a:off x="10732" y="2667000"/>
            <a:ext cx="3810000" cy="3259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33173" t="26365" r="26442" b="28917"/>
          <a:stretch/>
        </p:blipFill>
        <p:spPr bwMode="auto">
          <a:xfrm>
            <a:off x="3962400" y="2655194"/>
            <a:ext cx="4884312" cy="3271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2220532" y="6107806"/>
            <a:ext cx="1600200" cy="419100"/>
          </a:xfrm>
          <a:prstGeom prst="wedgeRoundRectCallout">
            <a:avLst>
              <a:gd name="adj1" fmla="val 7336"/>
              <a:gd name="adj2" fmla="val -1692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Status</a:t>
            </a:r>
            <a:endParaRPr lang="en-US" dirty="0"/>
          </a:p>
        </p:txBody>
      </p:sp>
      <p:sp>
        <p:nvSpPr>
          <p:cNvPr id="8" name="Rounded Rectangular Callout 7"/>
          <p:cNvSpPr/>
          <p:nvPr/>
        </p:nvSpPr>
        <p:spPr>
          <a:xfrm>
            <a:off x="303726" y="6210300"/>
            <a:ext cx="1600200" cy="533400"/>
          </a:xfrm>
          <a:prstGeom prst="wedgeRoundRectCallout">
            <a:avLst>
              <a:gd name="adj1" fmla="val -37735"/>
              <a:gd name="adj2" fmla="val -3117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Error</a:t>
            </a:r>
            <a:endParaRPr lang="en-US" dirty="0"/>
          </a:p>
        </p:txBody>
      </p:sp>
      <p:sp>
        <p:nvSpPr>
          <p:cNvPr id="9" name="Rounded Rectangular Callout 8"/>
          <p:cNvSpPr/>
          <p:nvPr/>
        </p:nvSpPr>
        <p:spPr>
          <a:xfrm>
            <a:off x="4648200" y="6210300"/>
            <a:ext cx="1600200" cy="533400"/>
          </a:xfrm>
          <a:prstGeom prst="wedgeRoundRectCallout">
            <a:avLst>
              <a:gd name="adj1" fmla="val 69307"/>
              <a:gd name="adj2" fmla="val -2876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Error type,</a:t>
            </a:r>
            <a:endParaRPr lang="en-US" dirty="0"/>
          </a:p>
        </p:txBody>
      </p:sp>
      <p:sp>
        <p:nvSpPr>
          <p:cNvPr id="10" name="Rounded Rectangular Callout 9"/>
          <p:cNvSpPr/>
          <p:nvPr/>
        </p:nvSpPr>
        <p:spPr>
          <a:xfrm>
            <a:off x="6934200" y="5993506"/>
            <a:ext cx="1600200" cy="533400"/>
          </a:xfrm>
          <a:prstGeom prst="wedgeRoundRectCallout">
            <a:avLst>
              <a:gd name="adj1" fmla="val 16994"/>
              <a:gd name="adj2" fmla="val -1016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Status</a:t>
            </a:r>
            <a:endParaRPr lang="en-US" dirty="0"/>
          </a:p>
        </p:txBody>
      </p:sp>
    </p:spTree>
    <p:extLst>
      <p:ext uri="{BB962C8B-B14F-4D97-AF65-F5344CB8AC3E}">
        <p14:creationId xmlns:p14="http://schemas.microsoft.com/office/powerpoint/2010/main" val="182968370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pPr algn="just"/>
            <a:r>
              <a:rPr lang="en-US" dirty="0" smtClean="0">
                <a:solidFill>
                  <a:schemeClr val="accent6">
                    <a:lumMod val="50000"/>
                  </a:schemeClr>
                </a:solidFill>
              </a:rPr>
              <a:t>If all goes well and the database is merged to completion without any errors, a message shown below appears. </a:t>
            </a:r>
            <a:endParaRPr lang="en-US" dirty="0" smtClean="0">
              <a:solidFill>
                <a:srgbClr val="FF0000"/>
              </a:solidFill>
            </a:endParaRPr>
          </a:p>
        </p:txBody>
      </p:sp>
      <p:sp>
        <p:nvSpPr>
          <p:cNvPr id="2" name="Title 1"/>
          <p:cNvSpPr>
            <a:spLocks noGrp="1"/>
          </p:cNvSpPr>
          <p:nvPr>
            <p:ph type="ctrTitle"/>
          </p:nvPr>
        </p:nvSpPr>
        <p:spPr>
          <a:xfrm>
            <a:off x="762000" y="152401"/>
            <a:ext cx="7772400" cy="609599"/>
          </a:xfrm>
        </p:spPr>
        <p:txBody>
          <a:bodyPr>
            <a:normAutofit/>
          </a:bodyPr>
          <a:lstStyle/>
          <a:p>
            <a:r>
              <a:rPr lang="en-US" sz="2400" b="1" dirty="0" smtClean="0">
                <a:ln w="10541" cmpd="sng">
                  <a:solidFill>
                    <a:srgbClr val="7D7D7D">
                      <a:tint val="100000"/>
                      <a:shade val="100000"/>
                      <a:satMod val="110000"/>
                    </a:srgbClr>
                  </a:solidFill>
                  <a:prstDash val="solid"/>
                </a:ln>
                <a:solidFill>
                  <a:srgbClr val="9900CC"/>
                </a:solidFill>
                <a:latin typeface="Algerian" pitchFamily="82" charset="0"/>
              </a:rPr>
              <a:t>Merge data – success.</a:t>
            </a:r>
            <a:endParaRPr lang="en-US" sz="1800" b="1" dirty="0" smtClean="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1024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1909" t="26838" r="25486" b="27023"/>
          <a:stretch/>
        </p:blipFill>
        <p:spPr bwMode="auto">
          <a:xfrm>
            <a:off x="533400" y="2438400"/>
            <a:ext cx="6844553" cy="337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1676400" y="5943600"/>
            <a:ext cx="2514600" cy="708212"/>
          </a:xfrm>
          <a:prstGeom prst="wedgeRoundRectCallout">
            <a:avLst>
              <a:gd name="adj1" fmla="val 1702"/>
              <a:gd name="adj2" fmla="val -2521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Success Message.</a:t>
            </a:r>
            <a:endParaRPr lang="en-US" dirty="0"/>
          </a:p>
        </p:txBody>
      </p:sp>
      <p:sp>
        <p:nvSpPr>
          <p:cNvPr id="12" name="Rounded Rectangular Callout 11"/>
          <p:cNvSpPr/>
          <p:nvPr/>
        </p:nvSpPr>
        <p:spPr>
          <a:xfrm>
            <a:off x="5486400" y="5943600"/>
            <a:ext cx="2514600" cy="685800"/>
          </a:xfrm>
          <a:prstGeom prst="wedgeRoundRectCallout">
            <a:avLst>
              <a:gd name="adj1" fmla="val -13663"/>
              <a:gd name="adj2" fmla="val -1215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Status.</a:t>
            </a:r>
            <a:endParaRPr lang="en-US" dirty="0"/>
          </a:p>
        </p:txBody>
      </p:sp>
    </p:spTree>
    <p:extLst>
      <p:ext uri="{BB962C8B-B14F-4D97-AF65-F5344CB8AC3E}">
        <p14:creationId xmlns:p14="http://schemas.microsoft.com/office/powerpoint/2010/main" val="269952034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4"/>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pPr algn="just"/>
            <a:r>
              <a:rPr lang="en-US" dirty="0" smtClean="0">
                <a:solidFill>
                  <a:schemeClr val="accent6">
                    <a:lumMod val="50000"/>
                  </a:schemeClr>
                </a:solidFill>
              </a:rPr>
              <a:t>The M&amp;E Officer is also supposed to send regular back up to the head office. This is achieved through clicking on Send Data  and the page below appears.</a:t>
            </a:r>
          </a:p>
        </p:txBody>
      </p:sp>
      <p:sp>
        <p:nvSpPr>
          <p:cNvPr id="2" name="Title 1"/>
          <p:cNvSpPr>
            <a:spLocks noGrp="1"/>
          </p:cNvSpPr>
          <p:nvPr>
            <p:ph type="ctrTitle"/>
          </p:nvPr>
        </p:nvSpPr>
        <p:spPr>
          <a:xfrm>
            <a:off x="762000" y="152401"/>
            <a:ext cx="7772400" cy="609599"/>
          </a:xfrm>
        </p:spPr>
        <p:txBody>
          <a:bodyPr>
            <a:normAutofit/>
          </a:bodyPr>
          <a:lstStyle/>
          <a:p>
            <a:r>
              <a:rPr lang="en-US" sz="2400" b="1" dirty="0" smtClean="0">
                <a:ln w="10541" cmpd="sng">
                  <a:solidFill>
                    <a:srgbClr val="7D7D7D">
                      <a:tint val="100000"/>
                      <a:shade val="100000"/>
                      <a:satMod val="110000"/>
                    </a:srgbClr>
                  </a:solidFill>
                  <a:prstDash val="solid"/>
                </a:ln>
                <a:solidFill>
                  <a:srgbClr val="9900CC"/>
                </a:solidFill>
                <a:latin typeface="Algerian" pitchFamily="82" charset="0"/>
              </a:rPr>
              <a:t>Send Data– success.</a:t>
            </a:r>
            <a:endParaRPr lang="en-US" sz="1800" b="1" dirty="0" smtClean="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971800"/>
            <a:ext cx="56483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1828800" y="5791200"/>
            <a:ext cx="5181600" cy="914400"/>
          </a:xfrm>
          <a:prstGeom prst="wedgeRoundRectCallout">
            <a:avLst>
              <a:gd name="adj1" fmla="val -11388"/>
              <a:gd name="adj2" fmla="val -1121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By clicking here, the System will send directly the data back up via mail to the head office.</a:t>
            </a:r>
            <a:endParaRPr lang="en-US" dirty="0"/>
          </a:p>
        </p:txBody>
      </p:sp>
      <p:sp>
        <p:nvSpPr>
          <p:cNvPr id="6" name="12-Point Star 5"/>
          <p:cNvSpPr/>
          <p:nvPr/>
        </p:nvSpPr>
        <p:spPr>
          <a:xfrm>
            <a:off x="-685800" y="3637210"/>
            <a:ext cx="533400" cy="381000"/>
          </a:xfrm>
          <a:prstGeom prst="star1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7416297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6 -8.87142E-6 C 0.09756 0.00994 0.14531 0.00994 0.26753 0.0111 C 0.4427 0.00948 0.6177 0.00716 0.79288 0.00925 C 0.78923 0.01919 0.79218 0.01618 0.78454 0.01873 C 0.78315 0.01919 0.78871 0.01688 0.78871 0.01688 C 0.78819 0.01503 0.78802 0.01295 0.78732 0.0111 C 0.78663 0.00901 0.78576 0.00393 0.78454 0.00554 C 0.78246 0.00832 0.7835 0.01318 0.78298 0.01688 C 0.77534 0.00624 0.77656 0.02058 0.77031 0.02058 C 0.76892 0.02058 0.77204 0.01757 0.77326 0.01688 C 0.77552 0.01572 0.77795 0.01549 0.7802 0.0148 C 0.78072 0.01295 0.78159 0.00925 0.78159 0.00925 " pathEditMode="relative" ptsTypes="fffffffffffA">
                                      <p:cBhvr>
                                        <p:cTn id="6" dur="5250" fill="hold"/>
                                        <p:tgtEl>
                                          <p:spTgt spid="6"/>
                                        </p:tgtEl>
                                        <p:attrNameLst>
                                          <p:attrName>ppt_x</p:attrName>
                                          <p:attrName>ppt_y</p:attrName>
                                        </p:attrNameLst>
                                      </p:cBhvr>
                                    </p:animMotion>
                                  </p:childTnLst>
                                  <p:subTnLst>
                                    <p:audio>
                                      <p:cMediaNode vol="70000">
                                        <p:cTn display="0" masterRel="sameClick">
                                          <p:stCondLst>
                                            <p:cond evt="begin" delay="0">
                                              <p:tn val="5"/>
                                            </p:cond>
                                          </p:stCondLst>
                                          <p:endCondLst>
                                            <p:cond evt="onStopAudio" delay="0">
                                              <p:tgtEl>
                                                <p:sldTgt/>
                                              </p:tgtEl>
                                            </p:cond>
                                          </p:endCondLst>
                                        </p:cTn>
                                        <p:tgtEl>
                                          <p:sndTgt r:embed="rId3" name="breez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371600"/>
            <a:ext cx="8229600" cy="4648200"/>
          </a:xfrm>
        </p:spPr>
        <p:txBody>
          <a:bodyPr>
            <a:normAutofit fontScale="92500" lnSpcReduction="20000"/>
          </a:bodyPr>
          <a:lstStyle/>
          <a:p>
            <a:r>
              <a:rPr lang="en-US" sz="3900" b="1" dirty="0" smtClean="0">
                <a:solidFill>
                  <a:schemeClr val="tx2"/>
                </a:solidFill>
                <a:latin typeface="Andalus" pitchFamily="18" charset="-78"/>
                <a:cs typeface="Andalus" pitchFamily="18" charset="-78"/>
              </a:rPr>
              <a:t>The Following are the items within the clerk’s Menu:</a:t>
            </a:r>
          </a:p>
          <a:p>
            <a:r>
              <a:rPr lang="en-US" sz="3000" dirty="0" smtClean="0">
                <a:solidFill>
                  <a:schemeClr val="tx2"/>
                </a:solidFill>
                <a:latin typeface="Andalus" pitchFamily="18" charset="-78"/>
                <a:cs typeface="Andalus" pitchFamily="18" charset="-78"/>
              </a:rPr>
              <a:t>               </a:t>
            </a:r>
            <a:r>
              <a:rPr lang="en-US" sz="3000" i="1" dirty="0" smtClean="0">
                <a:solidFill>
                  <a:schemeClr val="tx2"/>
                </a:solidFill>
                <a:latin typeface="Andalus" pitchFamily="18" charset="-78"/>
                <a:cs typeface="Andalus" pitchFamily="18" charset="-78"/>
              </a:rPr>
              <a:t>i.</a:t>
            </a:r>
            <a:r>
              <a:rPr lang="en-US" sz="3000" dirty="0" smtClean="0">
                <a:solidFill>
                  <a:schemeClr val="tx2"/>
                </a:solidFill>
                <a:latin typeface="Andalus" pitchFamily="18" charset="-78"/>
                <a:cs typeface="Andalus" pitchFamily="18" charset="-78"/>
              </a:rPr>
              <a:t> Healthy Facility.</a:t>
            </a:r>
          </a:p>
          <a:p>
            <a:r>
              <a:rPr lang="en-US" sz="3000" dirty="0" smtClean="0">
                <a:solidFill>
                  <a:schemeClr val="tx2"/>
                </a:solidFill>
                <a:latin typeface="Andalus" pitchFamily="18" charset="-78"/>
                <a:cs typeface="Andalus" pitchFamily="18" charset="-78"/>
              </a:rPr>
              <a:t>  </a:t>
            </a:r>
            <a:r>
              <a:rPr lang="en-US" sz="3000" i="1" dirty="0" smtClean="0">
                <a:solidFill>
                  <a:schemeClr val="tx2"/>
                </a:solidFill>
                <a:latin typeface="Andalus" pitchFamily="18" charset="-78"/>
                <a:cs typeface="Andalus" pitchFamily="18" charset="-78"/>
              </a:rPr>
              <a:t>ii</a:t>
            </a:r>
            <a:r>
              <a:rPr lang="en-US" sz="3000" dirty="0" smtClean="0">
                <a:solidFill>
                  <a:schemeClr val="tx2"/>
                </a:solidFill>
                <a:latin typeface="Andalus" pitchFamily="18" charset="-78"/>
                <a:cs typeface="Andalus" pitchFamily="18" charset="-78"/>
              </a:rPr>
              <a:t>. Groups.</a:t>
            </a:r>
          </a:p>
          <a:p>
            <a:r>
              <a:rPr lang="en-US" sz="3000" dirty="0" smtClean="0">
                <a:solidFill>
                  <a:schemeClr val="tx2"/>
                </a:solidFill>
                <a:latin typeface="Andalus" pitchFamily="18" charset="-78"/>
                <a:cs typeface="Andalus" pitchFamily="18" charset="-78"/>
              </a:rPr>
              <a:t>       </a:t>
            </a:r>
            <a:r>
              <a:rPr lang="en-US" sz="3000" i="1" dirty="0" smtClean="0">
                <a:solidFill>
                  <a:schemeClr val="tx2"/>
                </a:solidFill>
                <a:latin typeface="Andalus" pitchFamily="18" charset="-78"/>
                <a:cs typeface="Andalus" pitchFamily="18" charset="-78"/>
              </a:rPr>
              <a:t>iii</a:t>
            </a:r>
            <a:r>
              <a:rPr lang="en-US" sz="3000" dirty="0" smtClean="0">
                <a:solidFill>
                  <a:schemeClr val="tx2"/>
                </a:solidFill>
                <a:latin typeface="Andalus" pitchFamily="18" charset="-78"/>
                <a:cs typeface="Andalus" pitchFamily="18" charset="-78"/>
              </a:rPr>
              <a:t>.  Providers.</a:t>
            </a:r>
          </a:p>
          <a:p>
            <a:r>
              <a:rPr lang="en-US" sz="3000" dirty="0" smtClean="0">
                <a:solidFill>
                  <a:schemeClr val="tx2"/>
                </a:solidFill>
                <a:latin typeface="Andalus" pitchFamily="18" charset="-78"/>
                <a:cs typeface="Andalus" pitchFamily="18" charset="-78"/>
              </a:rPr>
              <a:t>  </a:t>
            </a:r>
            <a:r>
              <a:rPr lang="en-US" sz="3000" i="1" dirty="0" smtClean="0">
                <a:solidFill>
                  <a:schemeClr val="tx2"/>
                </a:solidFill>
                <a:latin typeface="Andalus" pitchFamily="18" charset="-78"/>
                <a:cs typeface="Andalus" pitchFamily="18" charset="-78"/>
              </a:rPr>
              <a:t>iv</a:t>
            </a:r>
            <a:r>
              <a:rPr lang="en-US" sz="3000" dirty="0" smtClean="0">
                <a:solidFill>
                  <a:schemeClr val="tx2"/>
                </a:solidFill>
                <a:latin typeface="Andalus" pitchFamily="18" charset="-78"/>
                <a:cs typeface="Andalus" pitchFamily="18" charset="-78"/>
              </a:rPr>
              <a:t>. Clients.</a:t>
            </a:r>
          </a:p>
          <a:p>
            <a:r>
              <a:rPr lang="en-US" sz="3000" dirty="0" smtClean="0">
                <a:solidFill>
                  <a:schemeClr val="tx2"/>
                </a:solidFill>
                <a:latin typeface="Andalus" pitchFamily="18" charset="-78"/>
                <a:cs typeface="Andalus" pitchFamily="18" charset="-78"/>
              </a:rPr>
              <a:t>          </a:t>
            </a:r>
            <a:r>
              <a:rPr lang="en-US" sz="3000" i="1" dirty="0" smtClean="0">
                <a:solidFill>
                  <a:schemeClr val="tx2"/>
                </a:solidFill>
                <a:latin typeface="Andalus" pitchFamily="18" charset="-78"/>
                <a:cs typeface="Andalus" pitchFamily="18" charset="-78"/>
              </a:rPr>
              <a:t>v</a:t>
            </a:r>
            <a:r>
              <a:rPr lang="en-US" sz="3000" dirty="0" smtClean="0">
                <a:solidFill>
                  <a:schemeClr val="tx2"/>
                </a:solidFill>
                <a:latin typeface="Andalus" pitchFamily="18" charset="-78"/>
                <a:cs typeface="Andalus" pitchFamily="18" charset="-78"/>
              </a:rPr>
              <a:t>.  Attendance.</a:t>
            </a:r>
          </a:p>
          <a:p>
            <a:r>
              <a:rPr lang="en-US" sz="3000" i="1" dirty="0" smtClean="0">
                <a:solidFill>
                  <a:schemeClr val="tx2"/>
                </a:solidFill>
                <a:latin typeface="Andalus" pitchFamily="18" charset="-78"/>
                <a:cs typeface="Andalus" pitchFamily="18" charset="-78"/>
              </a:rPr>
              <a:t>           vi</a:t>
            </a:r>
            <a:r>
              <a:rPr lang="en-US" sz="3000" dirty="0" smtClean="0">
                <a:solidFill>
                  <a:schemeClr val="tx2"/>
                </a:solidFill>
                <a:latin typeface="Andalus" pitchFamily="18" charset="-78"/>
                <a:cs typeface="Andalus" pitchFamily="18" charset="-78"/>
              </a:rPr>
              <a:t>. Management.</a:t>
            </a:r>
          </a:p>
          <a:p>
            <a:r>
              <a:rPr lang="en-US" sz="3000" dirty="0" smtClean="0">
                <a:solidFill>
                  <a:schemeClr val="tx2"/>
                </a:solidFill>
                <a:latin typeface="Andalus" pitchFamily="18" charset="-78"/>
                <a:cs typeface="Andalus" pitchFamily="18" charset="-78"/>
              </a:rPr>
              <a:t>    vii. Reports.</a:t>
            </a:r>
          </a:p>
          <a:p>
            <a:r>
              <a:rPr lang="en-US" sz="3000" dirty="0" smtClean="0">
                <a:solidFill>
                  <a:schemeClr val="tx2"/>
                </a:solidFill>
                <a:latin typeface="Andalus" pitchFamily="18" charset="-78"/>
                <a:cs typeface="Andalus" pitchFamily="18" charset="-78"/>
              </a:rPr>
              <a:t>      </a:t>
            </a:r>
            <a:r>
              <a:rPr lang="en-US" sz="3000" i="1" dirty="0" smtClean="0">
                <a:solidFill>
                  <a:schemeClr val="tx2"/>
                </a:solidFill>
                <a:latin typeface="Andalus" pitchFamily="18" charset="-78"/>
                <a:cs typeface="Andalus" pitchFamily="18" charset="-78"/>
              </a:rPr>
              <a:t>viii</a:t>
            </a:r>
            <a:r>
              <a:rPr lang="en-US" sz="3000" dirty="0" smtClean="0">
                <a:solidFill>
                  <a:schemeClr val="tx2"/>
                </a:solidFill>
                <a:latin typeface="Andalus" pitchFamily="18" charset="-78"/>
                <a:cs typeface="Andalus" pitchFamily="18" charset="-78"/>
              </a:rPr>
              <a:t>.  Log Out.</a:t>
            </a:r>
            <a:endParaRPr lang="en-US" sz="3000" dirty="0">
              <a:solidFill>
                <a:schemeClr val="tx2"/>
              </a:solidFill>
              <a:latin typeface="Andalus" pitchFamily="18" charset="-78"/>
              <a:cs typeface="Andalus" pitchFamily="18" charset="-78"/>
            </a:endParaRPr>
          </a:p>
        </p:txBody>
      </p:sp>
      <p:sp>
        <p:nvSpPr>
          <p:cNvPr id="2" name="Title 1"/>
          <p:cNvSpPr>
            <a:spLocks noGrp="1"/>
          </p:cNvSpPr>
          <p:nvPr>
            <p:ph type="ctrTitle"/>
          </p:nvPr>
        </p:nvSpPr>
        <p:spPr>
          <a:xfrm>
            <a:off x="762000" y="152400"/>
            <a:ext cx="7772400" cy="1219201"/>
          </a:xfrm>
        </p:spPr>
        <p:txBody>
          <a:bodyPr/>
          <a:lstStyle/>
          <a:p>
            <a:r>
              <a:rPr lang="en-US" b="1" dirty="0" smtClean="0">
                <a:ln w="10541" cmpd="sng">
                  <a:solidFill>
                    <a:srgbClr val="7D7D7D">
                      <a:tint val="100000"/>
                      <a:shade val="100000"/>
                      <a:satMod val="110000"/>
                    </a:srgbClr>
                  </a:solidFill>
                  <a:prstDash val="solid"/>
                </a:ln>
                <a:solidFill>
                  <a:srgbClr val="9900CC"/>
                </a:solidFill>
                <a:latin typeface="Algerian" pitchFamily="82" charset="0"/>
              </a:rPr>
              <a:t>user's </a:t>
            </a:r>
            <a:r>
              <a:rPr lang="en-US" b="1" dirty="0" smtClean="0">
                <a:ln w="10541" cmpd="sng">
                  <a:solidFill>
                    <a:srgbClr val="7D7D7D">
                      <a:tint val="100000"/>
                      <a:shade val="100000"/>
                      <a:satMod val="110000"/>
                    </a:srgbClr>
                  </a:solidFill>
                  <a:prstDash val="solid"/>
                </a:ln>
                <a:solidFill>
                  <a:srgbClr val="9900CC"/>
                </a:solidFill>
                <a:latin typeface="Algerian" pitchFamily="82" charset="0"/>
              </a:rPr>
              <a:t>MENU</a:t>
            </a:r>
            <a:endParaRPr lang="en-US" b="1" dirty="0">
              <a:ln w="10541" cmpd="sng">
                <a:solidFill>
                  <a:srgbClr val="7D7D7D">
                    <a:tint val="100000"/>
                    <a:shade val="100000"/>
                    <a:satMod val="110000"/>
                  </a:srgbClr>
                </a:solidFill>
                <a:prstDash val="solid"/>
              </a:ln>
              <a:solidFill>
                <a:srgbClr val="9900CC"/>
              </a:solidFill>
              <a:latin typeface="Algerian" pitchFamily="82" charset="0"/>
            </a:endParaRPr>
          </a:p>
        </p:txBody>
      </p:sp>
    </p:spTree>
    <p:extLst>
      <p:ext uri="{BB962C8B-B14F-4D97-AF65-F5344CB8AC3E}">
        <p14:creationId xmlns:p14="http://schemas.microsoft.com/office/powerpoint/2010/main" val="245501986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229600" cy="5791200"/>
          </a:xfrm>
        </p:spPr>
        <p:txBody>
          <a:bodyPr>
            <a:normAutofit/>
          </a:bodyPr>
          <a:lstStyle/>
          <a:p>
            <a:pPr algn="just"/>
            <a:endParaRPr lang="en-US" dirty="0" smtClean="0">
              <a:solidFill>
                <a:schemeClr val="accent6">
                  <a:lumMod val="50000"/>
                </a:schemeClr>
              </a:solidFill>
            </a:endParaRPr>
          </a:p>
          <a:p>
            <a:pPr algn="just"/>
            <a:endParaRPr lang="en-US" dirty="0">
              <a:solidFill>
                <a:schemeClr val="accent6">
                  <a:lumMod val="50000"/>
                </a:schemeClr>
              </a:solidFill>
            </a:endParaRPr>
          </a:p>
          <a:p>
            <a:pPr algn="just"/>
            <a:endParaRPr lang="en-US" dirty="0" smtClean="0">
              <a:solidFill>
                <a:schemeClr val="accent6">
                  <a:lumMod val="50000"/>
                </a:schemeClr>
              </a:solidFill>
            </a:endParaRPr>
          </a:p>
          <a:p>
            <a:pPr algn="just"/>
            <a:r>
              <a:rPr lang="en-US" dirty="0" smtClean="0">
                <a:solidFill>
                  <a:schemeClr val="accent6">
                    <a:lumMod val="50000"/>
                  </a:schemeClr>
                </a:solidFill>
              </a:rPr>
              <a:t>                                </a:t>
            </a:r>
            <a:r>
              <a:rPr lang="en-US" sz="9600" dirty="0" smtClean="0">
                <a:solidFill>
                  <a:schemeClr val="accent6">
                    <a:lumMod val="50000"/>
                  </a:schemeClr>
                </a:solidFill>
              </a:rPr>
              <a:t>END</a:t>
            </a:r>
          </a:p>
        </p:txBody>
      </p:sp>
      <p:sp>
        <p:nvSpPr>
          <p:cNvPr id="2" name="Title 1"/>
          <p:cNvSpPr>
            <a:spLocks noGrp="1"/>
          </p:cNvSpPr>
          <p:nvPr>
            <p:ph type="ctrTitle"/>
          </p:nvPr>
        </p:nvSpPr>
        <p:spPr>
          <a:xfrm>
            <a:off x="762000" y="152401"/>
            <a:ext cx="7772400" cy="609599"/>
          </a:xfrm>
        </p:spPr>
        <p:txBody>
          <a:bodyPr>
            <a:normAutofit/>
          </a:bodyPr>
          <a:lstStyle/>
          <a:p>
            <a:r>
              <a:rPr lang="en-US" sz="2400" b="1" dirty="0" smtClean="0">
                <a:ln w="10541" cmpd="sng">
                  <a:solidFill>
                    <a:srgbClr val="7D7D7D">
                      <a:tint val="100000"/>
                      <a:shade val="100000"/>
                      <a:satMod val="110000"/>
                    </a:srgbClr>
                  </a:solidFill>
                  <a:prstDash val="solid"/>
                </a:ln>
                <a:solidFill>
                  <a:srgbClr val="9900CC"/>
                </a:solidFill>
                <a:latin typeface="Algerian" pitchFamily="82" charset="0"/>
              </a:rPr>
              <a:t>END.</a:t>
            </a:r>
            <a:endParaRPr lang="en-US" sz="1800" b="1" dirty="0" smtClean="0">
              <a:ln w="10541" cmpd="sng">
                <a:solidFill>
                  <a:srgbClr val="7D7D7D">
                    <a:tint val="100000"/>
                    <a:shade val="100000"/>
                    <a:satMod val="110000"/>
                  </a:srgbClr>
                </a:solidFill>
                <a:prstDash val="solid"/>
              </a:ln>
              <a:solidFill>
                <a:srgbClr val="9900CC"/>
              </a:solidFill>
              <a:latin typeface="Algerian" pitchFamily="82" charset="0"/>
            </a:endParaRPr>
          </a:p>
        </p:txBody>
      </p:sp>
    </p:spTree>
    <p:extLst>
      <p:ext uri="{BB962C8B-B14F-4D97-AF65-F5344CB8AC3E}">
        <p14:creationId xmlns:p14="http://schemas.microsoft.com/office/powerpoint/2010/main" val="32199726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371600"/>
            <a:ext cx="8229600" cy="4648200"/>
          </a:xfrm>
        </p:spPr>
        <p:txBody>
          <a:bodyPr>
            <a:normAutofit/>
          </a:bodyPr>
          <a:lstStyle/>
          <a:p>
            <a:r>
              <a:rPr lang="en-US" sz="4000" dirty="0" smtClean="0">
                <a:solidFill>
                  <a:schemeClr val="tx2"/>
                </a:solidFill>
                <a:latin typeface="Andalus" pitchFamily="18" charset="-78"/>
                <a:cs typeface="Andalus" pitchFamily="18" charset="-78"/>
              </a:rPr>
              <a:t>Move A mouse over any of the following item to view a sub-menu</a:t>
            </a:r>
            <a:endParaRPr lang="en-US" sz="4000" dirty="0">
              <a:solidFill>
                <a:schemeClr val="tx2"/>
              </a:solidFill>
              <a:latin typeface="Andalus" pitchFamily="18" charset="-78"/>
              <a:cs typeface="Andalus" pitchFamily="18" charset="-78"/>
            </a:endParaRPr>
          </a:p>
        </p:txBody>
      </p:sp>
      <p:sp>
        <p:nvSpPr>
          <p:cNvPr id="2" name="Title 1"/>
          <p:cNvSpPr>
            <a:spLocks noGrp="1"/>
          </p:cNvSpPr>
          <p:nvPr>
            <p:ph type="ctrTitle"/>
          </p:nvPr>
        </p:nvSpPr>
        <p:spPr>
          <a:xfrm>
            <a:off x="762000" y="152400"/>
            <a:ext cx="7772400" cy="1219201"/>
          </a:xfrm>
        </p:spPr>
        <p:txBody>
          <a:bodyPr/>
          <a:lstStyle/>
          <a:p>
            <a:r>
              <a:rPr lang="en-US" b="1" dirty="0" smtClean="0">
                <a:ln w="10541" cmpd="sng">
                  <a:solidFill>
                    <a:srgbClr val="7D7D7D">
                      <a:tint val="100000"/>
                      <a:shade val="100000"/>
                      <a:satMod val="110000"/>
                    </a:srgbClr>
                  </a:solidFill>
                  <a:prstDash val="solid"/>
                </a:ln>
                <a:solidFill>
                  <a:srgbClr val="9900CC"/>
                </a:solidFill>
                <a:latin typeface="Algerian" pitchFamily="82" charset="0"/>
              </a:rPr>
              <a:t>user’s Menu</a:t>
            </a:r>
            <a:endParaRPr lang="en-US" b="1" dirty="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267200"/>
            <a:ext cx="86106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380999" y="5486400"/>
            <a:ext cx="1176807" cy="1143000"/>
          </a:xfrm>
          <a:prstGeom prst="wedgeRoundRectCallout">
            <a:avLst>
              <a:gd name="adj1" fmla="val -19533"/>
              <a:gd name="adj2" fmla="val -1098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or edit Health facilities </a:t>
            </a:r>
            <a:endParaRPr lang="en-US" dirty="0"/>
          </a:p>
        </p:txBody>
      </p:sp>
      <p:sp>
        <p:nvSpPr>
          <p:cNvPr id="15" name="Rounded Rectangular Callout 14"/>
          <p:cNvSpPr/>
          <p:nvPr/>
        </p:nvSpPr>
        <p:spPr>
          <a:xfrm>
            <a:off x="6934200" y="5447763"/>
            <a:ext cx="1219200" cy="1143000"/>
          </a:xfrm>
          <a:prstGeom prst="wedgeRoundRectCallout">
            <a:avLst>
              <a:gd name="adj1" fmla="val -29934"/>
              <a:gd name="adj2" fmla="val -1121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Generate System Reports</a:t>
            </a:r>
            <a:endParaRPr lang="en-US" dirty="0"/>
          </a:p>
        </p:txBody>
      </p:sp>
      <p:sp>
        <p:nvSpPr>
          <p:cNvPr id="16" name="Rounded Rectangular Callout 15"/>
          <p:cNvSpPr/>
          <p:nvPr/>
        </p:nvSpPr>
        <p:spPr>
          <a:xfrm>
            <a:off x="4533900" y="5447763"/>
            <a:ext cx="1333500" cy="1143000"/>
          </a:xfrm>
          <a:prstGeom prst="wedgeRoundRectCallout">
            <a:avLst>
              <a:gd name="adj1" fmla="val -18270"/>
              <a:gd name="adj2" fmla="val -1087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Mark or edit attendance</a:t>
            </a:r>
            <a:endParaRPr lang="en-US" dirty="0"/>
          </a:p>
        </p:txBody>
      </p:sp>
      <p:sp>
        <p:nvSpPr>
          <p:cNvPr id="17" name="Rounded Rectangular Callout 16"/>
          <p:cNvSpPr/>
          <p:nvPr/>
        </p:nvSpPr>
        <p:spPr>
          <a:xfrm>
            <a:off x="2209800" y="5211651"/>
            <a:ext cx="1248177" cy="1379112"/>
          </a:xfrm>
          <a:prstGeom prst="wedgeRoundRectCallout">
            <a:avLst>
              <a:gd name="adj1" fmla="val 14683"/>
              <a:gd name="adj2" fmla="val -832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or edit service provider details</a:t>
            </a:r>
            <a:endParaRPr lang="en-US" dirty="0"/>
          </a:p>
        </p:txBody>
      </p:sp>
      <p:sp>
        <p:nvSpPr>
          <p:cNvPr id="18" name="Rounded Rectangular Callout 17"/>
          <p:cNvSpPr/>
          <p:nvPr/>
        </p:nvSpPr>
        <p:spPr>
          <a:xfrm>
            <a:off x="3657600" y="2743200"/>
            <a:ext cx="990600" cy="16002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or edit clients details</a:t>
            </a:r>
            <a:endParaRPr lang="en-US" dirty="0"/>
          </a:p>
        </p:txBody>
      </p:sp>
      <p:sp>
        <p:nvSpPr>
          <p:cNvPr id="19" name="Rounded Rectangular Callout 18"/>
          <p:cNvSpPr/>
          <p:nvPr/>
        </p:nvSpPr>
        <p:spPr>
          <a:xfrm>
            <a:off x="5334000" y="2514601"/>
            <a:ext cx="1600200" cy="1468728"/>
          </a:xfrm>
          <a:prstGeom prst="wedgeRoundRectCallout">
            <a:avLst>
              <a:gd name="adj1" fmla="val -15633"/>
              <a:gd name="adj2" fmla="val 933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Back up, edit your details, get help</a:t>
            </a:r>
            <a:endParaRPr lang="en-US" dirty="0"/>
          </a:p>
        </p:txBody>
      </p:sp>
      <p:sp>
        <p:nvSpPr>
          <p:cNvPr id="20" name="Rounded Rectangular Callout 19"/>
          <p:cNvSpPr/>
          <p:nvPr/>
        </p:nvSpPr>
        <p:spPr>
          <a:xfrm>
            <a:off x="7888310" y="2743200"/>
            <a:ext cx="990600" cy="1143000"/>
          </a:xfrm>
          <a:prstGeom prst="wedgeRoundRectCallout">
            <a:avLst>
              <a:gd name="adj1" fmla="val -15633"/>
              <a:gd name="adj2" fmla="val 1008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Out.</a:t>
            </a:r>
            <a:endParaRPr lang="en-US" dirty="0"/>
          </a:p>
        </p:txBody>
      </p:sp>
      <p:sp>
        <p:nvSpPr>
          <p:cNvPr id="21" name="Rounded Rectangular Callout 20"/>
          <p:cNvSpPr/>
          <p:nvPr/>
        </p:nvSpPr>
        <p:spPr>
          <a:xfrm>
            <a:off x="1537414" y="2728710"/>
            <a:ext cx="990600" cy="1462290"/>
          </a:xfrm>
          <a:prstGeom prst="wedgeRoundRectCallout">
            <a:avLst>
              <a:gd name="adj1" fmla="val -18233"/>
              <a:gd name="adj2" fmla="val 748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or edit groups details</a:t>
            </a:r>
            <a:endParaRPr lang="en-US" dirty="0"/>
          </a:p>
        </p:txBody>
      </p:sp>
    </p:spTree>
    <p:extLst>
      <p:ext uri="{BB962C8B-B14F-4D97-AF65-F5344CB8AC3E}">
        <p14:creationId xmlns:p14="http://schemas.microsoft.com/office/powerpoint/2010/main" val="420158806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371600"/>
            <a:ext cx="8229600" cy="4648200"/>
          </a:xfrm>
        </p:spPr>
        <p:txBody>
          <a:bodyPr>
            <a:normAutofit/>
          </a:bodyPr>
          <a:lstStyle/>
          <a:p>
            <a:r>
              <a:rPr lang="en-US" sz="4000" dirty="0" smtClean="0">
                <a:solidFill>
                  <a:schemeClr val="tx2"/>
                </a:solidFill>
                <a:latin typeface="Andalus" pitchFamily="18" charset="-78"/>
                <a:cs typeface="Andalus" pitchFamily="18" charset="-78"/>
              </a:rPr>
              <a:t>Move A mouse over any of the following item to view a sub-menu</a:t>
            </a:r>
            <a:endParaRPr lang="en-US" sz="4000" dirty="0">
              <a:solidFill>
                <a:schemeClr val="tx2"/>
              </a:solidFill>
              <a:latin typeface="Andalus" pitchFamily="18" charset="-78"/>
              <a:cs typeface="Andalus" pitchFamily="18" charset="-78"/>
            </a:endParaRPr>
          </a:p>
        </p:txBody>
      </p:sp>
      <p:sp>
        <p:nvSpPr>
          <p:cNvPr id="2" name="Title 1"/>
          <p:cNvSpPr>
            <a:spLocks noGrp="1"/>
          </p:cNvSpPr>
          <p:nvPr>
            <p:ph type="ctrTitle"/>
          </p:nvPr>
        </p:nvSpPr>
        <p:spPr>
          <a:xfrm>
            <a:off x="762000" y="152400"/>
            <a:ext cx="7772400" cy="1219201"/>
          </a:xfrm>
        </p:spPr>
        <p:txBody>
          <a:bodyPr/>
          <a:lstStyle/>
          <a:p>
            <a:r>
              <a:rPr lang="en-US" b="1" dirty="0" smtClean="0">
                <a:ln w="10541" cmpd="sng">
                  <a:solidFill>
                    <a:srgbClr val="7D7D7D">
                      <a:tint val="100000"/>
                      <a:shade val="100000"/>
                      <a:satMod val="110000"/>
                    </a:srgbClr>
                  </a:solidFill>
                  <a:prstDash val="solid"/>
                </a:ln>
                <a:solidFill>
                  <a:srgbClr val="9900CC"/>
                </a:solidFill>
                <a:latin typeface="Algerian" pitchFamily="82" charset="0"/>
              </a:rPr>
              <a:t>Administrator’s Menu</a:t>
            </a:r>
            <a:endParaRPr lang="en-US" b="1" dirty="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58" y="4038600"/>
            <a:ext cx="87630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178158" y="2756615"/>
            <a:ext cx="1498242" cy="14478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Or Edit User’s Details.</a:t>
            </a:r>
            <a:endParaRPr lang="en-US" dirty="0"/>
          </a:p>
        </p:txBody>
      </p:sp>
      <p:sp>
        <p:nvSpPr>
          <p:cNvPr id="22" name="Rounded Rectangular Callout 21"/>
          <p:cNvSpPr/>
          <p:nvPr/>
        </p:nvSpPr>
        <p:spPr>
          <a:xfrm>
            <a:off x="925133" y="5105400"/>
            <a:ext cx="1498242" cy="1447800"/>
          </a:xfrm>
          <a:prstGeom prst="wedgeRoundRectCallout">
            <a:avLst>
              <a:gd name="adj1" fmla="val -13956"/>
              <a:gd name="adj2" fmla="val -85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or edit healthy facilities and groups.</a:t>
            </a:r>
            <a:endParaRPr lang="en-US" dirty="0"/>
          </a:p>
        </p:txBody>
      </p:sp>
      <p:sp>
        <p:nvSpPr>
          <p:cNvPr id="23" name="Rounded Rectangular Callout 22"/>
          <p:cNvSpPr/>
          <p:nvPr/>
        </p:nvSpPr>
        <p:spPr>
          <a:xfrm>
            <a:off x="2043448" y="2756615"/>
            <a:ext cx="1498242" cy="14478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or edit Service Provider details.</a:t>
            </a:r>
            <a:endParaRPr lang="en-US" dirty="0"/>
          </a:p>
        </p:txBody>
      </p:sp>
      <p:sp>
        <p:nvSpPr>
          <p:cNvPr id="24" name="Rounded Rectangular Callout 23"/>
          <p:cNvSpPr/>
          <p:nvPr/>
        </p:nvSpPr>
        <p:spPr>
          <a:xfrm>
            <a:off x="2895600" y="5129548"/>
            <a:ext cx="1498242" cy="1447800"/>
          </a:xfrm>
          <a:prstGeom prst="wedgeRoundRectCallout">
            <a:avLst>
              <a:gd name="adj1" fmla="val 1517"/>
              <a:gd name="adj2" fmla="val -905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or edit Clients.</a:t>
            </a:r>
            <a:endParaRPr lang="en-US" dirty="0"/>
          </a:p>
        </p:txBody>
      </p:sp>
      <p:sp>
        <p:nvSpPr>
          <p:cNvPr id="25" name="Rounded Rectangular Callout 24"/>
          <p:cNvSpPr/>
          <p:nvPr/>
        </p:nvSpPr>
        <p:spPr>
          <a:xfrm>
            <a:off x="4393842" y="2768957"/>
            <a:ext cx="1498242" cy="14478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Mark or Edit Attendance.</a:t>
            </a:r>
            <a:endParaRPr lang="en-US" dirty="0"/>
          </a:p>
        </p:txBody>
      </p:sp>
      <p:sp>
        <p:nvSpPr>
          <p:cNvPr id="26" name="Rounded Rectangular Callout 25"/>
          <p:cNvSpPr/>
          <p:nvPr/>
        </p:nvSpPr>
        <p:spPr>
          <a:xfrm>
            <a:off x="5029200" y="5105400"/>
            <a:ext cx="1803042" cy="1447800"/>
          </a:xfrm>
          <a:prstGeom prst="wedgeRoundRectCallout">
            <a:avLst>
              <a:gd name="adj1" fmla="val -1062"/>
              <a:gd name="adj2" fmla="val -869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 Data, Edit Your Details and Get Help.</a:t>
            </a:r>
            <a:endParaRPr lang="en-US" dirty="0"/>
          </a:p>
        </p:txBody>
      </p:sp>
      <p:sp>
        <p:nvSpPr>
          <p:cNvPr id="27" name="Rounded Rectangular Callout 26"/>
          <p:cNvSpPr/>
          <p:nvPr/>
        </p:nvSpPr>
        <p:spPr>
          <a:xfrm>
            <a:off x="7010400" y="2790422"/>
            <a:ext cx="1498242" cy="14478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Generate System Reports.</a:t>
            </a:r>
            <a:endParaRPr lang="en-US" dirty="0"/>
          </a:p>
        </p:txBody>
      </p:sp>
      <p:sp>
        <p:nvSpPr>
          <p:cNvPr id="28" name="Rounded Rectangular Callout 27"/>
          <p:cNvSpPr/>
          <p:nvPr/>
        </p:nvSpPr>
        <p:spPr>
          <a:xfrm>
            <a:off x="7442916" y="5105400"/>
            <a:ext cx="1498242" cy="1447800"/>
          </a:xfrm>
          <a:prstGeom prst="wedgeRoundRectCallout">
            <a:avLst>
              <a:gd name="adj1" fmla="val 23007"/>
              <a:gd name="adj2" fmla="val -896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Out.</a:t>
            </a:r>
            <a:endParaRPr lang="en-US" dirty="0"/>
          </a:p>
        </p:txBody>
      </p:sp>
    </p:spTree>
    <p:extLst>
      <p:ext uri="{BB962C8B-B14F-4D97-AF65-F5344CB8AC3E}">
        <p14:creationId xmlns:p14="http://schemas.microsoft.com/office/powerpoint/2010/main" val="67178272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371600"/>
            <a:ext cx="8229600" cy="4648200"/>
          </a:xfrm>
        </p:spPr>
        <p:txBody>
          <a:bodyPr>
            <a:normAutofit/>
          </a:bodyPr>
          <a:lstStyle/>
          <a:p>
            <a:r>
              <a:rPr lang="en-US" sz="4000" dirty="0" smtClean="0">
                <a:solidFill>
                  <a:schemeClr val="tx2"/>
                </a:solidFill>
                <a:latin typeface="Andalus" pitchFamily="18" charset="-78"/>
                <a:cs typeface="Andalus" pitchFamily="18" charset="-78"/>
              </a:rPr>
              <a:t>If a mouse is moved over this item, the following sub-menu appears.</a:t>
            </a:r>
          </a:p>
          <a:p>
            <a:endParaRPr lang="en-US" sz="4000" dirty="0">
              <a:solidFill>
                <a:schemeClr val="tx2"/>
              </a:solidFill>
              <a:latin typeface="Andalus" pitchFamily="18" charset="-78"/>
              <a:cs typeface="Andalus" pitchFamily="18" charset="-78"/>
            </a:endParaRPr>
          </a:p>
        </p:txBody>
      </p:sp>
      <p:sp>
        <p:nvSpPr>
          <p:cNvPr id="2" name="Title 1"/>
          <p:cNvSpPr>
            <a:spLocks noGrp="1"/>
          </p:cNvSpPr>
          <p:nvPr>
            <p:ph type="ctrTitle"/>
          </p:nvPr>
        </p:nvSpPr>
        <p:spPr>
          <a:xfrm>
            <a:off x="762000" y="152400"/>
            <a:ext cx="7772400" cy="1219201"/>
          </a:xfrm>
        </p:spPr>
        <p:txBody>
          <a:bodyPr/>
          <a:lstStyle/>
          <a:p>
            <a:r>
              <a:rPr lang="en-US" b="1" dirty="0" smtClean="0">
                <a:ln w="10541" cmpd="sng">
                  <a:solidFill>
                    <a:srgbClr val="7D7D7D">
                      <a:tint val="100000"/>
                      <a:shade val="100000"/>
                      <a:satMod val="110000"/>
                    </a:srgbClr>
                  </a:solidFill>
                  <a:prstDash val="solid"/>
                </a:ln>
                <a:solidFill>
                  <a:srgbClr val="9900CC"/>
                </a:solidFill>
                <a:latin typeface="Algerian" pitchFamily="82" charset="0"/>
              </a:rPr>
              <a:t>health  FACILITY</a:t>
            </a:r>
            <a:endParaRPr lang="en-US" b="1" dirty="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917" t="9420" r="72092" b="65579"/>
          <a:stretch/>
        </p:blipFill>
        <p:spPr bwMode="auto">
          <a:xfrm>
            <a:off x="2743200" y="2895600"/>
            <a:ext cx="3801414"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Callout 5"/>
          <p:cNvSpPr/>
          <p:nvPr/>
        </p:nvSpPr>
        <p:spPr>
          <a:xfrm>
            <a:off x="381000" y="2667000"/>
            <a:ext cx="1905000" cy="1676400"/>
          </a:xfrm>
          <a:prstGeom prst="wedgeEllipseCallout">
            <a:avLst>
              <a:gd name="adj1" fmla="val 114378"/>
              <a:gd name="adj2" fmla="val 525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add a new Health Facility</a:t>
            </a:r>
            <a:endParaRPr lang="en-US" dirty="0"/>
          </a:p>
        </p:txBody>
      </p:sp>
      <p:sp>
        <p:nvSpPr>
          <p:cNvPr id="15" name="Oval Callout 14"/>
          <p:cNvSpPr/>
          <p:nvPr/>
        </p:nvSpPr>
        <p:spPr>
          <a:xfrm>
            <a:off x="6705600" y="2667000"/>
            <a:ext cx="2133600" cy="2209800"/>
          </a:xfrm>
          <a:prstGeom prst="wedgeEllipseCallout">
            <a:avLst>
              <a:gd name="adj1" fmla="val -112655"/>
              <a:gd name="adj2" fmla="val 440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edit existing Health Facility’s Details</a:t>
            </a:r>
            <a:endParaRPr lang="en-US" dirty="0"/>
          </a:p>
        </p:txBody>
      </p:sp>
    </p:spTree>
    <p:extLst>
      <p:ext uri="{BB962C8B-B14F-4D97-AF65-F5344CB8AC3E}">
        <p14:creationId xmlns:p14="http://schemas.microsoft.com/office/powerpoint/2010/main" val="39215725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371600"/>
            <a:ext cx="8229600" cy="5181600"/>
          </a:xfrm>
        </p:spPr>
        <p:txBody>
          <a:bodyPr>
            <a:normAutofit lnSpcReduction="10000"/>
          </a:bodyPr>
          <a:lstStyle/>
          <a:p>
            <a:r>
              <a:rPr lang="en-US" sz="2800" dirty="0" smtClean="0">
                <a:solidFill>
                  <a:schemeClr val="tx2"/>
                </a:solidFill>
                <a:latin typeface="Andalus" pitchFamily="18" charset="-78"/>
                <a:cs typeface="Andalus" pitchFamily="18" charset="-78"/>
              </a:rPr>
              <a:t>When this is clicked, the following page appears</a:t>
            </a:r>
          </a:p>
          <a:p>
            <a:endParaRPr lang="en-US" sz="4000" dirty="0" smtClean="0">
              <a:solidFill>
                <a:schemeClr val="tx2"/>
              </a:solidFill>
              <a:latin typeface="Andalus" pitchFamily="18" charset="-78"/>
              <a:cs typeface="Andalus" pitchFamily="18" charset="-78"/>
            </a:endParaRPr>
          </a:p>
          <a:p>
            <a:endParaRPr lang="en-US" sz="4000" dirty="0">
              <a:solidFill>
                <a:schemeClr val="tx2"/>
              </a:solidFill>
              <a:latin typeface="Andalus" pitchFamily="18" charset="-78"/>
              <a:cs typeface="Andalus" pitchFamily="18" charset="-78"/>
            </a:endParaRPr>
          </a:p>
          <a:p>
            <a:endParaRPr lang="en-US" sz="4000" dirty="0" smtClean="0">
              <a:solidFill>
                <a:schemeClr val="tx2"/>
              </a:solidFill>
              <a:latin typeface="Andalus" pitchFamily="18" charset="-78"/>
              <a:cs typeface="Andalus" pitchFamily="18" charset="-78"/>
            </a:endParaRPr>
          </a:p>
          <a:p>
            <a:endParaRPr lang="en-US" sz="4000" dirty="0">
              <a:solidFill>
                <a:schemeClr val="tx2"/>
              </a:solidFill>
              <a:latin typeface="Andalus" pitchFamily="18" charset="-78"/>
              <a:cs typeface="Andalus" pitchFamily="18" charset="-78"/>
            </a:endParaRPr>
          </a:p>
          <a:p>
            <a:endParaRPr lang="en-US" sz="2400" dirty="0">
              <a:solidFill>
                <a:schemeClr val="tx2"/>
              </a:solidFill>
              <a:latin typeface="Andalus" pitchFamily="18" charset="-78"/>
              <a:cs typeface="Andalus" pitchFamily="18" charset="-78"/>
            </a:endParaRPr>
          </a:p>
          <a:p>
            <a:endParaRPr lang="en-US" sz="2400" dirty="0" smtClean="0">
              <a:solidFill>
                <a:schemeClr val="tx2"/>
              </a:solidFill>
              <a:latin typeface="Andalus" pitchFamily="18" charset="-78"/>
              <a:cs typeface="Andalus" pitchFamily="18" charset="-78"/>
            </a:endParaRPr>
          </a:p>
          <a:p>
            <a:r>
              <a:rPr lang="en-US" sz="2400" dirty="0" smtClean="0">
                <a:solidFill>
                  <a:schemeClr val="tx2"/>
                </a:solidFill>
                <a:latin typeface="Andalus" pitchFamily="18" charset="-78"/>
                <a:cs typeface="Andalus" pitchFamily="18" charset="-78"/>
              </a:rPr>
              <a:t>N/B : The number of health </a:t>
            </a:r>
            <a:r>
              <a:rPr lang="en-US" sz="2400" dirty="0">
                <a:solidFill>
                  <a:schemeClr val="tx2"/>
                </a:solidFill>
                <a:latin typeface="Andalus" pitchFamily="18" charset="-78"/>
                <a:cs typeface="Andalus" pitchFamily="18" charset="-78"/>
              </a:rPr>
              <a:t>f</a:t>
            </a:r>
            <a:r>
              <a:rPr lang="en-US" sz="2400" dirty="0" smtClean="0">
                <a:solidFill>
                  <a:schemeClr val="tx2"/>
                </a:solidFill>
                <a:latin typeface="Andalus" pitchFamily="18" charset="-78"/>
                <a:cs typeface="Andalus" pitchFamily="18" charset="-78"/>
              </a:rPr>
              <a:t>acilities entered, determines the maximum number of health facilities that can be registered at once .</a:t>
            </a:r>
            <a:endParaRPr lang="en-US" sz="2400" dirty="0">
              <a:solidFill>
                <a:schemeClr val="tx2"/>
              </a:solidFill>
              <a:latin typeface="Andalus" pitchFamily="18" charset="-78"/>
              <a:cs typeface="Andalus" pitchFamily="18" charset="-78"/>
            </a:endParaRPr>
          </a:p>
        </p:txBody>
      </p:sp>
      <p:sp>
        <p:nvSpPr>
          <p:cNvPr id="2" name="Title 1"/>
          <p:cNvSpPr>
            <a:spLocks noGrp="1"/>
          </p:cNvSpPr>
          <p:nvPr>
            <p:ph type="ctrTitle"/>
          </p:nvPr>
        </p:nvSpPr>
        <p:spPr>
          <a:xfrm>
            <a:off x="762000" y="152400"/>
            <a:ext cx="7772400" cy="1219201"/>
          </a:xfrm>
        </p:spPr>
        <p:txBody>
          <a:bodyPr>
            <a:normAutofit/>
          </a:bodyPr>
          <a:lstStyle/>
          <a:p>
            <a:r>
              <a:rPr lang="en-US" sz="2800" b="1" dirty="0" smtClean="0">
                <a:ln w="10541" cmpd="sng">
                  <a:solidFill>
                    <a:srgbClr val="7D7D7D">
                      <a:tint val="100000"/>
                      <a:shade val="100000"/>
                      <a:satMod val="110000"/>
                    </a:srgbClr>
                  </a:solidFill>
                  <a:prstDash val="solid"/>
                </a:ln>
                <a:solidFill>
                  <a:srgbClr val="9900CC"/>
                </a:solidFill>
                <a:latin typeface="Algerian" pitchFamily="82" charset="0"/>
              </a:rPr>
              <a:t>ADD  HEALTH  FACILITY</a:t>
            </a:r>
            <a:endParaRPr lang="en-US" sz="2800" b="1" dirty="0">
              <a:ln w="10541" cmpd="sng">
                <a:solidFill>
                  <a:srgbClr val="7D7D7D">
                    <a:tint val="100000"/>
                    <a:shade val="100000"/>
                    <a:satMod val="110000"/>
                  </a:srgbClr>
                </a:solidFill>
                <a:prstDash val="solid"/>
              </a:ln>
              <a:solidFill>
                <a:srgbClr val="9900CC"/>
              </a:solidFill>
              <a:latin typeface="Algerian" pitchFamily="82"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030569"/>
            <a:ext cx="6991350"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311239" y="1828800"/>
            <a:ext cx="1905000" cy="762000"/>
          </a:xfrm>
          <a:prstGeom prst="wedgeRoundRectCallout">
            <a:avLst>
              <a:gd name="adj1" fmla="val 135336"/>
              <a:gd name="adj2" fmla="val 286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Select a county</a:t>
            </a:r>
            <a:endParaRPr lang="en-US" dirty="0"/>
          </a:p>
        </p:txBody>
      </p:sp>
      <p:sp>
        <p:nvSpPr>
          <p:cNvPr id="10" name="Rounded Rectangular Callout 9"/>
          <p:cNvSpPr/>
          <p:nvPr/>
        </p:nvSpPr>
        <p:spPr>
          <a:xfrm>
            <a:off x="6324600" y="2030568"/>
            <a:ext cx="2590800" cy="1322232"/>
          </a:xfrm>
          <a:prstGeom prst="wedgeRoundRectCallout">
            <a:avLst>
              <a:gd name="adj1" fmla="val -70397"/>
              <a:gd name="adj2" fmla="val 262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select a district where all the healthy facilities you need to register belongs</a:t>
            </a:r>
            <a:endParaRPr lang="en-US" dirty="0"/>
          </a:p>
        </p:txBody>
      </p:sp>
      <p:sp>
        <p:nvSpPr>
          <p:cNvPr id="11" name="Rounded Rectangular Callout 10"/>
          <p:cNvSpPr/>
          <p:nvPr/>
        </p:nvSpPr>
        <p:spPr>
          <a:xfrm>
            <a:off x="381000" y="4097494"/>
            <a:ext cx="2971800" cy="855506"/>
          </a:xfrm>
          <a:prstGeom prst="wedgeRoundRectCallout">
            <a:avLst>
              <a:gd name="adj1" fmla="val 67349"/>
              <a:gd name="adj2" fmla="val -611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the number of health facilities you want to register now.</a:t>
            </a:r>
            <a:endParaRPr lang="en-US" dirty="0"/>
          </a:p>
        </p:txBody>
      </p:sp>
      <p:sp>
        <p:nvSpPr>
          <p:cNvPr id="12" name="Rounded Rectangular Callout 11"/>
          <p:cNvSpPr/>
          <p:nvPr/>
        </p:nvSpPr>
        <p:spPr>
          <a:xfrm>
            <a:off x="6210300" y="3983194"/>
            <a:ext cx="1905000" cy="838200"/>
          </a:xfrm>
          <a:prstGeom prst="wedgeRoundRectCallout">
            <a:avLst>
              <a:gd name="adj1" fmla="val -110072"/>
              <a:gd name="adj2" fmla="val 133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 to move to the next page</a:t>
            </a:r>
            <a:endParaRPr lang="en-US" dirty="0"/>
          </a:p>
        </p:txBody>
      </p:sp>
    </p:spTree>
    <p:extLst>
      <p:ext uri="{BB962C8B-B14F-4D97-AF65-F5344CB8AC3E}">
        <p14:creationId xmlns:p14="http://schemas.microsoft.com/office/powerpoint/2010/main" val="267584837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1520</TotalTime>
  <Words>2641</Words>
  <Application>Microsoft Office PowerPoint</Application>
  <PresentationFormat>On-screen Show (4:3)</PresentationFormat>
  <Paragraphs>374</Paragraphs>
  <Slides>50</Slides>
  <Notes>35</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PWP System User Guide.</vt:lpstr>
      <vt:lpstr>HELP PER PAGE.</vt:lpstr>
      <vt:lpstr>INDEX PAGE.</vt:lpstr>
      <vt:lpstr>INDEX PAGE.</vt:lpstr>
      <vt:lpstr>user's MENU</vt:lpstr>
      <vt:lpstr>user’s Menu</vt:lpstr>
      <vt:lpstr>Administrator’s Menu</vt:lpstr>
      <vt:lpstr>health  FACILITY</vt:lpstr>
      <vt:lpstr>ADD  HEALTH  FACILITY</vt:lpstr>
      <vt:lpstr>ADD  HEALTH  FACILITY</vt:lpstr>
      <vt:lpstr>EDIT  HEALTH  FACILITY</vt:lpstr>
      <vt:lpstr>EDIT  HEALTH  FACILITY</vt:lpstr>
      <vt:lpstr>Groups</vt:lpstr>
      <vt:lpstr>Add Groups</vt:lpstr>
      <vt:lpstr>Add Groups</vt:lpstr>
      <vt:lpstr>Edit GROUP</vt:lpstr>
      <vt:lpstr>Edit GROUP</vt:lpstr>
      <vt:lpstr>Edit GROUP</vt:lpstr>
      <vt:lpstr>Add Providers</vt:lpstr>
      <vt:lpstr>Add Providers</vt:lpstr>
      <vt:lpstr>Edit PROVIDERS</vt:lpstr>
      <vt:lpstr>Edit PROVIDERS</vt:lpstr>
      <vt:lpstr>ADD CLIENTS</vt:lpstr>
      <vt:lpstr>ADD CLIENTS</vt:lpstr>
      <vt:lpstr>edit CLIENT</vt:lpstr>
      <vt:lpstr>edit CLIENT</vt:lpstr>
      <vt:lpstr>Mark Attendance</vt:lpstr>
      <vt:lpstr>Mark Attendance – Add Sessions</vt:lpstr>
      <vt:lpstr>Mark Attendance – Information counseling provided</vt:lpstr>
      <vt:lpstr>Mark Attendance – PWP SERVICES PROVIDED</vt:lpstr>
      <vt:lpstr>Edit Attendance – Filtering page</vt:lpstr>
      <vt:lpstr>Edit Attendance – Edit Session Details</vt:lpstr>
      <vt:lpstr>Edit Attendance – edit topics attended</vt:lpstr>
      <vt:lpstr>Edit Attendance – edit services provided</vt:lpstr>
      <vt:lpstr>Management.</vt:lpstr>
      <vt:lpstr>Management-create back up.</vt:lpstr>
      <vt:lpstr>Management-edit profile.</vt:lpstr>
      <vt:lpstr>REPORTS.</vt:lpstr>
      <vt:lpstr>REPORTS-pwp completion rate (excel).</vt:lpstr>
      <vt:lpstr>MANAGEMENT - Help</vt:lpstr>
      <vt:lpstr>Administrator additional features.</vt:lpstr>
      <vt:lpstr>Administrator –add users.</vt:lpstr>
      <vt:lpstr>Administrator –Management.</vt:lpstr>
      <vt:lpstr>Administrator –Management-BACK UP DATA.</vt:lpstr>
      <vt:lpstr>Administrator –Management-merge data.</vt:lpstr>
      <vt:lpstr>Merge data – Errors     1.</vt:lpstr>
      <vt:lpstr>Merge data – Errors     2.</vt:lpstr>
      <vt:lpstr>Merge data – success.</vt:lpstr>
      <vt:lpstr>Send Data– success.</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PWP System User Guide.</dc:title>
  <dc:creator>Geofrey Nyabuto</dc:creator>
  <cp:lastModifiedBy>Geofrey Nyabuto</cp:lastModifiedBy>
  <cp:revision>281</cp:revision>
  <dcterms:created xsi:type="dcterms:W3CDTF">2013-12-31T05:28:21Z</dcterms:created>
  <dcterms:modified xsi:type="dcterms:W3CDTF">2014-03-27T17:29:59Z</dcterms:modified>
</cp:coreProperties>
</file>