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4"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14" autoAdjust="0"/>
    <p:restoredTop sz="94660"/>
  </p:normalViewPr>
  <p:slideViewPr>
    <p:cSldViewPr snapToGrid="0">
      <p:cViewPr varScale="1">
        <p:scale>
          <a:sx n="65" d="100"/>
          <a:sy n="65" d="100"/>
        </p:scale>
        <p:origin x="120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A36553-B438-47CE-9227-0CDA047E6379}" type="doc">
      <dgm:prSet loTypeId="urn:microsoft.com/office/officeart/2016/7/layout/BasicProcessNew" loCatId="process" qsTypeId="urn:microsoft.com/office/officeart/2005/8/quickstyle/simple1" qsCatId="simple" csTypeId="urn:microsoft.com/office/officeart/2005/8/colors/colorful1" csCatId="colorful" phldr="1"/>
      <dgm:spPr/>
      <dgm:t>
        <a:bodyPr/>
        <a:lstStyle/>
        <a:p>
          <a:endParaRPr lang="en-US"/>
        </a:p>
      </dgm:t>
    </dgm:pt>
    <dgm:pt modelId="{DE933084-A30C-4C86-B8C6-A50B5113FCB1}">
      <dgm:prSet custT="1"/>
      <dgm:spPr/>
      <dgm:t>
        <a:bodyPr/>
        <a:lstStyle/>
        <a:p>
          <a:r>
            <a:rPr lang="tr-TR" sz="1600" b="1" i="0" baseline="0" dirty="0"/>
            <a:t>Sensör Verilerinin Ölçülmesi:</a:t>
          </a:r>
          <a:br>
            <a:rPr lang="tr-TR" sz="1600" b="0" i="0" baseline="0" dirty="0"/>
          </a:br>
          <a:r>
            <a:rPr lang="tr-TR" sz="1600" b="0" i="0" baseline="0" dirty="0"/>
            <a:t>Sistemde kullanılan sensörlerden gelen veriler Arduino'ya gönderilir.</a:t>
          </a:r>
          <a:endParaRPr lang="en-US" sz="1600" dirty="0"/>
        </a:p>
      </dgm:t>
    </dgm:pt>
    <dgm:pt modelId="{192986AD-375D-4302-8D81-D9D29C81C844}" type="parTrans" cxnId="{7E18C491-E19B-4B3C-95A5-0BC002531C2C}">
      <dgm:prSet/>
      <dgm:spPr/>
      <dgm:t>
        <a:bodyPr/>
        <a:lstStyle/>
        <a:p>
          <a:endParaRPr lang="en-US" sz="2800"/>
        </a:p>
      </dgm:t>
    </dgm:pt>
    <dgm:pt modelId="{9CF34EA4-DCA5-467A-9BA2-4CEEE030FAFF}" type="sibTrans" cxnId="{7E18C491-E19B-4B3C-95A5-0BC002531C2C}">
      <dgm:prSet phldrT="1"/>
      <dgm:spPr/>
      <dgm:t>
        <a:bodyPr/>
        <a:lstStyle/>
        <a:p>
          <a:endParaRPr lang="en-US"/>
        </a:p>
      </dgm:t>
    </dgm:pt>
    <dgm:pt modelId="{ACC78051-8ED2-4B98-977A-4959B8852E74}">
      <dgm:prSet custT="1"/>
      <dgm:spPr/>
      <dgm:t>
        <a:bodyPr/>
        <a:lstStyle/>
        <a:p>
          <a:r>
            <a:rPr lang="tr-TR" sz="1800" b="1" i="0" baseline="0" dirty="0"/>
            <a:t>Veri İşleme:</a:t>
          </a:r>
          <a:br>
            <a:rPr lang="tr-TR" sz="1800" b="0" i="0" baseline="0" dirty="0"/>
          </a:br>
          <a:r>
            <a:rPr lang="tr-TR" sz="1800" b="0" i="0" baseline="0" dirty="0"/>
            <a:t>Arduino, gelen değerlere göre sulama işlemini başlatır.</a:t>
          </a:r>
          <a:endParaRPr lang="en-US" sz="1800" dirty="0"/>
        </a:p>
      </dgm:t>
    </dgm:pt>
    <dgm:pt modelId="{2D65B3FD-BD63-4D2C-9870-496A3C1A905A}" type="parTrans" cxnId="{6596635F-0467-44E7-A2C8-5B06B6D58BA3}">
      <dgm:prSet/>
      <dgm:spPr/>
      <dgm:t>
        <a:bodyPr/>
        <a:lstStyle/>
        <a:p>
          <a:endParaRPr lang="en-US" sz="2800"/>
        </a:p>
      </dgm:t>
    </dgm:pt>
    <dgm:pt modelId="{FB30502D-DB86-4A99-B020-FDE730BFE04E}" type="sibTrans" cxnId="{6596635F-0467-44E7-A2C8-5B06B6D58BA3}">
      <dgm:prSet phldrT="2"/>
      <dgm:spPr/>
      <dgm:t>
        <a:bodyPr/>
        <a:lstStyle/>
        <a:p>
          <a:endParaRPr lang="en-US"/>
        </a:p>
      </dgm:t>
    </dgm:pt>
    <dgm:pt modelId="{A9F462BF-ED70-4716-9039-B72E231A370A}">
      <dgm:prSet custT="1"/>
      <dgm:spPr/>
      <dgm:t>
        <a:bodyPr/>
        <a:lstStyle/>
        <a:p>
          <a:r>
            <a:rPr lang="tr-TR" sz="1800" b="1" i="0" baseline="0" dirty="0"/>
            <a:t>Sulama İşlemi:</a:t>
          </a:r>
          <a:br>
            <a:rPr lang="tr-TR" sz="1800" b="0" i="0" baseline="0" dirty="0"/>
          </a:br>
          <a:r>
            <a:rPr lang="tr-TR" sz="1800" b="0" i="0" baseline="0" dirty="0"/>
            <a:t>Sistem, </a:t>
          </a:r>
          <a:r>
            <a:rPr lang="tr-TR" sz="1800" b="1" i="0" baseline="0" dirty="0"/>
            <a:t>röle modülü</a:t>
          </a:r>
          <a:r>
            <a:rPr lang="tr-TR" sz="1800" b="0" i="0" baseline="0" dirty="0"/>
            <a:t> aracılığıyla su pompasını etkinleştirir. Pompa, belirli bir süre boyunca suyu toprağa iletir ve ardından durur.</a:t>
          </a:r>
          <a:endParaRPr lang="en-US" sz="1800" dirty="0"/>
        </a:p>
      </dgm:t>
    </dgm:pt>
    <dgm:pt modelId="{1D5D8E45-C5BB-4884-BC6B-6799E091FE7E}" type="parTrans" cxnId="{B2EA6B54-A0D3-4E0D-9A2C-C252F6335B26}">
      <dgm:prSet/>
      <dgm:spPr/>
      <dgm:t>
        <a:bodyPr/>
        <a:lstStyle/>
        <a:p>
          <a:endParaRPr lang="en-US" sz="2800"/>
        </a:p>
      </dgm:t>
    </dgm:pt>
    <dgm:pt modelId="{880258CB-DCEB-4128-855F-E0F31ABBA443}" type="sibTrans" cxnId="{B2EA6B54-A0D3-4E0D-9A2C-C252F6335B26}">
      <dgm:prSet phldrT="3"/>
      <dgm:spPr/>
      <dgm:t>
        <a:bodyPr/>
        <a:lstStyle/>
        <a:p>
          <a:endParaRPr lang="en-US"/>
        </a:p>
      </dgm:t>
    </dgm:pt>
    <dgm:pt modelId="{310DCAEE-D84E-44E6-81CB-6CB98B191D0F}">
      <dgm:prSet/>
      <dgm:spPr/>
      <dgm:t>
        <a:bodyPr/>
        <a:lstStyle/>
        <a:p>
          <a:r>
            <a:rPr lang="tr-TR" b="1" i="0" baseline="0" dirty="0"/>
            <a:t>Android uygulamaya veri gönderimi</a:t>
          </a:r>
          <a:br>
            <a:rPr lang="tr-TR" b="0" i="0" baseline="0" dirty="0"/>
          </a:br>
          <a:r>
            <a:rPr lang="tr-TR" b="0" i="0" baseline="0" dirty="0"/>
            <a:t>Sistemde kullanılan Bluetooth modül aracılığıyla sensör verileri mobil uygulamaya gönderilir.</a:t>
          </a:r>
          <a:endParaRPr lang="en-US" dirty="0"/>
        </a:p>
      </dgm:t>
    </dgm:pt>
    <dgm:pt modelId="{93A56983-2322-411D-9197-AD0AADB42BB0}" type="parTrans" cxnId="{8AD1215B-3DFB-4371-93F7-6BA5B561CBF7}">
      <dgm:prSet/>
      <dgm:spPr/>
      <dgm:t>
        <a:bodyPr/>
        <a:lstStyle/>
        <a:p>
          <a:endParaRPr lang="en-US" sz="2800"/>
        </a:p>
      </dgm:t>
    </dgm:pt>
    <dgm:pt modelId="{908D4E28-4A8F-46D7-8532-B996796B4D56}" type="sibTrans" cxnId="{8AD1215B-3DFB-4371-93F7-6BA5B561CBF7}">
      <dgm:prSet phldrT="4"/>
      <dgm:spPr/>
      <dgm:t>
        <a:bodyPr/>
        <a:lstStyle/>
        <a:p>
          <a:endParaRPr lang="en-US"/>
        </a:p>
      </dgm:t>
    </dgm:pt>
    <dgm:pt modelId="{6CEAF713-C027-49B1-8720-8B0D9CDBEABD}">
      <dgm:prSet custT="1"/>
      <dgm:spPr/>
      <dgm:t>
        <a:bodyPr/>
        <a:lstStyle/>
        <a:p>
          <a:r>
            <a:rPr lang="tr-TR" sz="1700" b="1" i="0" baseline="0" dirty="0"/>
            <a:t>Gösterge LED'leri:</a:t>
          </a:r>
          <a:br>
            <a:rPr lang="tr-TR" sz="1700" b="0" i="0" baseline="0" dirty="0"/>
          </a:br>
          <a:r>
            <a:rPr lang="tr-TR" sz="1700" b="0" i="0" baseline="0" dirty="0"/>
            <a:t>Çeşitli LED'ler, sulama işlemi ve sistem durumu hakkında görsel geri bildirim sağlar. Örneğin:</a:t>
          </a:r>
        </a:p>
        <a:p>
          <a:r>
            <a:rPr lang="tr-TR" sz="1700" dirty="0"/>
            <a:t>Kırmızı: Toprak Kuru</a:t>
          </a:r>
        </a:p>
        <a:p>
          <a:r>
            <a:rPr lang="tr-TR" sz="1700" dirty="0"/>
            <a:t>Sarı: Toprak Nemli</a:t>
          </a:r>
        </a:p>
        <a:p>
          <a:r>
            <a:rPr lang="tr-TR" sz="1700" dirty="0"/>
            <a:t>Mavi: Toprak Çok Islak</a:t>
          </a:r>
        </a:p>
      </dgm:t>
    </dgm:pt>
    <dgm:pt modelId="{7E6A3337-F744-4003-A817-85CA6FDE0B96}" type="sibTrans" cxnId="{8701B2F2-892B-4A99-A59F-F7435E7F5125}">
      <dgm:prSet phldrT="5"/>
      <dgm:spPr/>
      <dgm:t>
        <a:bodyPr/>
        <a:lstStyle/>
        <a:p>
          <a:endParaRPr lang="en-US"/>
        </a:p>
      </dgm:t>
    </dgm:pt>
    <dgm:pt modelId="{C28F7A11-5A87-4DE3-B7C4-0F9393690482}" type="parTrans" cxnId="{8701B2F2-892B-4A99-A59F-F7435E7F5125}">
      <dgm:prSet/>
      <dgm:spPr/>
      <dgm:t>
        <a:bodyPr/>
        <a:lstStyle/>
        <a:p>
          <a:endParaRPr lang="en-US" sz="2800"/>
        </a:p>
      </dgm:t>
    </dgm:pt>
    <dgm:pt modelId="{503A76BD-CD33-4DF9-8A59-543A53245088}" type="pres">
      <dgm:prSet presAssocID="{93A36553-B438-47CE-9227-0CDA047E6379}" presName="Name0" presStyleCnt="0">
        <dgm:presLayoutVars>
          <dgm:dir/>
          <dgm:resizeHandles val="exact"/>
        </dgm:presLayoutVars>
      </dgm:prSet>
      <dgm:spPr/>
    </dgm:pt>
    <dgm:pt modelId="{D69CA3AD-B4B4-46C9-8758-680BCE0B1D99}" type="pres">
      <dgm:prSet presAssocID="{DE933084-A30C-4C86-B8C6-A50B5113FCB1}" presName="node" presStyleLbl="node1" presStyleIdx="0" presStyleCnt="9">
        <dgm:presLayoutVars>
          <dgm:bulletEnabled val="1"/>
        </dgm:presLayoutVars>
      </dgm:prSet>
      <dgm:spPr/>
    </dgm:pt>
    <dgm:pt modelId="{4BC98F48-D926-4E91-B485-1C058C8ABB51}" type="pres">
      <dgm:prSet presAssocID="{9CF34EA4-DCA5-467A-9BA2-4CEEE030FAFF}" presName="sibTransSpacerBeforeConnector" presStyleCnt="0"/>
      <dgm:spPr/>
    </dgm:pt>
    <dgm:pt modelId="{60051CB3-FFCC-4FFE-8C97-ADB66C42B4C4}" type="pres">
      <dgm:prSet presAssocID="{9CF34EA4-DCA5-467A-9BA2-4CEEE030FAFF}" presName="sibTrans" presStyleLbl="node1" presStyleIdx="1" presStyleCnt="9"/>
      <dgm:spPr/>
    </dgm:pt>
    <dgm:pt modelId="{D5AB4FD9-923E-4484-BDD5-BF980C694352}" type="pres">
      <dgm:prSet presAssocID="{9CF34EA4-DCA5-467A-9BA2-4CEEE030FAFF}" presName="sibTransSpacerAfterConnector" presStyleCnt="0"/>
      <dgm:spPr/>
    </dgm:pt>
    <dgm:pt modelId="{04F7879C-80E5-4EC3-9A7D-6250C44D4A91}" type="pres">
      <dgm:prSet presAssocID="{ACC78051-8ED2-4B98-977A-4959B8852E74}" presName="node" presStyleLbl="node1" presStyleIdx="2" presStyleCnt="9">
        <dgm:presLayoutVars>
          <dgm:bulletEnabled val="1"/>
        </dgm:presLayoutVars>
      </dgm:prSet>
      <dgm:spPr/>
    </dgm:pt>
    <dgm:pt modelId="{92B3FB9A-C895-45DF-803B-F84B1C90305D}" type="pres">
      <dgm:prSet presAssocID="{FB30502D-DB86-4A99-B020-FDE730BFE04E}" presName="sibTransSpacerBeforeConnector" presStyleCnt="0"/>
      <dgm:spPr/>
    </dgm:pt>
    <dgm:pt modelId="{D2E2DC8B-4C20-475C-9B6C-38079664F9DC}" type="pres">
      <dgm:prSet presAssocID="{FB30502D-DB86-4A99-B020-FDE730BFE04E}" presName="sibTrans" presStyleLbl="node1" presStyleIdx="3" presStyleCnt="9"/>
      <dgm:spPr/>
    </dgm:pt>
    <dgm:pt modelId="{7EB106F3-37EE-48E9-BFB3-5920E0B40699}" type="pres">
      <dgm:prSet presAssocID="{FB30502D-DB86-4A99-B020-FDE730BFE04E}" presName="sibTransSpacerAfterConnector" presStyleCnt="0"/>
      <dgm:spPr/>
    </dgm:pt>
    <dgm:pt modelId="{3EC7B862-3964-4D6C-86CB-F325DA2693E8}" type="pres">
      <dgm:prSet presAssocID="{A9F462BF-ED70-4716-9039-B72E231A370A}" presName="node" presStyleLbl="node1" presStyleIdx="4" presStyleCnt="9">
        <dgm:presLayoutVars>
          <dgm:bulletEnabled val="1"/>
        </dgm:presLayoutVars>
      </dgm:prSet>
      <dgm:spPr/>
    </dgm:pt>
    <dgm:pt modelId="{5FA3654E-518B-4AA0-8842-5F0B216CF007}" type="pres">
      <dgm:prSet presAssocID="{880258CB-DCEB-4128-855F-E0F31ABBA443}" presName="sibTransSpacerBeforeConnector" presStyleCnt="0"/>
      <dgm:spPr/>
    </dgm:pt>
    <dgm:pt modelId="{0B6CF8C9-2A9E-4818-A96F-106E596E9D26}" type="pres">
      <dgm:prSet presAssocID="{880258CB-DCEB-4128-855F-E0F31ABBA443}" presName="sibTrans" presStyleLbl="node1" presStyleIdx="5" presStyleCnt="9"/>
      <dgm:spPr/>
    </dgm:pt>
    <dgm:pt modelId="{393D9AEC-9D92-4872-A91F-4F5332FAEA00}" type="pres">
      <dgm:prSet presAssocID="{880258CB-DCEB-4128-855F-E0F31ABBA443}" presName="sibTransSpacerAfterConnector" presStyleCnt="0"/>
      <dgm:spPr/>
    </dgm:pt>
    <dgm:pt modelId="{D0704D19-C8F3-4106-BDA3-0E3EA566AA75}" type="pres">
      <dgm:prSet presAssocID="{310DCAEE-D84E-44E6-81CB-6CB98B191D0F}" presName="node" presStyleLbl="node1" presStyleIdx="6" presStyleCnt="9">
        <dgm:presLayoutVars>
          <dgm:bulletEnabled val="1"/>
        </dgm:presLayoutVars>
      </dgm:prSet>
      <dgm:spPr/>
    </dgm:pt>
    <dgm:pt modelId="{EB5B3436-C2BC-4C13-9CC1-3D6E81038F2C}" type="pres">
      <dgm:prSet presAssocID="{908D4E28-4A8F-46D7-8532-B996796B4D56}" presName="sibTransSpacerBeforeConnector" presStyleCnt="0"/>
      <dgm:spPr/>
    </dgm:pt>
    <dgm:pt modelId="{6C247AFC-107D-46AA-98C4-5511172C4221}" type="pres">
      <dgm:prSet presAssocID="{908D4E28-4A8F-46D7-8532-B996796B4D56}" presName="sibTrans" presStyleLbl="node1" presStyleIdx="7" presStyleCnt="9"/>
      <dgm:spPr/>
    </dgm:pt>
    <dgm:pt modelId="{67FA8880-BC5E-474B-A704-A82B405EBB32}" type="pres">
      <dgm:prSet presAssocID="{908D4E28-4A8F-46D7-8532-B996796B4D56}" presName="sibTransSpacerAfterConnector" presStyleCnt="0"/>
      <dgm:spPr/>
    </dgm:pt>
    <dgm:pt modelId="{87D665FC-6B0E-4B9B-BA29-05B94475A719}" type="pres">
      <dgm:prSet presAssocID="{6CEAF713-C027-49B1-8720-8B0D9CDBEABD}" presName="node" presStyleLbl="node1" presStyleIdx="8" presStyleCnt="9">
        <dgm:presLayoutVars>
          <dgm:bulletEnabled val="1"/>
        </dgm:presLayoutVars>
      </dgm:prSet>
      <dgm:spPr/>
    </dgm:pt>
  </dgm:ptLst>
  <dgm:cxnLst>
    <dgm:cxn modelId="{657D2B0F-6FC0-4D76-A2D4-19B9D03A56B2}" type="presOf" srcId="{FB30502D-DB86-4A99-B020-FDE730BFE04E}" destId="{D2E2DC8B-4C20-475C-9B6C-38079664F9DC}" srcOrd="0" destOrd="0" presId="urn:microsoft.com/office/officeart/2016/7/layout/BasicProcessNew"/>
    <dgm:cxn modelId="{E6272210-F20E-4B13-8563-61AB4B52CA9C}" type="presOf" srcId="{310DCAEE-D84E-44E6-81CB-6CB98B191D0F}" destId="{D0704D19-C8F3-4106-BDA3-0E3EA566AA75}" srcOrd="0" destOrd="0" presId="urn:microsoft.com/office/officeart/2016/7/layout/BasicProcessNew"/>
    <dgm:cxn modelId="{03424125-F1CD-4A3B-9416-F3CC64D9B734}" type="presOf" srcId="{93A36553-B438-47CE-9227-0CDA047E6379}" destId="{503A76BD-CD33-4DF9-8A59-543A53245088}" srcOrd="0" destOrd="0" presId="urn:microsoft.com/office/officeart/2016/7/layout/BasicProcessNew"/>
    <dgm:cxn modelId="{8AD1215B-3DFB-4371-93F7-6BA5B561CBF7}" srcId="{93A36553-B438-47CE-9227-0CDA047E6379}" destId="{310DCAEE-D84E-44E6-81CB-6CB98B191D0F}" srcOrd="3" destOrd="0" parTransId="{93A56983-2322-411D-9197-AD0AADB42BB0}" sibTransId="{908D4E28-4A8F-46D7-8532-B996796B4D56}"/>
    <dgm:cxn modelId="{6596635F-0467-44E7-A2C8-5B06B6D58BA3}" srcId="{93A36553-B438-47CE-9227-0CDA047E6379}" destId="{ACC78051-8ED2-4B98-977A-4959B8852E74}" srcOrd="1" destOrd="0" parTransId="{2D65B3FD-BD63-4D2C-9870-496A3C1A905A}" sibTransId="{FB30502D-DB86-4A99-B020-FDE730BFE04E}"/>
    <dgm:cxn modelId="{6B15D261-6734-4120-B315-1AE2D03AF3B8}" type="presOf" srcId="{880258CB-DCEB-4128-855F-E0F31ABBA443}" destId="{0B6CF8C9-2A9E-4818-A96F-106E596E9D26}" srcOrd="0" destOrd="0" presId="urn:microsoft.com/office/officeart/2016/7/layout/BasicProcessNew"/>
    <dgm:cxn modelId="{A84E2B6C-2804-4907-B7D0-4FADE7464046}" type="presOf" srcId="{908D4E28-4A8F-46D7-8532-B996796B4D56}" destId="{6C247AFC-107D-46AA-98C4-5511172C4221}" srcOrd="0" destOrd="0" presId="urn:microsoft.com/office/officeart/2016/7/layout/BasicProcessNew"/>
    <dgm:cxn modelId="{B2EA6B54-A0D3-4E0D-9A2C-C252F6335B26}" srcId="{93A36553-B438-47CE-9227-0CDA047E6379}" destId="{A9F462BF-ED70-4716-9039-B72E231A370A}" srcOrd="2" destOrd="0" parTransId="{1D5D8E45-C5BB-4884-BC6B-6799E091FE7E}" sibTransId="{880258CB-DCEB-4128-855F-E0F31ABBA443}"/>
    <dgm:cxn modelId="{D4C65181-B4F2-44B9-BBE0-1D15E4A00029}" type="presOf" srcId="{6CEAF713-C027-49B1-8720-8B0D9CDBEABD}" destId="{87D665FC-6B0E-4B9B-BA29-05B94475A719}" srcOrd="0" destOrd="0" presId="urn:microsoft.com/office/officeart/2016/7/layout/BasicProcessNew"/>
    <dgm:cxn modelId="{C7A1C288-18BF-4730-B521-535110279407}" type="presOf" srcId="{9CF34EA4-DCA5-467A-9BA2-4CEEE030FAFF}" destId="{60051CB3-FFCC-4FFE-8C97-ADB66C42B4C4}" srcOrd="0" destOrd="0" presId="urn:microsoft.com/office/officeart/2016/7/layout/BasicProcessNew"/>
    <dgm:cxn modelId="{7E18C491-E19B-4B3C-95A5-0BC002531C2C}" srcId="{93A36553-B438-47CE-9227-0CDA047E6379}" destId="{DE933084-A30C-4C86-B8C6-A50B5113FCB1}" srcOrd="0" destOrd="0" parTransId="{192986AD-375D-4302-8D81-D9D29C81C844}" sibTransId="{9CF34EA4-DCA5-467A-9BA2-4CEEE030FAFF}"/>
    <dgm:cxn modelId="{5C909AA3-EF96-468E-A6D6-5A8BFAA021F1}" type="presOf" srcId="{DE933084-A30C-4C86-B8C6-A50B5113FCB1}" destId="{D69CA3AD-B4B4-46C9-8758-680BCE0B1D99}" srcOrd="0" destOrd="0" presId="urn:microsoft.com/office/officeart/2016/7/layout/BasicProcessNew"/>
    <dgm:cxn modelId="{43F912A5-F474-4DC5-B177-6273CF3F301B}" type="presOf" srcId="{ACC78051-8ED2-4B98-977A-4959B8852E74}" destId="{04F7879C-80E5-4EC3-9A7D-6250C44D4A91}" srcOrd="0" destOrd="0" presId="urn:microsoft.com/office/officeart/2016/7/layout/BasicProcessNew"/>
    <dgm:cxn modelId="{8BF3F3C2-FF8B-4445-A332-6B8476E629A4}" type="presOf" srcId="{A9F462BF-ED70-4716-9039-B72E231A370A}" destId="{3EC7B862-3964-4D6C-86CB-F325DA2693E8}" srcOrd="0" destOrd="0" presId="urn:microsoft.com/office/officeart/2016/7/layout/BasicProcessNew"/>
    <dgm:cxn modelId="{8701B2F2-892B-4A99-A59F-F7435E7F5125}" srcId="{93A36553-B438-47CE-9227-0CDA047E6379}" destId="{6CEAF713-C027-49B1-8720-8B0D9CDBEABD}" srcOrd="4" destOrd="0" parTransId="{C28F7A11-5A87-4DE3-B7C4-0F9393690482}" sibTransId="{7E6A3337-F744-4003-A817-85CA6FDE0B96}"/>
    <dgm:cxn modelId="{6CB070A9-DE58-472F-9EBE-446E35642F52}" type="presParOf" srcId="{503A76BD-CD33-4DF9-8A59-543A53245088}" destId="{D69CA3AD-B4B4-46C9-8758-680BCE0B1D99}" srcOrd="0" destOrd="0" presId="urn:microsoft.com/office/officeart/2016/7/layout/BasicProcessNew"/>
    <dgm:cxn modelId="{ADAD03F5-6AB9-488B-9349-D3AD164A4614}" type="presParOf" srcId="{503A76BD-CD33-4DF9-8A59-543A53245088}" destId="{4BC98F48-D926-4E91-B485-1C058C8ABB51}" srcOrd="1" destOrd="0" presId="urn:microsoft.com/office/officeart/2016/7/layout/BasicProcessNew"/>
    <dgm:cxn modelId="{2E51B7B5-1EFF-46CF-8FC9-C59F5675AC6A}" type="presParOf" srcId="{503A76BD-CD33-4DF9-8A59-543A53245088}" destId="{60051CB3-FFCC-4FFE-8C97-ADB66C42B4C4}" srcOrd="2" destOrd="0" presId="urn:microsoft.com/office/officeart/2016/7/layout/BasicProcessNew"/>
    <dgm:cxn modelId="{82426088-F36C-449C-8007-E469B090CF8C}" type="presParOf" srcId="{503A76BD-CD33-4DF9-8A59-543A53245088}" destId="{D5AB4FD9-923E-4484-BDD5-BF980C694352}" srcOrd="3" destOrd="0" presId="urn:microsoft.com/office/officeart/2016/7/layout/BasicProcessNew"/>
    <dgm:cxn modelId="{F0E4C274-C9F7-4D0F-A239-6042B5FA8B44}" type="presParOf" srcId="{503A76BD-CD33-4DF9-8A59-543A53245088}" destId="{04F7879C-80E5-4EC3-9A7D-6250C44D4A91}" srcOrd="4" destOrd="0" presId="urn:microsoft.com/office/officeart/2016/7/layout/BasicProcessNew"/>
    <dgm:cxn modelId="{8838927C-7040-497A-82D1-AE0E41BBEDA2}" type="presParOf" srcId="{503A76BD-CD33-4DF9-8A59-543A53245088}" destId="{92B3FB9A-C895-45DF-803B-F84B1C90305D}" srcOrd="5" destOrd="0" presId="urn:microsoft.com/office/officeart/2016/7/layout/BasicProcessNew"/>
    <dgm:cxn modelId="{F0E79EE7-BC98-4886-9E89-F3F8B9A086DE}" type="presParOf" srcId="{503A76BD-CD33-4DF9-8A59-543A53245088}" destId="{D2E2DC8B-4C20-475C-9B6C-38079664F9DC}" srcOrd="6" destOrd="0" presId="urn:microsoft.com/office/officeart/2016/7/layout/BasicProcessNew"/>
    <dgm:cxn modelId="{C5C8D037-4475-45C2-A307-0B1C612E4B1A}" type="presParOf" srcId="{503A76BD-CD33-4DF9-8A59-543A53245088}" destId="{7EB106F3-37EE-48E9-BFB3-5920E0B40699}" srcOrd="7" destOrd="0" presId="urn:microsoft.com/office/officeart/2016/7/layout/BasicProcessNew"/>
    <dgm:cxn modelId="{3CEBB707-C6EF-492A-AAE2-FFF5144CE1CC}" type="presParOf" srcId="{503A76BD-CD33-4DF9-8A59-543A53245088}" destId="{3EC7B862-3964-4D6C-86CB-F325DA2693E8}" srcOrd="8" destOrd="0" presId="urn:microsoft.com/office/officeart/2016/7/layout/BasicProcessNew"/>
    <dgm:cxn modelId="{B21A658A-C2FE-4B14-A898-4109C0EDE37E}" type="presParOf" srcId="{503A76BD-CD33-4DF9-8A59-543A53245088}" destId="{5FA3654E-518B-4AA0-8842-5F0B216CF007}" srcOrd="9" destOrd="0" presId="urn:microsoft.com/office/officeart/2016/7/layout/BasicProcessNew"/>
    <dgm:cxn modelId="{ACF24F8C-3432-498E-9B8B-C6BA3A6C63AC}" type="presParOf" srcId="{503A76BD-CD33-4DF9-8A59-543A53245088}" destId="{0B6CF8C9-2A9E-4818-A96F-106E596E9D26}" srcOrd="10" destOrd="0" presId="urn:microsoft.com/office/officeart/2016/7/layout/BasicProcessNew"/>
    <dgm:cxn modelId="{253CF415-1E49-449B-87B5-5E558FE51F63}" type="presParOf" srcId="{503A76BD-CD33-4DF9-8A59-543A53245088}" destId="{393D9AEC-9D92-4872-A91F-4F5332FAEA00}" srcOrd="11" destOrd="0" presId="urn:microsoft.com/office/officeart/2016/7/layout/BasicProcessNew"/>
    <dgm:cxn modelId="{2AA0A966-3B43-4633-8964-1E82702BBE71}" type="presParOf" srcId="{503A76BD-CD33-4DF9-8A59-543A53245088}" destId="{D0704D19-C8F3-4106-BDA3-0E3EA566AA75}" srcOrd="12" destOrd="0" presId="urn:microsoft.com/office/officeart/2016/7/layout/BasicProcessNew"/>
    <dgm:cxn modelId="{50F967FE-37BC-4F4D-A056-C2FF84F9476F}" type="presParOf" srcId="{503A76BD-CD33-4DF9-8A59-543A53245088}" destId="{EB5B3436-C2BC-4C13-9CC1-3D6E81038F2C}" srcOrd="13" destOrd="0" presId="urn:microsoft.com/office/officeart/2016/7/layout/BasicProcessNew"/>
    <dgm:cxn modelId="{F42324B6-9D92-46C4-8F94-9050375E1204}" type="presParOf" srcId="{503A76BD-CD33-4DF9-8A59-543A53245088}" destId="{6C247AFC-107D-46AA-98C4-5511172C4221}" srcOrd="14" destOrd="0" presId="urn:microsoft.com/office/officeart/2016/7/layout/BasicProcessNew"/>
    <dgm:cxn modelId="{CC72A1F6-4E55-4DE3-8BEF-D61E1FDB11FE}" type="presParOf" srcId="{503A76BD-CD33-4DF9-8A59-543A53245088}" destId="{67FA8880-BC5E-474B-A704-A82B405EBB32}" srcOrd="15" destOrd="0" presId="urn:microsoft.com/office/officeart/2016/7/layout/BasicProcessNew"/>
    <dgm:cxn modelId="{D1D7E0ED-AE19-4B48-A7A3-9A7375CDC183}" type="presParOf" srcId="{503A76BD-CD33-4DF9-8A59-543A53245088}" destId="{87D665FC-6B0E-4B9B-BA29-05B94475A719}" srcOrd="16" destOrd="0" presId="urn:microsoft.com/office/officeart/2016/7/layout/Basic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C0CFD9-98A1-4E96-80BC-4C45C1A7FEC8}" type="doc">
      <dgm:prSet loTypeId="urn:microsoft.com/office/officeart/2018/2/layout/IconVerticalSolidList" loCatId="icon" qsTypeId="urn:microsoft.com/office/officeart/2005/8/quickstyle/simple1" qsCatId="simple" csTypeId="urn:microsoft.com/office/officeart/2018/5/colors/Iconchunking_neutralbg_accent2_2" csCatId="accent2" phldr="1"/>
      <dgm:spPr/>
      <dgm:t>
        <a:bodyPr/>
        <a:lstStyle/>
        <a:p>
          <a:endParaRPr lang="en-US"/>
        </a:p>
      </dgm:t>
    </dgm:pt>
    <dgm:pt modelId="{5BF1E4B0-98E0-4A17-BDBF-8DEBC1D236B4}">
      <dgm:prSet custT="1"/>
      <dgm:spPr/>
      <dgm:t>
        <a:bodyPr/>
        <a:lstStyle/>
        <a:p>
          <a:pPr>
            <a:lnSpc>
              <a:spcPct val="100000"/>
            </a:lnSpc>
          </a:pPr>
          <a:r>
            <a:rPr lang="tr-TR" sz="1600" b="1" i="0" baseline="0" dirty="0"/>
            <a:t>Toprak Nem Seviyesinin Ölçülmesi:</a:t>
          </a:r>
          <a:br>
            <a:rPr lang="tr-TR" sz="1600" b="0" i="0" baseline="0" dirty="0"/>
          </a:br>
          <a:r>
            <a:rPr lang="tr-TR" sz="1600" b="1" i="0" baseline="0" dirty="0"/>
            <a:t>Toprak nem sensörü</a:t>
          </a:r>
          <a:r>
            <a:rPr lang="tr-TR" sz="1600" b="0" i="0" baseline="0" dirty="0"/>
            <a:t>, bitki toprağındaki nem seviyesini ölçer ve bu bilgiyi Arduino'ya gönderir. Nem seviyesi, önceden belirlenmiş eşik değeriyle karşılaştırılır.</a:t>
          </a:r>
          <a:endParaRPr lang="en-US" sz="1600" dirty="0"/>
        </a:p>
      </dgm:t>
    </dgm:pt>
    <dgm:pt modelId="{E7D8E8BD-63B5-4A06-AE99-041E09825828}" type="parTrans" cxnId="{7A4F29DF-CA40-4CA0-9733-52533279E570}">
      <dgm:prSet/>
      <dgm:spPr/>
      <dgm:t>
        <a:bodyPr/>
        <a:lstStyle/>
        <a:p>
          <a:endParaRPr lang="en-US" sz="1600"/>
        </a:p>
      </dgm:t>
    </dgm:pt>
    <dgm:pt modelId="{4A774625-E7A2-4EB5-9D9F-FCB0550A9600}" type="sibTrans" cxnId="{7A4F29DF-CA40-4CA0-9733-52533279E570}">
      <dgm:prSet/>
      <dgm:spPr/>
      <dgm:t>
        <a:bodyPr/>
        <a:lstStyle/>
        <a:p>
          <a:endParaRPr lang="en-US" sz="1600"/>
        </a:p>
      </dgm:t>
    </dgm:pt>
    <dgm:pt modelId="{C95A5DF4-AF38-4861-95AE-1F7375D74B0D}">
      <dgm:prSet custT="1"/>
      <dgm:spPr/>
      <dgm:t>
        <a:bodyPr/>
        <a:lstStyle/>
        <a:p>
          <a:pPr>
            <a:lnSpc>
              <a:spcPct val="100000"/>
            </a:lnSpc>
          </a:pPr>
          <a:r>
            <a:rPr lang="tr-TR" sz="1600" b="1" i="0" baseline="0" dirty="0"/>
            <a:t>Ortam Sıcaklığı ve Neminin Ölçülmesi:</a:t>
          </a:r>
          <a:br>
            <a:rPr lang="tr-TR" sz="1600" b="0" i="0" baseline="0" dirty="0"/>
          </a:br>
          <a:r>
            <a:rPr lang="tr-TR" sz="1600" b="1" i="0" baseline="0" dirty="0"/>
            <a:t>DHT11 sensörü</a:t>
          </a:r>
          <a:r>
            <a:rPr lang="tr-TR" sz="1600" b="0" i="0" baseline="0" dirty="0"/>
            <a:t>, çevredeki sıcaklık ve hava nem oranını ölçer. Bu değerler, sistemin çevre koşullarını analiz etmesine olanak tanır. Ayrıca bu veriler, mobil uygulamaya gönderilerek kullanıcıya bilgi sağlanır.</a:t>
          </a:r>
          <a:endParaRPr lang="en-US" sz="1600" dirty="0"/>
        </a:p>
      </dgm:t>
    </dgm:pt>
    <dgm:pt modelId="{562EFB82-D51F-4843-8943-FEC1AA7B863B}" type="parTrans" cxnId="{59662D50-A931-48CB-AE04-DC1F2CB25ACE}">
      <dgm:prSet/>
      <dgm:spPr/>
      <dgm:t>
        <a:bodyPr/>
        <a:lstStyle/>
        <a:p>
          <a:endParaRPr lang="en-US" sz="1600"/>
        </a:p>
      </dgm:t>
    </dgm:pt>
    <dgm:pt modelId="{8FE14142-D39D-40CE-A15D-C95F983CF673}" type="sibTrans" cxnId="{59662D50-A931-48CB-AE04-DC1F2CB25ACE}">
      <dgm:prSet/>
      <dgm:spPr/>
      <dgm:t>
        <a:bodyPr/>
        <a:lstStyle/>
        <a:p>
          <a:endParaRPr lang="en-US" sz="1600"/>
        </a:p>
      </dgm:t>
    </dgm:pt>
    <dgm:pt modelId="{F8B351AD-37F0-4AF0-8BE4-FCE41873264F}" type="pres">
      <dgm:prSet presAssocID="{A0C0CFD9-98A1-4E96-80BC-4C45C1A7FEC8}" presName="root" presStyleCnt="0">
        <dgm:presLayoutVars>
          <dgm:dir/>
          <dgm:resizeHandles val="exact"/>
        </dgm:presLayoutVars>
      </dgm:prSet>
      <dgm:spPr/>
    </dgm:pt>
    <dgm:pt modelId="{56A38D02-33DA-4009-892B-B5DDB9758BCF}" type="pres">
      <dgm:prSet presAssocID="{5BF1E4B0-98E0-4A17-BDBF-8DEBC1D236B4}" presName="compNode" presStyleCnt="0"/>
      <dgm:spPr/>
    </dgm:pt>
    <dgm:pt modelId="{78843ED8-DAAC-49C0-A2B7-0F62C028D775}" type="pres">
      <dgm:prSet presAssocID="{5BF1E4B0-98E0-4A17-BDBF-8DEBC1D236B4}" presName="bgRect" presStyleLbl="bgShp" presStyleIdx="0" presStyleCnt="2"/>
      <dgm:spPr/>
    </dgm:pt>
    <dgm:pt modelId="{724F2C78-B939-4791-B47B-E7EF14CEDCD6}" type="pres">
      <dgm:prSet presAssocID="{5BF1E4B0-98E0-4A17-BDBF-8DEBC1D236B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itki"/>
        </a:ext>
      </dgm:extLst>
    </dgm:pt>
    <dgm:pt modelId="{B46B9808-6EA2-44FD-B55B-3E24BCD1179B}" type="pres">
      <dgm:prSet presAssocID="{5BF1E4B0-98E0-4A17-BDBF-8DEBC1D236B4}" presName="spaceRect" presStyleCnt="0"/>
      <dgm:spPr/>
    </dgm:pt>
    <dgm:pt modelId="{5145EAA7-AC57-4670-9560-AB64F64D7C52}" type="pres">
      <dgm:prSet presAssocID="{5BF1E4B0-98E0-4A17-BDBF-8DEBC1D236B4}" presName="parTx" presStyleLbl="revTx" presStyleIdx="0" presStyleCnt="2">
        <dgm:presLayoutVars>
          <dgm:chMax val="0"/>
          <dgm:chPref val="0"/>
        </dgm:presLayoutVars>
      </dgm:prSet>
      <dgm:spPr/>
    </dgm:pt>
    <dgm:pt modelId="{60D6FC62-A6FB-4056-AE4F-FB3741B81249}" type="pres">
      <dgm:prSet presAssocID="{4A774625-E7A2-4EB5-9D9F-FCB0550A9600}" presName="sibTrans" presStyleCnt="0"/>
      <dgm:spPr/>
    </dgm:pt>
    <dgm:pt modelId="{53E25C6C-0C7B-4BA8-87B2-02D76E0A7550}" type="pres">
      <dgm:prSet presAssocID="{C95A5DF4-AF38-4861-95AE-1F7375D74B0D}" presName="compNode" presStyleCnt="0"/>
      <dgm:spPr/>
    </dgm:pt>
    <dgm:pt modelId="{31596B4F-E888-4AF9-AF43-EA53266A6D6B}" type="pres">
      <dgm:prSet presAssocID="{C95A5DF4-AF38-4861-95AE-1F7375D74B0D}" presName="bgRect" presStyleLbl="bgShp" presStyleIdx="1" presStyleCnt="2"/>
      <dgm:spPr/>
    </dgm:pt>
    <dgm:pt modelId="{7E533890-133B-4A13-81B2-981B09103710}" type="pres">
      <dgm:prSet presAssocID="{C95A5DF4-AF38-4861-95AE-1F7375D74B0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rmometre"/>
        </a:ext>
      </dgm:extLst>
    </dgm:pt>
    <dgm:pt modelId="{8149A7C1-4B6D-4DE7-B99B-BC303ECBF85E}" type="pres">
      <dgm:prSet presAssocID="{C95A5DF4-AF38-4861-95AE-1F7375D74B0D}" presName="spaceRect" presStyleCnt="0"/>
      <dgm:spPr/>
    </dgm:pt>
    <dgm:pt modelId="{9A8948E1-EE82-4BF1-927C-A1FDF4674D42}" type="pres">
      <dgm:prSet presAssocID="{C95A5DF4-AF38-4861-95AE-1F7375D74B0D}" presName="parTx" presStyleLbl="revTx" presStyleIdx="1" presStyleCnt="2">
        <dgm:presLayoutVars>
          <dgm:chMax val="0"/>
          <dgm:chPref val="0"/>
        </dgm:presLayoutVars>
      </dgm:prSet>
      <dgm:spPr/>
    </dgm:pt>
  </dgm:ptLst>
  <dgm:cxnLst>
    <dgm:cxn modelId="{8B157821-8360-4CA8-AD7E-ABABD0FC4A3A}" type="presOf" srcId="{C95A5DF4-AF38-4861-95AE-1F7375D74B0D}" destId="{9A8948E1-EE82-4BF1-927C-A1FDF4674D42}" srcOrd="0" destOrd="0" presId="urn:microsoft.com/office/officeart/2018/2/layout/IconVerticalSolidList"/>
    <dgm:cxn modelId="{797AB442-3542-4E20-BA98-7ABE0B5745F9}" type="presOf" srcId="{5BF1E4B0-98E0-4A17-BDBF-8DEBC1D236B4}" destId="{5145EAA7-AC57-4670-9560-AB64F64D7C52}" srcOrd="0" destOrd="0" presId="urn:microsoft.com/office/officeart/2018/2/layout/IconVerticalSolidList"/>
    <dgm:cxn modelId="{59662D50-A931-48CB-AE04-DC1F2CB25ACE}" srcId="{A0C0CFD9-98A1-4E96-80BC-4C45C1A7FEC8}" destId="{C95A5DF4-AF38-4861-95AE-1F7375D74B0D}" srcOrd="1" destOrd="0" parTransId="{562EFB82-D51F-4843-8943-FEC1AA7B863B}" sibTransId="{8FE14142-D39D-40CE-A15D-C95F983CF673}"/>
    <dgm:cxn modelId="{7A4F29DF-CA40-4CA0-9733-52533279E570}" srcId="{A0C0CFD9-98A1-4E96-80BC-4C45C1A7FEC8}" destId="{5BF1E4B0-98E0-4A17-BDBF-8DEBC1D236B4}" srcOrd="0" destOrd="0" parTransId="{E7D8E8BD-63B5-4A06-AE99-041E09825828}" sibTransId="{4A774625-E7A2-4EB5-9D9F-FCB0550A9600}"/>
    <dgm:cxn modelId="{E24A42E4-FE60-46CA-9F8E-AF811E6FA540}" type="presOf" srcId="{A0C0CFD9-98A1-4E96-80BC-4C45C1A7FEC8}" destId="{F8B351AD-37F0-4AF0-8BE4-FCE41873264F}" srcOrd="0" destOrd="0" presId="urn:microsoft.com/office/officeart/2018/2/layout/IconVerticalSolidList"/>
    <dgm:cxn modelId="{E0556447-9C5F-475C-A6F6-F07645434A08}" type="presParOf" srcId="{F8B351AD-37F0-4AF0-8BE4-FCE41873264F}" destId="{56A38D02-33DA-4009-892B-B5DDB9758BCF}" srcOrd="0" destOrd="0" presId="urn:microsoft.com/office/officeart/2018/2/layout/IconVerticalSolidList"/>
    <dgm:cxn modelId="{B6B260BA-7EF4-4CA6-B7E8-8E7E7E08A6A1}" type="presParOf" srcId="{56A38D02-33DA-4009-892B-B5DDB9758BCF}" destId="{78843ED8-DAAC-49C0-A2B7-0F62C028D775}" srcOrd="0" destOrd="0" presId="urn:microsoft.com/office/officeart/2018/2/layout/IconVerticalSolidList"/>
    <dgm:cxn modelId="{9F996C9F-19C9-4061-9D9B-5D689D050CD7}" type="presParOf" srcId="{56A38D02-33DA-4009-892B-B5DDB9758BCF}" destId="{724F2C78-B939-4791-B47B-E7EF14CEDCD6}" srcOrd="1" destOrd="0" presId="urn:microsoft.com/office/officeart/2018/2/layout/IconVerticalSolidList"/>
    <dgm:cxn modelId="{A7185794-97AD-4E5F-9841-0D1B63124F2C}" type="presParOf" srcId="{56A38D02-33DA-4009-892B-B5DDB9758BCF}" destId="{B46B9808-6EA2-44FD-B55B-3E24BCD1179B}" srcOrd="2" destOrd="0" presId="urn:microsoft.com/office/officeart/2018/2/layout/IconVerticalSolidList"/>
    <dgm:cxn modelId="{3695AE5F-8329-4587-A086-959118339DE6}" type="presParOf" srcId="{56A38D02-33DA-4009-892B-B5DDB9758BCF}" destId="{5145EAA7-AC57-4670-9560-AB64F64D7C52}" srcOrd="3" destOrd="0" presId="urn:microsoft.com/office/officeart/2018/2/layout/IconVerticalSolidList"/>
    <dgm:cxn modelId="{DA8BE7C7-DFB7-4F8E-8837-6205407E1EC6}" type="presParOf" srcId="{F8B351AD-37F0-4AF0-8BE4-FCE41873264F}" destId="{60D6FC62-A6FB-4056-AE4F-FB3741B81249}" srcOrd="1" destOrd="0" presId="urn:microsoft.com/office/officeart/2018/2/layout/IconVerticalSolidList"/>
    <dgm:cxn modelId="{29BB7827-7F27-49E8-80DD-DC05F0576B6F}" type="presParOf" srcId="{F8B351AD-37F0-4AF0-8BE4-FCE41873264F}" destId="{53E25C6C-0C7B-4BA8-87B2-02D76E0A7550}" srcOrd="2" destOrd="0" presId="urn:microsoft.com/office/officeart/2018/2/layout/IconVerticalSolidList"/>
    <dgm:cxn modelId="{7EFBC137-F6AF-476C-B982-1852AB3A6D78}" type="presParOf" srcId="{53E25C6C-0C7B-4BA8-87B2-02D76E0A7550}" destId="{31596B4F-E888-4AF9-AF43-EA53266A6D6B}" srcOrd="0" destOrd="0" presId="urn:microsoft.com/office/officeart/2018/2/layout/IconVerticalSolidList"/>
    <dgm:cxn modelId="{6F1262FC-67B3-46D4-8017-BDAE36B8A2B1}" type="presParOf" srcId="{53E25C6C-0C7B-4BA8-87B2-02D76E0A7550}" destId="{7E533890-133B-4A13-81B2-981B09103710}" srcOrd="1" destOrd="0" presId="urn:microsoft.com/office/officeart/2018/2/layout/IconVerticalSolidList"/>
    <dgm:cxn modelId="{CC47FF90-BB27-4009-A3AA-6FC9FD621F5B}" type="presParOf" srcId="{53E25C6C-0C7B-4BA8-87B2-02D76E0A7550}" destId="{8149A7C1-4B6D-4DE7-B99B-BC303ECBF85E}" srcOrd="2" destOrd="0" presId="urn:microsoft.com/office/officeart/2018/2/layout/IconVerticalSolidList"/>
    <dgm:cxn modelId="{D8D8ECAD-8979-4C85-B11A-EF20525460FA}" type="presParOf" srcId="{53E25C6C-0C7B-4BA8-87B2-02D76E0A7550}" destId="{9A8948E1-EE82-4BF1-927C-A1FDF4674D42}"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9CA3AD-B4B4-46C9-8758-680BCE0B1D99}">
      <dsp:nvSpPr>
        <dsp:cNvPr id="0" name=""/>
        <dsp:cNvSpPr/>
      </dsp:nvSpPr>
      <dsp:spPr>
        <a:xfrm>
          <a:off x="6821" y="1149927"/>
          <a:ext cx="2134195" cy="3201292"/>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711200">
            <a:lnSpc>
              <a:spcPct val="90000"/>
            </a:lnSpc>
            <a:spcBef>
              <a:spcPct val="0"/>
            </a:spcBef>
            <a:spcAft>
              <a:spcPct val="35000"/>
            </a:spcAft>
            <a:buNone/>
          </a:pPr>
          <a:r>
            <a:rPr lang="tr-TR" sz="1600" b="1" i="0" kern="1200" baseline="0" dirty="0"/>
            <a:t>Sensör Verilerinin Ölçülmesi:</a:t>
          </a:r>
          <a:br>
            <a:rPr lang="tr-TR" sz="1600" b="0" i="0" kern="1200" baseline="0" dirty="0"/>
          </a:br>
          <a:r>
            <a:rPr lang="tr-TR" sz="1600" b="0" i="0" kern="1200" baseline="0" dirty="0"/>
            <a:t>Sistemde kullanılan sensörlerden gelen veriler Arduino'ya gönderilir.</a:t>
          </a:r>
          <a:endParaRPr lang="en-US" sz="1600" kern="1200" dirty="0"/>
        </a:p>
      </dsp:txBody>
      <dsp:txXfrm>
        <a:off x="6821" y="1149927"/>
        <a:ext cx="2134195" cy="3201292"/>
      </dsp:txXfrm>
    </dsp:sp>
    <dsp:sp modelId="{60051CB3-FFCC-4FFE-8C97-ADB66C42B4C4}">
      <dsp:nvSpPr>
        <dsp:cNvPr id="0" name=""/>
        <dsp:cNvSpPr/>
      </dsp:nvSpPr>
      <dsp:spPr>
        <a:xfrm>
          <a:off x="2169374" y="2629074"/>
          <a:ext cx="320129" cy="243000"/>
        </a:xfrm>
        <a:prstGeom prst="rightArrow">
          <a:avLst>
            <a:gd name="adj1" fmla="val 50000"/>
            <a:gd name="adj2" fmla="val 50000"/>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F7879C-80E5-4EC3-9A7D-6250C44D4A91}">
      <dsp:nvSpPr>
        <dsp:cNvPr id="0" name=""/>
        <dsp:cNvSpPr/>
      </dsp:nvSpPr>
      <dsp:spPr>
        <a:xfrm>
          <a:off x="2517861" y="1149927"/>
          <a:ext cx="2134195" cy="3201292"/>
        </a:xfrm>
        <a:prstGeom prst="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00100">
            <a:lnSpc>
              <a:spcPct val="90000"/>
            </a:lnSpc>
            <a:spcBef>
              <a:spcPct val="0"/>
            </a:spcBef>
            <a:spcAft>
              <a:spcPct val="35000"/>
            </a:spcAft>
            <a:buNone/>
          </a:pPr>
          <a:r>
            <a:rPr lang="tr-TR" sz="1800" b="1" i="0" kern="1200" baseline="0" dirty="0"/>
            <a:t>Veri İşleme:</a:t>
          </a:r>
          <a:br>
            <a:rPr lang="tr-TR" sz="1800" b="0" i="0" kern="1200" baseline="0" dirty="0"/>
          </a:br>
          <a:r>
            <a:rPr lang="tr-TR" sz="1800" b="0" i="0" kern="1200" baseline="0" dirty="0"/>
            <a:t>Arduino, gelen değerlere göre sulama işlemini başlatır.</a:t>
          </a:r>
          <a:endParaRPr lang="en-US" sz="1800" kern="1200" dirty="0"/>
        </a:p>
      </dsp:txBody>
      <dsp:txXfrm>
        <a:off x="2517861" y="1149927"/>
        <a:ext cx="2134195" cy="3201292"/>
      </dsp:txXfrm>
    </dsp:sp>
    <dsp:sp modelId="{D2E2DC8B-4C20-475C-9B6C-38079664F9DC}">
      <dsp:nvSpPr>
        <dsp:cNvPr id="0" name=""/>
        <dsp:cNvSpPr/>
      </dsp:nvSpPr>
      <dsp:spPr>
        <a:xfrm>
          <a:off x="4680414" y="2629074"/>
          <a:ext cx="320129" cy="243000"/>
        </a:xfrm>
        <a:prstGeom prst="rightArrow">
          <a:avLst>
            <a:gd name="adj1" fmla="val 50000"/>
            <a:gd name="adj2" fmla="val 50000"/>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C7B862-3964-4D6C-86CB-F325DA2693E8}">
      <dsp:nvSpPr>
        <dsp:cNvPr id="0" name=""/>
        <dsp:cNvSpPr/>
      </dsp:nvSpPr>
      <dsp:spPr>
        <a:xfrm>
          <a:off x="5028901" y="1149927"/>
          <a:ext cx="2134195" cy="3201292"/>
        </a:xfrm>
        <a:prstGeom prst="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00100">
            <a:lnSpc>
              <a:spcPct val="90000"/>
            </a:lnSpc>
            <a:spcBef>
              <a:spcPct val="0"/>
            </a:spcBef>
            <a:spcAft>
              <a:spcPct val="35000"/>
            </a:spcAft>
            <a:buNone/>
          </a:pPr>
          <a:r>
            <a:rPr lang="tr-TR" sz="1800" b="1" i="0" kern="1200" baseline="0" dirty="0"/>
            <a:t>Sulama İşlemi:</a:t>
          </a:r>
          <a:br>
            <a:rPr lang="tr-TR" sz="1800" b="0" i="0" kern="1200" baseline="0" dirty="0"/>
          </a:br>
          <a:r>
            <a:rPr lang="tr-TR" sz="1800" b="0" i="0" kern="1200" baseline="0" dirty="0"/>
            <a:t>Sistem, </a:t>
          </a:r>
          <a:r>
            <a:rPr lang="tr-TR" sz="1800" b="1" i="0" kern="1200" baseline="0" dirty="0"/>
            <a:t>röle modülü</a:t>
          </a:r>
          <a:r>
            <a:rPr lang="tr-TR" sz="1800" b="0" i="0" kern="1200" baseline="0" dirty="0"/>
            <a:t> aracılığıyla su pompasını etkinleştirir. Pompa, belirli bir süre boyunca suyu toprağa iletir ve ardından durur.</a:t>
          </a:r>
          <a:endParaRPr lang="en-US" sz="1800" kern="1200" dirty="0"/>
        </a:p>
      </dsp:txBody>
      <dsp:txXfrm>
        <a:off x="5028901" y="1149927"/>
        <a:ext cx="2134195" cy="3201292"/>
      </dsp:txXfrm>
    </dsp:sp>
    <dsp:sp modelId="{0B6CF8C9-2A9E-4818-A96F-106E596E9D26}">
      <dsp:nvSpPr>
        <dsp:cNvPr id="0" name=""/>
        <dsp:cNvSpPr/>
      </dsp:nvSpPr>
      <dsp:spPr>
        <a:xfrm>
          <a:off x="7191454" y="2629074"/>
          <a:ext cx="320129" cy="243000"/>
        </a:xfrm>
        <a:prstGeom prst="rightArrow">
          <a:avLst>
            <a:gd name="adj1" fmla="val 50000"/>
            <a:gd name="adj2" fmla="val 50000"/>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704D19-C8F3-4106-BDA3-0E3EA566AA75}">
      <dsp:nvSpPr>
        <dsp:cNvPr id="0" name=""/>
        <dsp:cNvSpPr/>
      </dsp:nvSpPr>
      <dsp:spPr>
        <a:xfrm>
          <a:off x="7539942" y="1149927"/>
          <a:ext cx="2134195" cy="3201292"/>
        </a:xfrm>
        <a:prstGeom prst="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800100">
            <a:lnSpc>
              <a:spcPct val="90000"/>
            </a:lnSpc>
            <a:spcBef>
              <a:spcPct val="0"/>
            </a:spcBef>
            <a:spcAft>
              <a:spcPct val="35000"/>
            </a:spcAft>
            <a:buNone/>
          </a:pPr>
          <a:r>
            <a:rPr lang="tr-TR" sz="1800" b="1" i="0" kern="1200" baseline="0" dirty="0"/>
            <a:t>Android uygulamaya veri gönderimi</a:t>
          </a:r>
          <a:br>
            <a:rPr lang="tr-TR" sz="1800" b="0" i="0" kern="1200" baseline="0" dirty="0"/>
          </a:br>
          <a:r>
            <a:rPr lang="tr-TR" sz="1800" b="0" i="0" kern="1200" baseline="0" dirty="0"/>
            <a:t>Sistemde kullanılan Bluetooth modül aracılığıyla sensör verileri mobil uygulamaya gönderilir.</a:t>
          </a:r>
          <a:endParaRPr lang="en-US" sz="1800" kern="1200" dirty="0"/>
        </a:p>
      </dsp:txBody>
      <dsp:txXfrm>
        <a:off x="7539942" y="1149927"/>
        <a:ext cx="2134195" cy="3201292"/>
      </dsp:txXfrm>
    </dsp:sp>
    <dsp:sp modelId="{6C247AFC-107D-46AA-98C4-5511172C4221}">
      <dsp:nvSpPr>
        <dsp:cNvPr id="0" name=""/>
        <dsp:cNvSpPr/>
      </dsp:nvSpPr>
      <dsp:spPr>
        <a:xfrm>
          <a:off x="9702495" y="2629074"/>
          <a:ext cx="320129" cy="243000"/>
        </a:xfrm>
        <a:prstGeom prst="rightArrow">
          <a:avLst>
            <a:gd name="adj1" fmla="val 50000"/>
            <a:gd name="adj2" fmla="val 50000"/>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D665FC-6B0E-4B9B-BA29-05B94475A719}">
      <dsp:nvSpPr>
        <dsp:cNvPr id="0" name=""/>
        <dsp:cNvSpPr/>
      </dsp:nvSpPr>
      <dsp:spPr>
        <a:xfrm>
          <a:off x="10050982" y="1149927"/>
          <a:ext cx="2134195" cy="3201292"/>
        </a:xfrm>
        <a:prstGeom prst="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755650">
            <a:lnSpc>
              <a:spcPct val="90000"/>
            </a:lnSpc>
            <a:spcBef>
              <a:spcPct val="0"/>
            </a:spcBef>
            <a:spcAft>
              <a:spcPct val="35000"/>
            </a:spcAft>
            <a:buNone/>
          </a:pPr>
          <a:r>
            <a:rPr lang="tr-TR" sz="1700" b="1" i="0" kern="1200" baseline="0" dirty="0"/>
            <a:t>Gösterge LED'leri:</a:t>
          </a:r>
          <a:br>
            <a:rPr lang="tr-TR" sz="1700" b="0" i="0" kern="1200" baseline="0" dirty="0"/>
          </a:br>
          <a:r>
            <a:rPr lang="tr-TR" sz="1700" b="0" i="0" kern="1200" baseline="0" dirty="0"/>
            <a:t>Çeşitli LED'ler, sulama işlemi ve sistem durumu hakkında görsel geri bildirim sağlar. Örneğin:</a:t>
          </a:r>
        </a:p>
        <a:p>
          <a:pPr marL="0" lvl="0" indent="0" algn="ctr" defTabSz="755650">
            <a:lnSpc>
              <a:spcPct val="90000"/>
            </a:lnSpc>
            <a:spcBef>
              <a:spcPct val="0"/>
            </a:spcBef>
            <a:spcAft>
              <a:spcPct val="35000"/>
            </a:spcAft>
            <a:buNone/>
          </a:pPr>
          <a:r>
            <a:rPr lang="tr-TR" sz="1700" kern="1200" dirty="0"/>
            <a:t>Kırmızı: Toprak Kuru</a:t>
          </a:r>
        </a:p>
        <a:p>
          <a:pPr marL="0" lvl="0" indent="0" algn="ctr" defTabSz="755650">
            <a:lnSpc>
              <a:spcPct val="90000"/>
            </a:lnSpc>
            <a:spcBef>
              <a:spcPct val="0"/>
            </a:spcBef>
            <a:spcAft>
              <a:spcPct val="35000"/>
            </a:spcAft>
            <a:buNone/>
          </a:pPr>
          <a:r>
            <a:rPr lang="tr-TR" sz="1700" kern="1200" dirty="0"/>
            <a:t>Sarı: Toprak Nemli</a:t>
          </a:r>
        </a:p>
        <a:p>
          <a:pPr marL="0" lvl="0" indent="0" algn="ctr" defTabSz="755650">
            <a:lnSpc>
              <a:spcPct val="90000"/>
            </a:lnSpc>
            <a:spcBef>
              <a:spcPct val="0"/>
            </a:spcBef>
            <a:spcAft>
              <a:spcPct val="35000"/>
            </a:spcAft>
            <a:buNone/>
          </a:pPr>
          <a:r>
            <a:rPr lang="tr-TR" sz="1700" kern="1200" dirty="0"/>
            <a:t>Mavi: Toprak Çok Islak</a:t>
          </a:r>
        </a:p>
      </dsp:txBody>
      <dsp:txXfrm>
        <a:off x="10050982" y="1149927"/>
        <a:ext cx="2134195" cy="32012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843ED8-DAAC-49C0-A2B7-0F62C028D775}">
      <dsp:nvSpPr>
        <dsp:cNvPr id="0" name=""/>
        <dsp:cNvSpPr/>
      </dsp:nvSpPr>
      <dsp:spPr>
        <a:xfrm>
          <a:off x="0" y="418517"/>
          <a:ext cx="7300452" cy="15795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24F2C78-B939-4791-B47B-E7EF14CEDCD6}">
      <dsp:nvSpPr>
        <dsp:cNvPr id="0" name=""/>
        <dsp:cNvSpPr/>
      </dsp:nvSpPr>
      <dsp:spPr>
        <a:xfrm>
          <a:off x="477819" y="773920"/>
          <a:ext cx="868762" cy="8687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45EAA7-AC57-4670-9560-AB64F64D7C52}">
      <dsp:nvSpPr>
        <dsp:cNvPr id="0" name=""/>
        <dsp:cNvSpPr/>
      </dsp:nvSpPr>
      <dsp:spPr>
        <a:xfrm>
          <a:off x="1824400" y="418517"/>
          <a:ext cx="5476051" cy="1579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71" tIns="167171" rIns="167171" bIns="167171" numCol="1" spcCol="1270" anchor="ctr" anchorCtr="0">
          <a:noAutofit/>
        </a:bodyPr>
        <a:lstStyle/>
        <a:p>
          <a:pPr marL="0" lvl="0" indent="0" algn="l" defTabSz="711200">
            <a:lnSpc>
              <a:spcPct val="100000"/>
            </a:lnSpc>
            <a:spcBef>
              <a:spcPct val="0"/>
            </a:spcBef>
            <a:spcAft>
              <a:spcPct val="35000"/>
            </a:spcAft>
            <a:buNone/>
          </a:pPr>
          <a:r>
            <a:rPr lang="tr-TR" sz="1600" b="1" i="0" kern="1200" baseline="0" dirty="0"/>
            <a:t>Toprak Nem Seviyesinin Ölçülmesi:</a:t>
          </a:r>
          <a:br>
            <a:rPr lang="tr-TR" sz="1600" b="0" i="0" kern="1200" baseline="0" dirty="0"/>
          </a:br>
          <a:r>
            <a:rPr lang="tr-TR" sz="1600" b="1" i="0" kern="1200" baseline="0" dirty="0"/>
            <a:t>Toprak nem sensörü</a:t>
          </a:r>
          <a:r>
            <a:rPr lang="tr-TR" sz="1600" b="0" i="0" kern="1200" baseline="0" dirty="0"/>
            <a:t>, bitki toprağındaki nem seviyesini ölçer ve bu bilgiyi Arduino'ya gönderir. Nem seviyesi, önceden belirlenmiş eşik değeriyle karşılaştırılır.</a:t>
          </a:r>
          <a:endParaRPr lang="en-US" sz="1600" kern="1200" dirty="0"/>
        </a:p>
      </dsp:txBody>
      <dsp:txXfrm>
        <a:off x="1824400" y="418517"/>
        <a:ext cx="5476051" cy="1579567"/>
      </dsp:txXfrm>
    </dsp:sp>
    <dsp:sp modelId="{31596B4F-E888-4AF9-AF43-EA53266A6D6B}">
      <dsp:nvSpPr>
        <dsp:cNvPr id="0" name=""/>
        <dsp:cNvSpPr/>
      </dsp:nvSpPr>
      <dsp:spPr>
        <a:xfrm>
          <a:off x="0" y="2322099"/>
          <a:ext cx="7300452" cy="15795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533890-133B-4A13-81B2-981B09103710}">
      <dsp:nvSpPr>
        <dsp:cNvPr id="0" name=""/>
        <dsp:cNvSpPr/>
      </dsp:nvSpPr>
      <dsp:spPr>
        <a:xfrm>
          <a:off x="477819" y="2677502"/>
          <a:ext cx="868762" cy="8687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8948E1-EE82-4BF1-927C-A1FDF4674D42}">
      <dsp:nvSpPr>
        <dsp:cNvPr id="0" name=""/>
        <dsp:cNvSpPr/>
      </dsp:nvSpPr>
      <dsp:spPr>
        <a:xfrm>
          <a:off x="1824400" y="2322099"/>
          <a:ext cx="5476051" cy="1579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7171" tIns="167171" rIns="167171" bIns="167171" numCol="1" spcCol="1270" anchor="ctr" anchorCtr="0">
          <a:noAutofit/>
        </a:bodyPr>
        <a:lstStyle/>
        <a:p>
          <a:pPr marL="0" lvl="0" indent="0" algn="l" defTabSz="711200">
            <a:lnSpc>
              <a:spcPct val="100000"/>
            </a:lnSpc>
            <a:spcBef>
              <a:spcPct val="0"/>
            </a:spcBef>
            <a:spcAft>
              <a:spcPct val="35000"/>
            </a:spcAft>
            <a:buNone/>
          </a:pPr>
          <a:r>
            <a:rPr lang="tr-TR" sz="1600" b="1" i="0" kern="1200" baseline="0" dirty="0"/>
            <a:t>Ortam Sıcaklığı ve Neminin Ölçülmesi:</a:t>
          </a:r>
          <a:br>
            <a:rPr lang="tr-TR" sz="1600" b="0" i="0" kern="1200" baseline="0" dirty="0"/>
          </a:br>
          <a:r>
            <a:rPr lang="tr-TR" sz="1600" b="1" i="0" kern="1200" baseline="0" dirty="0"/>
            <a:t>DHT11 sensörü</a:t>
          </a:r>
          <a:r>
            <a:rPr lang="tr-TR" sz="1600" b="0" i="0" kern="1200" baseline="0" dirty="0"/>
            <a:t>, çevredeki sıcaklık ve hava nem oranını ölçer. Bu değerler, sistemin çevre koşullarını analiz etmesine olanak tanır. Ayrıca bu veriler, mobil uygulamaya gönderilerek kullanıcıya bilgi sağlanır.</a:t>
          </a:r>
          <a:endParaRPr lang="en-US" sz="1600" kern="1200" dirty="0"/>
        </a:p>
      </dsp:txBody>
      <dsp:txXfrm>
        <a:off x="1824400" y="2322099"/>
        <a:ext cx="5476051" cy="1579567"/>
      </dsp:txXfrm>
    </dsp:sp>
  </dsp:spTree>
</dsp:drawing>
</file>

<file path=ppt/diagrams/layout1.xml><?xml version="1.0" encoding="utf-8"?>
<dgm:layoutDef xmlns:dgm="http://schemas.openxmlformats.org/drawingml/2006/diagram" xmlns:a="http://schemas.openxmlformats.org/drawingml/2006/main" uniqueId="urn:microsoft.com/office/officeart/2016/7/layout/BasicProcessNew">
  <dgm:title val="Basic Process New"/>
  <dgm:desc val=""/>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fact="0.15"/>
      <dgm:constr type="h" for="ch" forName="sibTrans" op="equ"/>
    </dgm:constrLst>
    <dgm:ruleLst>
      <dgm:rule type="h" for="ch" forName="sibTrans" val="6.75" fact="NaN" max="NaN"/>
      <dgm:rule type="w" for="ch" forName="sibTrans" val="8.75" fact="NaN" max="NaN"/>
    </dgm:ruleLst>
    <dgm:forEach name="nodesForEach" axis="ch" ptType="node">
      <dgm:layoutNode name="node">
        <dgm:varLst>
          <dgm:bulletEnabled val="1"/>
        </dgm:varLst>
        <dgm:alg type="tx"/>
        <dgm:shape xmlns:r="http://schemas.openxmlformats.org/officeDocument/2006/relationships" type="rect" r:blip="">
          <dgm:adjLst>
            <dgm:adj idx="1" val="0.1"/>
          </dgm:adjLst>
        </dgm:shape>
        <dgm:presOf axis="desOrSelf" ptType="node"/>
        <dgm:constrLst>
          <dgm:constr type="h" refType="w" fact="0.6"/>
          <dgm:constr type="lMarg" val="12"/>
          <dgm:constr type="rMarg" val="12"/>
          <dgm:constr type="tMarg" val="12"/>
          <dgm:constr type="bMarg" val="12"/>
        </dgm:constrLst>
        <dgm:ruleLst>
          <dgm:rule type="primFontSz" val="11" fact="NaN" max="NaN"/>
          <dgm:rule type="primFontSz" val="18" fact="NaN" max="NaN"/>
          <dgm:rule type="h" val="NaN" fact="1.5" max="NaN"/>
          <dgm:rule type="primFontSz" val="11" fact="NaN" max="NaN"/>
          <dgm:rule type="h" val="INF" fact="NaN" max="NaN"/>
        </dgm:ruleLst>
      </dgm:layoutNode>
      <dgm:forEach name="sibTransForEach" axis="followSib" ptType="sibTrans" cnt="1">
        <dgm:layoutNode name="sibTransSpacerBeforeConnector" styleLbl="node1">
          <dgm:alg type="sp"/>
          <dgm:shape xmlns:r="http://schemas.openxmlformats.org/officeDocument/2006/relationships" r:blip="">
            <dgm:adjLst/>
          </dgm:shape>
          <dgm:constrLst>
            <dgm:constr type="w" val="4.5"/>
          </dgm:constrLst>
          <dgm:presOf/>
          <dgm:ruleLst>
            <dgm:rule type="w" val="4.5" fact="NaN" max="NaN"/>
          </dgm:ruleLst>
        </dgm:layoutNode>
        <dgm:layoutNode name="sibTrans" styleLbl="node1">
          <dgm:alg type="sp"/>
          <dgm:shape xmlns:r="http://schemas.openxmlformats.org/officeDocument/2006/relationships" type="rightArrow" r:blip="">
            <dgm:adjLst>
              <dgm:adj idx="1" val="0.5"/>
            </dgm:adjLst>
          </dgm:shape>
          <dgm:presOf axis="self"/>
          <dgm:constrLst>
            <dgm:constr type="h" val="6.75"/>
          </dgm:constrLst>
          <dgm:ruleLst>
            <dgm:rule type="h" val="6.75" fact="NaN" max="NaN"/>
            <dgm:rule type="w" val="8.75" fact="NaN" max="NaN"/>
          </dgm:ruleLst>
        </dgm:layoutNode>
        <dgm:layoutNode name="sibTransSpacerAfterConnector">
          <dgm:alg type="sp"/>
          <dgm:shape xmlns:r="http://schemas.openxmlformats.org/officeDocument/2006/relationships" r:blip="">
            <dgm:adjLst/>
          </dgm:shape>
          <dgm:constrLst>
            <dgm:constr type="w" val="4.5"/>
          </dgm:constrLst>
          <dgm:presOf/>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504FDE7D-3F66-4A83-9EE7-82F5232868F5}" type="datetimeFigureOut">
              <a:rPr lang="tr-TR" smtClean="0"/>
              <a:t>20.11.2024</a:t>
            </a:fld>
            <a:endParaRPr lang="tr-TR" dirty="0"/>
          </a:p>
        </p:txBody>
      </p:sp>
      <p:sp>
        <p:nvSpPr>
          <p:cNvPr id="5" name="Footer Placeholder 4"/>
          <p:cNvSpPr>
            <a:spLocks noGrp="1"/>
          </p:cNvSpPr>
          <p:nvPr>
            <p:ph type="ftr" sz="quarter" idx="11"/>
          </p:nvPr>
        </p:nvSpPr>
        <p:spPr>
          <a:xfrm>
            <a:off x="3962399" y="5870575"/>
            <a:ext cx="4893958" cy="377825"/>
          </a:xfrm>
        </p:spPr>
        <p:txBody>
          <a:bodyPr/>
          <a:lstStyle/>
          <a:p>
            <a:endParaRPr lang="tr-TR" dirty="0"/>
          </a:p>
        </p:txBody>
      </p:sp>
      <p:sp>
        <p:nvSpPr>
          <p:cNvPr id="6" name="Slide Number Placeholder 5"/>
          <p:cNvSpPr>
            <a:spLocks noGrp="1"/>
          </p:cNvSpPr>
          <p:nvPr>
            <p:ph type="sldNum" sz="quarter" idx="12"/>
          </p:nvPr>
        </p:nvSpPr>
        <p:spPr>
          <a:xfrm>
            <a:off x="10608958" y="5870575"/>
            <a:ext cx="551167" cy="377825"/>
          </a:xfrm>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425574468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21346877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69943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3892102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41695075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tr-TR"/>
              <a:t>Asıl başlık stilini düzenlemek için tıklayın</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563128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tr-TR"/>
              <a:t>Asıl başlık stilini düzenlemek için tıklayın</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tr-TR"/>
              <a:t>Asıl metin stillerini düzenlemek için tıklayın</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212535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1058955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4082118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406963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5" name="Footer Placeholder 4"/>
          <p:cNvSpPr>
            <a:spLocks noGrp="1"/>
          </p:cNvSpPr>
          <p:nvPr>
            <p:ph type="ftr" sz="quarter" idx="11"/>
          </p:nvPr>
        </p:nvSpPr>
        <p:spPr/>
        <p:txBody>
          <a:bodyPr/>
          <a:lstStyle/>
          <a:p>
            <a:endParaRPr lang="tr-TR" dirty="0"/>
          </a:p>
        </p:txBody>
      </p:sp>
      <p:sp>
        <p:nvSpPr>
          <p:cNvPr id="6" name="Slide Number Placeholder 5"/>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2608052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03818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8" name="Footer Placeholder 7"/>
          <p:cNvSpPr>
            <a:spLocks noGrp="1"/>
          </p:cNvSpPr>
          <p:nvPr>
            <p:ph type="ftr" sz="quarter" idx="11"/>
          </p:nvPr>
        </p:nvSpPr>
        <p:spPr/>
        <p:txBody>
          <a:bodyPr/>
          <a:lstStyle/>
          <a:p>
            <a:endParaRPr lang="tr-TR" dirty="0"/>
          </a:p>
        </p:txBody>
      </p:sp>
      <p:sp>
        <p:nvSpPr>
          <p:cNvPr id="9" name="Slide Number Placeholder 8"/>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488015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4" name="Footer Placeholder 3"/>
          <p:cNvSpPr>
            <a:spLocks noGrp="1"/>
          </p:cNvSpPr>
          <p:nvPr>
            <p:ph type="ftr" sz="quarter" idx="11"/>
          </p:nvPr>
        </p:nvSpPr>
        <p:spPr/>
        <p:txBody>
          <a:bodyPr/>
          <a:lstStyle/>
          <a:p>
            <a:endParaRPr lang="tr-TR" dirty="0"/>
          </a:p>
        </p:txBody>
      </p:sp>
      <p:sp>
        <p:nvSpPr>
          <p:cNvPr id="5" name="Slide Number Placeholder 4"/>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257059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3" name="Footer Placeholder 2"/>
          <p:cNvSpPr>
            <a:spLocks noGrp="1"/>
          </p:cNvSpPr>
          <p:nvPr>
            <p:ph type="ftr" sz="quarter" idx="11"/>
          </p:nvPr>
        </p:nvSpPr>
        <p:spPr/>
        <p:txBody>
          <a:bodyPr/>
          <a:lstStyle/>
          <a:p>
            <a:endParaRPr lang="tr-TR" dirty="0"/>
          </a:p>
        </p:txBody>
      </p:sp>
      <p:sp>
        <p:nvSpPr>
          <p:cNvPr id="4" name="Slide Number Placeholder 3"/>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75736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3615850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tr-TR"/>
              <a:t>Asıl başlık stilini düzenlemek için tıklayın</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dirty="0"/>
              <a:t>Resim eklemek için simgeye tıklayın</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504FDE7D-3F66-4A83-9EE7-82F5232868F5}" type="datetimeFigureOut">
              <a:rPr lang="tr-TR" smtClean="0"/>
              <a:t>20.11.2024</a:t>
            </a:fld>
            <a:endParaRPr lang="tr-TR" dirty="0"/>
          </a:p>
        </p:txBody>
      </p:sp>
      <p:sp>
        <p:nvSpPr>
          <p:cNvPr id="6" name="Footer Placeholder 5"/>
          <p:cNvSpPr>
            <a:spLocks noGrp="1"/>
          </p:cNvSpPr>
          <p:nvPr>
            <p:ph type="ftr" sz="quarter" idx="11"/>
          </p:nvPr>
        </p:nvSpPr>
        <p:spPr/>
        <p:txBody>
          <a:bodyPr/>
          <a:lstStyle/>
          <a:p>
            <a:endParaRPr lang="tr-TR" dirty="0"/>
          </a:p>
        </p:txBody>
      </p:sp>
      <p:sp>
        <p:nvSpPr>
          <p:cNvPr id="7" name="Slide Number Placeholder 6"/>
          <p:cNvSpPr>
            <a:spLocks noGrp="1"/>
          </p:cNvSpPr>
          <p:nvPr>
            <p:ph type="sldNum" sz="quarter" idx="12"/>
          </p:nvPr>
        </p:nvSpPr>
        <p:spPr/>
        <p:txBody>
          <a:bodyPr/>
          <a:lstStyle/>
          <a:p>
            <a:fld id="{4BBC58C4-EFC6-4893-B212-56505AF54B22}" type="slidenum">
              <a:rPr lang="tr-TR" smtClean="0"/>
              <a:t>‹#›</a:t>
            </a:fld>
            <a:endParaRPr lang="tr-TR" dirty="0"/>
          </a:p>
        </p:txBody>
      </p:sp>
    </p:spTree>
    <p:extLst>
      <p:ext uri="{BB962C8B-B14F-4D97-AF65-F5344CB8AC3E}">
        <p14:creationId xmlns:p14="http://schemas.microsoft.com/office/powerpoint/2010/main" val="680386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4FDE7D-3F66-4A83-9EE7-82F5232868F5}" type="datetimeFigureOut">
              <a:rPr lang="tr-TR" smtClean="0"/>
              <a:t>20.11.2024</a:t>
            </a:fld>
            <a:endParaRPr lang="tr-TR"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tr-TR"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BC58C4-EFC6-4893-B212-56505AF54B22}" type="slidenum">
              <a:rPr lang="tr-TR" smtClean="0"/>
              <a:t>‹#›</a:t>
            </a:fld>
            <a:endParaRPr lang="tr-TR" dirty="0"/>
          </a:p>
        </p:txBody>
      </p:sp>
    </p:spTree>
    <p:extLst>
      <p:ext uri="{BB962C8B-B14F-4D97-AF65-F5344CB8AC3E}">
        <p14:creationId xmlns:p14="http://schemas.microsoft.com/office/powerpoint/2010/main" val="961772221"/>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8.png"/><Relationship Id="rId7" Type="http://schemas.openxmlformats.org/officeDocument/2006/relationships/diagramQuickStyle" Target="../diagrams/quickStyle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9.png"/><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yaexx/bitki-sulama"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55D197A-0446-F029-ECB4-DF72F56DDC52}"/>
              </a:ext>
            </a:extLst>
          </p:cNvPr>
          <p:cNvSpPr>
            <a:spLocks noGrp="1"/>
          </p:cNvSpPr>
          <p:nvPr>
            <p:ph type="ctrTitle"/>
          </p:nvPr>
        </p:nvSpPr>
        <p:spPr>
          <a:xfrm>
            <a:off x="221226" y="639097"/>
            <a:ext cx="5722374" cy="3746634"/>
          </a:xfrm>
        </p:spPr>
        <p:txBody>
          <a:bodyPr>
            <a:normAutofit/>
          </a:bodyPr>
          <a:lstStyle/>
          <a:p>
            <a:pPr algn="l"/>
            <a:r>
              <a:rPr lang="tr-TR" i="1" dirty="0">
                <a:solidFill>
                  <a:schemeClr val="tx2">
                    <a:lumMod val="10000"/>
                  </a:schemeClr>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AKILLI BİTKİ SULAMA SİSTEMİ</a:t>
            </a:r>
            <a:br>
              <a:rPr lang="tr-TR" dirty="0"/>
            </a:br>
            <a:endParaRPr lang="tr-TR" dirty="0"/>
          </a:p>
        </p:txBody>
      </p:sp>
      <p:sp>
        <p:nvSpPr>
          <p:cNvPr id="3" name="Alt Başlık 2">
            <a:extLst>
              <a:ext uri="{FF2B5EF4-FFF2-40B4-BE49-F238E27FC236}">
                <a16:creationId xmlns:a16="http://schemas.microsoft.com/office/drawing/2014/main" id="{283691AF-C0AD-2011-6935-FA8738F382A7}"/>
              </a:ext>
            </a:extLst>
          </p:cNvPr>
          <p:cNvSpPr>
            <a:spLocks noGrp="1"/>
          </p:cNvSpPr>
          <p:nvPr>
            <p:ph type="subTitle" idx="1"/>
          </p:nvPr>
        </p:nvSpPr>
        <p:spPr>
          <a:xfrm>
            <a:off x="643464" y="4734232"/>
            <a:ext cx="4813437" cy="1489587"/>
          </a:xfrm>
        </p:spPr>
        <p:txBody>
          <a:bodyPr>
            <a:normAutofit/>
          </a:bodyPr>
          <a:lstStyle/>
          <a:p>
            <a:r>
              <a:rPr lang="tr-TR" dirty="0"/>
              <a:t>Adem yağız yormaz</a:t>
            </a:r>
          </a:p>
          <a:p>
            <a:r>
              <a:rPr lang="tr-TR" dirty="0"/>
              <a:t>Ali salih topak</a:t>
            </a:r>
          </a:p>
          <a:p>
            <a:r>
              <a:rPr lang="tr-TR" dirty="0"/>
              <a:t>Yunus emre imrağ </a:t>
            </a:r>
          </a:p>
        </p:txBody>
      </p:sp>
      <p:pic>
        <p:nvPicPr>
          <p:cNvPr id="111" name="Graphic 110" descr="Bitki">
            <a:extLst>
              <a:ext uri="{FF2B5EF4-FFF2-40B4-BE49-F238E27FC236}">
                <a16:creationId xmlns:a16="http://schemas.microsoft.com/office/drawing/2014/main" id="{DF016778-3CEF-1BFA-60AB-A42945DFF85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6606" y="690853"/>
            <a:ext cx="5471927" cy="547192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331759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35841BA-DD80-AA60-C66D-09F4FD2BA7F6}"/>
              </a:ext>
            </a:extLst>
          </p:cNvPr>
          <p:cNvSpPr>
            <a:spLocks noGrp="1"/>
          </p:cNvSpPr>
          <p:nvPr>
            <p:ph type="title"/>
          </p:nvPr>
        </p:nvSpPr>
        <p:spPr>
          <a:xfrm>
            <a:off x="4955458" y="639097"/>
            <a:ext cx="6593075" cy="1612490"/>
          </a:xfrm>
        </p:spPr>
        <p:txBody>
          <a:bodyPr>
            <a:normAutofit/>
          </a:bodyPr>
          <a:lstStyle/>
          <a:p>
            <a:r>
              <a:rPr lang="tr-TR" b="1" i="1" dirty="0">
                <a:solidFill>
                  <a:srgbClr val="C00000"/>
                </a:solidFill>
                <a:effectLst>
                  <a:outerShdw blurRad="38100" dist="38100" dir="2700000" algn="tl">
                    <a:srgbClr val="000000">
                      <a:alpha val="43137"/>
                    </a:srgbClr>
                  </a:outerShdw>
                </a:effectLst>
              </a:rPr>
              <a:t>PROJENİN AMACI </a:t>
            </a:r>
          </a:p>
        </p:txBody>
      </p:sp>
      <p:pic>
        <p:nvPicPr>
          <p:cNvPr id="5" name="Picture 4" descr="SOIL 'de büyüyen küçük bitki">
            <a:extLst>
              <a:ext uri="{FF2B5EF4-FFF2-40B4-BE49-F238E27FC236}">
                <a16:creationId xmlns:a16="http://schemas.microsoft.com/office/drawing/2014/main" id="{272F2689-6270-2107-0CB8-CB9D2771D0E6}"/>
              </a:ext>
            </a:extLst>
          </p:cNvPr>
          <p:cNvPicPr>
            <a:picLocks noChangeAspect="1"/>
          </p:cNvPicPr>
          <p:nvPr/>
        </p:nvPicPr>
        <p:blipFill>
          <a:blip r:embed="rId3"/>
          <a:srcRect l="24356" r="30520" b="-2"/>
          <a:stretch/>
        </p:blipFill>
        <p:spPr>
          <a:xfrm>
            <a:off x="20" y="975"/>
            <a:ext cx="4635988" cy="6858000"/>
          </a:xfrm>
          <a:prstGeom prst="rect">
            <a:avLst/>
          </a:prstGeom>
        </p:spPr>
      </p:pic>
      <p:sp>
        <p:nvSpPr>
          <p:cNvPr id="3" name="İçerik Yer Tutucusu 2">
            <a:extLst>
              <a:ext uri="{FF2B5EF4-FFF2-40B4-BE49-F238E27FC236}">
                <a16:creationId xmlns:a16="http://schemas.microsoft.com/office/drawing/2014/main" id="{446E4890-9E05-71DA-48EC-47B365618C00}"/>
              </a:ext>
            </a:extLst>
          </p:cNvPr>
          <p:cNvSpPr>
            <a:spLocks noGrp="1"/>
          </p:cNvSpPr>
          <p:nvPr>
            <p:ph idx="1"/>
          </p:nvPr>
        </p:nvSpPr>
        <p:spPr>
          <a:xfrm>
            <a:off x="4955458" y="2251587"/>
            <a:ext cx="6813755" cy="3972232"/>
          </a:xfrm>
        </p:spPr>
        <p:txBody>
          <a:bodyPr>
            <a:normAutofit/>
          </a:bodyPr>
          <a:lstStyle/>
          <a:p>
            <a:r>
              <a:rPr lang="tr-TR" sz="2400" b="1" i="1" dirty="0">
                <a:solidFill>
                  <a:schemeClr val="tx2">
                    <a:lumMod val="10000"/>
                  </a:schemeClr>
                </a:solidFill>
              </a:rPr>
              <a:t>Bu proje, bitki bakımını kolaylaştırmak ve ihtiyaç duyulan suyu otomatik olarak sağlamak amacıyla tasarlanmıştır. Bu proje sayesinde aşırı su vererek bitkinin çürümesi yada unutularak kuruması önlenir. Toprak nemini ölçülerek  gerekli miktarda suyun verilmesini sağlanır ve böylece bitkiler doğru şekilde sulanır.</a:t>
            </a:r>
          </a:p>
        </p:txBody>
      </p:sp>
    </p:spTree>
    <p:extLst>
      <p:ext uri="{BB962C8B-B14F-4D97-AF65-F5344CB8AC3E}">
        <p14:creationId xmlns:p14="http://schemas.microsoft.com/office/powerpoint/2010/main" val="4044237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432DA31-8308-4F44-87C4-068169AA4D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Başlık 1">
            <a:extLst>
              <a:ext uri="{FF2B5EF4-FFF2-40B4-BE49-F238E27FC236}">
                <a16:creationId xmlns:a16="http://schemas.microsoft.com/office/drawing/2014/main" id="{6A236C1F-B110-E0DA-098D-54FC58F752BE}"/>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b="1" i="1" dirty="0">
                <a:solidFill>
                  <a:srgbClr val="C00000"/>
                </a:solidFill>
                <a:effectLst>
                  <a:outerShdw blurRad="38100" dist="38100" dir="2700000" algn="tl">
                    <a:srgbClr val="000000">
                      <a:alpha val="43137"/>
                    </a:srgbClr>
                  </a:outerShdw>
                </a:effectLst>
              </a:rPr>
              <a:t>Kullanılan malzemeler</a:t>
            </a:r>
          </a:p>
        </p:txBody>
      </p:sp>
      <p:pic>
        <p:nvPicPr>
          <p:cNvPr id="7" name="İçerik Yer Tutucusu 4" descr="metin, ekran görüntüsü, sayı, numara, yazı tipi içeren bir resim">
            <a:extLst>
              <a:ext uri="{FF2B5EF4-FFF2-40B4-BE49-F238E27FC236}">
                <a16:creationId xmlns:a16="http://schemas.microsoft.com/office/drawing/2014/main" id="{50144A34-7282-4D27-683F-525FD3CD1A94}"/>
              </a:ext>
            </a:extLst>
          </p:cNvPr>
          <p:cNvPicPr>
            <a:picLocks noChangeAspect="1"/>
          </p:cNvPicPr>
          <p:nvPr/>
        </p:nvPicPr>
        <p:blipFill>
          <a:blip r:embed="rId4">
            <a:extLst>
              <a:ext uri="{28A0092B-C50C-407E-A947-70E740481C1C}">
                <a14:useLocalDpi xmlns:a14="http://schemas.microsoft.com/office/drawing/2010/main" val="0"/>
              </a:ext>
            </a:extLst>
          </a:blip>
          <a:srcRect t="7191" b="19100"/>
          <a:stretch/>
        </p:blipFill>
        <p:spPr>
          <a:xfrm>
            <a:off x="6076606" y="789657"/>
            <a:ext cx="5471927" cy="5274319"/>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856511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aphicFrame>
        <p:nvGraphicFramePr>
          <p:cNvPr id="8" name="Rectangle 1">
            <a:extLst>
              <a:ext uri="{FF2B5EF4-FFF2-40B4-BE49-F238E27FC236}">
                <a16:creationId xmlns:a16="http://schemas.microsoft.com/office/drawing/2014/main" id="{7BDAF699-A67C-9157-2604-DA18186057D6}"/>
              </a:ext>
            </a:extLst>
          </p:cNvPr>
          <p:cNvGraphicFramePr>
            <a:graphicFrameLocks noGrp="1"/>
          </p:cNvGraphicFramePr>
          <p:nvPr>
            <p:ph idx="1"/>
            <p:extLst>
              <p:ext uri="{D42A27DB-BD31-4B8C-83A1-F6EECF244321}">
                <p14:modId xmlns:p14="http://schemas.microsoft.com/office/powerpoint/2010/main" val="4031871342"/>
              </p:ext>
            </p:extLst>
          </p:nvPr>
        </p:nvGraphicFramePr>
        <p:xfrm>
          <a:off x="0" y="1356853"/>
          <a:ext cx="12191999" cy="55011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Başlık 1">
            <a:extLst>
              <a:ext uri="{FF2B5EF4-FFF2-40B4-BE49-F238E27FC236}">
                <a16:creationId xmlns:a16="http://schemas.microsoft.com/office/drawing/2014/main" id="{9019B135-0555-492B-D406-F6FC36DBF9AE}"/>
              </a:ext>
            </a:extLst>
          </p:cNvPr>
          <p:cNvSpPr>
            <a:spLocks noGrp="1"/>
          </p:cNvSpPr>
          <p:nvPr>
            <p:ph type="title"/>
          </p:nvPr>
        </p:nvSpPr>
        <p:spPr>
          <a:xfrm>
            <a:off x="641556" y="417872"/>
            <a:ext cx="10131425" cy="1278194"/>
          </a:xfrm>
        </p:spPr>
        <p:txBody>
          <a:bodyPr/>
          <a:lstStyle/>
          <a:p>
            <a:r>
              <a:rPr lang="tr-TR" b="1" i="1" dirty="0">
                <a:solidFill>
                  <a:srgbClr val="C00000"/>
                </a:solidFill>
                <a:effectLst>
                  <a:outerShdw blurRad="38100" dist="38100" dir="2700000" algn="tl">
                    <a:srgbClr val="000000">
                      <a:alpha val="43137"/>
                    </a:srgbClr>
                  </a:outerShdw>
                </a:effectLst>
              </a:rPr>
              <a:t>Temel Çalışma süreci</a:t>
            </a:r>
          </a:p>
        </p:txBody>
      </p:sp>
    </p:spTree>
    <p:extLst>
      <p:ext uri="{BB962C8B-B14F-4D97-AF65-F5344CB8AC3E}">
        <p14:creationId xmlns:p14="http://schemas.microsoft.com/office/powerpoint/2010/main" val="1590290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A888D7-865B-87B6-424E-FECC9628EE48}"/>
              </a:ext>
            </a:extLst>
          </p:cNvPr>
          <p:cNvSpPr>
            <a:spLocks noGrp="1"/>
          </p:cNvSpPr>
          <p:nvPr>
            <p:ph type="title"/>
          </p:nvPr>
        </p:nvSpPr>
        <p:spPr>
          <a:xfrm>
            <a:off x="685801" y="609600"/>
            <a:ext cx="6143423" cy="1456267"/>
          </a:xfrm>
        </p:spPr>
        <p:txBody>
          <a:bodyPr>
            <a:normAutofit/>
          </a:bodyPr>
          <a:lstStyle/>
          <a:p>
            <a:r>
              <a:rPr lang="tr-TR" b="1" i="1" dirty="0">
                <a:solidFill>
                  <a:srgbClr val="C00000"/>
                </a:solidFill>
                <a:effectLst>
                  <a:outerShdw blurRad="38100" dist="38100" dir="2700000" algn="tl">
                    <a:srgbClr val="000000">
                      <a:alpha val="43137"/>
                    </a:srgbClr>
                  </a:outerShdw>
                </a:effectLst>
              </a:rPr>
              <a:t>Sensörlerden genel veriler</a:t>
            </a:r>
          </a:p>
        </p:txBody>
      </p:sp>
      <p:pic>
        <p:nvPicPr>
          <p:cNvPr id="9" name="Resim 8" descr="devre bileşeni, pasif devre bileşeni, elektronik bileşen içeren bir resim&#10;&#10;Açıklama otomatik olarak oluşturuldu">
            <a:extLst>
              <a:ext uri="{FF2B5EF4-FFF2-40B4-BE49-F238E27FC236}">
                <a16:creationId xmlns:a16="http://schemas.microsoft.com/office/drawing/2014/main" id="{41AB3326-FCD7-D307-04AD-828256B03FB2}"/>
              </a:ext>
            </a:extLst>
          </p:cNvPr>
          <p:cNvPicPr>
            <a:picLocks noChangeAspect="1"/>
          </p:cNvPicPr>
          <p:nvPr/>
        </p:nvPicPr>
        <p:blipFill>
          <a:blip r:embed="rId3">
            <a:extLst>
              <a:ext uri="{28A0092B-C50C-407E-A947-70E740481C1C}">
                <a14:useLocalDpi xmlns:a14="http://schemas.microsoft.com/office/drawing/2010/main" val="0"/>
              </a:ext>
            </a:extLst>
          </a:blip>
          <a:srcRect t="15149" r="-5" b="2579"/>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81" name="Group 180">
            <a:extLst>
              <a:ext uri="{FF2B5EF4-FFF2-40B4-BE49-F238E27FC236}">
                <a16:creationId xmlns:a16="http://schemas.microsoft.com/office/drawing/2014/main" id="{056AA6D6-1643-44BA-A877-4F4CA45ABA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82" name="Freeform 98">
              <a:extLst>
                <a:ext uri="{FF2B5EF4-FFF2-40B4-BE49-F238E27FC236}">
                  <a16:creationId xmlns:a16="http://schemas.microsoft.com/office/drawing/2014/main" id="{EB05E0E6-8DE5-449F-B92B-38CE020BF3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83" name="Group 182">
              <a:extLst>
                <a:ext uri="{FF2B5EF4-FFF2-40B4-BE49-F238E27FC236}">
                  <a16:creationId xmlns:a16="http://schemas.microsoft.com/office/drawing/2014/main" id="{B5A6AF8B-7A85-4AB7-8305-001C69FAFD6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84" name="Straight Connector 183">
                <a:extLst>
                  <a:ext uri="{FF2B5EF4-FFF2-40B4-BE49-F238E27FC236}">
                    <a16:creationId xmlns:a16="http://schemas.microsoft.com/office/drawing/2014/main" id="{C1E5E0CD-C8EF-4741-ADB0-196B2BDA84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BF3F22C5-6042-4720-B42B-57B67D07F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id="{E4A619AA-5C5E-485C-A637-DB844D4576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id="{8217A0CA-EAAA-415C-886C-DE3918CA9B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14E5C0A1-DF8B-46D3-A4A6-0BC5E84F68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CACDB08A-379C-426D-AAC2-1C3D6DC324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65ED02F8-D527-4ECD-B25D-7C737B0E81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2345C3E9-1C38-4197-8F23-E1C54B7B0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0FA98670-1FEB-44BD-8F33-BA68BA3B80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7C05A2E6-6095-4BBD-A7BF-CD269EF386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76BEE80D-3DDD-4092-B235-958EBDDBAF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3DEF509A-19D5-4196-B027-A6B26AD52A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789B3C1A-6296-4B4A-829B-4A78F8BF39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81C9B4D-BE99-409E-A5EB-2F58FFC10E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E9863E5-0368-4A3C-A977-306FE08AE5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33CBBF6B-3798-4F18-BDA9-C6D5F97C30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74FFB692-413A-4CE6-A462-0C4306417E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F50E3350-1C5C-4B7F-A7C8-D2FC6B0274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8069DB81-44D7-4348-90E5-5B5F253B35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5F34B78-9ED7-445D-9E2E-641CF2DE56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4EE58818-717F-42AA-ABA3-030DB6D2EB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1544C6B7-9877-4EDA-B169-94EE18F164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CEFC35AD-5598-4B97-968F-778AFC835A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476DD974-5A70-4E69-9A01-2738FE55FC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06F0A81-E1FF-4FF8-A7CB-5AA0023E6C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id="{4FE3AC23-26C0-42DE-83F7-609E1A97A5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id="{9CE73B47-BF44-491C-8C03-1662B0B39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id="{188CD3EB-439A-479C-A55C-E230135E5F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8CF8CF5D-E313-4A3C-AB85-65E8242727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E20EAF0F-DE0F-4BCF-BC77-C0CB893A50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A74CDA3D-3B1C-4403-92D7-8B0BF2275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id="{48DB9EBA-FA7C-454E-95A2-D9C646B390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id="{943CB40B-8089-4BD3-8E5F-F3EAFC25F5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78C9E2EB-DBBE-4860-A052-3D6C653656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5B4462FC-F753-4DDF-AF55-56CF1C45A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id="{44187A2E-F386-4CE1-8E82-14E81704A1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id="{16584B90-DCE9-4A1F-8027-F622FC7433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8C9978CA-58C3-4A80-B7A7-5959134E27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C35892F3-AAAB-43C8-B14E-9C99E21F07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2E2DF269-639E-46A8-8AD0-D5FEFC4353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AFBE15EF-878D-4855-8175-CD7595E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id="{5A221730-D520-4233-8B68-65B51B1CD6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8AF1ABD0-247F-4C6C-9FE0-E7C78E296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65ECA1D9-3147-483B-9BE4-84C03E8A38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81EDE254-4D75-413B-A783-6EAE3482BC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732D9008-CC75-44A0-AB2D-040A2819F2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7887061E-9ADA-488E-A9CE-F6D6075CA2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5543C8FB-2345-4D4F-9DD5-5B5E2F7529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9928EF7F-C9D2-4FF7-968B-AB0AA827BD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693FDB05-86C5-49D9-A7AA-74F9DBCD3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74DE9B38-5845-4424-8B03-820F073493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0C9FB5EA-E865-4531-9803-0A8E0DAAF5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1CDB9DF2-7C35-456C-809D-02246246A5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403F6D0A-92AC-4B8D-B4B3-AB199B502F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0FB0C44F-8962-4F5C-97D4-2EB1EE5639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C1CFD3EA-DF90-47B1-8D55-8791CBB544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093392F0-568E-41F5-9B8C-77725759B6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45F0702-F164-4151-87CC-BDC1D7A54A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08743D70-8AFA-4E91-A2EF-794132871F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4713367C-DDF7-4CCA-8CED-50FCD22842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C77298F9-6D40-467F-9C09-BC5AE3FE91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70EEA3E3-BB78-45D4-BAFF-C518F5F753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1798955-6FF3-423E-BB60-CD0B1D1804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678EDA70-8326-4092-B6EE-7AA5E729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9B359338-483D-400B-97D0-D78FD767DB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FC83602B-B1DD-4B40-8F56-85F3F17B58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303D5316-B177-4774-8FA4-6DB342951B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D46A48B8-72F4-4A10-BD28-5034372F6B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2FDC8A8E-ED0A-43B9-A63E-A2ABB78334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10EFC5D7-A723-46CC-A70F-9305E73F81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57582486-B463-4836-94D3-374428A77C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05810FAD-85A8-4B10-B8C7-B8F486C128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2C1D8A25-AAC9-4F67-9E36-1F916AD921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39CD1FF3-9A57-4AC0-B6A4-AF40B6F690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2876D95D-E8E9-4C4B-97F4-BFA6B8B1DD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E3E386B8-4AB7-4522-8BFB-098A89FF63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08F168C9-990C-4F28-B573-6776F8DABD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33F1B77C-79FE-4D12-9EE5-39DFE99308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3" name="Group 262">
            <a:extLst>
              <a:ext uri="{FF2B5EF4-FFF2-40B4-BE49-F238E27FC236}">
                <a16:creationId xmlns:a16="http://schemas.microsoft.com/office/drawing/2014/main" id="{D282CB72-2CDB-42BC-A8ED-72831BCCDA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264" name="Freeform 17">
              <a:extLst>
                <a:ext uri="{FF2B5EF4-FFF2-40B4-BE49-F238E27FC236}">
                  <a16:creationId xmlns:a16="http://schemas.microsoft.com/office/drawing/2014/main" id="{6AE46DE4-215D-40F9-8FEE-251D0E353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65" name="Group 264">
              <a:extLst>
                <a:ext uri="{FF2B5EF4-FFF2-40B4-BE49-F238E27FC236}">
                  <a16:creationId xmlns:a16="http://schemas.microsoft.com/office/drawing/2014/main" id="{B36A511B-6F39-4378-BFE0-85909D1F8C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266" name="Straight Connector 265">
                <a:extLst>
                  <a:ext uri="{FF2B5EF4-FFF2-40B4-BE49-F238E27FC236}">
                    <a16:creationId xmlns:a16="http://schemas.microsoft.com/office/drawing/2014/main" id="{C4363B20-537C-4060-B84C-0597212F6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3C9CF70A-424F-4E03-B267-FC1757B706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499FF88E-7E40-42AE-BF4B-9775C7CE04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B2DE5F9B-DD17-4FB1-A4EE-7133EB2A65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A35C0419-8339-4116-A4A9-C200E66692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C9493C3D-700E-4D22-882C-6891612745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89F2605A-D03A-408D-BD09-2977D7569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261DF287-58DB-4C3D-9733-FDF7439899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7853230B-D26C-4EB2-A2A0-62316B4572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44462623-FE75-4CD8-AF9B-22DE645890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C438A4B8-39EA-46D8-8218-317E1FC8B0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FA24B522-3D1F-4BA3-A954-6E53DEFAD8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B95C6EDD-AA61-43F6-AC00-AF5F37AA2A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87C4D6C9-79C4-4F6C-88BD-E143E4EE67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7412E279-820F-434F-9739-1EA3FACEE6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F6D3E205-79C6-4C93-8DDB-A63D7C3512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11072693-5C4B-4CE5-A5AD-CFF9A859B4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A871115B-BFCB-4C8F-AC06-E56654B44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F5D1448B-DA87-400E-B9EB-F841E40FCA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3DB02678-AFD8-4298-832C-1FAAC15E76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E3448AB8-7DE3-4030-A07E-B6DAD7924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AEA76B4A-2ADA-46F0-BF22-FA5FD6AF67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77604E79-5CE5-4492-B068-BF3E6AA0FA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5BCF3B64-C3BC-4B1D-AD14-A5316CFC0E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0B0529B2-3997-448F-9B09-6164F77117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69CB6E0C-BBB7-4D3C-947D-C6AB56622D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251DC9A1-E549-47AA-8058-B43C08DDA1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BD5DC895-4B0E-43F0-AEF8-63CF985EB5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E128213C-AFBB-461D-AF47-FB6E94259F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DF1CE852-FB44-4D3E-93E9-A2DB024CA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DC08A973-DDD5-4B20-A9D9-35D0F40BE2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DEAA7EBB-2741-4198-9B4A-E33C7485A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DF04A650-3F5A-40D7-8B49-386FA8EB2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id="{6B73B1BC-20E0-4D78-8E73-BE8E84D7C3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id="{456CDDE9-95A3-46F5-9CBE-38B93DAC42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id="{9E20E263-DEE1-4EF6-A99A-5CF2572C0B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id="{936E6B4B-6E9E-495C-B812-607D15F971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id="{1BEA991A-5BBD-4A99-BFED-2F06A8C1E7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id="{70234511-FFD7-4073-8E37-EDDF78658D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id="{2AB0903C-C4BA-4EE0-9C37-403588443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id="{8FE78380-3995-4976-8CBC-E0D9D17E72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id="{AC79C12A-3B41-422A-9080-DC278B9283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id="{79EAC6D6-1793-43CF-AD89-2C34BEBCA0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id="{9E5122D9-168D-42C8-A7B1-D15347817C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id="{6D15531C-A1FE-40E8-A595-516EECD14F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id="{C269AE19-E6E0-41F7-AD0E-84C55FC8FE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id="{2B3DFCCD-2308-4A84-9CCE-78DE111657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id="{4BF66770-F407-4C79-84B7-23B2F78A26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id="{46BBE3F7-4F6E-4EDC-A055-C55FCF97D3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id="{68CA2FA0-8608-4F60-886F-58C8955B39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id="{657C750F-CD4B-436E-8E41-8452ECA908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id="{7C503172-0406-49D1-A974-0464F77DEA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id="{E97B3CD0-1E51-4EC2-8ED4-9B9BAD622F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id="{A6FAE85F-159C-4B60-8A08-A3ACDBD2D7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id="{FB3349D3-C2DA-45BE-9717-A776BC6B7E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id="{781870DA-2192-46EB-B76E-EB1AAFA6D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id="{F83A305A-F7F0-46D2-B0E6-E906A123BB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id="{3F4BB300-3986-4043-B060-27240D0CDC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id="{95745E93-345E-432F-AD52-FCD5FF59F0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id="{7E2891DD-5BA2-4B74-9434-FD271E58D0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id="{7373AA69-CBF2-43B3-A665-D2C77305E2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id="{96107AD0-2EFD-479C-8FA1-61DF7326C6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id="{4A9B72EB-A254-4582-BE69-9300E40BAD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id="{5506B7E6-DABF-4E81-941B-FE26029FE8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id="{103DA953-47EE-4530-A284-E47FB9AF16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id="{DE9762B8-668D-4A3C-B600-57EA2C7440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id="{43D041AC-6FF5-4DE6-9342-E5364FE68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id="{1FFF888A-DED6-4D8F-9D88-E039A4B8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id="{A3B474AA-3B97-4813-89DE-216F7E72A4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id="{C1988317-8AAE-4C96-8E2D-545E216AF7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id="{141ACB58-E543-45BC-8106-729CAF704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id="{FE33889B-CE49-4EBC-822C-BDCF171C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id="{AA6C5E1C-8526-432D-8CF0-6FAECD651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id="{8C272B23-69A2-4EE2-9C62-DDEBD1DB2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id="{98410610-AE50-4599-AB0D-6A20E889A4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id="{8CC4DA32-48D0-4DD7-A41B-1C5EB02570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2" name="Straight Connector 341">
                <a:extLst>
                  <a:ext uri="{FF2B5EF4-FFF2-40B4-BE49-F238E27FC236}">
                    <a16:creationId xmlns:a16="http://schemas.microsoft.com/office/drawing/2014/main" id="{5E49FDE3-835E-40E6-B182-DA35A1F451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3" name="Straight Connector 342">
                <a:extLst>
                  <a:ext uri="{FF2B5EF4-FFF2-40B4-BE49-F238E27FC236}">
                    <a16:creationId xmlns:a16="http://schemas.microsoft.com/office/drawing/2014/main" id="{BE4C2F0B-066A-4085-847C-EE3969244F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7" name="Resim 6" descr="metin, devre bileşeni, elektronik mühendisliği, pasif devre bileşeni içeren bir resim">
            <a:extLst>
              <a:ext uri="{FF2B5EF4-FFF2-40B4-BE49-F238E27FC236}">
                <a16:creationId xmlns:a16="http://schemas.microsoft.com/office/drawing/2014/main" id="{63BDDFFE-C0EC-D69F-6C0A-5FCBBA5009A5}"/>
              </a:ext>
            </a:extLst>
          </p:cNvPr>
          <p:cNvPicPr>
            <a:picLocks noChangeAspect="1"/>
          </p:cNvPicPr>
          <p:nvPr/>
        </p:nvPicPr>
        <p:blipFill>
          <a:blip r:embed="rId4">
            <a:extLst>
              <a:ext uri="{28A0092B-C50C-407E-A947-70E740481C1C}">
                <a14:useLocalDpi xmlns:a14="http://schemas.microsoft.com/office/drawing/2010/main" val="0"/>
              </a:ext>
            </a:extLst>
          </a:blip>
          <a:srcRect t="1516" r="1" b="15103"/>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graphicFrame>
        <p:nvGraphicFramePr>
          <p:cNvPr id="6" name="Rectangle 1">
            <a:extLst>
              <a:ext uri="{FF2B5EF4-FFF2-40B4-BE49-F238E27FC236}">
                <a16:creationId xmlns:a16="http://schemas.microsoft.com/office/drawing/2014/main" id="{0B7A5DB2-10C0-DAD5-B87D-F1E147DC66D5}"/>
              </a:ext>
            </a:extLst>
          </p:cNvPr>
          <p:cNvGraphicFramePr>
            <a:graphicFrameLocks noGrp="1"/>
          </p:cNvGraphicFramePr>
          <p:nvPr>
            <p:ph idx="1"/>
            <p:extLst>
              <p:ext uri="{D42A27DB-BD31-4B8C-83A1-F6EECF244321}">
                <p14:modId xmlns:p14="http://schemas.microsoft.com/office/powerpoint/2010/main" val="2515856957"/>
              </p:ext>
            </p:extLst>
          </p:nvPr>
        </p:nvGraphicFramePr>
        <p:xfrm>
          <a:off x="309717" y="2065867"/>
          <a:ext cx="7300452" cy="432018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88000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8E678A1-B945-7A92-A516-B3119BDCC139}"/>
              </a:ext>
            </a:extLst>
          </p:cNvPr>
          <p:cNvSpPr>
            <a:spLocks noGrp="1"/>
          </p:cNvSpPr>
          <p:nvPr>
            <p:ph type="title"/>
          </p:nvPr>
        </p:nvSpPr>
        <p:spPr>
          <a:xfrm>
            <a:off x="1327255" y="1030288"/>
            <a:ext cx="4099947" cy="1035579"/>
          </a:xfrm>
        </p:spPr>
        <p:txBody>
          <a:bodyPr>
            <a:normAutofit/>
          </a:bodyPr>
          <a:lstStyle/>
          <a:p>
            <a:r>
              <a:rPr lang="tr-TR" b="1" i="1" dirty="0">
                <a:solidFill>
                  <a:srgbClr val="C00000"/>
                </a:solidFill>
              </a:rPr>
              <a:t>Veri İşleme</a:t>
            </a:r>
          </a:p>
        </p:txBody>
      </p:sp>
      <p:sp>
        <p:nvSpPr>
          <p:cNvPr id="184" name="Content Placeholder 183">
            <a:extLst>
              <a:ext uri="{FF2B5EF4-FFF2-40B4-BE49-F238E27FC236}">
                <a16:creationId xmlns:a16="http://schemas.microsoft.com/office/drawing/2014/main" id="{016D4E07-ED2B-AB49-8C7B-1BBAED6F00B2}"/>
              </a:ext>
            </a:extLst>
          </p:cNvPr>
          <p:cNvSpPr>
            <a:spLocks noGrp="1"/>
          </p:cNvSpPr>
          <p:nvPr>
            <p:ph idx="1"/>
          </p:nvPr>
        </p:nvSpPr>
        <p:spPr>
          <a:xfrm>
            <a:off x="752169" y="2142067"/>
            <a:ext cx="6046838" cy="3649133"/>
          </a:xfrm>
        </p:spPr>
        <p:txBody>
          <a:bodyPr>
            <a:normAutofit/>
          </a:bodyPr>
          <a:lstStyle/>
          <a:p>
            <a:r>
              <a:rPr lang="tr-TR" sz="2200" dirty="0">
                <a:solidFill>
                  <a:schemeClr val="bg1"/>
                </a:solidFill>
              </a:rPr>
              <a:t> </a:t>
            </a:r>
            <a:r>
              <a:rPr lang="tr-TR" sz="2200" b="1" dirty="0">
                <a:solidFill>
                  <a:schemeClr val="bg1"/>
                </a:solidFill>
              </a:rPr>
              <a:t>Veri İşleme aşamasında Arduino sensörlerden gelen bilgileri yazılımda belirlenen eşik değeriyle karşılaştırır. Toprak nemi kuru algılandığında sulama işlemini başlatır. Bu sırada dht11 den aldığı ortam ısısı ve ortam nemi verilerini bluetooth HC-06 aracılığıyla Android uygulamasına gönderir. Bluetoothu ilk kez bağlamak için telefonun bluetooth bağlantısı açılmalı hc06 seçilip şifresi girilmelidir.(1234)</a:t>
            </a:r>
          </a:p>
          <a:p>
            <a:endParaRPr lang="en-US" sz="2200" dirty="0"/>
          </a:p>
        </p:txBody>
      </p:sp>
      <p:pic>
        <p:nvPicPr>
          <p:cNvPr id="178" name="İçerik Yer Tutucusu 177" descr="elektronik donanım, elektronik bileşen, devre bileşeni, elektronik mühendisliği içeren bir resim&#10;&#10;Açıklama otomatik olarak oluşturuldu">
            <a:extLst>
              <a:ext uri="{FF2B5EF4-FFF2-40B4-BE49-F238E27FC236}">
                <a16:creationId xmlns:a16="http://schemas.microsoft.com/office/drawing/2014/main" id="{D406D4F6-ED7B-1C01-C5E4-DF63E81E18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38543" y="639098"/>
            <a:ext cx="2692424"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pic>
        <p:nvPicPr>
          <p:cNvPr id="180" name="Resim 179" descr="elektronik donanım, elektronik bileşen, devre bileşeni, pasif devre bileşeni içeren bir resim&#10;&#10;Açıklama otomatik olarak oluşturuldu">
            <a:extLst>
              <a:ext uri="{FF2B5EF4-FFF2-40B4-BE49-F238E27FC236}">
                <a16:creationId xmlns:a16="http://schemas.microsoft.com/office/drawing/2014/main" id="{BB4839C6-1460-21D5-FF68-F2AE17D9C0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8543" y="3522111"/>
            <a:ext cx="2692424" cy="2692424"/>
          </a:xfrm>
          <a:prstGeom prst="roundRect">
            <a:avLst>
              <a:gd name="adj" fmla="val 6267"/>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834512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98339C7-A203-8F13-E84F-227B8A000672}"/>
              </a:ext>
            </a:extLst>
          </p:cNvPr>
          <p:cNvSpPr>
            <a:spLocks noGrp="1"/>
          </p:cNvSpPr>
          <p:nvPr>
            <p:ph type="title"/>
          </p:nvPr>
        </p:nvSpPr>
        <p:spPr>
          <a:xfrm>
            <a:off x="685801" y="609600"/>
            <a:ext cx="6143423" cy="1456267"/>
          </a:xfrm>
        </p:spPr>
        <p:txBody>
          <a:bodyPr>
            <a:normAutofit/>
          </a:bodyPr>
          <a:lstStyle/>
          <a:p>
            <a:r>
              <a:rPr lang="tr-TR" b="1" i="1" dirty="0">
                <a:solidFill>
                  <a:srgbClr val="C00000"/>
                </a:solidFill>
              </a:rPr>
              <a:t>Sulama işlemi</a:t>
            </a:r>
          </a:p>
        </p:txBody>
      </p:sp>
      <p:sp>
        <p:nvSpPr>
          <p:cNvPr id="3" name="İçerik Yer Tutucusu 2">
            <a:extLst>
              <a:ext uri="{FF2B5EF4-FFF2-40B4-BE49-F238E27FC236}">
                <a16:creationId xmlns:a16="http://schemas.microsoft.com/office/drawing/2014/main" id="{D5D5A352-C9CE-EE4F-28C0-8AE9B6CD2DA0}"/>
              </a:ext>
            </a:extLst>
          </p:cNvPr>
          <p:cNvSpPr>
            <a:spLocks noGrp="1"/>
          </p:cNvSpPr>
          <p:nvPr>
            <p:ph idx="1"/>
          </p:nvPr>
        </p:nvSpPr>
        <p:spPr>
          <a:xfrm>
            <a:off x="1879" y="2252432"/>
            <a:ext cx="7902255" cy="4302978"/>
          </a:xfrm>
        </p:spPr>
        <p:txBody>
          <a:bodyPr>
            <a:normAutofit/>
          </a:bodyPr>
          <a:lstStyle/>
          <a:p>
            <a:pPr>
              <a:lnSpc>
                <a:spcPct val="90000"/>
              </a:lnSpc>
            </a:pPr>
            <a:r>
              <a:rPr lang="tr-TR" sz="2000" b="1" dirty="0">
                <a:solidFill>
                  <a:schemeClr val="bg1"/>
                </a:solidFill>
              </a:rPr>
              <a:t>Arduino sulama işlemine karar verdiğinde kırmızı bildirim ledi aktif olur, bu toprağın o anda kuru olduğunu ifade eder. Daha sonra anahtarlama elemanı olarak kullanılan role tetiklenir ve motor aktif olur bir süre sulama yapar işlem bittiğinde toprak, toprak nem sensörü tarafından kontrol edilir eğer hala gerekli nem sağlanamamışsa tekrar tekrar sulama devam eder doğru neme ulaşıldığında sarı bildirim ledi yanar yani toprağın doğru nem  aralığında olduğunu belirtir.</a:t>
            </a:r>
          </a:p>
          <a:p>
            <a:pPr>
              <a:lnSpc>
                <a:spcPct val="90000"/>
              </a:lnSpc>
            </a:pPr>
            <a:endParaRPr lang="tr-TR" sz="2000" b="1" dirty="0">
              <a:solidFill>
                <a:schemeClr val="bg1"/>
              </a:solidFill>
            </a:endParaRPr>
          </a:p>
          <a:p>
            <a:pPr>
              <a:lnSpc>
                <a:spcPct val="90000"/>
              </a:lnSpc>
            </a:pPr>
            <a:endParaRPr lang="tr-TR" sz="2000" b="1" dirty="0">
              <a:solidFill>
                <a:schemeClr val="bg1"/>
              </a:solidFill>
            </a:endParaRPr>
          </a:p>
          <a:p>
            <a:pPr>
              <a:lnSpc>
                <a:spcPct val="90000"/>
              </a:lnSpc>
            </a:pPr>
            <a:r>
              <a:rPr lang="tr-TR" sz="2000" b="1" dirty="0">
                <a:solidFill>
                  <a:schemeClr val="bg1"/>
                </a:solidFill>
              </a:rPr>
              <a:t>!Su pompasının ani çalışmaları ve durmaları düzensiz ve dalgalı voltaja sebebiyet verdiği için bağlantıda bir diyot ve kondansatör kullanılır böylece daha stabil ve uzun ömürlü kullanım sağlanır.</a:t>
            </a:r>
          </a:p>
        </p:txBody>
      </p:sp>
      <p:pic>
        <p:nvPicPr>
          <p:cNvPr id="7" name="Resim 6" descr="devre bileşeni, elektronik bileşen, elektronik donanım, pasif devre bileşeni içeren bir resim&#10;&#10;Açıklama otomatik olarak oluşturuldu">
            <a:extLst>
              <a:ext uri="{FF2B5EF4-FFF2-40B4-BE49-F238E27FC236}">
                <a16:creationId xmlns:a16="http://schemas.microsoft.com/office/drawing/2014/main" id="{27B10AD6-7185-923F-D335-A73F0AAA636B}"/>
              </a:ext>
            </a:extLst>
          </p:cNvPr>
          <p:cNvPicPr>
            <a:picLocks noChangeAspect="1"/>
          </p:cNvPicPr>
          <p:nvPr/>
        </p:nvPicPr>
        <p:blipFill>
          <a:blip r:embed="rId3">
            <a:extLst>
              <a:ext uri="{28A0092B-C50C-407E-A947-70E740481C1C}">
                <a14:useLocalDpi xmlns:a14="http://schemas.microsoft.com/office/drawing/2010/main" val="0"/>
              </a:ext>
            </a:extLst>
          </a:blip>
          <a:srcRect t="7185" r="-5" b="10542"/>
          <a:stretch/>
        </p:blipFill>
        <p:spPr>
          <a:xfrm>
            <a:off x="8888133" y="4144246"/>
            <a:ext cx="3302966" cy="2717299"/>
          </a:xfrm>
          <a:custGeom>
            <a:avLst/>
            <a:gdLst/>
            <a:ahLst/>
            <a:cxnLst/>
            <a:rect l="l" t="t" r="r" b="b"/>
            <a:pathLst>
              <a:path w="3039855" h="2500842">
                <a:moveTo>
                  <a:pt x="1663658" y="0"/>
                </a:moveTo>
                <a:cubicBezTo>
                  <a:pt x="2180490" y="0"/>
                  <a:pt x="2642278" y="235674"/>
                  <a:pt x="2947417" y="605417"/>
                </a:cubicBezTo>
                <a:lnTo>
                  <a:pt x="3039855" y="729032"/>
                </a:lnTo>
                <a:lnTo>
                  <a:pt x="3039855" y="2500842"/>
                </a:lnTo>
                <a:lnTo>
                  <a:pt x="226952" y="2500842"/>
                </a:lnTo>
                <a:lnTo>
                  <a:pt x="155401" y="2366679"/>
                </a:lnTo>
                <a:cubicBezTo>
                  <a:pt x="55691" y="2153127"/>
                  <a:pt x="0" y="1914896"/>
                  <a:pt x="0" y="1663658"/>
                </a:cubicBezTo>
                <a:cubicBezTo>
                  <a:pt x="0" y="744845"/>
                  <a:pt x="744845" y="0"/>
                  <a:pt x="1663658" y="0"/>
                </a:cubicBezTo>
                <a:close/>
              </a:path>
            </a:pathLst>
          </a:custGeom>
        </p:spPr>
      </p:pic>
      <p:grpSp>
        <p:nvGrpSpPr>
          <p:cNvPr id="12" name="Group 11">
            <a:extLst>
              <a:ext uri="{FF2B5EF4-FFF2-40B4-BE49-F238E27FC236}">
                <a16:creationId xmlns:a16="http://schemas.microsoft.com/office/drawing/2014/main" id="{056AA6D6-1643-44BA-A877-4F4CA45ABA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1267604">
            <a:off x="8565602" y="3905595"/>
            <a:ext cx="3639934" cy="3163289"/>
            <a:chOff x="5281603" y="104899"/>
            <a:chExt cx="6910397" cy="6005491"/>
          </a:xfrm>
        </p:grpSpPr>
        <p:sp>
          <p:nvSpPr>
            <p:cNvPr id="13" name="Freeform 98">
              <a:extLst>
                <a:ext uri="{FF2B5EF4-FFF2-40B4-BE49-F238E27FC236}">
                  <a16:creationId xmlns:a16="http://schemas.microsoft.com/office/drawing/2014/main" id="{EB05E0E6-8DE5-449F-B92B-38CE020BF3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B5A6AF8B-7A85-4AB7-8305-001C69FAFD6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15" name="Straight Connector 14">
                <a:extLst>
                  <a:ext uri="{FF2B5EF4-FFF2-40B4-BE49-F238E27FC236}">
                    <a16:creationId xmlns:a16="http://schemas.microsoft.com/office/drawing/2014/main" id="{C1E5E0CD-C8EF-4741-ADB0-196B2BDA848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F3F22C5-6042-4720-B42B-57B67D07FA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4A619AA-5C5E-485C-A637-DB844D4576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217A0CA-EAAA-415C-886C-DE3918CA9B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4E5C0A1-DF8B-46D3-A4A6-0BC5E84F685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ACDB08A-379C-426D-AAC2-1C3D6DC324C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5ED02F8-D527-4ECD-B25D-7C737B0E81E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2345C3E9-1C38-4197-8F23-E1C54B7B00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FA98670-1FEB-44BD-8F33-BA68BA3B80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C05A2E6-6095-4BBD-A7BF-CD269EF3861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76BEE80D-3DDD-4092-B235-958EBDDBAFC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DEF509A-19D5-4196-B027-A6B26AD52A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9B3C1A-6296-4B4A-829B-4A78F8BF399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81C9B4D-BE99-409E-A5EB-2F58FFC10E3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E9863E5-0368-4A3C-A977-306FE08AE54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3CBBF6B-3798-4F18-BDA9-C6D5F97C30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4FFB692-413A-4CE6-A462-0C4306417EB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50E3350-1C5C-4B7F-A7C8-D2FC6B0274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069DB81-44D7-4348-90E5-5B5F253B35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F5F34B78-9ED7-445D-9E2E-641CF2DE56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4EE58818-717F-42AA-ABA3-030DB6D2EB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544C6B7-9877-4EDA-B169-94EE18F164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EFC35AD-5598-4B97-968F-778AFC835A8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476DD974-5A70-4E69-9A01-2738FE55FC2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06F0A81-E1FF-4FF8-A7CB-5AA0023E6C7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4FE3AC23-26C0-42DE-83F7-609E1A97A5F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CE73B47-BF44-491C-8C03-1662B0B396A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188CD3EB-439A-479C-A55C-E230135E5F0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CF8CF5D-E313-4A3C-AB85-65E82427272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20EAF0F-DE0F-4BCF-BC77-C0CB893A50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74CDA3D-3B1C-4403-92D7-8B0BF22758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8DB9EBA-FA7C-454E-95A2-D9C646B390C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43CB40B-8089-4BD3-8E5F-F3EAFC25F51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78C9E2EB-DBBE-4860-A052-3D6C653656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462FC-F753-4DDF-AF55-56CF1C45AC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4187A2E-F386-4CE1-8E82-14E81704A10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6584B90-DCE9-4A1F-8027-F622FC7433E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C9978CA-58C3-4A80-B7A7-5959134E274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C35892F3-AAAB-43C8-B14E-9C99E21F07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E2DF269-639E-46A8-8AD0-D5FEFC4353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FBE15EF-878D-4855-8175-CD7595E8E50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5A221730-D520-4233-8B68-65B51B1CD6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AF1ABD0-247F-4C6C-9FE0-E7C78E29671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5ECA1D9-3147-483B-9BE4-84C03E8A389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81EDE254-4D75-413B-A783-6EAE3482BC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2D9008-CC75-44A0-AB2D-040A2819F2A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887061E-9ADA-488E-A9CE-F6D6075CA2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543C8FB-2345-4D4F-9DD5-5B5E2F7529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928EF7F-C9D2-4FF7-968B-AB0AA827BD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93FDB05-86C5-49D9-A7AA-74F9DBCD39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4DE9B38-5845-4424-8B03-820F073493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C9FB5EA-E865-4531-9803-0A8E0DAAF53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1CDB9DF2-7C35-456C-809D-02246246A5B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03F6D0A-92AC-4B8D-B4B3-AB199B502F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FB0C44F-8962-4F5C-97D4-2EB1EE5639D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1CFD3EA-DF90-47B1-8D55-8791CBB5448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093392F0-568E-41F5-9B8C-77725759B6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945F0702-F164-4151-87CC-BDC1D7A54A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08743D70-8AFA-4E91-A2EF-794132871F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713367C-DDF7-4CCA-8CED-50FCD228423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C77298F9-6D40-467F-9C09-BC5AE3FE91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70EEA3E3-BB78-45D4-BAFF-C518F5F7537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1798955-6FF3-423E-BB60-CD0B1D18045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678EDA70-8326-4092-B6EE-7AA5E729DEE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B359338-483D-400B-97D0-D78FD767DB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C83602B-B1DD-4B40-8F56-85F3F17B58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03D5316-B177-4774-8FA4-6DB342951B7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46A48B8-72F4-4A10-BD28-5034372F6B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2FDC8A8E-ED0A-43B9-A63E-A2ABB78334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0EFC5D7-A723-46CC-A70F-9305E73F815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7582486-B463-4836-94D3-374428A77C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5810FAD-85A8-4B10-B8C7-B8F486C128D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2C1D8A25-AAC9-4F67-9E36-1F916AD921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9CD1FF3-9A57-4AC0-B6A4-AF40B6F6906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2876D95D-E8E9-4C4B-97F4-BFA6B8B1DD2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E3E386B8-4AB7-4522-8BFB-098A89FF631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8F168C9-990C-4F28-B573-6776F8DABDE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33F1B77C-79FE-4D12-9EE5-39DFE99308A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94" name="Group 93">
            <a:extLst>
              <a:ext uri="{FF2B5EF4-FFF2-40B4-BE49-F238E27FC236}">
                <a16:creationId xmlns:a16="http://schemas.microsoft.com/office/drawing/2014/main" id="{D282CB72-2CDB-42BC-A8ED-72831BCCDA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5392608">
            <a:off x="7397406" y="-618857"/>
            <a:ext cx="4915057" cy="4271437"/>
            <a:chOff x="5281603" y="104899"/>
            <a:chExt cx="6910397" cy="6005491"/>
          </a:xfrm>
        </p:grpSpPr>
        <p:sp>
          <p:nvSpPr>
            <p:cNvPr id="95" name="Freeform 17">
              <a:extLst>
                <a:ext uri="{FF2B5EF4-FFF2-40B4-BE49-F238E27FC236}">
                  <a16:creationId xmlns:a16="http://schemas.microsoft.com/office/drawing/2014/main" id="{6AE46DE4-215D-40F9-8FEE-251D0E353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B36A511B-6F39-4378-BFE0-85909D1F8C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516018" y="331504"/>
              <a:ext cx="6675982" cy="5235326"/>
              <a:chOff x="5516018" y="331504"/>
              <a:chExt cx="6675982" cy="5235326"/>
            </a:xfrm>
          </p:grpSpPr>
          <p:cxnSp>
            <p:nvCxnSpPr>
              <p:cNvPr id="97" name="Straight Connector 96">
                <a:extLst>
                  <a:ext uri="{FF2B5EF4-FFF2-40B4-BE49-F238E27FC236}">
                    <a16:creationId xmlns:a16="http://schemas.microsoft.com/office/drawing/2014/main" id="{C4363B20-537C-4060-B84C-0597212F6CC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C9CF70A-424F-4E03-B267-FC1757B7065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499FF88E-7E40-42AE-BF4B-9775C7CE04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B2DE5F9B-DD17-4FB1-A4EE-7133EB2A65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35C0419-8339-4116-A4A9-C200E666928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9493C3D-700E-4D22-882C-68916127450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9F2605A-D03A-408D-BD09-2977D756903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261DF287-58DB-4C3D-9733-FDF7439899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853230B-D26C-4EB2-A2A0-62316B4572B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4462623-FE75-4CD8-AF9B-22DE645890A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438A4B8-39EA-46D8-8218-317E1FC8B08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FA24B522-3D1F-4BA3-A954-6E53DEFAD8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95C6EDD-AA61-43F6-AC00-AF5F37AA2A7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7C4D6C9-79C4-4F6C-88BD-E143E4EE67A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7412E279-820F-434F-9739-1EA3FACEE64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F6D3E205-79C6-4C93-8DDB-A63D7C35127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11072693-5C4B-4CE5-A5AD-CFF9A859B4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A871115B-BFCB-4C8F-AC06-E56654B4465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F5D1448B-DA87-400E-B9EB-F841E40FCA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3DB02678-AFD8-4298-832C-1FAAC15E769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E3448AB8-7DE3-4030-A07E-B6DAD7924E0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AEA76B4A-2ADA-46F0-BF22-FA5FD6AF67D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7604E79-5CE5-4492-B068-BF3E6AA0FA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BCF3B64-C3BC-4B1D-AD14-A5316CFC0E3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B0529B2-3997-448F-9B09-6164F77117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69CB6E0C-BBB7-4D3C-947D-C6AB56622D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251DC9A1-E549-47AA-8058-B43C08DDA1B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BD5DC895-4B0E-43F0-AEF8-63CF985EB5E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E128213C-AFBB-461D-AF47-FB6E94259F2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DF1CE852-FB44-4D3E-93E9-A2DB024CAD6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C08A973-DDD5-4B20-A9D9-35D0F40BE22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DEAA7EBB-2741-4198-9B4A-E33C7485A9D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DF04A650-3F5A-40D7-8B49-386FA8EB21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B73B1BC-20E0-4D78-8E73-BE8E84D7C3D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56CDDE9-95A3-46F5-9CBE-38B93DAC421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9E20E263-DEE1-4EF6-A99A-5CF2572C0B0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936E6B4B-6E9E-495C-B812-607D15F9717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1BEA991A-5BBD-4A99-BFED-2F06A8C1E7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70234511-FFD7-4073-8E37-EDDF78658D9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2AB0903C-C4BA-4EE0-9C37-4035884439E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8FE78380-3995-4976-8CBC-E0D9D17E726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C79C12A-3B41-422A-9080-DC278B9283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9EAC6D6-1793-43CF-AD89-2C34BEBCA02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E5122D9-168D-42C8-A7B1-D15347817CF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6D15531C-A1FE-40E8-A595-516EECD14F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C269AE19-E6E0-41F7-AD0E-84C55FC8FEA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2B3DFCCD-2308-4A84-9CCE-78DE111657A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4BF66770-F407-4C79-84B7-23B2F78A26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6BBE3F7-4F6E-4EDC-A055-C55FCF97D33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68CA2FA0-8608-4F60-886F-58C8955B39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657C750F-CD4B-436E-8E41-8452ECA9089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7C503172-0406-49D1-A974-0464F77DEA0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E97B3CD0-1E51-4EC2-8ED4-9B9BAD622FF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6FAE85F-159C-4B60-8A08-A3ACDBD2D7D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FB3349D3-C2DA-45BE-9717-A776BC6B7E5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781870DA-2192-46EB-B76E-EB1AAFA6D2C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F83A305A-F7F0-46D2-B0E6-E906A123BB3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3F4BB300-3986-4043-B060-27240D0CDC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95745E93-345E-432F-AD52-FCD5FF59F05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7E2891DD-5BA2-4B74-9434-FD271E58D04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7373AA69-CBF2-43B3-A665-D2C77305E20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6107AD0-2EFD-479C-8FA1-61DF7326C6A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4A9B72EB-A254-4582-BE69-9300E40BADF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5506B7E6-DABF-4E81-941B-FE26029FE8D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103DA953-47EE-4530-A284-E47FB9AF16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DE9762B8-668D-4A3C-B600-57EA2C7440E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43D041AC-6FF5-4DE6-9342-E5364FE6804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1FFF888A-DED6-4D8F-9D88-E039A4B875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A3B474AA-3B97-4813-89DE-216F7E72A49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C1988317-8AAE-4C96-8E2D-545E216AF7E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141ACB58-E543-45BC-8106-729CAF7048A3}"/>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FE33889B-CE49-4EBC-822C-BDCF171C994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AA6C5E1C-8526-432D-8CF0-6FAECD651CB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8C272B23-69A2-4EE2-9C62-DDEBD1DB2BB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98410610-AE50-4599-AB0D-6A20E889A4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8CC4DA32-48D0-4DD7-A41B-1C5EB025701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5E49FDE3-835E-40E6-B182-DA35A1F451D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BE4C2F0B-066A-4085-847C-EE3969244F7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pic>
        <p:nvPicPr>
          <p:cNvPr id="5" name="Resim 4" descr="fiş, tıpa, kulak tıkacı, pil içeren bir resim&#10;&#10;Açıklama otomatik olarak oluşturuldu">
            <a:extLst>
              <a:ext uri="{FF2B5EF4-FFF2-40B4-BE49-F238E27FC236}">
                <a16:creationId xmlns:a16="http://schemas.microsoft.com/office/drawing/2014/main" id="{57C142F0-DDF9-63B3-A520-6303556B10E6}"/>
              </a:ext>
            </a:extLst>
          </p:cNvPr>
          <p:cNvPicPr>
            <a:picLocks noChangeAspect="1"/>
          </p:cNvPicPr>
          <p:nvPr/>
        </p:nvPicPr>
        <p:blipFill>
          <a:blip r:embed="rId4">
            <a:extLst>
              <a:ext uri="{28A0092B-C50C-407E-A947-70E740481C1C}">
                <a14:useLocalDpi xmlns:a14="http://schemas.microsoft.com/office/drawing/2010/main" val="0"/>
              </a:ext>
            </a:extLst>
          </a:blip>
          <a:srcRect t="14234" r="1" b="2386"/>
          <a:stretch/>
        </p:blipFill>
        <p:spPr>
          <a:xfrm>
            <a:off x="8055588" y="-3863"/>
            <a:ext cx="4132754" cy="3445946"/>
          </a:xfrm>
          <a:custGeom>
            <a:avLst/>
            <a:gdLst/>
            <a:ahLst/>
            <a:cxnLst/>
            <a:rect l="l" t="t" r="r" b="b"/>
            <a:pathLst>
              <a:path w="4638368" h="3867534">
                <a:moveTo>
                  <a:pt x="303228" y="0"/>
                </a:moveTo>
                <a:lnTo>
                  <a:pt x="4638368" y="0"/>
                </a:lnTo>
                <a:lnTo>
                  <a:pt x="4638368" y="2952747"/>
                </a:lnTo>
                <a:lnTo>
                  <a:pt x="4585825" y="3013864"/>
                </a:lnTo>
                <a:cubicBezTo>
                  <a:pt x="4103088" y="3538671"/>
                  <a:pt x="3410622" y="3867534"/>
                  <a:pt x="2641346" y="3867534"/>
                </a:cubicBezTo>
                <a:cubicBezTo>
                  <a:pt x="1182571" y="3867534"/>
                  <a:pt x="0" y="2684963"/>
                  <a:pt x="0" y="1226188"/>
                </a:cubicBezTo>
                <a:cubicBezTo>
                  <a:pt x="0" y="815907"/>
                  <a:pt x="93544" y="427475"/>
                  <a:pt x="260466" y="81056"/>
                </a:cubicBezTo>
                <a:close/>
              </a:path>
            </a:pathLst>
          </a:custGeom>
        </p:spPr>
      </p:pic>
    </p:spTree>
    <p:extLst>
      <p:ext uri="{BB962C8B-B14F-4D97-AF65-F5344CB8AC3E}">
        <p14:creationId xmlns:p14="http://schemas.microsoft.com/office/powerpoint/2010/main" val="3178404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5771533-95C0-BF3B-659B-B2195126C0C4}"/>
              </a:ext>
            </a:extLst>
          </p:cNvPr>
          <p:cNvSpPr>
            <a:spLocks noGrp="1"/>
          </p:cNvSpPr>
          <p:nvPr>
            <p:ph type="title"/>
          </p:nvPr>
        </p:nvSpPr>
        <p:spPr>
          <a:xfrm>
            <a:off x="825909" y="808055"/>
            <a:ext cx="3979205" cy="1453363"/>
          </a:xfrm>
        </p:spPr>
        <p:txBody>
          <a:bodyPr>
            <a:normAutofit/>
          </a:bodyPr>
          <a:lstStyle/>
          <a:p>
            <a:r>
              <a:rPr lang="tr-TR" b="1" i="1" dirty="0">
                <a:solidFill>
                  <a:srgbClr val="C00000"/>
                </a:solidFill>
              </a:rPr>
              <a:t>!Proje açık KAYNAK KODLUDUR!</a:t>
            </a:r>
          </a:p>
        </p:txBody>
      </p:sp>
      <p:sp>
        <p:nvSpPr>
          <p:cNvPr id="3" name="İçerik Yer Tutucusu 2">
            <a:extLst>
              <a:ext uri="{FF2B5EF4-FFF2-40B4-BE49-F238E27FC236}">
                <a16:creationId xmlns:a16="http://schemas.microsoft.com/office/drawing/2014/main" id="{5723152A-CD95-7220-6A8D-4FDFECA4DB04}"/>
              </a:ext>
            </a:extLst>
          </p:cNvPr>
          <p:cNvSpPr>
            <a:spLocks noGrp="1"/>
          </p:cNvSpPr>
          <p:nvPr>
            <p:ph idx="1"/>
          </p:nvPr>
        </p:nvSpPr>
        <p:spPr>
          <a:xfrm>
            <a:off x="802178" y="2261420"/>
            <a:ext cx="4002936" cy="3637935"/>
          </a:xfrm>
        </p:spPr>
        <p:txBody>
          <a:bodyPr>
            <a:normAutofit/>
          </a:bodyPr>
          <a:lstStyle/>
          <a:p>
            <a:r>
              <a:rPr lang="tr-TR" b="1" dirty="0">
                <a:solidFill>
                  <a:schemeClr val="bg1"/>
                </a:solidFill>
              </a:rPr>
              <a:t>Yapmış olduğumuz proje açık kaynak kodlu olarak hazırlanmıştır. GitHub üzerinden Android uygulaması ve Ardunio kodlarına ulaşılabilir böylece geliştirmeye açıktır. Karekodu okutarak yada </a:t>
            </a:r>
            <a:r>
              <a:rPr lang="tr-TR" b="1" dirty="0">
                <a:solidFill>
                  <a:schemeClr val="bg1"/>
                </a:solidFill>
                <a:hlinkClick r:id="rId3">
                  <a:extLst>
                    <a:ext uri="{A12FA001-AC4F-418D-AE19-62706E023703}">
                      <ahyp:hlinkClr xmlns:ahyp="http://schemas.microsoft.com/office/drawing/2018/hyperlinkcolor" val="tx"/>
                    </a:ext>
                  </a:extLst>
                </a:hlinkClick>
              </a:rPr>
              <a:t>buradan</a:t>
            </a:r>
            <a:r>
              <a:rPr lang="tr-TR" b="1" dirty="0">
                <a:solidFill>
                  <a:schemeClr val="bg1"/>
                </a:solidFill>
              </a:rPr>
              <a:t> GitHub  sayfamıza erişebilirsiniz.</a:t>
            </a:r>
          </a:p>
        </p:txBody>
      </p:sp>
      <p:pic>
        <p:nvPicPr>
          <p:cNvPr id="5" name="Resim 4" descr="kalıp, desen, düzen, kare, simetri, bakışım, piksel içeren bir resim">
            <a:extLst>
              <a:ext uri="{FF2B5EF4-FFF2-40B4-BE49-F238E27FC236}">
                <a16:creationId xmlns:a16="http://schemas.microsoft.com/office/drawing/2014/main" id="{F56987C0-2624-27EA-CBF7-79727C7C66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86077" y="796413"/>
            <a:ext cx="5102943"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7787775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ökyüzü">
  <a:themeElements>
    <a:clrScheme name="Gökyüzü">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Gökyüzü">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ökyüzü">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TM03457452[[fn=Gökyüzü]]</Template>
  <TotalTime>100</TotalTime>
  <Words>434</Words>
  <Application>Microsoft Office PowerPoint</Application>
  <PresentationFormat>Geniş ekran</PresentationFormat>
  <Paragraphs>28</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Calibri</vt:lpstr>
      <vt:lpstr>Calibri Light</vt:lpstr>
      <vt:lpstr>Gökyüzü</vt:lpstr>
      <vt:lpstr>AKILLI BİTKİ SULAMA SİSTEMİ </vt:lpstr>
      <vt:lpstr>PROJENİN AMACI </vt:lpstr>
      <vt:lpstr>Kullanılan malzemeler</vt:lpstr>
      <vt:lpstr>Temel Çalışma süreci</vt:lpstr>
      <vt:lpstr>Sensörlerden genel veriler</vt:lpstr>
      <vt:lpstr>Veri İşleme</vt:lpstr>
      <vt:lpstr>Sulama işlemi</vt:lpstr>
      <vt:lpstr>!Proje açık KAYNAK KODLUDUR!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Salih TOPAK</dc:creator>
  <cp:lastModifiedBy>Ali Salih TOPAK</cp:lastModifiedBy>
  <cp:revision>3</cp:revision>
  <dcterms:created xsi:type="dcterms:W3CDTF">2024-11-19T22:41:52Z</dcterms:created>
  <dcterms:modified xsi:type="dcterms:W3CDTF">2024-11-20T00:23:54Z</dcterms:modified>
</cp:coreProperties>
</file>