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73"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FC1ED2-82B1-4D77-9231-6679794D86F9}">
  <a:tblStyle styleId="{EBFC1ED2-82B1-4D77-9231-6679794D86F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AEA"/>
          </a:solidFill>
        </a:fill>
      </a:tcStyle>
    </a:wholeTbl>
    <a:band1H>
      <a:tcTxStyle/>
      <a:tcStyle>
        <a:tcBdr/>
        <a:fill>
          <a:solidFill>
            <a:srgbClr val="CAD1D2"/>
          </a:solidFill>
        </a:fill>
      </a:tcStyle>
    </a:band1H>
    <a:band2H>
      <a:tcTxStyle/>
      <a:tcStyle>
        <a:tcBdr/>
      </a:tcStyle>
    </a:band2H>
    <a:band1V>
      <a:tcTxStyle/>
      <a:tcStyle>
        <a:tcBdr/>
        <a:fill>
          <a:solidFill>
            <a:srgbClr val="CAD1D2"/>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95EA11C-9C04-4C13-B83F-547F8A2B148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5"/>
    <p:restoredTop sz="94648"/>
  </p:normalViewPr>
  <p:slideViewPr>
    <p:cSldViewPr snapToGrid="0">
      <p:cViewPr varScale="1">
        <p:scale>
          <a:sx n="156" d="100"/>
          <a:sy n="156" d="100"/>
        </p:scale>
        <p:origin x="34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5023176b4_2_61:notes"/>
          <p:cNvSpPr txBox="1">
            <a:spLocks noGrp="1"/>
          </p:cNvSpPr>
          <p:nvPr>
            <p:ph type="body" idx="1"/>
          </p:nvPr>
        </p:nvSpPr>
        <p:spPr>
          <a:xfrm>
            <a:off x="685494" y="4401096"/>
            <a:ext cx="5487013" cy="3599736"/>
          </a:xfrm>
          <a:prstGeom prst="rect">
            <a:avLst/>
          </a:prstGeom>
          <a:noFill/>
          <a:ln>
            <a:noFill/>
          </a:ln>
        </p:spPr>
        <p:txBody>
          <a:bodyPr spcFirstLastPara="1" wrap="square" lIns="86100" tIns="86100" rIns="86100" bIns="86100" anchor="t" anchorCtr="0">
            <a:noAutofit/>
          </a:bodyPr>
          <a:lstStyle/>
          <a:p>
            <a:pPr marL="0" lvl="0" indent="0" algn="l" rtl="0">
              <a:lnSpc>
                <a:spcPct val="100000"/>
              </a:lnSpc>
              <a:spcBef>
                <a:spcPts val="0"/>
              </a:spcBef>
              <a:spcAft>
                <a:spcPts val="0"/>
              </a:spcAft>
              <a:buSzPts val="1100"/>
              <a:buNone/>
            </a:pPr>
            <a:endParaRPr/>
          </a:p>
        </p:txBody>
      </p:sp>
      <p:sp>
        <p:nvSpPr>
          <p:cNvPr id="68" name="Google Shape;68;g105023176b4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5023176b4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105023176b4_2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data is scaled and centered to have zero mean and variance equal to one. And then the data set is rotated such that the acceleration is maximum along one axis. This is done to correct the different initial orientation of different smartphones.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5023176b4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05023176b4_2_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5023176b4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105023176b4_2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8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5023176b4_2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Chose parameters : chose diff no. of neurons in each layer, chose diff. Activation function</a:t>
            </a:r>
            <a:endParaRPr/>
          </a:p>
          <a:p>
            <a:pPr marL="0" lvl="0" indent="0" algn="l" rtl="0">
              <a:spcBef>
                <a:spcPts val="0"/>
              </a:spcBef>
              <a:spcAft>
                <a:spcPts val="0"/>
              </a:spcAft>
              <a:buNone/>
            </a:pPr>
            <a:endParaRPr/>
          </a:p>
          <a:p>
            <a:pPr marL="0" lvl="0" indent="0" algn="l" rtl="0">
              <a:spcBef>
                <a:spcPts val="0"/>
              </a:spcBef>
              <a:spcAft>
                <a:spcPts val="0"/>
              </a:spcAft>
              <a:buNone/>
            </a:pPr>
            <a:r>
              <a:rPr lang="en"/>
              <a:t>Default choice for classification</a:t>
            </a:r>
            <a:endParaRPr/>
          </a:p>
        </p:txBody>
      </p:sp>
      <p:sp>
        <p:nvSpPr>
          <p:cNvPr id="187" name="Google Shape;187;g105023176b4_2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5023176b4_2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Batch not shown in table since it doesnt make too big a difference.</a:t>
            </a:r>
            <a:endParaRPr/>
          </a:p>
        </p:txBody>
      </p:sp>
      <p:sp>
        <p:nvSpPr>
          <p:cNvPr id="195" name="Google Shape;195;g105023176b4_2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5023176b4_2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Decided not to use weight and height </a:t>
            </a:r>
            <a:endParaRPr/>
          </a:p>
        </p:txBody>
      </p:sp>
      <p:sp>
        <p:nvSpPr>
          <p:cNvPr id="208" name="Google Shape;208;g105023176b4_2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5023176b4_2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105023176b4_2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5023176b4_2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105023176b4_2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317500" algn="just" rtl="0">
              <a:spcBef>
                <a:spcPts val="0"/>
              </a:spcBef>
              <a:spcAft>
                <a:spcPts val="0"/>
              </a:spcAft>
              <a:buClr>
                <a:srgbClr val="00549F"/>
              </a:buClr>
              <a:buSzPts val="1400"/>
              <a:buFont typeface="Noto Sans Symbols"/>
              <a:buChar char="▪"/>
            </a:pPr>
            <a:r>
              <a:rPr lang="en" sz="1400">
                <a:solidFill>
                  <a:schemeClr val="dk1"/>
                </a:solidFill>
              </a:rPr>
              <a:t>Initial raw data included 102 test subjects, from which ### were left after preprocessing.  </a:t>
            </a:r>
            <a:endParaRPr sz="1400">
              <a:solidFill>
                <a:schemeClr val="dk1"/>
              </a:solidFill>
            </a:endParaRPr>
          </a:p>
          <a:p>
            <a:pPr marL="914400" lvl="1" indent="-317500" algn="just" rtl="0">
              <a:spcBef>
                <a:spcPts val="0"/>
              </a:spcBef>
              <a:spcAft>
                <a:spcPts val="0"/>
              </a:spcAft>
              <a:buClr>
                <a:schemeClr val="dk1"/>
              </a:buClr>
              <a:buSzPts val="1400"/>
              <a:buFont typeface="Noto Sans Symbols"/>
              <a:buChar char="▪"/>
            </a:pPr>
            <a:r>
              <a:rPr lang="en" sz="1400">
                <a:solidFill>
                  <a:schemeClr val="dk1"/>
                </a:solidFill>
              </a:rPr>
              <a:t>When removing the malicious sequences, x, y and z axes were examined independently. This means that for one subject, the samples may include parts from different time frames/ walking cycles. We did this to keep the maximum possible number of samples. </a:t>
            </a:r>
            <a:endParaRPr sz="1400">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5023176b4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105023176b4_2_2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023176b4_2_70:notes"/>
          <p:cNvSpPr txBox="1">
            <a:spLocks noGrp="1"/>
          </p:cNvSpPr>
          <p:nvPr>
            <p:ph type="body" idx="1"/>
          </p:nvPr>
        </p:nvSpPr>
        <p:spPr>
          <a:xfrm>
            <a:off x="685494" y="4401096"/>
            <a:ext cx="5487013" cy="3599736"/>
          </a:xfrm>
          <a:prstGeom prst="rect">
            <a:avLst/>
          </a:prstGeom>
          <a:noFill/>
          <a:ln>
            <a:noFill/>
          </a:ln>
        </p:spPr>
        <p:txBody>
          <a:bodyPr spcFirstLastPara="1" wrap="square" lIns="86100" tIns="86100" rIns="86100" bIns="86100" anchor="t" anchorCtr="0">
            <a:noAutofit/>
          </a:bodyPr>
          <a:lstStyle/>
          <a:p>
            <a:pPr marL="0" lvl="0" indent="0" algn="l" rtl="0">
              <a:lnSpc>
                <a:spcPct val="100000"/>
              </a:lnSpc>
              <a:spcBef>
                <a:spcPts val="0"/>
              </a:spcBef>
              <a:spcAft>
                <a:spcPts val="0"/>
              </a:spcAft>
              <a:buSzPts val="1100"/>
              <a:buNone/>
            </a:pPr>
            <a:endParaRPr/>
          </a:p>
        </p:txBody>
      </p:sp>
      <p:sp>
        <p:nvSpPr>
          <p:cNvPr id="77" name="Google Shape;77;g105023176b4_2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5023176b4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105023176b4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Using neural network, our aim is to predict the subject’s gait, i.e. whether the subject walked on event(normal) path, went upstairs or downstairs.</a:t>
            </a:r>
            <a:endParaRPr/>
          </a:p>
          <a:p>
            <a:pPr marL="0" lvl="0" indent="0" algn="l" rtl="0">
              <a:lnSpc>
                <a:spcPct val="100000"/>
              </a:lnSpc>
              <a:spcBef>
                <a:spcPts val="0"/>
              </a:spcBef>
              <a:spcAft>
                <a:spcPts val="0"/>
              </a:spcAft>
              <a:buSzPts val="1100"/>
              <a:buNone/>
            </a:pPr>
            <a:br>
              <a:rPr lang="en"/>
            </a:br>
            <a:r>
              <a:rPr lang="en"/>
              <a:t>Our task was to take the sensor signals (acceleration and gyroscope) from Smartphone3 with weight or height, perform 5-fold subject-wise validation and compare error based on different anthropometric parameters.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023176b4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05023176b4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5023176b4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5023176b4_2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Butterworth filter is used to filter the very high frequency noise present in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5023176b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5023176b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5023176b4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05023176b4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5023176b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5023176b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084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5023176b4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05023176b4_2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Take 18 seconds</a:t>
            </a:r>
            <a:endParaRPr/>
          </a:p>
          <a:p>
            <a:pPr marL="457200" lvl="0" indent="-342900" algn="l" rtl="0">
              <a:spcBef>
                <a:spcPts val="0"/>
              </a:spcBef>
              <a:spcAft>
                <a:spcPts val="0"/>
              </a:spcAft>
              <a:buSzPts val="1800"/>
              <a:buChar char="▪"/>
            </a:pPr>
            <a:r>
              <a:rPr lang="en"/>
              <a:t>Use height parameters we calculated before to get peaks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_2/3 Foto">
  <p:cSld name="Titel_2/3 Foto">
    <p:spTree>
      <p:nvGrpSpPr>
        <p:cNvPr id="1" name="Shape 12"/>
        <p:cNvGrpSpPr/>
        <p:nvPr/>
      </p:nvGrpSpPr>
      <p:grpSpPr>
        <a:xfrm>
          <a:off x="0" y="0"/>
          <a:ext cx="0" cy="0"/>
          <a:chOff x="0" y="0"/>
          <a:chExt cx="0" cy="0"/>
        </a:xfrm>
      </p:grpSpPr>
      <p:cxnSp>
        <p:nvCxnSpPr>
          <p:cNvPr id="13" name="Google Shape;13;p2"/>
          <p:cNvCxnSpPr/>
          <p:nvPr/>
        </p:nvCxnSpPr>
        <p:spPr>
          <a:xfrm>
            <a:off x="245160" y="547942"/>
            <a:ext cx="8653680" cy="0"/>
          </a:xfrm>
          <a:prstGeom prst="straightConnector1">
            <a:avLst/>
          </a:prstGeom>
          <a:noFill/>
          <a:ln w="12700" cap="flat" cmpd="sng">
            <a:solidFill>
              <a:schemeClr val="lt1"/>
            </a:solidFill>
            <a:prstDash val="solid"/>
            <a:miter lim="800000"/>
            <a:headEnd type="none" w="sm" len="sm"/>
            <a:tailEnd type="none" w="sm" len="sm"/>
          </a:ln>
        </p:spPr>
      </p:cxnSp>
      <p:cxnSp>
        <p:nvCxnSpPr>
          <p:cNvPr id="14" name="Google Shape;14;p2"/>
          <p:cNvCxnSpPr/>
          <p:nvPr/>
        </p:nvCxnSpPr>
        <p:spPr>
          <a:xfrm>
            <a:off x="245160" y="4603270"/>
            <a:ext cx="8653680" cy="0"/>
          </a:xfrm>
          <a:prstGeom prst="straightConnector1">
            <a:avLst/>
          </a:prstGeom>
          <a:noFill/>
          <a:ln w="12700" cap="flat" cmpd="sng">
            <a:solidFill>
              <a:schemeClr val="lt1"/>
            </a:solidFill>
            <a:prstDash val="solid"/>
            <a:miter lim="800000"/>
            <a:headEnd type="none" w="sm" len="sm"/>
            <a:tailEnd type="none" w="sm" len="sm"/>
          </a:ln>
        </p:spPr>
      </p:cxnSp>
      <p:sp>
        <p:nvSpPr>
          <p:cNvPr id="15" name="Google Shape;15;p2"/>
          <p:cNvSpPr txBox="1"/>
          <p:nvPr/>
        </p:nvSpPr>
        <p:spPr>
          <a:xfrm>
            <a:off x="9258301" y="404813"/>
            <a:ext cx="164147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Arial"/>
                <a:ea typeface="Arial"/>
                <a:cs typeface="Arial"/>
                <a:sym typeface="Arial"/>
              </a:rPr>
              <a:t>Bild zuschneiden unter:</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Format</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Zuschneiden</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Einpassen</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oder</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Zuschneidewerkzeug horizontal bis zur ersten oder zweiten Linie ziehen</a:t>
            </a:r>
            <a:endParaRPr sz="1400" b="0" i="0" u="none" strike="noStrike" cap="none">
              <a:solidFill>
                <a:srgbClr val="000000"/>
              </a:solidFill>
              <a:latin typeface="Arial"/>
              <a:ea typeface="Arial"/>
              <a:cs typeface="Arial"/>
              <a:sym typeface="Arial"/>
            </a:endParaRPr>
          </a:p>
        </p:txBody>
      </p:sp>
      <p:sp>
        <p:nvSpPr>
          <p:cNvPr id="16" name="Google Shape;16;p2"/>
          <p:cNvSpPr txBox="1">
            <a:spLocks noGrp="1"/>
          </p:cNvSpPr>
          <p:nvPr>
            <p:ph type="ctrTitle"/>
          </p:nvPr>
        </p:nvSpPr>
        <p:spPr>
          <a:xfrm>
            <a:off x="288000" y="3543675"/>
            <a:ext cx="8568000" cy="405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0000"/>
              </a:buClr>
              <a:buSzPts val="1400"/>
              <a:buFont typeface="Arial"/>
              <a:buNone/>
              <a:defRPr sz="32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288000" y="3913575"/>
            <a:ext cx="8568000" cy="60961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 name="Google Shape;18;p2"/>
          <p:cNvSpPr>
            <a:spLocks noGrp="1"/>
          </p:cNvSpPr>
          <p:nvPr>
            <p:ph type="pic" idx="2"/>
          </p:nvPr>
        </p:nvSpPr>
        <p:spPr>
          <a:xfrm>
            <a:off x="0" y="0"/>
            <a:ext cx="9144000" cy="3435846"/>
          </a:xfrm>
          <a:prstGeom prst="rect">
            <a:avLst/>
          </a:prstGeom>
          <a:noFill/>
          <a:ln>
            <a:noFill/>
          </a:ln>
        </p:spPr>
      </p:sp>
      <p:sp>
        <p:nvSpPr>
          <p:cNvPr id="19" name="Google Shape;19;p2"/>
          <p:cNvSpPr/>
          <p:nvPr/>
        </p:nvSpPr>
        <p:spPr>
          <a:xfrm>
            <a:off x="245160" y="4660040"/>
            <a:ext cx="294280" cy="21603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halt_Text">
  <p:cSld name="Inhalt_Text">
    <p:bg>
      <p:bgPr>
        <a:solidFill>
          <a:schemeClr val="lt1"/>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62" name="Google Shape;62;p11"/>
          <p:cNvSpPr txBox="1">
            <a:spLocks noGrp="1"/>
          </p:cNvSpPr>
          <p:nvPr>
            <p:ph type="body" idx="1"/>
          </p:nvPr>
        </p:nvSpPr>
        <p:spPr>
          <a:xfrm>
            <a:off x="1352870" y="843558"/>
            <a:ext cx="6438260" cy="3456384"/>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09880" algn="l" rtl="0">
              <a:lnSpc>
                <a:spcPct val="100000"/>
              </a:lnSpc>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halt_Diagramm">
  <p:cSld name="Inhalt_Diagramm">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65" name="Google Shape;65;p12"/>
          <p:cNvSpPr>
            <a:spLocks noGrp="1"/>
          </p:cNvSpPr>
          <p:nvPr>
            <p:ph type="chart" idx="2"/>
          </p:nvPr>
        </p:nvSpPr>
        <p:spPr>
          <a:xfrm>
            <a:off x="287339" y="843510"/>
            <a:ext cx="8569325" cy="345648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halt_Aufzählung">
  <p:cSld name="Inhalt_Aufzählun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body" idx="1"/>
          </p:nvPr>
        </p:nvSpPr>
        <p:spPr>
          <a:xfrm>
            <a:off x="1352789" y="843510"/>
            <a:ext cx="6437763" cy="3456432"/>
          </a:xfrm>
          <a:prstGeom prst="rect">
            <a:avLst/>
          </a:prstGeom>
          <a:noFill/>
          <a:ln>
            <a:noFill/>
          </a:ln>
        </p:spPr>
        <p:txBody>
          <a:bodyPr spcFirstLastPara="1" wrap="square" lIns="0" tIns="0" rIns="0" bIns="0" anchor="ctr" anchorCtr="0">
            <a:noAutofit/>
          </a:bodyPr>
          <a:lstStyle>
            <a:lvl1pPr marL="457200" marR="0" lvl="0" indent="-342900" algn="l" rtl="0">
              <a:lnSpc>
                <a:spcPct val="100000"/>
              </a:lnSpc>
              <a:spcBef>
                <a:spcPts val="0"/>
              </a:spcBef>
              <a:spcAft>
                <a:spcPts val="0"/>
              </a:spcAft>
              <a:buClr>
                <a:schemeClr val="dk2"/>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20040" algn="l" rtl="0">
              <a:lnSpc>
                <a:spcPct val="100000"/>
              </a:lnSpc>
              <a:spcBef>
                <a:spcPts val="0"/>
              </a:spcBef>
              <a:spcAft>
                <a:spcPts val="0"/>
              </a:spcAft>
              <a:buClr>
                <a:schemeClr val="dk2"/>
              </a:buClr>
              <a:buSzPts val="1440"/>
              <a:buFont typeface="Noto Sans Symbols"/>
              <a:buChar char="▪"/>
              <a:defRPr sz="1600" b="0" i="0" u="none" strike="noStrike" cap="none">
                <a:solidFill>
                  <a:schemeClr val="dk1"/>
                </a:solidFill>
                <a:latin typeface="Arial"/>
                <a:ea typeface="Arial"/>
                <a:cs typeface="Arial"/>
                <a:sym typeface="Arial"/>
              </a:defRPr>
            </a:lvl2pPr>
            <a:lvl3pPr marL="1371600" marR="0" lvl="2" indent="-309880" algn="l" rtl="0">
              <a:lnSpc>
                <a:spcPct val="100000"/>
              </a:lnSpc>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3pPr>
            <a:lvl4pPr marL="1828800" marR="0" lvl="3" indent="-299719" algn="l" rtl="0">
              <a:lnSpc>
                <a:spcPct val="100000"/>
              </a:lnSpc>
              <a:spcBef>
                <a:spcPts val="0"/>
              </a:spcBef>
              <a:spcAft>
                <a:spcPts val="0"/>
              </a:spcAft>
              <a:buClr>
                <a:schemeClr val="dk2"/>
              </a:buClr>
              <a:buSzPts val="112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halt_Bild">
  <p:cSld name="Inhalt_Bild">
    <p:spTree>
      <p:nvGrpSpPr>
        <p:cNvPr id="1" name="Shape 23"/>
        <p:cNvGrpSpPr/>
        <p:nvPr/>
      </p:nvGrpSpPr>
      <p:grpSpPr>
        <a:xfrm>
          <a:off x="0" y="0"/>
          <a:ext cx="0" cy="0"/>
          <a:chOff x="0" y="0"/>
          <a:chExt cx="0" cy="0"/>
        </a:xfrm>
      </p:grpSpPr>
      <p:sp>
        <p:nvSpPr>
          <p:cNvPr id="24" name="Google Shape;24;p4"/>
          <p:cNvSpPr txBox="1"/>
          <p:nvPr/>
        </p:nvSpPr>
        <p:spPr>
          <a:xfrm>
            <a:off x="9258301" y="404813"/>
            <a:ext cx="164147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Arial"/>
                <a:ea typeface="Arial"/>
                <a:cs typeface="Arial"/>
                <a:sym typeface="Arial"/>
              </a:rPr>
              <a:t>Bild zuschneiden unter:</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Format</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Zuschneiden</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Einpassen</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oder</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Zuschneidewerkzeug horizontal bis zur ersten oder zweiten Linie ziehen</a:t>
            </a:r>
            <a:endParaRPr sz="1400" b="0" i="0" u="none" strike="noStrike" cap="none">
              <a:solidFill>
                <a:srgbClr val="000000"/>
              </a:solidFill>
              <a:latin typeface="Arial"/>
              <a:ea typeface="Arial"/>
              <a:cs typeface="Arial"/>
              <a:sym typeface="Arial"/>
            </a:endParaRPr>
          </a:p>
        </p:txBody>
      </p:sp>
      <p:sp>
        <p:nvSpPr>
          <p:cNvPr id="25" name="Google Shape;25;p4"/>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26" name="Google Shape;26;p4"/>
          <p:cNvSpPr>
            <a:spLocks noGrp="1"/>
          </p:cNvSpPr>
          <p:nvPr>
            <p:ph type="pic" idx="2"/>
          </p:nvPr>
        </p:nvSpPr>
        <p:spPr>
          <a:xfrm>
            <a:off x="287339" y="842963"/>
            <a:ext cx="8569325" cy="3457575"/>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alt_Text_Bild">
  <p:cSld name="Inhalt_Text_Bild">
    <p:spTree>
      <p:nvGrpSpPr>
        <p:cNvPr id="1" name="Shape 27"/>
        <p:cNvGrpSpPr/>
        <p:nvPr/>
      </p:nvGrpSpPr>
      <p:grpSpPr>
        <a:xfrm>
          <a:off x="0" y="0"/>
          <a:ext cx="0" cy="0"/>
          <a:chOff x="0" y="0"/>
          <a:chExt cx="0" cy="0"/>
        </a:xfrm>
      </p:grpSpPr>
      <p:sp>
        <p:nvSpPr>
          <p:cNvPr id="28" name="Google Shape;28;p5"/>
          <p:cNvSpPr txBox="1"/>
          <p:nvPr/>
        </p:nvSpPr>
        <p:spPr>
          <a:xfrm>
            <a:off x="9258301" y="404813"/>
            <a:ext cx="164147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Arial"/>
                <a:ea typeface="Arial"/>
                <a:cs typeface="Arial"/>
                <a:sym typeface="Arial"/>
              </a:rPr>
              <a:t>Bild zuschneiden unter:</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Format</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Zuschneiden</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Einpassen</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oder</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Zuschneidewerkzeug horizontal bis zur ersten oder zweiten Linie ziehen</a:t>
            </a:r>
            <a:endParaRPr sz="1400" b="0" i="0" u="none" strike="noStrike" cap="none">
              <a:solidFill>
                <a:srgbClr val="000000"/>
              </a:solidFill>
              <a:latin typeface="Arial"/>
              <a:ea typeface="Arial"/>
              <a:cs typeface="Arial"/>
              <a:sym typeface="Arial"/>
            </a:endParaRPr>
          </a:p>
        </p:txBody>
      </p:sp>
      <p:sp>
        <p:nvSpPr>
          <p:cNvPr id="29" name="Google Shape;29;p5"/>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30" name="Google Shape;30;p5"/>
          <p:cNvSpPr txBox="1">
            <a:spLocks noGrp="1"/>
          </p:cNvSpPr>
          <p:nvPr>
            <p:ph type="body" idx="1"/>
          </p:nvPr>
        </p:nvSpPr>
        <p:spPr>
          <a:xfrm>
            <a:off x="287339" y="843511"/>
            <a:ext cx="3492551" cy="3456479"/>
          </a:xfrm>
          <a:prstGeom prst="rect">
            <a:avLst/>
          </a:prstGeom>
          <a:noFill/>
          <a:ln>
            <a:noFill/>
          </a:ln>
        </p:spPr>
        <p:txBody>
          <a:bodyPr spcFirstLastPara="1" wrap="square" lIns="0" tIns="0" rIns="0" bIns="0" anchor="ctr" anchorCtr="0">
            <a:noAutofit/>
          </a:bodyPr>
          <a:lstStyle>
            <a:lvl1pPr marL="457200" marR="0" lvl="0" indent="-342900" algn="l" rtl="0">
              <a:lnSpc>
                <a:spcPct val="100000"/>
              </a:lnSpc>
              <a:spcBef>
                <a:spcPts val="0"/>
              </a:spcBef>
              <a:spcAft>
                <a:spcPts val="0"/>
              </a:spcAft>
              <a:buClr>
                <a:schemeClr val="dk2"/>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20040" algn="l" rtl="0">
              <a:lnSpc>
                <a:spcPct val="100000"/>
              </a:lnSpc>
              <a:spcBef>
                <a:spcPts val="0"/>
              </a:spcBef>
              <a:spcAft>
                <a:spcPts val="0"/>
              </a:spcAft>
              <a:buClr>
                <a:schemeClr val="dk2"/>
              </a:buClr>
              <a:buSzPts val="1440"/>
              <a:buFont typeface="Noto Sans Symbols"/>
              <a:buChar char="▪"/>
              <a:defRPr sz="1600" b="0" i="0" u="none" strike="noStrike" cap="none">
                <a:solidFill>
                  <a:schemeClr val="dk1"/>
                </a:solidFill>
                <a:latin typeface="Arial"/>
                <a:ea typeface="Arial"/>
                <a:cs typeface="Arial"/>
                <a:sym typeface="Arial"/>
              </a:defRPr>
            </a:lvl2pPr>
            <a:lvl3pPr marL="1371600" marR="0" lvl="2" indent="-309880" algn="l" rtl="0">
              <a:lnSpc>
                <a:spcPct val="100000"/>
              </a:lnSpc>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3pPr>
            <a:lvl4pPr marL="1828800" marR="0" lvl="3" indent="-299719" algn="l" rtl="0">
              <a:lnSpc>
                <a:spcPct val="100000"/>
              </a:lnSpc>
              <a:spcBef>
                <a:spcPts val="0"/>
              </a:spcBef>
              <a:spcAft>
                <a:spcPts val="0"/>
              </a:spcAft>
              <a:buClr>
                <a:schemeClr val="dk2"/>
              </a:buClr>
              <a:buSzPts val="112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Google Shape;31;p5"/>
          <p:cNvSpPr>
            <a:spLocks noGrp="1"/>
          </p:cNvSpPr>
          <p:nvPr>
            <p:ph type="pic" idx="2"/>
          </p:nvPr>
        </p:nvSpPr>
        <p:spPr>
          <a:xfrm>
            <a:off x="3923911" y="843511"/>
            <a:ext cx="4932090" cy="3456479"/>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Inhalt_Aufzählung">
  <p:cSld name="1_Inhalt_Aufzählung">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20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 name="Google Shape;34;p6"/>
          <p:cNvSpPr txBox="1">
            <a:spLocks noGrp="1"/>
          </p:cNvSpPr>
          <p:nvPr>
            <p:ph type="body" idx="1"/>
          </p:nvPr>
        </p:nvSpPr>
        <p:spPr>
          <a:xfrm>
            <a:off x="1352789" y="843510"/>
            <a:ext cx="6437763" cy="3456432"/>
          </a:xfrm>
          <a:prstGeom prst="rect">
            <a:avLst/>
          </a:prstGeom>
          <a:noFill/>
          <a:ln>
            <a:noFill/>
          </a:ln>
        </p:spPr>
        <p:txBody>
          <a:bodyPr spcFirstLastPara="1" wrap="square" lIns="0" tIns="0" rIns="0" bIns="0" anchor="ctr"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rgbClr val="000000"/>
                </a:solidFill>
                <a:latin typeface="Arial"/>
                <a:ea typeface="Arial"/>
                <a:cs typeface="Arial"/>
                <a:sym typeface="Arial"/>
              </a:defRPr>
            </a:lvl1pPr>
            <a:lvl2pPr marL="914400" marR="0" lvl="1" indent="-308610" algn="l" rtl="0">
              <a:lnSpc>
                <a:spcPct val="100000"/>
              </a:lnSpc>
              <a:spcBef>
                <a:spcPts val="0"/>
              </a:spcBef>
              <a:spcAft>
                <a:spcPts val="0"/>
              </a:spcAft>
              <a:buClr>
                <a:srgbClr val="000000"/>
              </a:buClr>
              <a:buSzPts val="1260"/>
              <a:buFont typeface="Noto Sans Symbols"/>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Noto Sans Symbols"/>
              <a:buChar char="▪"/>
              <a:defRPr sz="1400" b="0" i="0" u="none" strike="noStrike" cap="none">
                <a:solidFill>
                  <a:srgbClr val="000000"/>
                </a:solidFill>
                <a:latin typeface="Arial"/>
                <a:ea typeface="Arial"/>
                <a:cs typeface="Arial"/>
                <a:sym typeface="Arial"/>
              </a:defRPr>
            </a:lvl3pPr>
            <a:lvl4pPr marL="1828800" marR="0" lvl="3" indent="-290830" algn="l" rtl="0">
              <a:lnSpc>
                <a:spcPct val="100000"/>
              </a:lnSpc>
              <a:spcBef>
                <a:spcPts val="0"/>
              </a:spcBef>
              <a:spcAft>
                <a:spcPts val="0"/>
              </a:spcAft>
              <a:buClr>
                <a:srgbClr val="000000"/>
              </a:buClr>
              <a:buSzPts val="980"/>
              <a:buFont typeface="Noto Sans Symbols"/>
              <a:buChar char="▪"/>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bschlussfolie">
  <p:cSld name="Abschlussfolie">
    <p:spTree>
      <p:nvGrpSpPr>
        <p:cNvPr id="1" name="Shape 35"/>
        <p:cNvGrpSpPr/>
        <p:nvPr/>
      </p:nvGrpSpPr>
      <p:grpSpPr>
        <a:xfrm>
          <a:off x="0" y="0"/>
          <a:ext cx="0" cy="0"/>
          <a:chOff x="0" y="0"/>
          <a:chExt cx="0" cy="0"/>
        </a:xfrm>
      </p:grpSpPr>
      <p:cxnSp>
        <p:nvCxnSpPr>
          <p:cNvPr id="36" name="Google Shape;36;p7"/>
          <p:cNvCxnSpPr/>
          <p:nvPr/>
        </p:nvCxnSpPr>
        <p:spPr>
          <a:xfrm>
            <a:off x="245160" y="547942"/>
            <a:ext cx="8653680" cy="0"/>
          </a:xfrm>
          <a:prstGeom prst="straightConnector1">
            <a:avLst/>
          </a:prstGeom>
          <a:noFill/>
          <a:ln w="12700" cap="flat" cmpd="sng">
            <a:solidFill>
              <a:schemeClr val="lt1"/>
            </a:solidFill>
            <a:prstDash val="solid"/>
            <a:miter lim="800000"/>
            <a:headEnd type="none" w="sm" len="sm"/>
            <a:tailEnd type="none" w="sm" len="sm"/>
          </a:ln>
        </p:spPr>
      </p:cxnSp>
      <p:sp>
        <p:nvSpPr>
          <p:cNvPr id="37" name="Google Shape;37;p7"/>
          <p:cNvSpPr txBox="1"/>
          <p:nvPr/>
        </p:nvSpPr>
        <p:spPr>
          <a:xfrm>
            <a:off x="276226" y="4030266"/>
            <a:ext cx="8569325" cy="56792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chemeClr val="dk2"/>
              </a:buClr>
              <a:buSzPts val="2400"/>
              <a:buFont typeface="Arial"/>
              <a:buNone/>
            </a:pPr>
            <a:r>
              <a:rPr lang="en" sz="2400" b="1" i="0" u="none" strike="noStrike" cap="none">
                <a:solidFill>
                  <a:schemeClr val="dk2"/>
                </a:solidFill>
                <a:latin typeface="Arial"/>
                <a:ea typeface="Arial"/>
                <a:cs typeface="Arial"/>
                <a:sym typeface="Arial"/>
              </a:rPr>
              <a:t>Thank you for your attention!</a:t>
            </a:r>
            <a:endParaRPr sz="2400" b="1" i="0" u="none" strike="noStrike" cap="none">
              <a:solidFill>
                <a:schemeClr val="dk2"/>
              </a:solidFill>
              <a:latin typeface="Arial"/>
              <a:ea typeface="Arial"/>
              <a:cs typeface="Arial"/>
              <a:sym typeface="Arial"/>
            </a:endParaRPr>
          </a:p>
        </p:txBody>
      </p:sp>
      <p:sp>
        <p:nvSpPr>
          <p:cNvPr id="38" name="Google Shape;38;p7"/>
          <p:cNvSpPr txBox="1"/>
          <p:nvPr/>
        </p:nvSpPr>
        <p:spPr>
          <a:xfrm>
            <a:off x="-2244725" y="4058842"/>
            <a:ext cx="203200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Arial"/>
                <a:ea typeface="Arial"/>
                <a:cs typeface="Arial"/>
                <a:sym typeface="Arial"/>
              </a:rPr>
              <a:t>Dankformel anpassen:</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Zum Anpassen der Dankformel  unter Karteireiter Ansicht &gt; auf Folienmaster klicken. Links in der Übersicht auf die Abschlussfolie scrollen und dort in die Textbox klicken.</a:t>
            </a:r>
            <a:endParaRPr sz="1000" b="1" i="0" u="none" strike="noStrike" cap="none">
              <a:solidFill>
                <a:schemeClr val="dk1"/>
              </a:solidFill>
              <a:latin typeface="Arial"/>
              <a:ea typeface="Arial"/>
              <a:cs typeface="Arial"/>
              <a:sym typeface="Arial"/>
            </a:endParaRPr>
          </a:p>
        </p:txBody>
      </p:sp>
      <p:sp>
        <p:nvSpPr>
          <p:cNvPr id="39" name="Google Shape;39;p7"/>
          <p:cNvSpPr txBox="1"/>
          <p:nvPr/>
        </p:nvSpPr>
        <p:spPr>
          <a:xfrm>
            <a:off x="9258301" y="404813"/>
            <a:ext cx="164147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Arial"/>
                <a:ea typeface="Arial"/>
                <a:cs typeface="Arial"/>
                <a:sym typeface="Arial"/>
              </a:rPr>
              <a:t>Bild zuschneiden unter:</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Format</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Zuschneiden</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Einpassen</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oder</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Zuschneidewerkzeug horizontal bis zur ersten oder zweiten Linie ziehen</a:t>
            </a:r>
            <a:endParaRPr sz="1400" b="0" i="0" u="none" strike="noStrike" cap="none">
              <a:solidFill>
                <a:srgbClr val="000000"/>
              </a:solidFill>
              <a:latin typeface="Arial"/>
              <a:ea typeface="Arial"/>
              <a:cs typeface="Arial"/>
              <a:sym typeface="Arial"/>
            </a:endParaRPr>
          </a:p>
        </p:txBody>
      </p:sp>
      <p:sp>
        <p:nvSpPr>
          <p:cNvPr id="40" name="Google Shape;40;p7"/>
          <p:cNvSpPr txBox="1">
            <a:spLocks noGrp="1"/>
          </p:cNvSpPr>
          <p:nvPr>
            <p:ph type="body" idx="1"/>
          </p:nvPr>
        </p:nvSpPr>
        <p:spPr>
          <a:xfrm>
            <a:off x="287338" y="573472"/>
            <a:ext cx="8570912" cy="345679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2"/>
              </a:buClr>
              <a:buSzPts val="1800"/>
              <a:buFont typeface="Noto Sans Symbols"/>
              <a:buNone/>
              <a:defRPr sz="1800" b="0" i="0" u="none" strike="noStrike" cap="none">
                <a:solidFill>
                  <a:schemeClr val="dk1"/>
                </a:solidFill>
                <a:latin typeface="Arial"/>
                <a:ea typeface="Arial"/>
                <a:cs typeface="Arial"/>
                <a:sym typeface="Arial"/>
              </a:defRPr>
            </a:lvl1pPr>
            <a:lvl2pPr marL="914400" marR="0" lvl="1" indent="-330200" algn="ctr" rtl="0">
              <a:lnSpc>
                <a:spcPct val="100000"/>
              </a:lnSpc>
              <a:spcBef>
                <a:spcPts val="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20039" algn="ctr" rtl="0">
              <a:lnSpc>
                <a:spcPct val="100000"/>
              </a:lnSpc>
              <a:spcBef>
                <a:spcPts val="0"/>
              </a:spcBef>
              <a:spcAft>
                <a:spcPts val="0"/>
              </a:spcAft>
              <a:buClr>
                <a:schemeClr val="dk2"/>
              </a:buClr>
              <a:buSzPts val="1440"/>
              <a:buFont typeface="Noto Sans Symbols"/>
              <a:buChar char="▪"/>
              <a:defRPr sz="1600" b="0" i="0" u="none" strike="noStrike" cap="none">
                <a:solidFill>
                  <a:schemeClr val="dk1"/>
                </a:solidFill>
                <a:latin typeface="Arial"/>
                <a:ea typeface="Arial"/>
                <a:cs typeface="Arial"/>
                <a:sym typeface="Arial"/>
              </a:defRPr>
            </a:lvl3pPr>
            <a:lvl4pPr marL="1828800" marR="0" lvl="3" indent="-309880" algn="ctr" rtl="0">
              <a:lnSpc>
                <a:spcPct val="100000"/>
              </a:lnSpc>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4pPr>
            <a:lvl5pPr marL="2286000" marR="0" lvl="4" indent="-299720" algn="ctr" rtl="0">
              <a:lnSpc>
                <a:spcPct val="90000"/>
              </a:lnSpc>
              <a:spcBef>
                <a:spcPts val="0"/>
              </a:spcBef>
              <a:spcAft>
                <a:spcPts val="0"/>
              </a:spcAft>
              <a:buClr>
                <a:schemeClr val="dk2"/>
              </a:buClr>
              <a:buSzPts val="1120"/>
              <a:buFont typeface="Noto Sans Symbols"/>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Google Shape;41;p7"/>
          <p:cNvSpPr/>
          <p:nvPr/>
        </p:nvSpPr>
        <p:spPr>
          <a:xfrm>
            <a:off x="245160" y="4660040"/>
            <a:ext cx="294280" cy="21603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el_1/3 Foto">
  <p:cSld name="Titel_1/3 Foto">
    <p:spTree>
      <p:nvGrpSpPr>
        <p:cNvPr id="1" name="Shape 42"/>
        <p:cNvGrpSpPr/>
        <p:nvPr/>
      </p:nvGrpSpPr>
      <p:grpSpPr>
        <a:xfrm>
          <a:off x="0" y="0"/>
          <a:ext cx="0" cy="0"/>
          <a:chOff x="0" y="0"/>
          <a:chExt cx="0" cy="0"/>
        </a:xfrm>
      </p:grpSpPr>
      <p:cxnSp>
        <p:nvCxnSpPr>
          <p:cNvPr id="43" name="Google Shape;43;p8"/>
          <p:cNvCxnSpPr/>
          <p:nvPr/>
        </p:nvCxnSpPr>
        <p:spPr>
          <a:xfrm>
            <a:off x="245160" y="547942"/>
            <a:ext cx="8653680" cy="0"/>
          </a:xfrm>
          <a:prstGeom prst="straightConnector1">
            <a:avLst/>
          </a:prstGeom>
          <a:noFill/>
          <a:ln w="12700" cap="flat" cmpd="sng">
            <a:solidFill>
              <a:schemeClr val="lt1"/>
            </a:solidFill>
            <a:prstDash val="solid"/>
            <a:miter lim="800000"/>
            <a:headEnd type="none" w="sm" len="sm"/>
            <a:tailEnd type="none" w="sm" len="sm"/>
          </a:ln>
        </p:spPr>
      </p:cxnSp>
      <p:sp>
        <p:nvSpPr>
          <p:cNvPr id="44" name="Google Shape;44;p8"/>
          <p:cNvSpPr txBox="1"/>
          <p:nvPr/>
        </p:nvSpPr>
        <p:spPr>
          <a:xfrm>
            <a:off x="9258301" y="404813"/>
            <a:ext cx="164147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Arial"/>
                <a:ea typeface="Arial"/>
                <a:cs typeface="Arial"/>
                <a:sym typeface="Arial"/>
              </a:rPr>
              <a:t>Bild zuschneiden unter:</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Format</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Zuschneiden</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Einpassen</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oder</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a:buChar char="-"/>
            </a:pPr>
            <a:r>
              <a:rPr lang="en" sz="1000" b="0" i="0" u="none" strike="noStrike" cap="none">
                <a:solidFill>
                  <a:schemeClr val="dk1"/>
                </a:solidFill>
                <a:latin typeface="Arial"/>
                <a:ea typeface="Arial"/>
                <a:cs typeface="Arial"/>
                <a:sym typeface="Arial"/>
              </a:rPr>
              <a:t>Zuschneidewerkzeug horizontal bis zur ersten oder zweiten Linie ziehen</a:t>
            </a:r>
            <a:endParaRPr sz="1400" b="0" i="0" u="none" strike="noStrike" cap="none">
              <a:solidFill>
                <a:srgbClr val="000000"/>
              </a:solidFill>
              <a:latin typeface="Arial"/>
              <a:ea typeface="Arial"/>
              <a:cs typeface="Arial"/>
              <a:sym typeface="Arial"/>
            </a:endParaRPr>
          </a:p>
        </p:txBody>
      </p:sp>
      <p:sp>
        <p:nvSpPr>
          <p:cNvPr id="45" name="Google Shape;45;p8"/>
          <p:cNvSpPr txBox="1">
            <a:spLocks noGrp="1"/>
          </p:cNvSpPr>
          <p:nvPr>
            <p:ph type="ctrTitle"/>
          </p:nvPr>
        </p:nvSpPr>
        <p:spPr>
          <a:xfrm>
            <a:off x="288000" y="1865700"/>
            <a:ext cx="8568000" cy="405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0000"/>
              </a:buClr>
              <a:buSzPts val="1400"/>
              <a:buFont typeface="Arial"/>
              <a:buNone/>
              <a:defRPr sz="32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46" name="Google Shape;46;p8"/>
          <p:cNvSpPr txBox="1">
            <a:spLocks noGrp="1"/>
          </p:cNvSpPr>
          <p:nvPr>
            <p:ph type="subTitle" idx="1"/>
          </p:nvPr>
        </p:nvSpPr>
        <p:spPr>
          <a:xfrm>
            <a:off x="288000" y="2235600"/>
            <a:ext cx="8568000" cy="1241822"/>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2000"/>
              <a:buFont typeface="Arial"/>
              <a:buNone/>
              <a:defRPr sz="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2"/>
              </a:buClr>
              <a:buSzPts val="2000"/>
              <a:buFont typeface="Noto Sans Symbols"/>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2"/>
              </a:buClr>
              <a:buSzPts val="1440"/>
              <a:buFont typeface="Noto Sans Symbols"/>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47" name="Google Shape;47;p8"/>
          <p:cNvSpPr>
            <a:spLocks noGrp="1"/>
          </p:cNvSpPr>
          <p:nvPr>
            <p:ph type="pic" idx="2"/>
          </p:nvPr>
        </p:nvSpPr>
        <p:spPr>
          <a:xfrm>
            <a:off x="0" y="0"/>
            <a:ext cx="9144000" cy="1703487"/>
          </a:xfrm>
          <a:prstGeom prst="rect">
            <a:avLst/>
          </a:prstGeom>
          <a:noFill/>
          <a:ln>
            <a:noFill/>
          </a:ln>
        </p:spPr>
      </p:sp>
      <p:cxnSp>
        <p:nvCxnSpPr>
          <p:cNvPr id="48" name="Google Shape;48;p8"/>
          <p:cNvCxnSpPr/>
          <p:nvPr/>
        </p:nvCxnSpPr>
        <p:spPr>
          <a:xfrm>
            <a:off x="245160" y="4603270"/>
            <a:ext cx="8653680" cy="0"/>
          </a:xfrm>
          <a:prstGeom prst="straightConnector1">
            <a:avLst/>
          </a:prstGeom>
          <a:noFill/>
          <a:ln w="12700" cap="flat" cmpd="sng">
            <a:solidFill>
              <a:schemeClr val="lt1"/>
            </a:solidFill>
            <a:prstDash val="solid"/>
            <a:miter lim="800000"/>
            <a:headEnd type="none" w="sm" len="sm"/>
            <a:tailEnd type="none" w="sm" len="sm"/>
          </a:ln>
        </p:spPr>
      </p:cxnSp>
      <p:sp>
        <p:nvSpPr>
          <p:cNvPr id="49" name="Google Shape;49;p8"/>
          <p:cNvSpPr/>
          <p:nvPr/>
        </p:nvSpPr>
        <p:spPr>
          <a:xfrm>
            <a:off x="245160" y="4660040"/>
            <a:ext cx="294280" cy="21603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bschnitt_Linie_Text">
  <p:cSld name="Abschnitt_Linie_Text">
    <p:spTree>
      <p:nvGrpSpPr>
        <p:cNvPr id="1" name="Shape 50"/>
        <p:cNvGrpSpPr/>
        <p:nvPr/>
      </p:nvGrpSpPr>
      <p:grpSpPr>
        <a:xfrm>
          <a:off x="0" y="0"/>
          <a:ext cx="0" cy="0"/>
          <a:chOff x="0" y="0"/>
          <a:chExt cx="0" cy="0"/>
        </a:xfrm>
      </p:grpSpPr>
      <p:cxnSp>
        <p:nvCxnSpPr>
          <p:cNvPr id="51" name="Google Shape;51;p9"/>
          <p:cNvCxnSpPr/>
          <p:nvPr/>
        </p:nvCxnSpPr>
        <p:spPr>
          <a:xfrm>
            <a:off x="245160" y="547942"/>
            <a:ext cx="8653680" cy="0"/>
          </a:xfrm>
          <a:prstGeom prst="straightConnector1">
            <a:avLst/>
          </a:prstGeom>
          <a:noFill/>
          <a:ln w="12700" cap="flat" cmpd="sng">
            <a:solidFill>
              <a:schemeClr val="lt1"/>
            </a:solidFill>
            <a:prstDash val="solid"/>
            <a:miter lim="800000"/>
            <a:headEnd type="none" w="sm" len="sm"/>
            <a:tailEnd type="none" w="sm" len="sm"/>
          </a:ln>
        </p:spPr>
      </p:cxnSp>
      <p:cxnSp>
        <p:nvCxnSpPr>
          <p:cNvPr id="52" name="Google Shape;52;p9"/>
          <p:cNvCxnSpPr/>
          <p:nvPr/>
        </p:nvCxnSpPr>
        <p:spPr>
          <a:xfrm>
            <a:off x="245160" y="4603270"/>
            <a:ext cx="8653680" cy="0"/>
          </a:xfrm>
          <a:prstGeom prst="straightConnector1">
            <a:avLst/>
          </a:prstGeom>
          <a:noFill/>
          <a:ln w="12700" cap="flat" cmpd="sng">
            <a:solidFill>
              <a:schemeClr val="lt1"/>
            </a:solidFill>
            <a:prstDash val="solid"/>
            <a:miter lim="800000"/>
            <a:headEnd type="none" w="sm" len="sm"/>
            <a:tailEnd type="none" w="sm" len="sm"/>
          </a:ln>
        </p:spPr>
      </p:cxnSp>
      <p:cxnSp>
        <p:nvCxnSpPr>
          <p:cNvPr id="53" name="Google Shape;53;p9"/>
          <p:cNvCxnSpPr/>
          <p:nvPr/>
        </p:nvCxnSpPr>
        <p:spPr>
          <a:xfrm>
            <a:off x="287339" y="2277666"/>
            <a:ext cx="8569325" cy="0"/>
          </a:xfrm>
          <a:prstGeom prst="straightConnector1">
            <a:avLst/>
          </a:prstGeom>
          <a:noFill/>
          <a:ln w="9525" cap="flat" cmpd="sng">
            <a:solidFill>
              <a:schemeClr val="dk1"/>
            </a:solidFill>
            <a:prstDash val="solid"/>
            <a:miter lim="800000"/>
            <a:headEnd type="none" w="sm" len="sm"/>
            <a:tailEnd type="none" w="sm" len="sm"/>
          </a:ln>
        </p:spPr>
      </p:cxnSp>
      <p:sp>
        <p:nvSpPr>
          <p:cNvPr id="54" name="Google Shape;54;p9"/>
          <p:cNvSpPr txBox="1">
            <a:spLocks noGrp="1"/>
          </p:cNvSpPr>
          <p:nvPr>
            <p:ph type="ctrTitle"/>
          </p:nvPr>
        </p:nvSpPr>
        <p:spPr>
          <a:xfrm>
            <a:off x="288000" y="1865700"/>
            <a:ext cx="8568000" cy="405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0000"/>
              </a:buClr>
              <a:buSzPts val="1400"/>
              <a:buFont typeface="Arial"/>
              <a:buNone/>
              <a:defRPr sz="32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55" name="Google Shape;55;p9"/>
          <p:cNvSpPr txBox="1">
            <a:spLocks noGrp="1"/>
          </p:cNvSpPr>
          <p:nvPr>
            <p:ph type="subTitle" idx="1"/>
          </p:nvPr>
        </p:nvSpPr>
        <p:spPr>
          <a:xfrm>
            <a:off x="288000" y="2397600"/>
            <a:ext cx="8568000" cy="1241822"/>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2000"/>
              <a:buFont typeface="Arial"/>
              <a:buNone/>
              <a:defRPr sz="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2"/>
              </a:buClr>
              <a:buSzPts val="2000"/>
              <a:buFont typeface="Noto Sans Symbols"/>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2"/>
              </a:buClr>
              <a:buSzPts val="1440"/>
              <a:buFont typeface="Noto Sans Symbols"/>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Google Shape;56;p9"/>
          <p:cNvSpPr/>
          <p:nvPr/>
        </p:nvSpPr>
        <p:spPr>
          <a:xfrm>
            <a:off x="245160" y="4660040"/>
            <a:ext cx="294280" cy="21603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Uebersicht">
  <p:cSld name="Uebersich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1352789" y="843510"/>
            <a:ext cx="6437763" cy="3456432"/>
          </a:xfrm>
          <a:prstGeom prst="rect">
            <a:avLst/>
          </a:prstGeom>
          <a:noFill/>
          <a:ln>
            <a:noFill/>
          </a:ln>
        </p:spPr>
        <p:txBody>
          <a:bodyPr spcFirstLastPara="1" wrap="square" lIns="0" tIns="0" rIns="0" bIns="0" anchor="ctr" anchorCtr="0">
            <a:noAutofit/>
          </a:bodyPr>
          <a:lstStyle>
            <a:lvl1pPr marL="457200" marR="0" lvl="0" indent="-342900" algn="l" rtl="0">
              <a:lnSpc>
                <a:spcPct val="100000"/>
              </a:lnSpc>
              <a:spcBef>
                <a:spcPts val="0"/>
              </a:spcBef>
              <a:spcAft>
                <a:spcPts val="0"/>
              </a:spcAft>
              <a:buClr>
                <a:schemeClr val="dk2"/>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20040" algn="l" rtl="0">
              <a:lnSpc>
                <a:spcPct val="100000"/>
              </a:lnSpc>
              <a:spcBef>
                <a:spcPts val="0"/>
              </a:spcBef>
              <a:spcAft>
                <a:spcPts val="0"/>
              </a:spcAft>
              <a:buClr>
                <a:schemeClr val="dk2"/>
              </a:buClr>
              <a:buSzPts val="1440"/>
              <a:buFont typeface="Noto Sans Symbols"/>
              <a:buChar char="▪"/>
              <a:defRPr sz="1600" b="0" i="0" u="none" strike="noStrike" cap="none">
                <a:solidFill>
                  <a:schemeClr val="dk1"/>
                </a:solidFill>
                <a:latin typeface="Arial"/>
                <a:ea typeface="Arial"/>
                <a:cs typeface="Arial"/>
                <a:sym typeface="Arial"/>
              </a:defRPr>
            </a:lvl2pPr>
            <a:lvl3pPr marL="1371600" marR="0" lvl="2" indent="-309880" algn="l" rtl="0">
              <a:lnSpc>
                <a:spcPct val="100000"/>
              </a:lnSpc>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3pPr>
            <a:lvl4pPr marL="1828800" marR="0" lvl="3" indent="-299719" algn="l" rtl="0">
              <a:lnSpc>
                <a:spcPct val="100000"/>
              </a:lnSpc>
              <a:spcBef>
                <a:spcPts val="0"/>
              </a:spcBef>
              <a:spcAft>
                <a:spcPts val="0"/>
              </a:spcAft>
              <a:buClr>
                <a:schemeClr val="dk2"/>
              </a:buClr>
              <a:buSzPts val="112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a:off x="287339" y="545306"/>
            <a:ext cx="8569325" cy="0"/>
          </a:xfrm>
          <a:prstGeom prst="straightConnector1">
            <a:avLst/>
          </a:prstGeom>
          <a:noFill/>
          <a:ln w="9525" cap="flat" cmpd="sng">
            <a:solidFill>
              <a:schemeClr val="dk1"/>
            </a:solidFill>
            <a:prstDash val="solid"/>
            <a:miter lim="800000"/>
            <a:headEnd type="none" w="sm" len="sm"/>
            <a:tailEnd type="none" w="sm" len="sm"/>
          </a:ln>
        </p:spPr>
      </p:cxnSp>
      <p:cxnSp>
        <p:nvCxnSpPr>
          <p:cNvPr id="7" name="Google Shape;7;p1"/>
          <p:cNvCxnSpPr/>
          <p:nvPr/>
        </p:nvCxnSpPr>
        <p:spPr>
          <a:xfrm>
            <a:off x="288925" y="4601766"/>
            <a:ext cx="8569325" cy="0"/>
          </a:xfrm>
          <a:prstGeom prst="straightConnector1">
            <a:avLst/>
          </a:prstGeom>
          <a:noFill/>
          <a:ln w="9525" cap="flat" cmpd="sng">
            <a:solidFill>
              <a:schemeClr val="dk1"/>
            </a:solidFill>
            <a:prstDash val="solid"/>
            <a:miter lim="800000"/>
            <a:headEnd type="none" w="sm" len="sm"/>
            <a:tailEnd type="none" w="sm" len="sm"/>
          </a:ln>
        </p:spPr>
      </p:cxnSp>
      <p:sp>
        <p:nvSpPr>
          <p:cNvPr id="8" name="Google Shape;8;p1"/>
          <p:cNvSpPr txBox="1"/>
          <p:nvPr/>
        </p:nvSpPr>
        <p:spPr>
          <a:xfrm>
            <a:off x="-2244725" y="4058841"/>
            <a:ext cx="2032000"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Arial"/>
                <a:ea typeface="Arial"/>
                <a:cs typeface="Arial"/>
                <a:sym typeface="Arial"/>
              </a:rPr>
              <a:t>Fußzeile anpassen:</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So wird der Text automatisch auf allen Seiten angepasst.</a:t>
            </a:r>
            <a:endParaRPr sz="1000" b="1" i="0" u="none" strike="noStrike" cap="none">
              <a:solidFill>
                <a:schemeClr val="dk1"/>
              </a:solidFill>
              <a:latin typeface="Arial"/>
              <a:ea typeface="Arial"/>
              <a:cs typeface="Arial"/>
              <a:sym typeface="Arial"/>
            </a:endParaRPr>
          </a:p>
        </p:txBody>
      </p:sp>
      <p:pic>
        <p:nvPicPr>
          <p:cNvPr id="9" name="Google Shape;9;p1"/>
          <p:cNvPicPr preferRelativeResize="0"/>
          <p:nvPr/>
        </p:nvPicPr>
        <p:blipFill rotWithShape="1">
          <a:blip r:embed="rId13">
            <a:alphaModFix/>
          </a:blip>
          <a:srcRect/>
          <a:stretch/>
        </p:blipFill>
        <p:spPr>
          <a:xfrm>
            <a:off x="6516270" y="4589950"/>
            <a:ext cx="2377920" cy="556405"/>
          </a:xfrm>
          <a:prstGeom prst="rect">
            <a:avLst/>
          </a:prstGeom>
          <a:noFill/>
          <a:ln>
            <a:noFill/>
          </a:ln>
        </p:spPr>
      </p:pic>
      <p:sp>
        <p:nvSpPr>
          <p:cNvPr id="10" name="Google Shape;10;p1"/>
          <p:cNvSpPr txBox="1"/>
          <p:nvPr/>
        </p:nvSpPr>
        <p:spPr>
          <a:xfrm>
            <a:off x="263919" y="4683209"/>
            <a:ext cx="730250" cy="3952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fld id="{00000000-1234-1234-1234-123412341234}" type="slidenum">
              <a:rPr lang="en" sz="900" b="0" i="0" u="none" strike="noStrike" cap="none">
                <a:solidFill>
                  <a:schemeClr val="dk2"/>
                </a:solidFill>
                <a:latin typeface="Arial"/>
                <a:ea typeface="Arial"/>
                <a:cs typeface="Arial"/>
                <a:sym typeface="Arial"/>
              </a:rPr>
              <a:t>‹#›</a:t>
            </a:fld>
            <a:endParaRPr sz="900" b="0" i="0" u="none" strike="noStrike" cap="none">
              <a:solidFill>
                <a:schemeClr val="dk2"/>
              </a:solidFill>
              <a:latin typeface="Arial"/>
              <a:ea typeface="Arial"/>
              <a:cs typeface="Arial"/>
              <a:sym typeface="Arial"/>
            </a:endParaRPr>
          </a:p>
        </p:txBody>
      </p:sp>
      <p:sp>
        <p:nvSpPr>
          <p:cNvPr id="11" name="Google Shape;11;p1"/>
          <p:cNvSpPr txBox="1"/>
          <p:nvPr/>
        </p:nvSpPr>
        <p:spPr>
          <a:xfrm>
            <a:off x="1123950" y="4664852"/>
            <a:ext cx="4251325" cy="432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de-DE" sz="900" b="0" i="0" u="none" strike="noStrike" cap="none" dirty="0" err="1">
                <a:solidFill>
                  <a:schemeClr val="dk2"/>
                </a:solidFill>
                <a:latin typeface="Arial"/>
                <a:ea typeface="Arial"/>
                <a:cs typeface="Arial"/>
                <a:sym typeface="Arial"/>
              </a:rPr>
              <a:t>Aim</a:t>
            </a:r>
            <a:r>
              <a:rPr lang="de-DE" sz="900" b="0" i="0" u="none" strike="noStrike" cap="none" dirty="0">
                <a:solidFill>
                  <a:schemeClr val="dk2"/>
                </a:solidFill>
                <a:latin typeface="Arial"/>
                <a:ea typeface="Arial"/>
                <a:cs typeface="Arial"/>
                <a:sym typeface="Arial"/>
              </a:rPr>
              <a:t> 2, T</a:t>
            </a:r>
            <a:r>
              <a:rPr lang="en" sz="900" b="0" i="0" u="none" strike="noStrike" cap="none" dirty="0">
                <a:solidFill>
                  <a:schemeClr val="dk2"/>
                </a:solidFill>
                <a:latin typeface="Arial"/>
                <a:ea typeface="Arial"/>
                <a:cs typeface="Arial"/>
                <a:sym typeface="Arial"/>
              </a:rPr>
              <a:t>ask 14  | group no. 5</a:t>
            </a:r>
            <a:br>
              <a:rPr lang="en" sz="900" b="0" i="0" u="none" strike="noStrike" cap="none" dirty="0">
                <a:solidFill>
                  <a:schemeClr val="dk2"/>
                </a:solidFill>
                <a:latin typeface="Arial"/>
                <a:ea typeface="Arial"/>
                <a:cs typeface="Arial"/>
                <a:sym typeface="Arial"/>
              </a:rPr>
            </a:br>
            <a:r>
              <a:rPr lang="en" sz="900" b="0" i="0" u="none" strike="noStrike" cap="none" dirty="0">
                <a:solidFill>
                  <a:schemeClr val="dk2"/>
                </a:solidFill>
                <a:latin typeface="Arial"/>
                <a:ea typeface="Arial"/>
                <a:cs typeface="Arial"/>
                <a:sym typeface="Arial"/>
              </a:rPr>
              <a:t>Ahn, Delgadillo, Liu, Wang, Yu |  1.12.2021</a:t>
            </a:r>
            <a:endParaRPr sz="900" b="0" i="0" u="none" strike="noStrike" cap="none" dirty="0">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a:spLocks noGrp="1"/>
          </p:cNvSpPr>
          <p:nvPr>
            <p:ph type="pic" idx="2"/>
          </p:nvPr>
        </p:nvSpPr>
        <p:spPr>
          <a:xfrm>
            <a:off x="0" y="0"/>
            <a:ext cx="9144000" cy="3435846"/>
          </a:xfrm>
          <a:prstGeom prst="rect">
            <a:avLst/>
          </a:prstGeom>
          <a:noFill/>
          <a:ln>
            <a:noFill/>
          </a:ln>
        </p:spPr>
      </p:sp>
      <p:pic>
        <p:nvPicPr>
          <p:cNvPr id="71" name="Google Shape;71;p13"/>
          <p:cNvPicPr preferRelativeResize="0"/>
          <p:nvPr/>
        </p:nvPicPr>
        <p:blipFill rotWithShape="1">
          <a:blip r:embed="rId3">
            <a:alphaModFix/>
          </a:blip>
          <a:srcRect b="33200"/>
          <a:stretch/>
        </p:blipFill>
        <p:spPr>
          <a:xfrm>
            <a:off x="0" y="-1"/>
            <a:ext cx="9144000" cy="3446421"/>
          </a:xfrm>
          <a:prstGeom prst="rect">
            <a:avLst/>
          </a:prstGeom>
          <a:noFill/>
          <a:ln>
            <a:noFill/>
          </a:ln>
        </p:spPr>
      </p:pic>
      <p:sp>
        <p:nvSpPr>
          <p:cNvPr id="72" name="Google Shape;72;p13"/>
          <p:cNvSpPr txBox="1">
            <a:spLocks noGrp="1"/>
          </p:cNvSpPr>
          <p:nvPr>
            <p:ph type="ctrTitle"/>
          </p:nvPr>
        </p:nvSpPr>
        <p:spPr>
          <a:xfrm>
            <a:off x="288000" y="3507880"/>
            <a:ext cx="8568000" cy="396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
              <a:t>Project Aim2 Task14</a:t>
            </a:r>
            <a:endParaRPr/>
          </a:p>
        </p:txBody>
      </p:sp>
      <p:sp>
        <p:nvSpPr>
          <p:cNvPr id="73" name="Google Shape;73;p13"/>
          <p:cNvSpPr txBox="1">
            <a:spLocks noGrp="1"/>
          </p:cNvSpPr>
          <p:nvPr>
            <p:ph type="subTitle" idx="1"/>
          </p:nvPr>
        </p:nvSpPr>
        <p:spPr>
          <a:xfrm>
            <a:off x="288000" y="3965340"/>
            <a:ext cx="8568000" cy="64809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
              <a:t>Group5 </a:t>
            </a:r>
            <a:endParaRPr/>
          </a:p>
          <a:p>
            <a:pPr marL="0" lvl="0" indent="0" algn="l" rtl="0">
              <a:lnSpc>
                <a:spcPct val="100000"/>
              </a:lnSpc>
              <a:spcBef>
                <a:spcPts val="0"/>
              </a:spcBef>
              <a:spcAft>
                <a:spcPts val="0"/>
              </a:spcAft>
              <a:buSzPts val="2000"/>
              <a:buNone/>
            </a:pPr>
            <a:endParaRPr/>
          </a:p>
        </p:txBody>
      </p:sp>
      <p:sp>
        <p:nvSpPr>
          <p:cNvPr id="74" name="Google Shape;74;p13"/>
          <p:cNvSpPr/>
          <p:nvPr/>
        </p:nvSpPr>
        <p:spPr>
          <a:xfrm>
            <a:off x="971499" y="4613430"/>
            <a:ext cx="2490791" cy="40666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Rotate data using PCA</a:t>
            </a:r>
            <a:endParaRPr/>
          </a:p>
        </p:txBody>
      </p:sp>
      <p:pic>
        <p:nvPicPr>
          <p:cNvPr id="165" name="Google Shape;165;p21"/>
          <p:cNvPicPr preferRelativeResize="0"/>
          <p:nvPr/>
        </p:nvPicPr>
        <p:blipFill rotWithShape="1">
          <a:blip r:embed="rId3">
            <a:alphaModFix/>
          </a:blip>
          <a:srcRect/>
          <a:stretch/>
        </p:blipFill>
        <p:spPr>
          <a:xfrm>
            <a:off x="3712400" y="843500"/>
            <a:ext cx="5143500" cy="3429000"/>
          </a:xfrm>
          <a:prstGeom prst="rect">
            <a:avLst/>
          </a:prstGeom>
          <a:noFill/>
          <a:ln>
            <a:noFill/>
          </a:ln>
        </p:spPr>
      </p:pic>
      <p:pic>
        <p:nvPicPr>
          <p:cNvPr id="166" name="Google Shape;166;p21"/>
          <p:cNvPicPr preferRelativeResize="0"/>
          <p:nvPr/>
        </p:nvPicPr>
        <p:blipFill rotWithShape="1">
          <a:blip r:embed="rId4">
            <a:alphaModFix/>
          </a:blip>
          <a:srcRect/>
          <a:stretch/>
        </p:blipFill>
        <p:spPr>
          <a:xfrm>
            <a:off x="288000" y="1271438"/>
            <a:ext cx="3424400" cy="14249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Resample to same frame</a:t>
            </a:r>
            <a:endParaRPr/>
          </a:p>
        </p:txBody>
      </p:sp>
      <p:pic>
        <p:nvPicPr>
          <p:cNvPr id="172" name="Google Shape;172;p22"/>
          <p:cNvPicPr preferRelativeResize="0"/>
          <p:nvPr/>
        </p:nvPicPr>
        <p:blipFill rotWithShape="1">
          <a:blip r:embed="rId3">
            <a:alphaModFix/>
          </a:blip>
          <a:srcRect/>
          <a:stretch/>
        </p:blipFill>
        <p:spPr>
          <a:xfrm>
            <a:off x="288000" y="686825"/>
            <a:ext cx="5712001" cy="1821325"/>
          </a:xfrm>
          <a:prstGeom prst="rect">
            <a:avLst/>
          </a:prstGeom>
          <a:noFill/>
          <a:ln>
            <a:noFill/>
          </a:ln>
        </p:spPr>
      </p:pic>
      <p:pic>
        <p:nvPicPr>
          <p:cNvPr id="173" name="Google Shape;173;p22"/>
          <p:cNvPicPr preferRelativeResize="0"/>
          <p:nvPr/>
        </p:nvPicPr>
        <p:blipFill rotWithShape="1">
          <a:blip r:embed="rId4">
            <a:alphaModFix/>
          </a:blip>
          <a:srcRect/>
          <a:stretch/>
        </p:blipFill>
        <p:spPr>
          <a:xfrm>
            <a:off x="288000" y="2571750"/>
            <a:ext cx="5712002" cy="1838795"/>
          </a:xfrm>
          <a:prstGeom prst="rect">
            <a:avLst/>
          </a:prstGeom>
          <a:noFill/>
          <a:ln>
            <a:noFill/>
          </a:ln>
        </p:spPr>
      </p:pic>
      <p:pic>
        <p:nvPicPr>
          <p:cNvPr id="174" name="Google Shape;174;p22"/>
          <p:cNvPicPr preferRelativeResize="0">
            <a:picLocks noGrp="1"/>
          </p:cNvPicPr>
          <p:nvPr>
            <p:ph type="pic" idx="2"/>
          </p:nvPr>
        </p:nvPicPr>
        <p:blipFill rotWithShape="1">
          <a:blip r:embed="rId5">
            <a:alphaModFix/>
          </a:blip>
          <a:srcRect l="-7287" r="1209"/>
          <a:stretch/>
        </p:blipFill>
        <p:spPr>
          <a:xfrm>
            <a:off x="5755550" y="3017000"/>
            <a:ext cx="3245999" cy="1452326"/>
          </a:xfrm>
          <a:prstGeom prst="rect">
            <a:avLst/>
          </a:prstGeom>
          <a:noFill/>
          <a:ln>
            <a:noFill/>
          </a:ln>
        </p:spPr>
      </p:pic>
      <p:sp>
        <p:nvSpPr>
          <p:cNvPr id="175" name="Google Shape;175;p22"/>
          <p:cNvSpPr txBox="1">
            <a:spLocks noGrp="1"/>
          </p:cNvSpPr>
          <p:nvPr>
            <p:ph type="body" idx="1"/>
          </p:nvPr>
        </p:nvSpPr>
        <p:spPr>
          <a:xfrm>
            <a:off x="6155725" y="674174"/>
            <a:ext cx="2700300" cy="2342825"/>
          </a:xfrm>
          <a:prstGeom prst="rect">
            <a:avLst/>
          </a:prstGeom>
          <a:noFill/>
          <a:ln>
            <a:noFill/>
          </a:ln>
        </p:spPr>
        <p:txBody>
          <a:bodyPr spcFirstLastPara="1" wrap="square" lIns="0" tIns="0" rIns="0" bIns="0" anchor="ctr" anchorCtr="0">
            <a:noAutofit/>
          </a:bodyPr>
          <a:lstStyle/>
          <a:p>
            <a:pPr marL="457200" lvl="0" indent="-317500" algn="l" rtl="0">
              <a:lnSpc>
                <a:spcPct val="100000"/>
              </a:lnSpc>
              <a:spcBef>
                <a:spcPts val="0"/>
              </a:spcBef>
              <a:spcAft>
                <a:spcPts val="0"/>
              </a:spcAft>
              <a:buSzPts val="1400"/>
              <a:buChar char="▪"/>
            </a:pPr>
            <a:r>
              <a:rPr lang="en" sz="1400" dirty="0"/>
              <a:t>Find all peaks after PCA and resample between neighboring peaks </a:t>
            </a:r>
          </a:p>
          <a:p>
            <a:pPr marL="13970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en" sz="1400" dirty="0"/>
              <a:t>Each walking cycle in the sequence was resampled to 100 frames per cycle </a:t>
            </a:r>
          </a:p>
          <a:p>
            <a:pPr marL="457200" lvl="0" indent="-317500" algn="l" rtl="0">
              <a:lnSpc>
                <a:spcPct val="100000"/>
              </a:lnSpc>
              <a:spcBef>
                <a:spcPts val="0"/>
              </a:spcBef>
              <a:spcAft>
                <a:spcPts val="0"/>
              </a:spcAft>
              <a:buSzPts val="1400"/>
              <a:buChar char="▪"/>
            </a:pPr>
            <a:endParaRPr sz="1400" dirty="0"/>
          </a:p>
          <a:p>
            <a:pPr marL="457200" lvl="0" indent="-317500" algn="l" rtl="0">
              <a:lnSpc>
                <a:spcPct val="100000"/>
              </a:lnSpc>
              <a:spcBef>
                <a:spcPts val="0"/>
              </a:spcBef>
              <a:spcAft>
                <a:spcPts val="0"/>
              </a:spcAft>
              <a:buSzPts val="1400"/>
              <a:buChar char="▪"/>
            </a:pPr>
            <a:r>
              <a:rPr lang="en" sz="1400" dirty="0"/>
              <a:t>The figure shows acceleration in the Y direction</a:t>
            </a: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Remove malicious sequences</a:t>
            </a:r>
            <a:endParaRPr/>
          </a:p>
        </p:txBody>
      </p:sp>
      <p:pic>
        <p:nvPicPr>
          <p:cNvPr id="181" name="Google Shape;181;p23"/>
          <p:cNvPicPr preferRelativeResize="0"/>
          <p:nvPr/>
        </p:nvPicPr>
        <p:blipFill rotWithShape="1">
          <a:blip r:embed="rId3">
            <a:alphaModFix/>
          </a:blip>
          <a:srcRect/>
          <a:stretch/>
        </p:blipFill>
        <p:spPr>
          <a:xfrm>
            <a:off x="288005" y="2608300"/>
            <a:ext cx="4400971" cy="1760375"/>
          </a:xfrm>
          <a:prstGeom prst="rect">
            <a:avLst/>
          </a:prstGeom>
          <a:noFill/>
          <a:ln>
            <a:noFill/>
          </a:ln>
        </p:spPr>
      </p:pic>
      <p:pic>
        <p:nvPicPr>
          <p:cNvPr id="182" name="Google Shape;182;p23"/>
          <p:cNvPicPr preferRelativeResize="0"/>
          <p:nvPr/>
        </p:nvPicPr>
        <p:blipFill rotWithShape="1">
          <a:blip r:embed="rId4">
            <a:alphaModFix/>
          </a:blip>
          <a:srcRect/>
          <a:stretch/>
        </p:blipFill>
        <p:spPr>
          <a:xfrm>
            <a:off x="288000" y="695175"/>
            <a:ext cx="4400975" cy="1760398"/>
          </a:xfrm>
          <a:prstGeom prst="rect">
            <a:avLst/>
          </a:prstGeom>
          <a:noFill/>
          <a:ln>
            <a:noFill/>
          </a:ln>
        </p:spPr>
      </p:pic>
      <p:pic>
        <p:nvPicPr>
          <p:cNvPr id="183" name="Google Shape;183;p23" descr="&lt;math xmlns=&quot;http://www.w3.org/1998/Math/MathML&quot;&gt;&lt;mi&gt;m&lt;/mi&gt;&lt;mi&gt;e&lt;/mi&gt;&lt;mi&gt;a&lt;/mi&gt;&lt;msub&gt;&lt;mi&gt;n&lt;/mi&gt;&lt;mrow&gt;&lt;mi&gt;p&lt;/mi&gt;&lt;mi&gt;o&lt;/mi&gt;&lt;mi&gt;p&lt;/mi&gt;&lt;/mrow&gt;&lt;/msub&gt;&lt;mo&gt;-&lt;/mo&gt;&lt;mfenced&gt;&lt;mrow&gt;&lt;mn&gt;2&lt;/mn&gt;&lt;mo&gt;&amp;#xB7;&lt;/mo&gt;&lt;mi&gt;&amp;#x3C3;&lt;/mi&gt;&lt;/mrow&gt;&lt;/mfenced&gt;&lt;mo&gt;&amp;lt;&lt;/mo&gt;&lt;mi&gt;m&lt;/mi&gt;&lt;mi&gt;e&lt;/mi&gt;&lt;mi&gt;a&lt;/mi&gt;&lt;msub&gt;&lt;mi&gt;n&lt;/mi&gt;&lt;mrow&gt;&lt;mi&gt;s&lt;/mi&gt;&lt;mi&gt;a&lt;/mi&gt;&lt;mi&gt;m&lt;/mi&gt;&lt;mi&gt;p&lt;/mi&gt;&lt;mi&gt;l&lt;/mi&gt;&lt;mi&gt;e&lt;/mi&gt;&lt;/mrow&gt;&lt;/msub&gt;&lt;mo&gt;&amp;lt;&lt;/mo&gt;&lt;mi&gt;m&lt;/mi&gt;&lt;mi&gt;e&lt;/mi&gt;&lt;mi&gt;a&lt;/mi&gt;&lt;msub&gt;&lt;mi&gt;n&lt;/mi&gt;&lt;mrow&gt;&lt;mi&gt;p&lt;/mi&gt;&lt;mi&gt;o&lt;/mi&gt;&lt;mi&gt;p&lt;/mi&gt;&lt;/mrow&gt;&lt;/msub&gt;&lt;mo&gt;+&lt;/mo&gt;&lt;mfenced&gt;&lt;mrow&gt;&lt;mn&gt;2&lt;/mn&gt;&lt;mo&gt;&amp;#xB7;&lt;/mo&gt;&lt;mi&gt;&amp;#x3C3;&lt;/mi&gt;&lt;/mrow&gt;&lt;/mfenced&gt;&lt;/math&gt;" title="m e a n subscript p o p end subscript minus open parentheses 2 times sigma close parentheses less than m e a n subscript s a m p l e end subscript less than m e a n subscript p o p end subscript plus open parentheses 2 times sigma close parentheses"/>
          <p:cNvPicPr preferRelativeResize="0"/>
          <p:nvPr/>
        </p:nvPicPr>
        <p:blipFill rotWithShape="1">
          <a:blip r:embed="rId5">
            <a:alphaModFix/>
          </a:blip>
          <a:srcRect/>
          <a:stretch/>
        </p:blipFill>
        <p:spPr>
          <a:xfrm>
            <a:off x="5072850" y="2357300"/>
            <a:ext cx="3579105" cy="214450"/>
          </a:xfrm>
          <a:prstGeom prst="rect">
            <a:avLst/>
          </a:prstGeom>
          <a:noFill/>
          <a:ln>
            <a:noFill/>
          </a:ln>
        </p:spPr>
      </p:pic>
      <p:sp>
        <p:nvSpPr>
          <p:cNvPr id="184" name="Google Shape;184;p23"/>
          <p:cNvSpPr txBox="1">
            <a:spLocks noGrp="1"/>
          </p:cNvSpPr>
          <p:nvPr>
            <p:ph type="body" idx="1"/>
          </p:nvPr>
        </p:nvSpPr>
        <p:spPr>
          <a:xfrm>
            <a:off x="4499125" y="1346600"/>
            <a:ext cx="4269600" cy="738900"/>
          </a:xfrm>
          <a:prstGeom prst="rect">
            <a:avLst/>
          </a:prstGeom>
          <a:noFill/>
          <a:ln>
            <a:noFill/>
          </a:ln>
        </p:spPr>
        <p:txBody>
          <a:bodyPr spcFirstLastPara="1" wrap="square" lIns="0" tIns="0" rIns="0" bIns="0" anchor="ctr" anchorCtr="0">
            <a:spAutoFit/>
          </a:bodyPr>
          <a:lstStyle/>
          <a:p>
            <a:pPr marL="457200" lvl="0" indent="-330200" algn="l" rtl="0">
              <a:lnSpc>
                <a:spcPct val="100000"/>
              </a:lnSpc>
              <a:spcBef>
                <a:spcPts val="0"/>
              </a:spcBef>
              <a:spcAft>
                <a:spcPts val="0"/>
              </a:spcAft>
              <a:buSzPts val="1600"/>
              <a:buChar char="▪"/>
            </a:pPr>
            <a:r>
              <a:rPr lang="en" sz="1600"/>
              <a:t>Using the mean of absolute values of the sequences and the standard deviation of the population.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None/>
            </a:pPr>
            <a:r>
              <a:rPr lang="en">
                <a:solidFill>
                  <a:schemeClr val="dk2"/>
                </a:solidFill>
              </a:rPr>
              <a:t>Neural Network Architecture</a:t>
            </a:r>
            <a:endParaRPr>
              <a:solidFill>
                <a:schemeClr val="dk2"/>
              </a:solidFill>
            </a:endParaRPr>
          </a:p>
        </p:txBody>
      </p:sp>
      <p:pic>
        <p:nvPicPr>
          <p:cNvPr id="190" name="Google Shape;190;p24"/>
          <p:cNvPicPr preferRelativeResize="0"/>
          <p:nvPr/>
        </p:nvPicPr>
        <p:blipFill rotWithShape="1">
          <a:blip r:embed="rId3">
            <a:alphaModFix/>
          </a:blip>
          <a:srcRect/>
          <a:stretch/>
        </p:blipFill>
        <p:spPr>
          <a:xfrm>
            <a:off x="15980" y="1295405"/>
            <a:ext cx="4320600" cy="2552690"/>
          </a:xfrm>
          <a:prstGeom prst="rect">
            <a:avLst/>
          </a:prstGeom>
          <a:noFill/>
          <a:ln>
            <a:noFill/>
          </a:ln>
        </p:spPr>
      </p:pic>
      <p:graphicFrame>
        <p:nvGraphicFramePr>
          <p:cNvPr id="191" name="Google Shape;191;p24"/>
          <p:cNvGraphicFramePr/>
          <p:nvPr>
            <p:extLst>
              <p:ext uri="{D42A27DB-BD31-4B8C-83A1-F6EECF244321}">
                <p14:modId xmlns:p14="http://schemas.microsoft.com/office/powerpoint/2010/main" val="3082300095"/>
              </p:ext>
            </p:extLst>
          </p:nvPr>
        </p:nvGraphicFramePr>
        <p:xfrm>
          <a:off x="4511781" y="1962150"/>
          <a:ext cx="4232350" cy="1219240"/>
        </p:xfrm>
        <a:graphic>
          <a:graphicData uri="http://schemas.openxmlformats.org/drawingml/2006/table">
            <a:tbl>
              <a:tblPr firstRow="1" bandRow="1">
                <a:tableStyleId>{695EA11C-9C04-4C13-B83F-547F8A2B1480}</a:tableStyleId>
              </a:tblPr>
              <a:tblGrid>
                <a:gridCol w="1296175">
                  <a:extLst>
                    <a:ext uri="{9D8B030D-6E8A-4147-A177-3AD203B41FA5}">
                      <a16:colId xmlns:a16="http://schemas.microsoft.com/office/drawing/2014/main" val="20000"/>
                    </a:ext>
                  </a:extLst>
                </a:gridCol>
                <a:gridCol w="2936175">
                  <a:extLst>
                    <a:ext uri="{9D8B030D-6E8A-4147-A177-3AD203B41FA5}">
                      <a16:colId xmlns:a16="http://schemas.microsoft.com/office/drawing/2014/main" val="20001"/>
                    </a:ext>
                  </a:extLst>
                </a:gridCol>
              </a:tblGrid>
              <a:tr h="285800">
                <a:tc>
                  <a:txBody>
                    <a:bodyPr/>
                    <a:lstStyle/>
                    <a:p>
                      <a:pPr marL="0" marR="0" lvl="0" indent="0" algn="ctr" rtl="0">
                        <a:lnSpc>
                          <a:spcPct val="100000"/>
                        </a:lnSpc>
                        <a:spcBef>
                          <a:spcPts val="0"/>
                        </a:spcBef>
                        <a:spcAft>
                          <a:spcPts val="0"/>
                        </a:spcAft>
                        <a:buNone/>
                      </a:pPr>
                      <a:r>
                        <a:rPr lang="en" sz="1400" u="none" strike="noStrike" cap="none" dirty="0">
                          <a:solidFill>
                            <a:schemeClr val="dk1"/>
                          </a:solidFill>
                        </a:rPr>
                        <a:t>Input</a:t>
                      </a:r>
                      <a:endParaRPr sz="1400" u="none" strike="noStrike" cap="none" dirty="0">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 sz="1400" u="none" strike="noStrike" cap="none">
                          <a:solidFill>
                            <a:schemeClr val="dk1"/>
                          </a:solidFill>
                        </a:rPr>
                        <a:t>Input Shape = (8,100)</a:t>
                      </a:r>
                      <a:endParaRPr sz="14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285800">
                <a:tc>
                  <a:txBody>
                    <a:bodyPr/>
                    <a:lstStyle/>
                    <a:p>
                      <a:pPr marL="0" marR="0" lvl="0" indent="0" algn="ctr" rtl="0">
                        <a:lnSpc>
                          <a:spcPct val="100000"/>
                        </a:lnSpc>
                        <a:spcBef>
                          <a:spcPts val="0"/>
                        </a:spcBef>
                        <a:spcAft>
                          <a:spcPts val="0"/>
                        </a:spcAft>
                        <a:buNone/>
                      </a:pPr>
                      <a:r>
                        <a:rPr lang="en" sz="1400" b="1" u="none" strike="noStrike" cap="none"/>
                        <a:t>FC layer</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 sz="1400" b="1" u="none" strike="noStrike" cap="none"/>
                        <a:t>64 neurons, activation =‘elu’</a:t>
                      </a:r>
                      <a:endParaRPr sz="1400" b="1" u="none" strike="noStrike" cap="none"/>
                    </a:p>
                  </a:txBody>
                  <a:tcPr marL="91450" marR="91450" marT="45725" marB="45725"/>
                </a:tc>
                <a:extLst>
                  <a:ext uri="{0D108BD9-81ED-4DB2-BD59-A6C34878D82A}">
                    <a16:rowId xmlns:a16="http://schemas.microsoft.com/office/drawing/2014/main" val="10001"/>
                  </a:ext>
                </a:extLst>
              </a:tr>
              <a:tr h="285800">
                <a:tc>
                  <a:txBody>
                    <a:bodyPr/>
                    <a:lstStyle/>
                    <a:p>
                      <a:pPr marL="0" marR="0" lvl="0" indent="0" algn="ctr" rtl="0">
                        <a:lnSpc>
                          <a:spcPct val="100000"/>
                        </a:lnSpc>
                        <a:spcBef>
                          <a:spcPts val="0"/>
                        </a:spcBef>
                        <a:spcAft>
                          <a:spcPts val="0"/>
                        </a:spcAft>
                        <a:buNone/>
                      </a:pPr>
                      <a:r>
                        <a:rPr lang="en" sz="1400" b="1" u="none" strike="noStrike" cap="none"/>
                        <a:t>FC layer</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 sz="1400" b="1" u="none" strike="noStrike" cap="none"/>
                        <a:t>32 neurons, activation =‘elu’</a:t>
                      </a:r>
                      <a:endParaRPr sz="1400" b="1" u="none" strike="noStrike" cap="none"/>
                    </a:p>
                  </a:txBody>
                  <a:tcPr marL="91450" marR="91450" marT="45725" marB="45725"/>
                </a:tc>
                <a:extLst>
                  <a:ext uri="{0D108BD9-81ED-4DB2-BD59-A6C34878D82A}">
                    <a16:rowId xmlns:a16="http://schemas.microsoft.com/office/drawing/2014/main" val="10002"/>
                  </a:ext>
                </a:extLst>
              </a:tr>
              <a:tr h="285800">
                <a:tc>
                  <a:txBody>
                    <a:bodyPr/>
                    <a:lstStyle/>
                    <a:p>
                      <a:pPr marL="0" marR="0" lvl="0" indent="0" algn="ctr" rtl="0">
                        <a:lnSpc>
                          <a:spcPct val="100000"/>
                        </a:lnSpc>
                        <a:spcBef>
                          <a:spcPts val="0"/>
                        </a:spcBef>
                        <a:spcAft>
                          <a:spcPts val="0"/>
                        </a:spcAft>
                        <a:buNone/>
                      </a:pPr>
                      <a:r>
                        <a:rPr lang="en" sz="1400" b="1" u="none" strike="noStrike" cap="none" dirty="0">
                          <a:solidFill>
                            <a:schemeClr val="dk1"/>
                          </a:solidFill>
                        </a:rPr>
                        <a:t>Output</a:t>
                      </a:r>
                      <a:endParaRPr sz="1400" b="1" u="none" strike="noStrike" cap="none" dirty="0">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 sz="1400" b="1" u="none" strike="noStrike" cap="none" dirty="0">
                          <a:solidFill>
                            <a:schemeClr val="dk1"/>
                          </a:solidFill>
                        </a:rPr>
                        <a:t>3 outputs, activation =‘</a:t>
                      </a:r>
                      <a:r>
                        <a:rPr lang="en" sz="1400" b="1" u="none" strike="noStrike" cap="none" dirty="0" err="1">
                          <a:solidFill>
                            <a:schemeClr val="dk1"/>
                          </a:solidFill>
                        </a:rPr>
                        <a:t>softmax</a:t>
                      </a:r>
                      <a:r>
                        <a:rPr lang="en" sz="1400" b="1" u="none" strike="noStrike" cap="none" dirty="0">
                          <a:solidFill>
                            <a:schemeClr val="dk1"/>
                          </a:solidFill>
                        </a:rPr>
                        <a:t>’</a:t>
                      </a:r>
                      <a:endParaRPr sz="1400" b="1" u="none" strike="noStrike" cap="none" dirty="0">
                        <a:solidFill>
                          <a:schemeClr val="dk1"/>
                        </a:solidFill>
                      </a:endParaRPr>
                    </a:p>
                  </a:txBody>
                  <a:tcPr marL="91450" marR="91450" marT="45725" marB="45725"/>
                </a:tc>
                <a:extLst>
                  <a:ext uri="{0D108BD9-81ED-4DB2-BD59-A6C34878D82A}">
                    <a16:rowId xmlns:a16="http://schemas.microsoft.com/office/drawing/2014/main" val="10003"/>
                  </a:ext>
                </a:extLst>
              </a:tr>
            </a:tbl>
          </a:graphicData>
        </a:graphic>
      </p:graphicFrame>
      <p:sp>
        <p:nvSpPr>
          <p:cNvPr id="192" name="Google Shape;192;p24"/>
          <p:cNvSpPr txBox="1"/>
          <p:nvPr/>
        </p:nvSpPr>
        <p:spPr>
          <a:xfrm>
            <a:off x="4511781" y="1469839"/>
            <a:ext cx="453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i="0" u="none" strike="noStrike" cap="none">
                <a:solidFill>
                  <a:schemeClr val="dk2"/>
                </a:solidFill>
              </a:rPr>
              <a:t>Our initial neural network architecture</a:t>
            </a:r>
            <a:endParaRPr sz="1600" b="1" i="0" u="none" strike="noStrike" cap="none">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None/>
            </a:pPr>
            <a:r>
              <a:rPr lang="en">
                <a:solidFill>
                  <a:schemeClr val="dk2"/>
                </a:solidFill>
              </a:rPr>
              <a:t>5-fold cross-validation and tuning process</a:t>
            </a:r>
            <a:endParaRPr>
              <a:solidFill>
                <a:schemeClr val="dk2"/>
              </a:solidFill>
            </a:endParaRPr>
          </a:p>
        </p:txBody>
      </p:sp>
      <p:graphicFrame>
        <p:nvGraphicFramePr>
          <p:cNvPr id="198" name="Google Shape;198;p25"/>
          <p:cNvGraphicFramePr/>
          <p:nvPr>
            <p:extLst>
              <p:ext uri="{D42A27DB-BD31-4B8C-83A1-F6EECF244321}">
                <p14:modId xmlns:p14="http://schemas.microsoft.com/office/powerpoint/2010/main" val="3684398949"/>
              </p:ext>
            </p:extLst>
          </p:nvPr>
        </p:nvGraphicFramePr>
        <p:xfrm>
          <a:off x="383141" y="1145980"/>
          <a:ext cx="3744525" cy="833100"/>
        </p:xfrm>
        <a:graphic>
          <a:graphicData uri="http://schemas.openxmlformats.org/drawingml/2006/table">
            <a:tbl>
              <a:tblPr>
                <a:noFill/>
                <a:tableStyleId>{695EA11C-9C04-4C13-B83F-547F8A2B1480}</a:tableStyleId>
              </a:tblPr>
              <a:tblGrid>
                <a:gridCol w="1892225">
                  <a:extLst>
                    <a:ext uri="{9D8B030D-6E8A-4147-A177-3AD203B41FA5}">
                      <a16:colId xmlns:a16="http://schemas.microsoft.com/office/drawing/2014/main" val="20000"/>
                    </a:ext>
                  </a:extLst>
                </a:gridCol>
                <a:gridCol w="1852300">
                  <a:extLst>
                    <a:ext uri="{9D8B030D-6E8A-4147-A177-3AD203B41FA5}">
                      <a16:colId xmlns:a16="http://schemas.microsoft.com/office/drawing/2014/main" val="20001"/>
                    </a:ext>
                  </a:extLst>
                </a:gridCol>
              </a:tblGrid>
              <a:tr h="310900">
                <a:tc>
                  <a:txBody>
                    <a:bodyPr/>
                    <a:lstStyle/>
                    <a:p>
                      <a:pPr marL="0" marR="0" lvl="0" indent="0" algn="ctr" rtl="0">
                        <a:lnSpc>
                          <a:spcPct val="100000"/>
                        </a:lnSpc>
                        <a:spcBef>
                          <a:spcPts val="0"/>
                        </a:spcBef>
                        <a:spcAft>
                          <a:spcPts val="0"/>
                        </a:spcAft>
                        <a:buNone/>
                      </a:pPr>
                      <a:r>
                        <a:rPr lang="en" sz="1400" u="none" strike="noStrike" cap="none">
                          <a:latin typeface="Times New Roman"/>
                          <a:ea typeface="Times New Roman"/>
                          <a:cs typeface="Times New Roman"/>
                          <a:sym typeface="Times New Roman"/>
                        </a:rPr>
                        <a:t>2 FC layers</a:t>
                      </a:r>
                      <a:endParaRPr sz="1400" u="none" strike="noStrike" cap="none">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u="none" strike="noStrike" cap="none">
                          <a:latin typeface="Times New Roman"/>
                          <a:ea typeface="Times New Roman"/>
                          <a:cs typeface="Times New Roman"/>
                          <a:sym typeface="Times New Roman"/>
                        </a:rPr>
                        <a:t>3 FC layers</a:t>
                      </a:r>
                      <a:endParaRPr sz="1400" u="none" strike="noStrike" cap="none">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22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88.76%</a:t>
                      </a:r>
                      <a:endParaRPr sz="1400" u="none" strike="noStrike" cap="none">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90.12%</a:t>
                      </a:r>
                      <a:endParaRPr sz="1400" u="none" strike="noStrike" cap="none" dirty="0">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9" name="Google Shape;199;p25"/>
          <p:cNvSpPr txBox="1"/>
          <p:nvPr/>
        </p:nvSpPr>
        <p:spPr>
          <a:xfrm>
            <a:off x="365022" y="823303"/>
            <a:ext cx="58328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dirty="0">
                <a:solidFill>
                  <a:srgbClr val="000000"/>
                </a:solidFill>
                <a:latin typeface="Times New Roman"/>
                <a:ea typeface="Times New Roman"/>
                <a:cs typeface="Times New Roman"/>
                <a:sym typeface="Times New Roman"/>
              </a:rPr>
              <a:t>Tab1. Performance with deeper network</a:t>
            </a:r>
            <a:endParaRPr sz="1400" b="0" i="0" u="none" strike="noStrike" cap="none" dirty="0">
              <a:solidFill>
                <a:srgbClr val="000000"/>
              </a:solidFill>
              <a:latin typeface="Arial"/>
              <a:ea typeface="Arial"/>
              <a:cs typeface="Arial"/>
              <a:sym typeface="Arial"/>
            </a:endParaRPr>
          </a:p>
        </p:txBody>
      </p:sp>
      <p:sp>
        <p:nvSpPr>
          <p:cNvPr id="200" name="Google Shape;200;p25"/>
          <p:cNvSpPr txBox="1"/>
          <p:nvPr/>
        </p:nvSpPr>
        <p:spPr>
          <a:xfrm>
            <a:off x="360150" y="2017499"/>
            <a:ext cx="58328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dirty="0">
                <a:solidFill>
                  <a:srgbClr val="000000"/>
                </a:solidFill>
                <a:latin typeface="Times New Roman"/>
                <a:ea typeface="Times New Roman"/>
                <a:cs typeface="Times New Roman"/>
                <a:sym typeface="Times New Roman"/>
              </a:rPr>
              <a:t>Tab2. The effect of </a:t>
            </a:r>
            <a:r>
              <a:rPr lang="en" b="1" dirty="0">
                <a:latin typeface="Times New Roman"/>
                <a:ea typeface="Times New Roman"/>
                <a:cs typeface="Times New Roman"/>
                <a:sym typeface="Times New Roman"/>
              </a:rPr>
              <a:t>input </a:t>
            </a:r>
            <a:r>
              <a:rPr lang="en" sz="1400" b="1" i="0" u="none" strike="noStrike" cap="none" dirty="0">
                <a:solidFill>
                  <a:srgbClr val="000000"/>
                </a:solidFill>
                <a:latin typeface="Times New Roman"/>
                <a:ea typeface="Times New Roman"/>
                <a:cs typeface="Times New Roman"/>
                <a:sym typeface="Times New Roman"/>
              </a:rPr>
              <a:t>normalization (3FC layers)</a:t>
            </a:r>
            <a:endParaRPr sz="1400" b="0" i="0" u="none" strike="noStrike" cap="none" dirty="0">
              <a:solidFill>
                <a:srgbClr val="000000"/>
              </a:solidFill>
              <a:latin typeface="Arial"/>
              <a:ea typeface="Arial"/>
              <a:cs typeface="Arial"/>
              <a:sym typeface="Arial"/>
            </a:endParaRPr>
          </a:p>
        </p:txBody>
      </p:sp>
      <p:graphicFrame>
        <p:nvGraphicFramePr>
          <p:cNvPr id="201" name="Google Shape;201;p25"/>
          <p:cNvGraphicFramePr/>
          <p:nvPr>
            <p:extLst>
              <p:ext uri="{D42A27DB-BD31-4B8C-83A1-F6EECF244321}">
                <p14:modId xmlns:p14="http://schemas.microsoft.com/office/powerpoint/2010/main" val="2739690619"/>
              </p:ext>
            </p:extLst>
          </p:nvPr>
        </p:nvGraphicFramePr>
        <p:xfrm>
          <a:off x="395420" y="2337203"/>
          <a:ext cx="3744525" cy="833100"/>
        </p:xfrm>
        <a:graphic>
          <a:graphicData uri="http://schemas.openxmlformats.org/drawingml/2006/table">
            <a:tbl>
              <a:tblPr>
                <a:noFill/>
                <a:tableStyleId>{695EA11C-9C04-4C13-B83F-547F8A2B1480}</a:tableStyleId>
              </a:tblPr>
              <a:tblGrid>
                <a:gridCol w="1892225">
                  <a:extLst>
                    <a:ext uri="{9D8B030D-6E8A-4147-A177-3AD203B41FA5}">
                      <a16:colId xmlns:a16="http://schemas.microsoft.com/office/drawing/2014/main" val="20000"/>
                    </a:ext>
                  </a:extLst>
                </a:gridCol>
                <a:gridCol w="1852300">
                  <a:extLst>
                    <a:ext uri="{9D8B030D-6E8A-4147-A177-3AD203B41FA5}">
                      <a16:colId xmlns:a16="http://schemas.microsoft.com/office/drawing/2014/main" val="20001"/>
                    </a:ext>
                  </a:extLst>
                </a:gridCol>
              </a:tblGrid>
              <a:tr h="310900">
                <a:tc>
                  <a:txBody>
                    <a:bodyPr/>
                    <a:lstStyle/>
                    <a:p>
                      <a:pPr marL="0" marR="0" lvl="0" indent="0" algn="ctr" rtl="0">
                        <a:lnSpc>
                          <a:spcPct val="100000"/>
                        </a:lnSpc>
                        <a:spcBef>
                          <a:spcPts val="0"/>
                        </a:spcBef>
                        <a:spcAft>
                          <a:spcPts val="0"/>
                        </a:spcAft>
                        <a:buNone/>
                      </a:pPr>
                      <a:r>
                        <a:rPr lang="en" sz="1400" u="none" strike="noStrike" cap="none" dirty="0">
                          <a:latin typeface="Times New Roman"/>
                          <a:ea typeface="Times New Roman"/>
                          <a:cs typeface="Times New Roman"/>
                          <a:sym typeface="Times New Roman"/>
                        </a:rPr>
                        <a:t>Without normalization</a:t>
                      </a:r>
                      <a:endParaRPr sz="1400" u="none" strike="noStrike" cap="none" dirty="0">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u="none" strike="noStrike" cap="none">
                          <a:latin typeface="Times New Roman"/>
                          <a:ea typeface="Times New Roman"/>
                          <a:cs typeface="Times New Roman"/>
                          <a:sym typeface="Times New Roman"/>
                        </a:rPr>
                        <a:t>With normalization</a:t>
                      </a:r>
                      <a:endParaRPr sz="1400" u="none" strike="noStrike" cap="none">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22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90.12%</a:t>
                      </a:r>
                      <a:endParaRPr sz="1400" u="none" strike="noStrike" cap="none" dirty="0">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89.24%</a:t>
                      </a:r>
                      <a:endParaRPr sz="1400" u="none" strike="noStrike" cap="none" dirty="0">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02" name="Google Shape;202;p25"/>
          <p:cNvSpPr txBox="1"/>
          <p:nvPr/>
        </p:nvSpPr>
        <p:spPr>
          <a:xfrm>
            <a:off x="360150" y="3213918"/>
            <a:ext cx="58328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dirty="0">
                <a:solidFill>
                  <a:srgbClr val="000000"/>
                </a:solidFill>
                <a:latin typeface="Times New Roman"/>
                <a:ea typeface="Times New Roman"/>
                <a:cs typeface="Times New Roman"/>
                <a:sym typeface="Times New Roman"/>
              </a:rPr>
              <a:t>Tab3. The effect of weight/height information </a:t>
            </a:r>
            <a:endParaRPr sz="1400" b="0" i="0" u="none" strike="noStrike" cap="none" dirty="0">
              <a:solidFill>
                <a:srgbClr val="000000"/>
              </a:solidFill>
              <a:latin typeface="Arial"/>
              <a:ea typeface="Arial"/>
              <a:cs typeface="Arial"/>
              <a:sym typeface="Arial"/>
            </a:endParaRPr>
          </a:p>
        </p:txBody>
      </p:sp>
      <p:graphicFrame>
        <p:nvGraphicFramePr>
          <p:cNvPr id="203" name="Google Shape;203;p25"/>
          <p:cNvGraphicFramePr/>
          <p:nvPr>
            <p:extLst>
              <p:ext uri="{D42A27DB-BD31-4B8C-83A1-F6EECF244321}">
                <p14:modId xmlns:p14="http://schemas.microsoft.com/office/powerpoint/2010/main" val="3212474787"/>
              </p:ext>
            </p:extLst>
          </p:nvPr>
        </p:nvGraphicFramePr>
        <p:xfrm>
          <a:off x="402336" y="3528428"/>
          <a:ext cx="3744525" cy="833100"/>
        </p:xfrm>
        <a:graphic>
          <a:graphicData uri="http://schemas.openxmlformats.org/drawingml/2006/table">
            <a:tbl>
              <a:tblPr>
                <a:noFill/>
                <a:tableStyleId>{695EA11C-9C04-4C13-B83F-547F8A2B1480}</a:tableStyleId>
              </a:tblPr>
              <a:tblGrid>
                <a:gridCol w="1892225">
                  <a:extLst>
                    <a:ext uri="{9D8B030D-6E8A-4147-A177-3AD203B41FA5}">
                      <a16:colId xmlns:a16="http://schemas.microsoft.com/office/drawing/2014/main" val="20000"/>
                    </a:ext>
                  </a:extLst>
                </a:gridCol>
                <a:gridCol w="1852300">
                  <a:extLst>
                    <a:ext uri="{9D8B030D-6E8A-4147-A177-3AD203B41FA5}">
                      <a16:colId xmlns:a16="http://schemas.microsoft.com/office/drawing/2014/main" val="20001"/>
                    </a:ext>
                  </a:extLst>
                </a:gridCol>
              </a:tblGrid>
              <a:tr h="310900">
                <a:tc>
                  <a:txBody>
                    <a:bodyPr/>
                    <a:lstStyle/>
                    <a:p>
                      <a:pPr marL="0" marR="0" lvl="0" indent="0" algn="ctr" rtl="0">
                        <a:lnSpc>
                          <a:spcPct val="100000"/>
                        </a:lnSpc>
                        <a:spcBef>
                          <a:spcPts val="0"/>
                        </a:spcBef>
                        <a:spcAft>
                          <a:spcPts val="0"/>
                        </a:spcAft>
                        <a:buNone/>
                      </a:pPr>
                      <a:r>
                        <a:rPr lang="en" sz="1400" u="none" strike="noStrike" cap="none" dirty="0">
                          <a:latin typeface="Times New Roman"/>
                          <a:ea typeface="Times New Roman"/>
                          <a:cs typeface="Times New Roman"/>
                          <a:sym typeface="Times New Roman"/>
                        </a:rPr>
                        <a:t>Without Height/Weight</a:t>
                      </a:r>
                      <a:endParaRPr sz="1400" u="none" strike="noStrike" cap="none" dirty="0">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u="none" strike="noStrike" cap="none">
                          <a:latin typeface="Times New Roman"/>
                          <a:ea typeface="Times New Roman"/>
                          <a:cs typeface="Times New Roman"/>
                          <a:sym typeface="Times New Roman"/>
                        </a:rPr>
                        <a:t>With Height/Weight</a:t>
                      </a:r>
                      <a:endParaRPr sz="1400" u="none" strike="noStrike" cap="none">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22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94.86%</a:t>
                      </a:r>
                      <a:endParaRPr sz="1400" u="none" strike="noStrike" cap="none" dirty="0">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90.12%</a:t>
                      </a:r>
                      <a:endParaRPr sz="1400" u="none" strike="noStrike" cap="none" dirty="0">
                        <a:latin typeface="Arial"/>
                        <a:ea typeface="Arial"/>
                        <a:cs typeface="Arial"/>
                        <a:sym typeface="Arial"/>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04" name="Google Shape;204;p25"/>
          <p:cNvSpPr txBox="1"/>
          <p:nvPr/>
        </p:nvSpPr>
        <p:spPr>
          <a:xfrm>
            <a:off x="4572000" y="904225"/>
            <a:ext cx="38886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i="0" u="none" strike="noStrike" cap="none" dirty="0">
                <a:solidFill>
                  <a:schemeClr val="dk2"/>
                </a:solidFill>
                <a:latin typeface="Arial"/>
                <a:ea typeface="Arial"/>
                <a:cs typeface="Arial"/>
                <a:sym typeface="Arial"/>
              </a:rPr>
              <a:t>Validation process</a:t>
            </a:r>
            <a:endParaRPr dirty="0">
              <a:solidFill>
                <a:schemeClr val="dk2"/>
              </a:solidFil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Choose 10% of the dataset as test set</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Cut the rest 90% of the dataset into 5 folds</a:t>
            </a:r>
            <a:endParaRPr lang="en"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Use 5</a:t>
            </a:r>
            <a:r>
              <a:rPr lang="en" dirty="0"/>
              <a:t>-fold cross validation to experiment, compute avg. accuracy and compare</a:t>
            </a:r>
            <a:endParaRPr sz="1400" b="0" i="0" u="none" strike="noStrike" cap="none" dirty="0">
              <a:solidFill>
                <a:srgbClr val="000000"/>
              </a:solidFill>
              <a:latin typeface="Arial"/>
              <a:ea typeface="Arial"/>
              <a:cs typeface="Arial"/>
              <a:sym typeface="Arial"/>
            </a:endParaRPr>
          </a:p>
        </p:txBody>
      </p:sp>
      <p:sp>
        <p:nvSpPr>
          <p:cNvPr id="205" name="Google Shape;205;p25"/>
          <p:cNvSpPr txBox="1"/>
          <p:nvPr/>
        </p:nvSpPr>
        <p:spPr>
          <a:xfrm>
            <a:off x="4572000" y="2571750"/>
            <a:ext cx="4347020" cy="14157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i="0" u="none" strike="noStrike" cap="none" dirty="0">
                <a:solidFill>
                  <a:schemeClr val="dk2"/>
                </a:solidFill>
                <a:latin typeface="Arial"/>
                <a:ea typeface="Arial"/>
                <a:cs typeface="Arial"/>
                <a:sym typeface="Arial"/>
              </a:rPr>
              <a:t>Some results</a:t>
            </a:r>
            <a:endParaRPr dirty="0">
              <a:solidFill>
                <a:schemeClr val="dk2"/>
              </a:solidFil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4 + layers </a:t>
            </a:r>
            <a:r>
              <a:rPr lang="en" dirty="0"/>
              <a:t>did not</a:t>
            </a:r>
            <a:r>
              <a:rPr lang="en" sz="1400" b="0" i="0" u="none" strike="noStrike" cap="none" dirty="0">
                <a:solidFill>
                  <a:srgbClr val="000000"/>
                </a:solidFill>
                <a:latin typeface="Arial"/>
                <a:ea typeface="Arial"/>
                <a:cs typeface="Arial"/>
                <a:sym typeface="Arial"/>
              </a:rPr>
              <a:t> </a:t>
            </a:r>
            <a:r>
              <a:rPr lang="en" dirty="0"/>
              <a:t>show</a:t>
            </a:r>
            <a:r>
              <a:rPr lang="en" sz="1400" b="0" i="0" u="none" strike="noStrike" cap="none" dirty="0">
                <a:solidFill>
                  <a:srgbClr val="000000"/>
                </a:solidFill>
                <a:latin typeface="Arial"/>
                <a:ea typeface="Arial"/>
                <a:cs typeface="Arial"/>
                <a:sym typeface="Arial"/>
              </a:rPr>
              <a:t> improvement.</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Input normalization has minimal affect</a:t>
            </a:r>
            <a:endParaRPr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Batch normalization even reduces the accuracy. </a:t>
            </a:r>
            <a:endParaRPr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The information of height and weight seems to be redundant.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None/>
            </a:pPr>
            <a:r>
              <a:rPr lang="en">
                <a:solidFill>
                  <a:schemeClr val="dk2"/>
                </a:solidFill>
              </a:rPr>
              <a:t>Final Test</a:t>
            </a:r>
            <a:endParaRPr>
              <a:solidFill>
                <a:schemeClr val="dk2"/>
              </a:solidFill>
            </a:endParaRPr>
          </a:p>
        </p:txBody>
      </p:sp>
      <p:graphicFrame>
        <p:nvGraphicFramePr>
          <p:cNvPr id="211" name="Google Shape;211;p26"/>
          <p:cNvGraphicFramePr/>
          <p:nvPr>
            <p:extLst>
              <p:ext uri="{D42A27DB-BD31-4B8C-83A1-F6EECF244321}">
                <p14:modId xmlns:p14="http://schemas.microsoft.com/office/powerpoint/2010/main" val="1481024894"/>
              </p:ext>
            </p:extLst>
          </p:nvPr>
        </p:nvGraphicFramePr>
        <p:xfrm>
          <a:off x="288000" y="1707630"/>
          <a:ext cx="4536625" cy="1524050"/>
        </p:xfrm>
        <a:graphic>
          <a:graphicData uri="http://schemas.openxmlformats.org/drawingml/2006/table">
            <a:tbl>
              <a:tblPr firstRow="1" bandRow="1">
                <a:tableStyleId>{695EA11C-9C04-4C13-B83F-547F8A2B1480}</a:tableStyleId>
              </a:tblPr>
              <a:tblGrid>
                <a:gridCol w="1319750">
                  <a:extLst>
                    <a:ext uri="{9D8B030D-6E8A-4147-A177-3AD203B41FA5}">
                      <a16:colId xmlns:a16="http://schemas.microsoft.com/office/drawing/2014/main" val="20000"/>
                    </a:ext>
                  </a:extLst>
                </a:gridCol>
                <a:gridCol w="3216875">
                  <a:extLst>
                    <a:ext uri="{9D8B030D-6E8A-4147-A177-3AD203B41FA5}">
                      <a16:colId xmlns:a16="http://schemas.microsoft.com/office/drawing/2014/main" val="20001"/>
                    </a:ext>
                  </a:extLst>
                </a:gridCol>
              </a:tblGrid>
              <a:tr h="216025">
                <a:tc>
                  <a:txBody>
                    <a:bodyPr/>
                    <a:lstStyle/>
                    <a:p>
                      <a:pPr marL="0" marR="0" lvl="0" indent="0" algn="ctr" rtl="0">
                        <a:lnSpc>
                          <a:spcPct val="100000"/>
                        </a:lnSpc>
                        <a:spcBef>
                          <a:spcPts val="0"/>
                        </a:spcBef>
                        <a:spcAft>
                          <a:spcPts val="0"/>
                        </a:spcAft>
                        <a:buNone/>
                      </a:pPr>
                      <a:r>
                        <a:rPr lang="en" sz="1400" u="none" strike="noStrike" cap="none">
                          <a:solidFill>
                            <a:schemeClr val="dk1"/>
                          </a:solidFill>
                        </a:rPr>
                        <a:t>Input</a:t>
                      </a:r>
                      <a:endParaRPr sz="1400"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 sz="1400" u="none" strike="noStrike" cap="none">
                          <a:solidFill>
                            <a:schemeClr val="dk1"/>
                          </a:solidFill>
                        </a:rPr>
                        <a:t>Input shape = (6,100)</a:t>
                      </a:r>
                      <a:endParaRPr sz="14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216025">
                <a:tc>
                  <a:txBody>
                    <a:bodyPr/>
                    <a:lstStyle/>
                    <a:p>
                      <a:pPr marL="0" marR="0" lvl="0" indent="0" algn="ctr" rtl="0">
                        <a:lnSpc>
                          <a:spcPct val="100000"/>
                        </a:lnSpc>
                        <a:spcBef>
                          <a:spcPts val="0"/>
                        </a:spcBef>
                        <a:spcAft>
                          <a:spcPts val="0"/>
                        </a:spcAft>
                        <a:buNone/>
                      </a:pPr>
                      <a:r>
                        <a:rPr lang="en" sz="1400" u="none" strike="noStrike" cap="none"/>
                        <a:t>FC layer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 sz="1400" u="none" strike="noStrike" cap="none"/>
                        <a:t>64 neurons,activation=‘elu’</a:t>
                      </a:r>
                      <a:endParaRPr sz="1400" u="none" strike="noStrike" cap="none"/>
                    </a:p>
                  </a:txBody>
                  <a:tcPr marL="91450" marR="91450" marT="45725" marB="45725"/>
                </a:tc>
                <a:extLst>
                  <a:ext uri="{0D108BD9-81ED-4DB2-BD59-A6C34878D82A}">
                    <a16:rowId xmlns:a16="http://schemas.microsoft.com/office/drawing/2014/main" val="10001"/>
                  </a:ext>
                </a:extLst>
              </a:tr>
              <a:tr h="216025">
                <a:tc>
                  <a:txBody>
                    <a:bodyPr/>
                    <a:lstStyle/>
                    <a:p>
                      <a:pPr marL="0" marR="0" lvl="0" indent="0" algn="ctr" rtl="0">
                        <a:lnSpc>
                          <a:spcPct val="100000"/>
                        </a:lnSpc>
                        <a:spcBef>
                          <a:spcPts val="0"/>
                        </a:spcBef>
                        <a:spcAft>
                          <a:spcPts val="0"/>
                        </a:spcAft>
                        <a:buNone/>
                      </a:pPr>
                      <a:r>
                        <a:rPr lang="en" sz="1400" u="none" strike="noStrike" cap="none"/>
                        <a:t>FC layer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 sz="1400" u="none" strike="noStrike" cap="none"/>
                        <a:t>32 neurons,activation=‘elu’</a:t>
                      </a:r>
                      <a:endParaRPr sz="1400" u="none" strike="noStrike" cap="none"/>
                    </a:p>
                  </a:txBody>
                  <a:tcPr marL="91450" marR="91450" marT="45725" marB="45725"/>
                </a:tc>
                <a:extLst>
                  <a:ext uri="{0D108BD9-81ED-4DB2-BD59-A6C34878D82A}">
                    <a16:rowId xmlns:a16="http://schemas.microsoft.com/office/drawing/2014/main" val="10002"/>
                  </a:ext>
                </a:extLst>
              </a:tr>
              <a:tr h="216025">
                <a:tc>
                  <a:txBody>
                    <a:bodyPr/>
                    <a:lstStyle/>
                    <a:p>
                      <a:pPr marL="0" marR="0" lvl="0" indent="0" algn="ctr" rtl="0">
                        <a:lnSpc>
                          <a:spcPct val="100000"/>
                        </a:lnSpc>
                        <a:spcBef>
                          <a:spcPts val="0"/>
                        </a:spcBef>
                        <a:spcAft>
                          <a:spcPts val="0"/>
                        </a:spcAft>
                        <a:buNone/>
                      </a:pPr>
                      <a:r>
                        <a:rPr lang="en" sz="1400" u="none" strike="noStrike" cap="none"/>
                        <a:t>FC layer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 sz="1400" u="none" strike="noStrike" cap="none"/>
                        <a:t>16 neurons,activation=‘elu’</a:t>
                      </a:r>
                      <a:endParaRPr sz="1400" u="none" strike="noStrike" cap="none"/>
                    </a:p>
                  </a:txBody>
                  <a:tcPr marL="91450" marR="91450" marT="45725" marB="45725"/>
                </a:tc>
                <a:extLst>
                  <a:ext uri="{0D108BD9-81ED-4DB2-BD59-A6C34878D82A}">
                    <a16:rowId xmlns:a16="http://schemas.microsoft.com/office/drawing/2014/main" val="10003"/>
                  </a:ext>
                </a:extLst>
              </a:tr>
              <a:tr h="216025">
                <a:tc>
                  <a:txBody>
                    <a:bodyPr/>
                    <a:lstStyle/>
                    <a:p>
                      <a:pPr marL="0" marR="0" lvl="0" indent="0" algn="ctr" rtl="0">
                        <a:lnSpc>
                          <a:spcPct val="100000"/>
                        </a:lnSpc>
                        <a:spcBef>
                          <a:spcPts val="0"/>
                        </a:spcBef>
                        <a:spcAft>
                          <a:spcPts val="0"/>
                        </a:spcAft>
                        <a:buNone/>
                      </a:pPr>
                      <a:r>
                        <a:rPr lang="en" sz="1400" b="1" u="none" strike="noStrike" cap="none"/>
                        <a:t>Output</a:t>
                      </a:r>
                      <a:endParaRPr sz="1400" b="1"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 sz="1400" b="1" u="none" strike="noStrike" cap="none" dirty="0"/>
                        <a:t>3 outputs, activation = ‘</a:t>
                      </a:r>
                      <a:r>
                        <a:rPr lang="en" sz="1400" b="1" u="none" strike="noStrike" cap="none" dirty="0" err="1"/>
                        <a:t>softmax</a:t>
                      </a:r>
                      <a:r>
                        <a:rPr lang="en" sz="1400" b="1" u="none" strike="noStrike" cap="none" dirty="0"/>
                        <a:t>’</a:t>
                      </a:r>
                      <a:endParaRPr sz="1400" b="1" u="none" strike="noStrike" cap="none" dirty="0"/>
                    </a:p>
                  </a:txBody>
                  <a:tcPr marL="91450" marR="91450" marT="45725" marB="45725"/>
                </a:tc>
                <a:extLst>
                  <a:ext uri="{0D108BD9-81ED-4DB2-BD59-A6C34878D82A}">
                    <a16:rowId xmlns:a16="http://schemas.microsoft.com/office/drawing/2014/main" val="10004"/>
                  </a:ext>
                </a:extLst>
              </a:tr>
            </a:tbl>
          </a:graphicData>
        </a:graphic>
      </p:graphicFrame>
      <p:sp>
        <p:nvSpPr>
          <p:cNvPr id="212" name="Google Shape;212;p26"/>
          <p:cNvSpPr txBox="1"/>
          <p:nvPr/>
        </p:nvSpPr>
        <p:spPr>
          <a:xfrm>
            <a:off x="288017" y="1231495"/>
            <a:ext cx="453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i="0" u="none" strike="noStrike" cap="none">
                <a:solidFill>
                  <a:schemeClr val="dk2"/>
                </a:solidFill>
              </a:rPr>
              <a:t>Our final neural network architecture</a:t>
            </a:r>
            <a:endParaRPr sz="1600" b="1" i="0" u="none" strike="noStrike" cap="none">
              <a:solidFill>
                <a:schemeClr val="dk2"/>
              </a:solidFill>
            </a:endParaRPr>
          </a:p>
        </p:txBody>
      </p:sp>
      <p:sp>
        <p:nvSpPr>
          <p:cNvPr id="213" name="Google Shape;213;p26"/>
          <p:cNvSpPr txBox="1"/>
          <p:nvPr/>
        </p:nvSpPr>
        <p:spPr>
          <a:xfrm>
            <a:off x="5148080" y="1231507"/>
            <a:ext cx="3384470" cy="233910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The 5-fold validation accuracy for our final neural network is 94.86%. </a:t>
            </a:r>
            <a:endParaRPr/>
          </a:p>
          <a:p>
            <a:pPr marL="285750" marR="0" lvl="0" indent="-28575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The accuracy on the test set is 84.15%. </a:t>
            </a:r>
            <a:endParaRPr/>
          </a:p>
          <a:p>
            <a:pPr marL="285750" marR="0" lvl="0" indent="-28575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The accuracy with the information of height and weight on the test set is 79.24%. </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Conclusion</a:t>
            </a:r>
            <a:endParaRPr/>
          </a:p>
        </p:txBody>
      </p:sp>
      <p:sp>
        <p:nvSpPr>
          <p:cNvPr id="219" name="Google Shape;219;p27"/>
          <p:cNvSpPr txBox="1">
            <a:spLocks noGrp="1"/>
          </p:cNvSpPr>
          <p:nvPr>
            <p:ph type="body" idx="1"/>
          </p:nvPr>
        </p:nvSpPr>
        <p:spPr>
          <a:xfrm>
            <a:off x="288000" y="843510"/>
            <a:ext cx="8174681" cy="3456300"/>
          </a:xfrm>
          <a:prstGeom prst="rect">
            <a:avLst/>
          </a:prstGeom>
          <a:noFill/>
          <a:ln>
            <a:noFill/>
          </a:ln>
        </p:spPr>
        <p:txBody>
          <a:bodyPr spcFirstLastPara="1" wrap="square" lIns="0" tIns="0" rIns="0" bIns="0" anchor="t" anchorCtr="0">
            <a:noAutofit/>
          </a:bodyPr>
          <a:lstStyle/>
          <a:p>
            <a:pPr marL="457200" lvl="0" indent="-323850" rtl="0">
              <a:lnSpc>
                <a:spcPct val="100000"/>
              </a:lnSpc>
              <a:spcBef>
                <a:spcPts val="0"/>
              </a:spcBef>
              <a:spcAft>
                <a:spcPts val="0"/>
              </a:spcAft>
              <a:buClr>
                <a:schemeClr val="dk1"/>
              </a:buClr>
              <a:buSzPts val="1500"/>
              <a:buChar char="▪"/>
            </a:pPr>
            <a:r>
              <a:rPr lang="en" sz="1500" dirty="0"/>
              <a:t>We could classify and predict the walking patterns with a good degree of accuracy from just a well processed smartphone data on a simple neural network architecture. </a:t>
            </a:r>
            <a:endParaRPr sz="1500" dirty="0"/>
          </a:p>
          <a:p>
            <a:pPr marL="0" lvl="0" indent="0" rtl="0">
              <a:lnSpc>
                <a:spcPct val="100000"/>
              </a:lnSpc>
              <a:spcBef>
                <a:spcPts val="0"/>
              </a:spcBef>
              <a:spcAft>
                <a:spcPts val="0"/>
              </a:spcAft>
              <a:buNone/>
            </a:pPr>
            <a:endParaRPr sz="1500" dirty="0"/>
          </a:p>
          <a:p>
            <a:pPr marL="457200" lvl="0" indent="-323850" rtl="0">
              <a:lnSpc>
                <a:spcPct val="100000"/>
              </a:lnSpc>
              <a:spcBef>
                <a:spcPts val="0"/>
              </a:spcBef>
              <a:spcAft>
                <a:spcPts val="0"/>
              </a:spcAft>
              <a:buClr>
                <a:schemeClr val="dk1"/>
              </a:buClr>
              <a:buSzPts val="1500"/>
              <a:buChar char="▪"/>
            </a:pPr>
            <a:r>
              <a:rPr lang="en" sz="1500" dirty="0"/>
              <a:t>Anthropometric data had minimal contribution to the accuracy of the prediction. </a:t>
            </a:r>
            <a:endParaRPr sz="1500" dirty="0"/>
          </a:p>
          <a:p>
            <a:pPr marL="457200" lvl="0" indent="0" rtl="0">
              <a:lnSpc>
                <a:spcPct val="100000"/>
              </a:lnSpc>
              <a:spcBef>
                <a:spcPts val="0"/>
              </a:spcBef>
              <a:spcAft>
                <a:spcPts val="0"/>
              </a:spcAft>
              <a:buNone/>
            </a:pPr>
            <a:endParaRPr sz="1500" dirty="0"/>
          </a:p>
          <a:p>
            <a:pPr marL="457200" lvl="0" indent="-323850" rtl="0">
              <a:lnSpc>
                <a:spcPct val="100000"/>
              </a:lnSpc>
              <a:spcBef>
                <a:spcPts val="0"/>
              </a:spcBef>
              <a:spcAft>
                <a:spcPts val="0"/>
              </a:spcAft>
              <a:buClr>
                <a:schemeClr val="dk1"/>
              </a:buClr>
              <a:buSzPts val="1500"/>
              <a:buChar char="▪"/>
            </a:pPr>
            <a:r>
              <a:rPr lang="en" sz="1500" dirty="0"/>
              <a:t>Hence we deduced that acceleration and gyroscope data is most important when determining gait</a:t>
            </a:r>
            <a:endParaRPr sz="1500" dirty="0"/>
          </a:p>
          <a:p>
            <a:pPr marL="0" lvl="0" indent="0" rtl="0">
              <a:lnSpc>
                <a:spcPct val="100000"/>
              </a:lnSpc>
              <a:spcBef>
                <a:spcPts val="0"/>
              </a:spcBef>
              <a:spcAft>
                <a:spcPts val="0"/>
              </a:spcAft>
              <a:buNone/>
            </a:pPr>
            <a:endParaRPr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Discussion</a:t>
            </a:r>
            <a:endParaRPr/>
          </a:p>
        </p:txBody>
      </p:sp>
      <p:sp>
        <p:nvSpPr>
          <p:cNvPr id="225" name="Google Shape;225;p28"/>
          <p:cNvSpPr txBox="1">
            <a:spLocks noGrp="1"/>
          </p:cNvSpPr>
          <p:nvPr>
            <p:ph type="body" idx="1"/>
          </p:nvPr>
        </p:nvSpPr>
        <p:spPr>
          <a:xfrm>
            <a:off x="415225" y="843500"/>
            <a:ext cx="8440800" cy="3456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 sz="1700" b="1" dirty="0">
                <a:solidFill>
                  <a:schemeClr val="bg2"/>
                </a:solidFill>
              </a:rPr>
              <a:t>Preprocessing:</a:t>
            </a:r>
            <a:endParaRPr sz="1700" b="1" dirty="0">
              <a:solidFill>
                <a:schemeClr val="bg2"/>
              </a:solidFill>
            </a:endParaRPr>
          </a:p>
          <a:p>
            <a:pPr marL="457200" lvl="0" indent="-311150" algn="just" rtl="0">
              <a:lnSpc>
                <a:spcPct val="100000"/>
              </a:lnSpc>
              <a:spcBef>
                <a:spcPts val="0"/>
              </a:spcBef>
              <a:spcAft>
                <a:spcPts val="0"/>
              </a:spcAft>
              <a:buSzPts val="1300"/>
              <a:buChar char="▪"/>
            </a:pPr>
            <a:r>
              <a:rPr lang="en" sz="1300" dirty="0"/>
              <a:t>Despite several instances of inconsistent or incomplete raw data we were able to isolate most of those cases and produce a clean dataset to train the neural network. </a:t>
            </a:r>
            <a:endParaRPr sz="1300" dirty="0"/>
          </a:p>
          <a:p>
            <a:pPr marL="914400" lvl="1" indent="-311150" algn="just" rtl="0">
              <a:lnSpc>
                <a:spcPct val="100000"/>
              </a:lnSpc>
              <a:spcBef>
                <a:spcPts val="0"/>
              </a:spcBef>
              <a:spcAft>
                <a:spcPts val="0"/>
              </a:spcAft>
              <a:buSzPts val="1300"/>
              <a:buChar char="▪"/>
            </a:pPr>
            <a:r>
              <a:rPr lang="en" sz="1300" dirty="0"/>
              <a:t>Accurately extracting the motion sequence from raw data was the most challenging preprocessing step. </a:t>
            </a:r>
            <a:endParaRPr sz="1300" dirty="0"/>
          </a:p>
          <a:p>
            <a:pPr marL="457200" lvl="0" indent="-311150" algn="just" rtl="0">
              <a:spcBef>
                <a:spcPts val="0"/>
              </a:spcBef>
              <a:spcAft>
                <a:spcPts val="0"/>
              </a:spcAft>
              <a:buSzPts val="1300"/>
              <a:buChar char="▪"/>
            </a:pPr>
            <a:r>
              <a:rPr lang="en" sz="1300" dirty="0"/>
              <a:t>When removing the malicious sequences, x, y and z axes were examined independently. This means that for one subject, the samples may include parts from different time frames/ walking cycles. We did this to keep the maximum possible number of samples. </a:t>
            </a:r>
            <a:endParaRPr sz="1300" dirty="0"/>
          </a:p>
          <a:p>
            <a:pPr marL="457200" lvl="0" indent="-228600" algn="l" rtl="0">
              <a:lnSpc>
                <a:spcPct val="100000"/>
              </a:lnSpc>
              <a:spcBef>
                <a:spcPts val="0"/>
              </a:spcBef>
              <a:spcAft>
                <a:spcPts val="0"/>
              </a:spcAft>
              <a:buSzPts val="1400"/>
              <a:buNone/>
            </a:pPr>
            <a:endParaRPr sz="1300" dirty="0"/>
          </a:p>
          <a:p>
            <a:pPr marL="0" lvl="0" indent="0" algn="l" rtl="0">
              <a:lnSpc>
                <a:spcPct val="100000"/>
              </a:lnSpc>
              <a:spcBef>
                <a:spcPts val="0"/>
              </a:spcBef>
              <a:spcAft>
                <a:spcPts val="0"/>
              </a:spcAft>
              <a:buSzPts val="1800"/>
              <a:buNone/>
            </a:pPr>
            <a:r>
              <a:rPr lang="en" sz="1700" b="1" dirty="0">
                <a:solidFill>
                  <a:schemeClr val="bg2"/>
                </a:solidFill>
              </a:rPr>
              <a:t>Neural Network:</a:t>
            </a:r>
            <a:endParaRPr sz="1700" b="1" dirty="0">
              <a:solidFill>
                <a:schemeClr val="bg2"/>
              </a:solidFill>
            </a:endParaRPr>
          </a:p>
          <a:p>
            <a:pPr marL="457200" lvl="0" indent="-336550" algn="l" rtl="0">
              <a:spcBef>
                <a:spcPts val="0"/>
              </a:spcBef>
              <a:spcAft>
                <a:spcPts val="0"/>
              </a:spcAft>
              <a:buSzPts val="1700"/>
              <a:buChar char="▪"/>
            </a:pPr>
            <a:r>
              <a:rPr lang="en" sz="1300" dirty="0"/>
              <a:t>Do we really need a neural network to classify the trajectory from accelerometer and gyroscope data?</a:t>
            </a:r>
            <a:endParaRPr sz="1300" dirty="0"/>
          </a:p>
          <a:p>
            <a:pPr marL="914400" lvl="1" indent="-311150" algn="l" rtl="0">
              <a:spcBef>
                <a:spcPts val="0"/>
              </a:spcBef>
              <a:spcAft>
                <a:spcPts val="0"/>
              </a:spcAft>
              <a:buSzPts val="1300"/>
              <a:buChar char="▪"/>
            </a:pPr>
            <a:r>
              <a:rPr lang="en" sz="1300" dirty="0"/>
              <a:t>In what ways is a neural network more effective than conventional estimation method?</a:t>
            </a:r>
            <a:endParaRPr sz="1300" dirty="0"/>
          </a:p>
          <a:p>
            <a:pPr indent="-311150">
              <a:buSzPts val="1300"/>
            </a:pPr>
            <a:r>
              <a:rPr lang="en" sz="1300" dirty="0"/>
              <a:t>In the future, could also try:</a:t>
            </a:r>
            <a:endParaRPr sz="1300" dirty="0"/>
          </a:p>
          <a:p>
            <a:pPr lvl="1" indent="-311150">
              <a:buSzPts val="1300"/>
            </a:pPr>
            <a:r>
              <a:rPr lang="en" sz="1300" dirty="0"/>
              <a:t>Recurrent neural network like LSTM </a:t>
            </a:r>
            <a:endParaRPr sz="1300" dirty="0"/>
          </a:p>
          <a:p>
            <a:pPr lvl="1" indent="-311150">
              <a:buSzPts val="1300"/>
            </a:pPr>
            <a:r>
              <a:rPr lang="en" sz="1300" dirty="0"/>
              <a:t>Convolutional neural network using rectangular convolution kernel</a:t>
            </a:r>
            <a:endParaRPr sz="1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body" idx="1"/>
          </p:nvPr>
        </p:nvSpPr>
        <p:spPr>
          <a:xfrm>
            <a:off x="287338" y="573472"/>
            <a:ext cx="8571000" cy="3456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body" idx="1"/>
          </p:nvPr>
        </p:nvSpPr>
        <p:spPr>
          <a:xfrm>
            <a:off x="1352789" y="843510"/>
            <a:ext cx="6437763" cy="3456432"/>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800"/>
              <a:buNone/>
            </a:pPr>
            <a:r>
              <a:rPr lang="en" b="1">
                <a:solidFill>
                  <a:schemeClr val="dk2"/>
                </a:solidFill>
              </a:rPr>
              <a:t>Responsibilities </a:t>
            </a:r>
            <a:endParaRPr b="1">
              <a:solidFill>
                <a:schemeClr val="dk2"/>
              </a:solidFill>
            </a:endParaRPr>
          </a:p>
          <a:p>
            <a:pPr marL="0" lvl="0" indent="0" algn="l" rtl="0">
              <a:lnSpc>
                <a:spcPct val="100000"/>
              </a:lnSpc>
              <a:spcBef>
                <a:spcPts val="0"/>
              </a:spcBef>
              <a:spcAft>
                <a:spcPts val="0"/>
              </a:spcAft>
              <a:buSzPts val="1800"/>
              <a:buNone/>
            </a:pPr>
            <a:endParaRPr/>
          </a:p>
          <a:p>
            <a:pPr marL="215900" lvl="0" indent="-215900" algn="l" rtl="0">
              <a:lnSpc>
                <a:spcPct val="100000"/>
              </a:lnSpc>
              <a:spcBef>
                <a:spcPts val="0"/>
              </a:spcBef>
              <a:spcAft>
                <a:spcPts val="0"/>
              </a:spcAft>
              <a:buSzPts val="1800"/>
              <a:buChar char="▪"/>
            </a:pPr>
            <a:r>
              <a:rPr lang="en"/>
              <a:t>Alejandro Delgadillo, Data preprocessing</a:t>
            </a:r>
            <a:endParaRPr/>
          </a:p>
          <a:p>
            <a:pPr marL="215900" lvl="0" indent="-215900" algn="l" rtl="0">
              <a:lnSpc>
                <a:spcPct val="100000"/>
              </a:lnSpc>
              <a:spcBef>
                <a:spcPts val="0"/>
              </a:spcBef>
              <a:spcAft>
                <a:spcPts val="0"/>
              </a:spcAft>
              <a:buSzPts val="1800"/>
              <a:buChar char="▪"/>
            </a:pPr>
            <a:r>
              <a:rPr lang="en"/>
              <a:t>Jinyang Yu, Data preprocessing </a:t>
            </a:r>
            <a:endParaRPr/>
          </a:p>
          <a:p>
            <a:pPr marL="215900" lvl="0" indent="-215900" algn="l" rtl="0">
              <a:lnSpc>
                <a:spcPct val="100000"/>
              </a:lnSpc>
              <a:spcBef>
                <a:spcPts val="0"/>
              </a:spcBef>
              <a:spcAft>
                <a:spcPts val="0"/>
              </a:spcAft>
              <a:buSzPts val="1800"/>
              <a:buChar char="▪"/>
            </a:pPr>
            <a:r>
              <a:rPr lang="en"/>
              <a:t>Nayoung Ahn, Data preprocessing</a:t>
            </a:r>
            <a:endParaRPr/>
          </a:p>
          <a:p>
            <a:pPr marL="215900" lvl="0" indent="-215900" algn="l" rtl="0">
              <a:lnSpc>
                <a:spcPct val="100000"/>
              </a:lnSpc>
              <a:spcBef>
                <a:spcPts val="0"/>
              </a:spcBef>
              <a:spcAft>
                <a:spcPts val="0"/>
              </a:spcAft>
              <a:buSzPts val="1800"/>
              <a:buChar char="▪"/>
            </a:pPr>
            <a:r>
              <a:rPr lang="en"/>
              <a:t>Shuteng Wang, Data preprocessing</a:t>
            </a:r>
            <a:endParaRPr/>
          </a:p>
          <a:p>
            <a:pPr marL="215900" lvl="0" indent="-215900" algn="l" rtl="0">
              <a:lnSpc>
                <a:spcPct val="100000"/>
              </a:lnSpc>
              <a:spcBef>
                <a:spcPts val="0"/>
              </a:spcBef>
              <a:spcAft>
                <a:spcPts val="0"/>
              </a:spcAft>
              <a:buSzPts val="1800"/>
              <a:buFont typeface="Noto Sans Symbols"/>
              <a:buChar char="▪"/>
            </a:pPr>
            <a:r>
              <a:rPr lang="en"/>
              <a:t>Xiaoyang Liu, Neural network model</a:t>
            </a:r>
            <a:endParaRPr>
              <a:latin typeface="Arial"/>
              <a:ea typeface="Arial"/>
              <a:cs typeface="Arial"/>
              <a:sym typeface="Arial"/>
            </a:endParaRPr>
          </a:p>
        </p:txBody>
      </p:sp>
      <p:sp>
        <p:nvSpPr>
          <p:cNvPr id="80" name="Google Shape;80;p14"/>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Team 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Motivation and Aim</a:t>
            </a:r>
            <a:endParaRPr/>
          </a:p>
        </p:txBody>
      </p:sp>
      <p:pic>
        <p:nvPicPr>
          <p:cNvPr id="86" name="Google Shape;86;p15"/>
          <p:cNvPicPr preferRelativeResize="0"/>
          <p:nvPr/>
        </p:nvPicPr>
        <p:blipFill rotWithShape="1">
          <a:blip r:embed="rId3">
            <a:alphaModFix/>
          </a:blip>
          <a:srcRect/>
          <a:stretch/>
        </p:blipFill>
        <p:spPr>
          <a:xfrm>
            <a:off x="135600" y="1067175"/>
            <a:ext cx="4980575" cy="2791550"/>
          </a:xfrm>
          <a:prstGeom prst="rect">
            <a:avLst/>
          </a:prstGeom>
          <a:noFill/>
          <a:ln>
            <a:noFill/>
          </a:ln>
        </p:spPr>
      </p:pic>
      <p:sp>
        <p:nvSpPr>
          <p:cNvPr id="87" name="Google Shape;87;p15"/>
          <p:cNvSpPr txBox="1">
            <a:spLocks noGrp="1"/>
          </p:cNvSpPr>
          <p:nvPr>
            <p:ph type="body" idx="1"/>
          </p:nvPr>
        </p:nvSpPr>
        <p:spPr>
          <a:xfrm>
            <a:off x="5316250" y="1377075"/>
            <a:ext cx="3464100" cy="1477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Arial"/>
              <a:buNone/>
            </a:pPr>
            <a:r>
              <a:rPr lang="en" sz="1600" b="1">
                <a:solidFill>
                  <a:schemeClr val="dk2"/>
                </a:solidFill>
              </a:rPr>
              <a:t>Inputs</a:t>
            </a:r>
            <a:endParaRPr sz="1600" b="1">
              <a:solidFill>
                <a:schemeClr val="dk2"/>
              </a:solidFill>
            </a:endParaRPr>
          </a:p>
          <a:p>
            <a:pPr marL="457200" lvl="0" indent="-330200" algn="l" rtl="0">
              <a:lnSpc>
                <a:spcPct val="100000"/>
              </a:lnSpc>
              <a:spcBef>
                <a:spcPts val="0"/>
              </a:spcBef>
              <a:spcAft>
                <a:spcPts val="0"/>
              </a:spcAft>
              <a:buSzPts val="1600"/>
              <a:buChar char="▪"/>
            </a:pPr>
            <a:r>
              <a:rPr lang="en" sz="1600"/>
              <a:t>Data source: </a:t>
            </a:r>
            <a:endParaRPr sz="1600"/>
          </a:p>
          <a:p>
            <a:pPr marL="914400" lvl="1" indent="-330200" algn="l" rtl="0">
              <a:lnSpc>
                <a:spcPct val="100000"/>
              </a:lnSpc>
              <a:spcBef>
                <a:spcPts val="0"/>
              </a:spcBef>
              <a:spcAft>
                <a:spcPts val="0"/>
              </a:spcAft>
              <a:buSzPts val="1600"/>
              <a:buChar char="▪"/>
            </a:pPr>
            <a:r>
              <a:rPr lang="en"/>
              <a:t>Smartphone 3</a:t>
            </a:r>
            <a:endParaRPr/>
          </a:p>
          <a:p>
            <a:pPr marL="914400" lvl="0" indent="0" algn="l" rtl="0">
              <a:lnSpc>
                <a:spcPct val="100000"/>
              </a:lnSpc>
              <a:spcBef>
                <a:spcPts val="0"/>
              </a:spcBef>
              <a:spcAft>
                <a:spcPts val="0"/>
              </a:spcAft>
              <a:buNone/>
            </a:pPr>
            <a:r>
              <a:rPr lang="en" sz="1600"/>
              <a:t>Sensor signal: acc and gyr</a:t>
            </a:r>
            <a:endParaRPr sz="1600"/>
          </a:p>
          <a:p>
            <a:pPr marL="914400" lvl="1" indent="-330200" algn="l" rtl="0">
              <a:lnSpc>
                <a:spcPct val="100000"/>
              </a:lnSpc>
              <a:spcBef>
                <a:spcPts val="0"/>
              </a:spcBef>
              <a:spcAft>
                <a:spcPts val="0"/>
              </a:spcAft>
              <a:buSzPts val="1600"/>
              <a:buChar char="▪"/>
            </a:pPr>
            <a:r>
              <a:rPr lang="en"/>
              <a:t>weight and height</a:t>
            </a:r>
            <a:endParaRPr/>
          </a:p>
          <a:p>
            <a:pPr marL="0" lvl="0" indent="0" algn="l" rtl="0">
              <a:lnSpc>
                <a:spcPct val="100000"/>
              </a:lnSpc>
              <a:spcBef>
                <a:spcPts val="0"/>
              </a:spcBef>
              <a:spcAft>
                <a:spcPts val="0"/>
              </a:spcAft>
              <a:buSzPts val="1800"/>
              <a:buNone/>
            </a:pPr>
            <a:endParaRPr sz="1600">
              <a:solidFill>
                <a:srgbClr val="D4D4D4"/>
              </a:solidFill>
              <a:highlight>
                <a:srgbClr val="1E1E1E"/>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Data Preprocessing - Summary</a:t>
            </a:r>
            <a:endParaRPr/>
          </a:p>
        </p:txBody>
      </p:sp>
      <p:grpSp>
        <p:nvGrpSpPr>
          <p:cNvPr id="93" name="Google Shape;93;p16"/>
          <p:cNvGrpSpPr/>
          <p:nvPr/>
        </p:nvGrpSpPr>
        <p:grpSpPr>
          <a:xfrm>
            <a:off x="0" y="715256"/>
            <a:ext cx="2726700" cy="1750821"/>
            <a:chOff x="0" y="1189989"/>
            <a:chExt cx="2726700" cy="3482836"/>
          </a:xfrm>
        </p:grpSpPr>
        <p:sp>
          <p:nvSpPr>
            <p:cNvPr id="94" name="Google Shape;94;p16"/>
            <p:cNvSpPr/>
            <p:nvPr/>
          </p:nvSpPr>
          <p:spPr>
            <a:xfrm>
              <a:off x="0" y="1189989"/>
              <a:ext cx="2726700" cy="669000"/>
            </a:xfrm>
            <a:prstGeom prst="homePlate">
              <a:avLst>
                <a:gd name="adj" fmla="val 50000"/>
              </a:avLst>
            </a:prstGeom>
            <a:solidFill>
              <a:srgbClr val="0944A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oboto"/>
                  <a:ea typeface="Roboto"/>
                  <a:cs typeface="Roboto"/>
                  <a:sym typeface="Roboto"/>
                </a:rPr>
                <a:t>Read csv</a:t>
              </a:r>
              <a:endParaRPr sz="1400" b="0" i="0" u="none" strike="noStrike" cap="none">
                <a:solidFill>
                  <a:srgbClr val="FFFFFF"/>
                </a:solidFill>
                <a:latin typeface="Roboto"/>
                <a:ea typeface="Roboto"/>
                <a:cs typeface="Roboto"/>
                <a:sym typeface="Roboto"/>
              </a:endParaRPr>
            </a:p>
          </p:txBody>
        </p:sp>
        <p:sp>
          <p:nvSpPr>
            <p:cNvPr id="95" name="Google Shape;95;p16"/>
            <p:cNvSpPr txBox="1"/>
            <p:nvPr/>
          </p:nvSpPr>
          <p:spPr>
            <a:xfrm>
              <a:off x="410850" y="2057125"/>
              <a:ext cx="19050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grpSp>
      <p:grpSp>
        <p:nvGrpSpPr>
          <p:cNvPr id="96" name="Google Shape;96;p16"/>
          <p:cNvGrpSpPr/>
          <p:nvPr/>
        </p:nvGrpSpPr>
        <p:grpSpPr>
          <a:xfrm>
            <a:off x="2263425" y="715148"/>
            <a:ext cx="2541300" cy="1750929"/>
            <a:chOff x="2263425" y="1189775"/>
            <a:chExt cx="2541300" cy="3483050"/>
          </a:xfrm>
        </p:grpSpPr>
        <p:sp>
          <p:nvSpPr>
            <p:cNvPr id="97" name="Google Shape;97;p16"/>
            <p:cNvSpPr/>
            <p:nvPr/>
          </p:nvSpPr>
          <p:spPr>
            <a:xfrm>
              <a:off x="2263425" y="1189775"/>
              <a:ext cx="2541300" cy="669000"/>
            </a:xfrm>
            <a:prstGeom prst="chevron">
              <a:avLst>
                <a:gd name="adj" fmla="val 50000"/>
              </a:avLst>
            </a:prstGeom>
            <a:solidFill>
              <a:srgbClr val="0C58D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Get frequency</a:t>
              </a:r>
              <a:endParaRPr sz="1400" b="0" i="0" u="none" strike="noStrike" cap="none">
                <a:solidFill>
                  <a:srgbClr val="FFFFFF"/>
                </a:solidFill>
                <a:latin typeface="Roboto"/>
                <a:ea typeface="Roboto"/>
                <a:cs typeface="Roboto"/>
                <a:sym typeface="Roboto"/>
              </a:endParaRPr>
            </a:p>
          </p:txBody>
        </p:sp>
        <p:sp>
          <p:nvSpPr>
            <p:cNvPr id="98" name="Google Shape;98;p16"/>
            <p:cNvSpPr txBox="1"/>
            <p:nvPr/>
          </p:nvSpPr>
          <p:spPr>
            <a:xfrm>
              <a:off x="2512202" y="2057125"/>
              <a:ext cx="19050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grpSp>
      <p:grpSp>
        <p:nvGrpSpPr>
          <p:cNvPr id="99" name="Google Shape;99;p16"/>
          <p:cNvGrpSpPr/>
          <p:nvPr/>
        </p:nvGrpSpPr>
        <p:grpSpPr>
          <a:xfrm>
            <a:off x="4329974" y="715148"/>
            <a:ext cx="2541300" cy="1750929"/>
            <a:chOff x="4329974" y="1189775"/>
            <a:chExt cx="2541300" cy="3483050"/>
          </a:xfrm>
        </p:grpSpPr>
        <p:sp>
          <p:nvSpPr>
            <p:cNvPr id="100" name="Google Shape;100;p16"/>
            <p:cNvSpPr/>
            <p:nvPr/>
          </p:nvSpPr>
          <p:spPr>
            <a:xfrm>
              <a:off x="4329974" y="1189775"/>
              <a:ext cx="2541300" cy="669000"/>
            </a:xfrm>
            <a:prstGeom prst="chevron">
              <a:avLst>
                <a:gd name="adj" fmla="val 50000"/>
              </a:avLst>
            </a:prstGeom>
            <a:solidFill>
              <a:srgbClr val="0D5DD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Filter noise</a:t>
              </a:r>
              <a:endParaRPr sz="1400" b="0" i="0" u="none" strike="noStrike" cap="none">
                <a:solidFill>
                  <a:srgbClr val="FFFFFF"/>
                </a:solidFill>
                <a:latin typeface="Roboto"/>
                <a:ea typeface="Roboto"/>
                <a:cs typeface="Roboto"/>
                <a:sym typeface="Roboto"/>
              </a:endParaRPr>
            </a:p>
          </p:txBody>
        </p:sp>
        <p:sp>
          <p:nvSpPr>
            <p:cNvPr id="101" name="Google Shape;101;p16"/>
            <p:cNvSpPr txBox="1"/>
            <p:nvPr/>
          </p:nvSpPr>
          <p:spPr>
            <a:xfrm>
              <a:off x="4613553" y="2057125"/>
              <a:ext cx="19050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grpSp>
      <p:grpSp>
        <p:nvGrpSpPr>
          <p:cNvPr id="102" name="Google Shape;102;p16"/>
          <p:cNvGrpSpPr/>
          <p:nvPr/>
        </p:nvGrpSpPr>
        <p:grpSpPr>
          <a:xfrm>
            <a:off x="6396739" y="715148"/>
            <a:ext cx="2541300" cy="1750929"/>
            <a:chOff x="6396739" y="1189775"/>
            <a:chExt cx="2541300" cy="3483050"/>
          </a:xfrm>
        </p:grpSpPr>
        <p:sp>
          <p:nvSpPr>
            <p:cNvPr id="103" name="Google Shape;103;p16"/>
            <p:cNvSpPr/>
            <p:nvPr/>
          </p:nvSpPr>
          <p:spPr>
            <a:xfrm>
              <a:off x="6396739" y="1189775"/>
              <a:ext cx="2541300" cy="669000"/>
            </a:xfrm>
            <a:prstGeom prst="chevron">
              <a:avLst>
                <a:gd name="adj" fmla="val 50000"/>
              </a:avLst>
            </a:prstGeom>
            <a:solidFill>
              <a:srgbClr val="0E65F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Extract motion sequence</a:t>
              </a:r>
              <a:endParaRPr sz="1400" b="0" i="0" u="none" strike="noStrike" cap="none">
                <a:solidFill>
                  <a:srgbClr val="FFFFFF"/>
                </a:solidFill>
                <a:latin typeface="Roboto"/>
                <a:ea typeface="Roboto"/>
                <a:cs typeface="Roboto"/>
                <a:sym typeface="Roboto"/>
              </a:endParaRPr>
            </a:p>
          </p:txBody>
        </p:sp>
        <p:sp>
          <p:nvSpPr>
            <p:cNvPr id="104" name="Google Shape;104;p16"/>
            <p:cNvSpPr txBox="1"/>
            <p:nvPr/>
          </p:nvSpPr>
          <p:spPr>
            <a:xfrm>
              <a:off x="6714905" y="2057125"/>
              <a:ext cx="19050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grpSp>
      <p:grpSp>
        <p:nvGrpSpPr>
          <p:cNvPr id="105" name="Google Shape;105;p16"/>
          <p:cNvGrpSpPr/>
          <p:nvPr/>
        </p:nvGrpSpPr>
        <p:grpSpPr>
          <a:xfrm>
            <a:off x="0" y="2701331"/>
            <a:ext cx="2726700" cy="1750821"/>
            <a:chOff x="0" y="1189989"/>
            <a:chExt cx="2726700" cy="3482836"/>
          </a:xfrm>
        </p:grpSpPr>
        <p:sp>
          <p:nvSpPr>
            <p:cNvPr id="106" name="Google Shape;106;p16"/>
            <p:cNvSpPr/>
            <p:nvPr/>
          </p:nvSpPr>
          <p:spPr>
            <a:xfrm>
              <a:off x="0" y="1189989"/>
              <a:ext cx="2726700" cy="669000"/>
            </a:xfrm>
            <a:prstGeom prst="homePlate">
              <a:avLst>
                <a:gd name="adj" fmla="val 50000"/>
              </a:avLst>
            </a:prstGeom>
            <a:solidFill>
              <a:srgbClr val="0944A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Rotate data</a:t>
              </a:r>
              <a:endParaRPr sz="1400" b="0" i="0" u="none" strike="noStrike" cap="none">
                <a:solidFill>
                  <a:srgbClr val="FFFFFF"/>
                </a:solidFill>
                <a:latin typeface="Roboto"/>
                <a:ea typeface="Roboto"/>
                <a:cs typeface="Roboto"/>
                <a:sym typeface="Roboto"/>
              </a:endParaRPr>
            </a:p>
          </p:txBody>
        </p:sp>
        <p:sp>
          <p:nvSpPr>
            <p:cNvPr id="107" name="Google Shape;107;p16"/>
            <p:cNvSpPr txBox="1"/>
            <p:nvPr/>
          </p:nvSpPr>
          <p:spPr>
            <a:xfrm>
              <a:off x="410850" y="2057125"/>
              <a:ext cx="19050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grpSp>
      <p:grpSp>
        <p:nvGrpSpPr>
          <p:cNvPr id="108" name="Google Shape;108;p16"/>
          <p:cNvGrpSpPr/>
          <p:nvPr/>
        </p:nvGrpSpPr>
        <p:grpSpPr>
          <a:xfrm>
            <a:off x="2263425" y="2701223"/>
            <a:ext cx="2541300" cy="1750929"/>
            <a:chOff x="2263425" y="1189775"/>
            <a:chExt cx="2541300" cy="3483050"/>
          </a:xfrm>
        </p:grpSpPr>
        <p:sp>
          <p:nvSpPr>
            <p:cNvPr id="109" name="Google Shape;109;p16"/>
            <p:cNvSpPr/>
            <p:nvPr/>
          </p:nvSpPr>
          <p:spPr>
            <a:xfrm>
              <a:off x="2263425" y="1189775"/>
              <a:ext cx="2541300" cy="669000"/>
            </a:xfrm>
            <a:prstGeom prst="chevron">
              <a:avLst>
                <a:gd name="adj" fmla="val 50000"/>
              </a:avLst>
            </a:prstGeom>
            <a:solidFill>
              <a:srgbClr val="0C58D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FFFFFF"/>
                  </a:solidFill>
                  <a:latin typeface="Roboto"/>
                  <a:ea typeface="Roboto"/>
                  <a:cs typeface="Roboto"/>
                  <a:sym typeface="Roboto"/>
                </a:rPr>
                <a:t>Segment trials into samples</a:t>
              </a:r>
              <a:endParaRPr sz="1200" b="0" i="0" u="none" strike="noStrike" cap="none">
                <a:solidFill>
                  <a:srgbClr val="FFFFFF"/>
                </a:solidFill>
                <a:latin typeface="Roboto"/>
                <a:ea typeface="Roboto"/>
                <a:cs typeface="Roboto"/>
                <a:sym typeface="Roboto"/>
              </a:endParaRPr>
            </a:p>
          </p:txBody>
        </p:sp>
        <p:sp>
          <p:nvSpPr>
            <p:cNvPr id="110" name="Google Shape;110;p16"/>
            <p:cNvSpPr txBox="1"/>
            <p:nvPr/>
          </p:nvSpPr>
          <p:spPr>
            <a:xfrm>
              <a:off x="2512202" y="2057125"/>
              <a:ext cx="19050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grpSp>
      <p:grpSp>
        <p:nvGrpSpPr>
          <p:cNvPr id="111" name="Google Shape;111;p16"/>
          <p:cNvGrpSpPr/>
          <p:nvPr/>
        </p:nvGrpSpPr>
        <p:grpSpPr>
          <a:xfrm>
            <a:off x="4329974" y="2701223"/>
            <a:ext cx="2541300" cy="1750929"/>
            <a:chOff x="4329974" y="1189775"/>
            <a:chExt cx="2541300" cy="3483050"/>
          </a:xfrm>
        </p:grpSpPr>
        <p:sp>
          <p:nvSpPr>
            <p:cNvPr id="112" name="Google Shape;112;p16"/>
            <p:cNvSpPr/>
            <p:nvPr/>
          </p:nvSpPr>
          <p:spPr>
            <a:xfrm>
              <a:off x="4329974" y="1189775"/>
              <a:ext cx="2541300" cy="669000"/>
            </a:xfrm>
            <a:prstGeom prst="chevron">
              <a:avLst>
                <a:gd name="adj" fmla="val 50000"/>
              </a:avLst>
            </a:prstGeom>
            <a:solidFill>
              <a:srgbClr val="0D5DD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200" b="0" i="0" u="none" strike="noStrike" cap="none">
                  <a:solidFill>
                    <a:srgbClr val="FFFFFF"/>
                  </a:solidFill>
                  <a:latin typeface="Roboto"/>
                  <a:ea typeface="Roboto"/>
                  <a:cs typeface="Roboto"/>
                  <a:sym typeface="Roboto"/>
                </a:rPr>
                <a:t>Resample to same frame #</a:t>
              </a:r>
              <a:endParaRPr sz="1200" b="0" i="0" u="none" strike="noStrike" cap="none">
                <a:solidFill>
                  <a:srgbClr val="FFFFFF"/>
                </a:solidFill>
                <a:latin typeface="Roboto"/>
                <a:ea typeface="Roboto"/>
                <a:cs typeface="Roboto"/>
                <a:sym typeface="Roboto"/>
              </a:endParaRPr>
            </a:p>
          </p:txBody>
        </p:sp>
        <p:sp>
          <p:nvSpPr>
            <p:cNvPr id="113" name="Google Shape;113;p16"/>
            <p:cNvSpPr txBox="1"/>
            <p:nvPr/>
          </p:nvSpPr>
          <p:spPr>
            <a:xfrm>
              <a:off x="4613553" y="2057125"/>
              <a:ext cx="19050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grpSp>
      <p:grpSp>
        <p:nvGrpSpPr>
          <p:cNvPr id="114" name="Google Shape;114;p16"/>
          <p:cNvGrpSpPr/>
          <p:nvPr/>
        </p:nvGrpSpPr>
        <p:grpSpPr>
          <a:xfrm>
            <a:off x="6396739" y="2701223"/>
            <a:ext cx="2541300" cy="1750929"/>
            <a:chOff x="6396739" y="1189775"/>
            <a:chExt cx="2541300" cy="3483050"/>
          </a:xfrm>
        </p:grpSpPr>
        <p:sp>
          <p:nvSpPr>
            <p:cNvPr id="115" name="Google Shape;115;p16"/>
            <p:cNvSpPr/>
            <p:nvPr/>
          </p:nvSpPr>
          <p:spPr>
            <a:xfrm>
              <a:off x="6396739" y="1189775"/>
              <a:ext cx="2541300" cy="669000"/>
            </a:xfrm>
            <a:prstGeom prst="chevron">
              <a:avLst>
                <a:gd name="adj" fmla="val 50000"/>
              </a:avLst>
            </a:prstGeom>
            <a:solidFill>
              <a:srgbClr val="0E65F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Remove bad sequences</a:t>
              </a:r>
              <a:endParaRPr sz="1400" b="0" i="0" u="none" strike="noStrike" cap="none">
                <a:solidFill>
                  <a:srgbClr val="FFFFFF"/>
                </a:solidFill>
                <a:latin typeface="Roboto"/>
                <a:ea typeface="Roboto"/>
                <a:cs typeface="Roboto"/>
                <a:sym typeface="Roboto"/>
              </a:endParaRPr>
            </a:p>
          </p:txBody>
        </p:sp>
        <p:sp>
          <p:nvSpPr>
            <p:cNvPr id="116" name="Google Shape;116;p16"/>
            <p:cNvSpPr txBox="1"/>
            <p:nvPr/>
          </p:nvSpPr>
          <p:spPr>
            <a:xfrm>
              <a:off x="6714905" y="2057125"/>
              <a:ext cx="19050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grpSp>
      <p:pic>
        <p:nvPicPr>
          <p:cNvPr id="117" name="Google Shape;117;p16"/>
          <p:cNvPicPr preferRelativeResize="0">
            <a:picLocks noGrp="1"/>
          </p:cNvPicPr>
          <p:nvPr>
            <p:ph type="pic" idx="2"/>
          </p:nvPr>
        </p:nvPicPr>
        <p:blipFill rotWithShape="1">
          <a:blip r:embed="rId3">
            <a:alphaModFix/>
          </a:blip>
          <a:srcRect l="2435" r="2444"/>
          <a:stretch/>
        </p:blipFill>
        <p:spPr>
          <a:xfrm>
            <a:off x="2193858" y="1069531"/>
            <a:ext cx="2219550" cy="1555601"/>
          </a:xfrm>
          <a:prstGeom prst="rect">
            <a:avLst/>
          </a:prstGeom>
          <a:noFill/>
          <a:ln>
            <a:noFill/>
          </a:ln>
        </p:spPr>
      </p:pic>
      <p:pic>
        <p:nvPicPr>
          <p:cNvPr id="118" name="Google Shape;118;p16"/>
          <p:cNvPicPr preferRelativeResize="0"/>
          <p:nvPr/>
        </p:nvPicPr>
        <p:blipFill rotWithShape="1">
          <a:blip r:embed="rId4">
            <a:alphaModFix/>
          </a:blip>
          <a:srcRect/>
          <a:stretch/>
        </p:blipFill>
        <p:spPr>
          <a:xfrm>
            <a:off x="41425" y="3045900"/>
            <a:ext cx="2221992" cy="1555200"/>
          </a:xfrm>
          <a:prstGeom prst="rect">
            <a:avLst/>
          </a:prstGeom>
          <a:noFill/>
          <a:ln>
            <a:noFill/>
          </a:ln>
        </p:spPr>
      </p:pic>
      <p:pic>
        <p:nvPicPr>
          <p:cNvPr id="119" name="Google Shape;119;p16"/>
          <p:cNvPicPr preferRelativeResize="0"/>
          <p:nvPr/>
        </p:nvPicPr>
        <p:blipFill rotWithShape="1">
          <a:blip r:embed="rId5">
            <a:alphaModFix/>
          </a:blip>
          <a:srcRect/>
          <a:stretch/>
        </p:blipFill>
        <p:spPr>
          <a:xfrm>
            <a:off x="6501000" y="3156850"/>
            <a:ext cx="2437351" cy="720000"/>
          </a:xfrm>
          <a:prstGeom prst="rect">
            <a:avLst/>
          </a:prstGeom>
          <a:noFill/>
          <a:ln>
            <a:noFill/>
          </a:ln>
        </p:spPr>
      </p:pic>
      <p:pic>
        <p:nvPicPr>
          <p:cNvPr id="120" name="Google Shape;120;p16"/>
          <p:cNvPicPr preferRelativeResize="0"/>
          <p:nvPr/>
        </p:nvPicPr>
        <p:blipFill rotWithShape="1">
          <a:blip r:embed="rId6">
            <a:alphaModFix/>
          </a:blip>
          <a:srcRect/>
          <a:stretch/>
        </p:blipFill>
        <p:spPr>
          <a:xfrm>
            <a:off x="6501000" y="3800650"/>
            <a:ext cx="2437351" cy="720000"/>
          </a:xfrm>
          <a:prstGeom prst="rect">
            <a:avLst/>
          </a:prstGeom>
          <a:noFill/>
          <a:ln>
            <a:noFill/>
          </a:ln>
        </p:spPr>
      </p:pic>
      <p:pic>
        <p:nvPicPr>
          <p:cNvPr id="121" name="Google Shape;121;p16"/>
          <p:cNvPicPr preferRelativeResize="0">
            <a:picLocks noGrp="1"/>
          </p:cNvPicPr>
          <p:nvPr>
            <p:ph type="pic" idx="3"/>
          </p:nvPr>
        </p:nvPicPr>
        <p:blipFill>
          <a:blip r:embed="rId7"/>
          <a:srcRect/>
          <a:stretch/>
        </p:blipFill>
        <p:spPr>
          <a:xfrm>
            <a:off x="6515712" y="1051454"/>
            <a:ext cx="2422106" cy="1565988"/>
          </a:xfrm>
          <a:prstGeom prst="rect">
            <a:avLst/>
          </a:prstGeom>
          <a:noFill/>
          <a:ln>
            <a:noFill/>
          </a:ln>
        </p:spPr>
      </p:pic>
      <p:pic>
        <p:nvPicPr>
          <p:cNvPr id="122" name="Google Shape;122;p16"/>
          <p:cNvPicPr preferRelativeResize="0"/>
          <p:nvPr/>
        </p:nvPicPr>
        <p:blipFill rotWithShape="1">
          <a:blip r:embed="rId8">
            <a:alphaModFix/>
          </a:blip>
          <a:srcRect/>
          <a:stretch/>
        </p:blipFill>
        <p:spPr>
          <a:xfrm>
            <a:off x="2212788" y="3046250"/>
            <a:ext cx="2221992" cy="1554480"/>
          </a:xfrm>
          <a:prstGeom prst="rect">
            <a:avLst/>
          </a:prstGeom>
          <a:noFill/>
          <a:ln>
            <a:noFill/>
          </a:ln>
        </p:spPr>
      </p:pic>
      <p:pic>
        <p:nvPicPr>
          <p:cNvPr id="123" name="Google Shape;123;p16"/>
          <p:cNvPicPr preferRelativeResize="0"/>
          <p:nvPr/>
        </p:nvPicPr>
        <p:blipFill rotWithShape="1">
          <a:blip r:embed="rId9">
            <a:alphaModFix/>
          </a:blip>
          <a:srcRect/>
          <a:stretch/>
        </p:blipFill>
        <p:spPr>
          <a:xfrm>
            <a:off x="4375130" y="3046250"/>
            <a:ext cx="2221992" cy="1554480"/>
          </a:xfrm>
          <a:prstGeom prst="rect">
            <a:avLst/>
          </a:prstGeom>
          <a:noFill/>
          <a:ln>
            <a:noFill/>
          </a:ln>
        </p:spPr>
      </p:pic>
      <p:sp>
        <p:nvSpPr>
          <p:cNvPr id="124" name="Google Shape;124;p16"/>
          <p:cNvSpPr txBox="1"/>
          <p:nvPr/>
        </p:nvSpPr>
        <p:spPr>
          <a:xfrm>
            <a:off x="308975" y="1270825"/>
            <a:ext cx="17811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anthro_2021.csv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Accelerometer.csv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Gyroscope.csv</a:t>
            </a:r>
            <a:endParaRPr sz="1400" b="0" i="0" u="none" strike="noStrike" cap="none">
              <a:solidFill>
                <a:srgbClr val="000000"/>
              </a:solidFill>
              <a:latin typeface="Arial"/>
              <a:ea typeface="Arial"/>
              <a:cs typeface="Arial"/>
              <a:sym typeface="Arial"/>
            </a:endParaRPr>
          </a:p>
        </p:txBody>
      </p:sp>
      <p:pic>
        <p:nvPicPr>
          <p:cNvPr id="125" name="Google Shape;125;p16"/>
          <p:cNvPicPr preferRelativeResize="0"/>
          <p:nvPr/>
        </p:nvPicPr>
        <p:blipFill rotWithShape="1">
          <a:blip r:embed="rId10">
            <a:alphaModFix/>
          </a:blip>
          <a:srcRect l="2408" r="2398"/>
          <a:stretch/>
        </p:blipFill>
        <p:spPr>
          <a:xfrm>
            <a:off x="4369731" y="1054863"/>
            <a:ext cx="2219550" cy="15544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Data filtering</a:t>
            </a:r>
            <a:endParaRPr/>
          </a:p>
        </p:txBody>
      </p:sp>
      <p:pic>
        <p:nvPicPr>
          <p:cNvPr id="131" name="Google Shape;131;p17"/>
          <p:cNvPicPr preferRelativeResize="0"/>
          <p:nvPr/>
        </p:nvPicPr>
        <p:blipFill rotWithShape="1">
          <a:blip r:embed="rId3">
            <a:alphaModFix/>
          </a:blip>
          <a:srcRect/>
          <a:stretch/>
        </p:blipFill>
        <p:spPr>
          <a:xfrm>
            <a:off x="3830225" y="857250"/>
            <a:ext cx="5143500" cy="3429000"/>
          </a:xfrm>
          <a:prstGeom prst="rect">
            <a:avLst/>
          </a:prstGeom>
          <a:noFill/>
          <a:ln>
            <a:noFill/>
          </a:ln>
        </p:spPr>
      </p:pic>
      <p:pic>
        <p:nvPicPr>
          <p:cNvPr id="132" name="Google Shape;132;p17"/>
          <p:cNvPicPr preferRelativeResize="0"/>
          <p:nvPr/>
        </p:nvPicPr>
        <p:blipFill rotWithShape="1">
          <a:blip r:embed="rId4">
            <a:alphaModFix/>
          </a:blip>
          <a:srcRect/>
          <a:stretch/>
        </p:blipFill>
        <p:spPr>
          <a:xfrm>
            <a:off x="321850" y="1248000"/>
            <a:ext cx="3423601" cy="1188000"/>
          </a:xfrm>
          <a:prstGeom prst="rect">
            <a:avLst/>
          </a:prstGeom>
          <a:noFill/>
          <a:ln>
            <a:noFill/>
          </a:ln>
        </p:spPr>
      </p:pic>
      <p:sp>
        <p:nvSpPr>
          <p:cNvPr id="133" name="Google Shape;133;p17"/>
          <p:cNvSpPr txBox="1">
            <a:spLocks noGrp="1"/>
          </p:cNvSpPr>
          <p:nvPr>
            <p:ph type="body" idx="1"/>
          </p:nvPr>
        </p:nvSpPr>
        <p:spPr>
          <a:xfrm>
            <a:off x="288000" y="2711925"/>
            <a:ext cx="3631500" cy="1188000"/>
          </a:xfrm>
          <a:prstGeom prst="rect">
            <a:avLst/>
          </a:prstGeom>
          <a:noFill/>
          <a:ln>
            <a:noFill/>
          </a:ln>
        </p:spPr>
        <p:txBody>
          <a:bodyPr spcFirstLastPara="1" wrap="square" lIns="0" tIns="0" rIns="0" bIns="0" anchor="ctr" anchorCtr="0">
            <a:noAutofit/>
          </a:bodyPr>
          <a:lstStyle/>
          <a:p>
            <a:pPr marL="457200" lvl="0" indent="-330200" algn="l" rtl="0">
              <a:lnSpc>
                <a:spcPct val="100000"/>
              </a:lnSpc>
              <a:spcBef>
                <a:spcPts val="0"/>
              </a:spcBef>
              <a:spcAft>
                <a:spcPts val="0"/>
              </a:spcAft>
              <a:buSzPts val="1600"/>
              <a:buChar char="▪"/>
            </a:pPr>
            <a:r>
              <a:rPr lang="en" sz="1600" dirty="0"/>
              <a:t>Applied Butterworth low pass filter</a:t>
            </a:r>
            <a:endParaRPr sz="1600" dirty="0"/>
          </a:p>
          <a:p>
            <a:pPr marL="457200" lvl="0" indent="-330200" algn="l" rtl="0">
              <a:lnSpc>
                <a:spcPct val="100000"/>
              </a:lnSpc>
              <a:spcBef>
                <a:spcPts val="0"/>
              </a:spcBef>
              <a:spcAft>
                <a:spcPts val="0"/>
              </a:spcAft>
              <a:buSzPts val="1600"/>
              <a:buChar char="▪"/>
            </a:pPr>
            <a:r>
              <a:rPr lang="en" sz="1600" dirty="0"/>
              <a:t>Cut off frequency of 4Hz</a:t>
            </a:r>
            <a:endParaRPr sz="1600" dirty="0"/>
          </a:p>
          <a:p>
            <a:pPr marL="914400" lvl="1" indent="-323850" algn="l" rtl="0">
              <a:lnSpc>
                <a:spcPct val="100000"/>
              </a:lnSpc>
              <a:spcBef>
                <a:spcPts val="0"/>
              </a:spcBef>
              <a:spcAft>
                <a:spcPts val="0"/>
              </a:spcAft>
              <a:buSzPts val="1500"/>
              <a:buChar char="▪"/>
            </a:pPr>
            <a:r>
              <a:rPr lang="en" sz="1500" dirty="0"/>
              <a:t>Avg. walking freq. of a person</a:t>
            </a:r>
            <a:endParaRPr sz="1500" dirty="0"/>
          </a:p>
          <a:p>
            <a:pPr marL="914400" lvl="1" indent="-323850" algn="l" rtl="0">
              <a:spcBef>
                <a:spcPts val="0"/>
              </a:spcBef>
              <a:spcAft>
                <a:spcPts val="0"/>
              </a:spcAft>
              <a:buSzPts val="1500"/>
              <a:buChar char="▪"/>
            </a:pPr>
            <a:r>
              <a:rPr lang="en" sz="1500" dirty="0"/>
              <a:t>Fast Fourier Transform</a:t>
            </a:r>
            <a:endParaRPr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288000" y="134741"/>
            <a:ext cx="8568000" cy="407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Extract Motion Sequence</a:t>
            </a:r>
            <a:endParaRPr/>
          </a:p>
        </p:txBody>
      </p:sp>
      <p:sp>
        <p:nvSpPr>
          <p:cNvPr id="139" name="Google Shape;139;p18"/>
          <p:cNvSpPr/>
          <p:nvPr/>
        </p:nvSpPr>
        <p:spPr>
          <a:xfrm>
            <a:off x="5632317" y="830225"/>
            <a:ext cx="3305700" cy="669000"/>
          </a:xfrm>
          <a:prstGeom prst="chevron">
            <a:avLst>
              <a:gd name="adj" fmla="val 50000"/>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Cut data</a:t>
            </a:r>
            <a:endParaRPr>
              <a:solidFill>
                <a:srgbClr val="FFFFFF"/>
              </a:solidFill>
              <a:latin typeface="Roboto"/>
              <a:ea typeface="Roboto"/>
              <a:cs typeface="Roboto"/>
              <a:sym typeface="Roboto"/>
            </a:endParaRPr>
          </a:p>
        </p:txBody>
      </p:sp>
      <p:sp>
        <p:nvSpPr>
          <p:cNvPr id="140" name="Google Shape;140;p18"/>
          <p:cNvSpPr/>
          <p:nvPr/>
        </p:nvSpPr>
        <p:spPr>
          <a:xfrm>
            <a:off x="0" y="830439"/>
            <a:ext cx="3546900" cy="669000"/>
          </a:xfrm>
          <a:prstGeom prst="homePlate">
            <a:avLst>
              <a:gd name="adj" fmla="val 50000"/>
            </a:avLst>
          </a:prstGeom>
          <a:solidFill>
            <a:srgbClr val="0856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Precut data</a:t>
            </a:r>
            <a:endParaRPr>
              <a:solidFill>
                <a:srgbClr val="FFFFFF"/>
              </a:solidFill>
              <a:latin typeface="Roboto"/>
              <a:ea typeface="Roboto"/>
              <a:cs typeface="Roboto"/>
              <a:sym typeface="Roboto"/>
            </a:endParaRPr>
          </a:p>
        </p:txBody>
      </p:sp>
      <p:sp>
        <p:nvSpPr>
          <p:cNvPr id="141" name="Google Shape;141;p18"/>
          <p:cNvSpPr/>
          <p:nvPr/>
        </p:nvSpPr>
        <p:spPr>
          <a:xfrm>
            <a:off x="2944204" y="830225"/>
            <a:ext cx="3305700" cy="669000"/>
          </a:xfrm>
          <a:prstGeom prst="chevron">
            <a:avLst>
              <a:gd name="adj" fmla="val 50000"/>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Get bounds to find peaks</a:t>
            </a:r>
            <a:endParaRPr>
              <a:solidFill>
                <a:srgbClr val="FFFFFF"/>
              </a:solidFill>
              <a:latin typeface="Roboto"/>
              <a:ea typeface="Roboto"/>
              <a:cs typeface="Roboto"/>
              <a:sym typeface="Roboto"/>
            </a:endParaRPr>
          </a:p>
        </p:txBody>
      </p:sp>
      <p:sp>
        <p:nvSpPr>
          <p:cNvPr id="142" name="Google Shape;142;p18"/>
          <p:cNvSpPr txBox="1">
            <a:spLocks noGrp="1"/>
          </p:cNvSpPr>
          <p:nvPr>
            <p:ph type="body" idx="1"/>
          </p:nvPr>
        </p:nvSpPr>
        <p:spPr>
          <a:xfrm>
            <a:off x="484925" y="1787450"/>
            <a:ext cx="2240400" cy="1293000"/>
          </a:xfrm>
          <a:prstGeom prst="rect">
            <a:avLst/>
          </a:prstGeom>
          <a:noFill/>
          <a:ln>
            <a:noFill/>
          </a:ln>
        </p:spPr>
        <p:txBody>
          <a:bodyPr spcFirstLastPara="1" wrap="square" lIns="0" tIns="0" rIns="0" bIns="0" anchor="ctr" anchorCtr="0">
            <a:spAutoFit/>
          </a:bodyPr>
          <a:lstStyle/>
          <a:p>
            <a:pPr marL="457200" lvl="0" indent="-317500" algn="l" rtl="0">
              <a:lnSpc>
                <a:spcPct val="100000"/>
              </a:lnSpc>
              <a:spcBef>
                <a:spcPts val="0"/>
              </a:spcBef>
              <a:spcAft>
                <a:spcPts val="0"/>
              </a:spcAft>
              <a:buSzPts val="1400"/>
              <a:buChar char="▪"/>
            </a:pPr>
            <a:r>
              <a:rPr lang="en" dirty="0"/>
              <a:t>Precut signals with a precut factor e.g. 0.25</a:t>
            </a:r>
            <a:endParaRPr dirty="0"/>
          </a:p>
          <a:p>
            <a:pPr marL="0" lvl="0" indent="0" algn="l" rtl="0">
              <a:lnSpc>
                <a:spcPct val="100000"/>
              </a:lnSpc>
              <a:spcBef>
                <a:spcPts val="0"/>
              </a:spcBef>
              <a:spcAft>
                <a:spcPts val="0"/>
              </a:spcAft>
              <a:buNone/>
            </a:pPr>
            <a:endParaRPr dirty="0"/>
          </a:p>
          <a:p>
            <a:pPr marL="457200" lvl="0" indent="-317500" algn="l" rtl="0">
              <a:lnSpc>
                <a:spcPct val="100000"/>
              </a:lnSpc>
              <a:spcBef>
                <a:spcPts val="0"/>
              </a:spcBef>
              <a:spcAft>
                <a:spcPts val="0"/>
              </a:spcAft>
              <a:buSzPts val="1400"/>
              <a:buChar char="▪"/>
            </a:pPr>
            <a:r>
              <a:rPr lang="en" dirty="0"/>
              <a:t>Precut factor was empirically determined by observing all data</a:t>
            </a:r>
            <a:endParaRPr dirty="0"/>
          </a:p>
        </p:txBody>
      </p:sp>
      <p:sp>
        <p:nvSpPr>
          <p:cNvPr id="143" name="Google Shape;143;p18"/>
          <p:cNvSpPr txBox="1">
            <a:spLocks noGrp="1"/>
          </p:cNvSpPr>
          <p:nvPr>
            <p:ph type="body" idx="2"/>
          </p:nvPr>
        </p:nvSpPr>
        <p:spPr>
          <a:xfrm>
            <a:off x="3451800" y="1787534"/>
            <a:ext cx="2240400" cy="646331"/>
          </a:xfrm>
          <a:prstGeom prst="rect">
            <a:avLst/>
          </a:prstGeom>
          <a:noFill/>
          <a:ln>
            <a:noFill/>
          </a:ln>
        </p:spPr>
        <p:txBody>
          <a:bodyPr spcFirstLastPara="1" wrap="square" lIns="0" tIns="0" rIns="0" bIns="0" anchor="ctr" anchorCtr="0">
            <a:spAutoFit/>
          </a:bodyPr>
          <a:lstStyle/>
          <a:p>
            <a:pPr marL="457200" lvl="0" indent="-317500" algn="l" rtl="0">
              <a:lnSpc>
                <a:spcPct val="100000"/>
              </a:lnSpc>
              <a:spcBef>
                <a:spcPts val="0"/>
              </a:spcBef>
              <a:spcAft>
                <a:spcPts val="0"/>
              </a:spcAft>
              <a:buSzPts val="1400"/>
              <a:buChar char="▪"/>
            </a:pPr>
            <a:r>
              <a:rPr lang="en" sz="1400" dirty="0">
                <a:solidFill>
                  <a:srgbClr val="000000"/>
                </a:solidFill>
              </a:rPr>
              <a:t>Get upper and lower bounds to find peaks of the signal</a:t>
            </a:r>
            <a:endParaRPr sz="1400" dirty="0">
              <a:solidFill>
                <a:srgbClr val="000000"/>
              </a:solidFill>
            </a:endParaRPr>
          </a:p>
        </p:txBody>
      </p:sp>
      <p:sp>
        <p:nvSpPr>
          <p:cNvPr id="144" name="Google Shape;144;p18"/>
          <p:cNvSpPr txBox="1">
            <a:spLocks noGrp="1"/>
          </p:cNvSpPr>
          <p:nvPr>
            <p:ph type="body" idx="3"/>
          </p:nvPr>
        </p:nvSpPr>
        <p:spPr>
          <a:xfrm>
            <a:off x="6249900" y="1787000"/>
            <a:ext cx="2240400" cy="1723800"/>
          </a:xfrm>
          <a:prstGeom prst="rect">
            <a:avLst/>
          </a:prstGeom>
          <a:noFill/>
          <a:ln>
            <a:noFill/>
          </a:ln>
        </p:spPr>
        <p:txBody>
          <a:bodyPr spcFirstLastPara="1" wrap="square" lIns="0" tIns="0" rIns="0" bIns="0" anchor="ctr" anchorCtr="0">
            <a:spAutoFit/>
          </a:bodyPr>
          <a:lstStyle/>
          <a:p>
            <a:pPr marL="457200" lvl="0" indent="-317500" algn="l" rtl="0">
              <a:spcBef>
                <a:spcPts val="0"/>
              </a:spcBef>
              <a:spcAft>
                <a:spcPts val="0"/>
              </a:spcAft>
              <a:buSzPts val="1400"/>
              <a:buChar char="▪"/>
            </a:pPr>
            <a:r>
              <a:rPr lang="en"/>
              <a:t>Starting point: maximum difference between two neighboring peaks</a:t>
            </a:r>
            <a:endParaRPr/>
          </a:p>
          <a:p>
            <a:pPr marL="457200" lvl="0" indent="0" algn="l" rtl="0">
              <a:spcBef>
                <a:spcPts val="0"/>
              </a:spcBef>
              <a:spcAft>
                <a:spcPts val="0"/>
              </a:spcAft>
              <a:buNone/>
            </a:pPr>
            <a:r>
              <a:rPr lang="en"/>
              <a:t> </a:t>
            </a:r>
            <a:endParaRPr/>
          </a:p>
          <a:p>
            <a:pPr marL="457200" lvl="0" indent="-317500" algn="l" rtl="0">
              <a:spcBef>
                <a:spcPts val="0"/>
              </a:spcBef>
              <a:spcAft>
                <a:spcPts val="0"/>
              </a:spcAft>
              <a:buSzPts val="1400"/>
              <a:buChar char="▪"/>
            </a:pPr>
            <a:r>
              <a:rPr lang="en"/>
              <a:t>Duration of e.g. 18s was set manually from the starting pt.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Pre-calculation of parameters</a:t>
            </a:r>
            <a:endParaRPr/>
          </a:p>
        </p:txBody>
      </p:sp>
      <p:pic>
        <p:nvPicPr>
          <p:cNvPr id="150" name="Google Shape;150;p19"/>
          <p:cNvPicPr preferRelativeResize="0"/>
          <p:nvPr/>
        </p:nvPicPr>
        <p:blipFill rotWithShape="1">
          <a:blip r:embed="rId3">
            <a:alphaModFix/>
          </a:blip>
          <a:srcRect/>
          <a:stretch/>
        </p:blipFill>
        <p:spPr>
          <a:xfrm>
            <a:off x="288000" y="713252"/>
            <a:ext cx="6782951" cy="2676350"/>
          </a:xfrm>
          <a:prstGeom prst="rect">
            <a:avLst/>
          </a:prstGeom>
          <a:noFill/>
          <a:ln>
            <a:noFill/>
          </a:ln>
        </p:spPr>
      </p:pic>
      <p:pic>
        <p:nvPicPr>
          <p:cNvPr id="151" name="Google Shape;151;p19"/>
          <p:cNvPicPr preferRelativeResize="0"/>
          <p:nvPr/>
        </p:nvPicPr>
        <p:blipFill rotWithShape="1">
          <a:blip r:embed="rId4">
            <a:alphaModFix/>
          </a:blip>
          <a:srcRect/>
          <a:stretch/>
        </p:blipFill>
        <p:spPr>
          <a:xfrm>
            <a:off x="4572000" y="713250"/>
            <a:ext cx="2498950" cy="1665975"/>
          </a:xfrm>
          <a:prstGeom prst="rect">
            <a:avLst/>
          </a:prstGeom>
          <a:noFill/>
          <a:ln>
            <a:noFill/>
          </a:ln>
        </p:spPr>
      </p:pic>
      <p:sp>
        <p:nvSpPr>
          <p:cNvPr id="152" name="Google Shape;152;p19"/>
          <p:cNvSpPr txBox="1">
            <a:spLocks noGrp="1"/>
          </p:cNvSpPr>
          <p:nvPr>
            <p:ph type="body" idx="1"/>
          </p:nvPr>
        </p:nvSpPr>
        <p:spPr>
          <a:xfrm>
            <a:off x="288000" y="3431100"/>
            <a:ext cx="8492400" cy="1188000"/>
          </a:xfrm>
          <a:prstGeom prst="rect">
            <a:avLst/>
          </a:prstGeom>
          <a:noFill/>
          <a:ln>
            <a:noFill/>
          </a:ln>
        </p:spPr>
        <p:txBody>
          <a:bodyPr spcFirstLastPara="1" wrap="square" lIns="0" tIns="0" rIns="0" bIns="0" anchor="ctr" anchorCtr="0">
            <a:noAutofit/>
          </a:bodyPr>
          <a:lstStyle/>
          <a:p>
            <a:pPr marL="457200" lvl="0" indent="-330200" algn="l" rtl="0">
              <a:lnSpc>
                <a:spcPct val="100000"/>
              </a:lnSpc>
              <a:spcBef>
                <a:spcPts val="0"/>
              </a:spcBef>
              <a:spcAft>
                <a:spcPts val="0"/>
              </a:spcAft>
              <a:buSzPts val="1600"/>
              <a:buChar char="▪"/>
            </a:pPr>
            <a:r>
              <a:rPr lang="en" sz="1600" dirty="0"/>
              <a:t>Get upper and lower bounds of the height signal to find peaks</a:t>
            </a:r>
          </a:p>
          <a:p>
            <a:pPr lvl="1" indent="-330200">
              <a:buSzPts val="1600"/>
            </a:pPr>
            <a:r>
              <a:rPr lang="en" sz="1400" dirty="0"/>
              <a:t>to avoid loss of characteristics of different data</a:t>
            </a:r>
            <a:endParaRPr sz="1400" dirty="0"/>
          </a:p>
          <a:p>
            <a:pPr marL="914400" lvl="1" indent="-330200" algn="l" rtl="0">
              <a:lnSpc>
                <a:spcPct val="100000"/>
              </a:lnSpc>
              <a:spcBef>
                <a:spcPts val="0"/>
              </a:spcBef>
              <a:spcAft>
                <a:spcPts val="0"/>
              </a:spcAft>
              <a:buSzPts val="1600"/>
              <a:buChar char="▪"/>
            </a:pPr>
            <a:r>
              <a:rPr lang="en" sz="1400" dirty="0"/>
              <a:t>used median and max. frequency of the initial data (55% - 65%) to determine the peaks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288000" y="134741"/>
            <a:ext cx="8568000" cy="407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Extract Motion Sequence</a:t>
            </a:r>
            <a:endParaRPr/>
          </a:p>
        </p:txBody>
      </p:sp>
      <p:sp>
        <p:nvSpPr>
          <p:cNvPr id="139" name="Google Shape;139;p18"/>
          <p:cNvSpPr/>
          <p:nvPr/>
        </p:nvSpPr>
        <p:spPr>
          <a:xfrm>
            <a:off x="5632317" y="830225"/>
            <a:ext cx="3305700" cy="669000"/>
          </a:xfrm>
          <a:prstGeom prst="chevron">
            <a:avLst>
              <a:gd name="adj" fmla="val 50000"/>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Cut data</a:t>
            </a:r>
            <a:endParaRPr>
              <a:solidFill>
                <a:srgbClr val="FFFFFF"/>
              </a:solidFill>
              <a:latin typeface="Roboto"/>
              <a:ea typeface="Roboto"/>
              <a:cs typeface="Roboto"/>
              <a:sym typeface="Roboto"/>
            </a:endParaRPr>
          </a:p>
        </p:txBody>
      </p:sp>
      <p:sp>
        <p:nvSpPr>
          <p:cNvPr id="140" name="Google Shape;140;p18"/>
          <p:cNvSpPr/>
          <p:nvPr/>
        </p:nvSpPr>
        <p:spPr>
          <a:xfrm>
            <a:off x="0" y="830439"/>
            <a:ext cx="3546900" cy="669000"/>
          </a:xfrm>
          <a:prstGeom prst="homePlate">
            <a:avLst>
              <a:gd name="adj" fmla="val 50000"/>
            </a:avLst>
          </a:prstGeom>
          <a:solidFill>
            <a:srgbClr val="0856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Precut data</a:t>
            </a:r>
            <a:endParaRPr>
              <a:solidFill>
                <a:srgbClr val="FFFFFF"/>
              </a:solidFill>
              <a:latin typeface="Roboto"/>
              <a:ea typeface="Roboto"/>
              <a:cs typeface="Roboto"/>
              <a:sym typeface="Roboto"/>
            </a:endParaRPr>
          </a:p>
        </p:txBody>
      </p:sp>
      <p:sp>
        <p:nvSpPr>
          <p:cNvPr id="141" name="Google Shape;141;p18"/>
          <p:cNvSpPr/>
          <p:nvPr/>
        </p:nvSpPr>
        <p:spPr>
          <a:xfrm>
            <a:off x="2944204" y="830225"/>
            <a:ext cx="3305700" cy="669000"/>
          </a:xfrm>
          <a:prstGeom prst="chevron">
            <a:avLst>
              <a:gd name="adj" fmla="val 50000"/>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Get bounds to find peaks</a:t>
            </a:r>
            <a:endParaRPr>
              <a:solidFill>
                <a:srgbClr val="FFFFFF"/>
              </a:solidFill>
              <a:latin typeface="Roboto"/>
              <a:ea typeface="Roboto"/>
              <a:cs typeface="Roboto"/>
              <a:sym typeface="Roboto"/>
            </a:endParaRPr>
          </a:p>
        </p:txBody>
      </p:sp>
      <p:sp>
        <p:nvSpPr>
          <p:cNvPr id="142" name="Google Shape;142;p18"/>
          <p:cNvSpPr txBox="1">
            <a:spLocks noGrp="1"/>
          </p:cNvSpPr>
          <p:nvPr>
            <p:ph type="body" idx="1"/>
          </p:nvPr>
        </p:nvSpPr>
        <p:spPr>
          <a:xfrm>
            <a:off x="484925" y="1787450"/>
            <a:ext cx="2240400" cy="1293000"/>
          </a:xfrm>
          <a:prstGeom prst="rect">
            <a:avLst/>
          </a:prstGeom>
          <a:noFill/>
          <a:ln>
            <a:noFill/>
          </a:ln>
        </p:spPr>
        <p:txBody>
          <a:bodyPr spcFirstLastPara="1" wrap="square" lIns="0" tIns="0" rIns="0" bIns="0" anchor="ctr" anchorCtr="0">
            <a:spAutoFit/>
          </a:bodyPr>
          <a:lstStyle/>
          <a:p>
            <a:pPr marL="457200" lvl="0" indent="-317500" algn="l" rtl="0">
              <a:lnSpc>
                <a:spcPct val="100000"/>
              </a:lnSpc>
              <a:spcBef>
                <a:spcPts val="0"/>
              </a:spcBef>
              <a:spcAft>
                <a:spcPts val="0"/>
              </a:spcAft>
              <a:buSzPts val="1400"/>
              <a:buChar char="▪"/>
            </a:pPr>
            <a:r>
              <a:rPr lang="en" dirty="0"/>
              <a:t>Precut signals with a precut factor e.g. 0.25</a:t>
            </a:r>
            <a:endParaRPr dirty="0"/>
          </a:p>
          <a:p>
            <a:pPr marL="0" lvl="0" indent="0" algn="l" rtl="0">
              <a:lnSpc>
                <a:spcPct val="100000"/>
              </a:lnSpc>
              <a:spcBef>
                <a:spcPts val="0"/>
              </a:spcBef>
              <a:spcAft>
                <a:spcPts val="0"/>
              </a:spcAft>
              <a:buNone/>
            </a:pPr>
            <a:endParaRPr dirty="0"/>
          </a:p>
          <a:p>
            <a:pPr marL="457200" lvl="0" indent="-317500" algn="l" rtl="0">
              <a:lnSpc>
                <a:spcPct val="100000"/>
              </a:lnSpc>
              <a:spcBef>
                <a:spcPts val="0"/>
              </a:spcBef>
              <a:spcAft>
                <a:spcPts val="0"/>
              </a:spcAft>
              <a:buSzPts val="1400"/>
              <a:buChar char="▪"/>
            </a:pPr>
            <a:r>
              <a:rPr lang="en" dirty="0"/>
              <a:t>Precut factor was empirically determined by observing all data</a:t>
            </a:r>
            <a:endParaRPr dirty="0"/>
          </a:p>
        </p:txBody>
      </p:sp>
      <p:sp>
        <p:nvSpPr>
          <p:cNvPr id="143" name="Google Shape;143;p18"/>
          <p:cNvSpPr txBox="1">
            <a:spLocks noGrp="1"/>
          </p:cNvSpPr>
          <p:nvPr>
            <p:ph type="body" idx="2"/>
          </p:nvPr>
        </p:nvSpPr>
        <p:spPr>
          <a:xfrm>
            <a:off x="3451800" y="1787534"/>
            <a:ext cx="2240400" cy="646331"/>
          </a:xfrm>
          <a:prstGeom prst="rect">
            <a:avLst/>
          </a:prstGeom>
          <a:noFill/>
          <a:ln>
            <a:noFill/>
          </a:ln>
        </p:spPr>
        <p:txBody>
          <a:bodyPr spcFirstLastPara="1" wrap="square" lIns="0" tIns="0" rIns="0" bIns="0" anchor="ctr" anchorCtr="0">
            <a:spAutoFit/>
          </a:bodyPr>
          <a:lstStyle/>
          <a:p>
            <a:pPr marL="457200" lvl="0" indent="-317500" algn="l" rtl="0">
              <a:lnSpc>
                <a:spcPct val="100000"/>
              </a:lnSpc>
              <a:spcBef>
                <a:spcPts val="0"/>
              </a:spcBef>
              <a:spcAft>
                <a:spcPts val="0"/>
              </a:spcAft>
              <a:buSzPts val="1400"/>
              <a:buChar char="▪"/>
            </a:pPr>
            <a:r>
              <a:rPr lang="en" sz="1400" dirty="0">
                <a:solidFill>
                  <a:srgbClr val="000000"/>
                </a:solidFill>
              </a:rPr>
              <a:t>Get upper and lower bounds to find peaks of the signal</a:t>
            </a:r>
            <a:endParaRPr sz="1400" dirty="0">
              <a:solidFill>
                <a:srgbClr val="000000"/>
              </a:solidFill>
            </a:endParaRPr>
          </a:p>
        </p:txBody>
      </p:sp>
      <p:sp>
        <p:nvSpPr>
          <p:cNvPr id="144" name="Google Shape;144;p18"/>
          <p:cNvSpPr txBox="1">
            <a:spLocks noGrp="1"/>
          </p:cNvSpPr>
          <p:nvPr>
            <p:ph type="body" idx="3"/>
          </p:nvPr>
        </p:nvSpPr>
        <p:spPr>
          <a:xfrm>
            <a:off x="6249900" y="1787000"/>
            <a:ext cx="2240400" cy="1723800"/>
          </a:xfrm>
          <a:prstGeom prst="rect">
            <a:avLst/>
          </a:prstGeom>
          <a:noFill/>
          <a:ln>
            <a:noFill/>
          </a:ln>
        </p:spPr>
        <p:txBody>
          <a:bodyPr spcFirstLastPara="1" wrap="square" lIns="0" tIns="0" rIns="0" bIns="0" anchor="ctr" anchorCtr="0">
            <a:spAutoFit/>
          </a:bodyPr>
          <a:lstStyle/>
          <a:p>
            <a:pPr marL="457200" lvl="0" indent="-317500" algn="l" rtl="0">
              <a:spcBef>
                <a:spcPts val="0"/>
              </a:spcBef>
              <a:spcAft>
                <a:spcPts val="0"/>
              </a:spcAft>
              <a:buSzPts val="1400"/>
              <a:buChar char="▪"/>
            </a:pPr>
            <a:r>
              <a:rPr lang="en"/>
              <a:t>Starting point: maximum difference between two neighboring peaks</a:t>
            </a:r>
            <a:endParaRPr/>
          </a:p>
          <a:p>
            <a:pPr marL="457200" lvl="0" indent="0" algn="l" rtl="0">
              <a:spcBef>
                <a:spcPts val="0"/>
              </a:spcBef>
              <a:spcAft>
                <a:spcPts val="0"/>
              </a:spcAft>
              <a:buNone/>
            </a:pPr>
            <a:r>
              <a:rPr lang="en"/>
              <a:t> </a:t>
            </a:r>
            <a:endParaRPr/>
          </a:p>
          <a:p>
            <a:pPr marL="457200" lvl="0" indent="-317500" algn="l" rtl="0">
              <a:spcBef>
                <a:spcPts val="0"/>
              </a:spcBef>
              <a:spcAft>
                <a:spcPts val="0"/>
              </a:spcAft>
              <a:buSzPts val="1400"/>
              <a:buChar char="▪"/>
            </a:pPr>
            <a:r>
              <a:rPr lang="en"/>
              <a:t>Duration of e.g. 18s was set manually from the starting pt. </a:t>
            </a:r>
            <a:endParaRPr/>
          </a:p>
        </p:txBody>
      </p:sp>
    </p:spTree>
    <p:extLst>
      <p:ext uri="{BB962C8B-B14F-4D97-AF65-F5344CB8AC3E}">
        <p14:creationId xmlns:p14="http://schemas.microsoft.com/office/powerpoint/2010/main" val="397291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288000" y="134741"/>
            <a:ext cx="8568000" cy="407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
              <a:t>Cutting of accelerometer and gyroscope data</a:t>
            </a:r>
            <a:endParaRPr/>
          </a:p>
        </p:txBody>
      </p:sp>
      <p:pic>
        <p:nvPicPr>
          <p:cNvPr id="158" name="Google Shape;158;p20"/>
          <p:cNvPicPr preferRelativeResize="0"/>
          <p:nvPr/>
        </p:nvPicPr>
        <p:blipFill>
          <a:blip r:embed="rId3">
            <a:alphaModFix/>
          </a:blip>
          <a:stretch>
            <a:fillRect/>
          </a:stretch>
        </p:blipFill>
        <p:spPr>
          <a:xfrm>
            <a:off x="4419600" y="1047748"/>
            <a:ext cx="4572000" cy="3048000"/>
          </a:xfrm>
          <a:prstGeom prst="rect">
            <a:avLst/>
          </a:prstGeom>
          <a:noFill/>
          <a:ln>
            <a:noFill/>
          </a:ln>
        </p:spPr>
      </p:pic>
      <p:pic>
        <p:nvPicPr>
          <p:cNvPr id="159" name="Google Shape;159;p20"/>
          <p:cNvPicPr preferRelativeResize="0"/>
          <p:nvPr/>
        </p:nvPicPr>
        <p:blipFill>
          <a:blip r:embed="rId4">
            <a:alphaModFix/>
          </a:blip>
          <a:stretch>
            <a:fillRect/>
          </a:stretch>
        </p:blipFill>
        <p:spPr>
          <a:xfrm>
            <a:off x="0" y="1051554"/>
            <a:ext cx="4572000" cy="3040380"/>
          </a:xfrm>
          <a:prstGeom prst="rect">
            <a:avLst/>
          </a:prstGeom>
          <a:noFill/>
          <a:ln>
            <a:noFill/>
          </a:ln>
        </p:spPr>
      </p:pic>
    </p:spTree>
  </p:cSld>
  <p:clrMapOvr>
    <a:masterClrMapping/>
  </p:clrMapOvr>
</p:sld>
</file>

<file path=ppt/theme/theme1.xml><?xml version="1.0" encoding="utf-8"?>
<a:theme xmlns:a="http://schemas.openxmlformats.org/drawingml/2006/main" name="140715_Powerpointvorlage_institute">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1064</Words>
  <Application>Microsoft Macintosh PowerPoint</Application>
  <PresentationFormat>On-screen Show (16:9)</PresentationFormat>
  <Paragraphs>151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Roboto</vt:lpstr>
      <vt:lpstr>Times New Roman</vt:lpstr>
      <vt:lpstr>Noto Sans Symbols</vt:lpstr>
      <vt:lpstr>Arial</vt:lpstr>
      <vt:lpstr>140715_Powerpointvorlage_institute</vt:lpstr>
      <vt:lpstr>Project Aim2 Task14</vt:lpstr>
      <vt:lpstr>Team Introduction</vt:lpstr>
      <vt:lpstr>Motivation and Aim</vt:lpstr>
      <vt:lpstr>Data Preprocessing - Summary</vt:lpstr>
      <vt:lpstr>Data filtering</vt:lpstr>
      <vt:lpstr>Extract Motion Sequence</vt:lpstr>
      <vt:lpstr>Pre-calculation of parameters</vt:lpstr>
      <vt:lpstr>Extract Motion Sequence</vt:lpstr>
      <vt:lpstr>Cutting of accelerometer and gyroscope data</vt:lpstr>
      <vt:lpstr>Rotate data using PCA</vt:lpstr>
      <vt:lpstr>Resample to same frame</vt:lpstr>
      <vt:lpstr>Remove malicious sequences</vt:lpstr>
      <vt:lpstr>Neural Network Architecture</vt:lpstr>
      <vt:lpstr>5-fold cross-validation and tuning process</vt:lpstr>
      <vt:lpstr>Final Test</vt:lpstr>
      <vt:lpstr>Conclusion</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Aim2 Task14</dc:title>
  <cp:lastModifiedBy>Na Young Ahn</cp:lastModifiedBy>
  <cp:revision>12</cp:revision>
  <dcterms:modified xsi:type="dcterms:W3CDTF">2021-12-01T13:33:38Z</dcterms:modified>
</cp:coreProperties>
</file>