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62" r:id="rId5"/>
    <p:sldId id="264" r:id="rId6"/>
    <p:sldId id="261" r:id="rId7"/>
    <p:sldId id="659" r:id="rId8"/>
    <p:sldId id="272" r:id="rId9"/>
    <p:sldId id="277" r:id="rId10"/>
    <p:sldId id="270" r:id="rId11"/>
    <p:sldId id="259" r:id="rId12"/>
    <p:sldId id="265" r:id="rId13"/>
    <p:sldId id="665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 PROPER#" initials="MP" lastIdx="0" clrIdx="0">
    <p:extLst>
      <p:ext uri="{19B8F6BF-5375-455C-9EA6-DF929625EA0E}">
        <p15:presenceInfo xmlns:p15="http://schemas.microsoft.com/office/powerpoint/2012/main" userId="MAHA PROPER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92" autoAdjust="0"/>
  </p:normalViewPr>
  <p:slideViewPr>
    <p:cSldViewPr>
      <p:cViewPr>
        <p:scale>
          <a:sx n="41" d="100"/>
          <a:sy n="41" d="100"/>
        </p:scale>
        <p:origin x="1818" y="6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4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0DF43-55A3-4294-8AE9-DC348DBAA83D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74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74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29658-A57B-4020-B472-340C7AD8B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8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2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0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1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1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C9413AE9-CB94-45C5-8DBE-CE73BEF80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3A53D6A-9C97-49A3-8739-F5EF53D3D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BF522B9B-A103-4A21-B537-B2397780C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40D2AB-C888-47A1-B047-C303A17172E4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467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32B9EC34-700F-4177-A4D4-316BEA9F3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B7E1C550-42D1-4E26-BC51-63BDA501E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5093F73-9E0A-4407-813A-4C5952E21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AB6965A-5E3A-478A-AF80-8115015B2946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8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 sz="quarter"/>
          </p:nvPr>
        </p:nvSpPr>
        <p:spPr>
          <a:xfrm>
            <a:off x="406400" y="228600"/>
            <a:ext cx="11516784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5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599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6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066800"/>
            <a:ext cx="599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7" name="Content Placeholder 4"/>
          <p:cNvSpPr>
            <a:spLocks noGrp="1"/>
          </p:cNvSpPr>
          <p:nvPr>
            <p:ph sz="quarter" idx="3"/>
          </p:nvPr>
        </p:nvSpPr>
        <p:spPr>
          <a:xfrm>
            <a:off x="0" y="3581400"/>
            <a:ext cx="599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581400"/>
            <a:ext cx="599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9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700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1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7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6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8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8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9026-59ED-47CE-9D84-6A3E2D70B4C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39C-17B7-43EE-BCAE-5184DF84E03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2"/>
          <p:cNvSpPr/>
          <p:nvPr/>
        </p:nvSpPr>
        <p:spPr>
          <a:xfrm>
            <a:off x="5974813" y="3244335"/>
            <a:ext cx="3289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048637" name="Title 1"/>
          <p:cNvSpPr txBox="1"/>
          <p:nvPr/>
        </p:nvSpPr>
        <p:spPr>
          <a:xfrm>
            <a:off x="0" y="0"/>
            <a:ext cx="12180870" cy="898341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Content Placeholder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3047"/>
            <a:ext cx="758537" cy="755294"/>
          </a:xfrm>
          <a:prstGeom prst="rect">
            <a:avLst/>
          </a:prstGeom>
        </p:spPr>
      </p:pic>
      <p:sp>
        <p:nvSpPr>
          <p:cNvPr id="1048638" name="Title 1"/>
          <p:cNvSpPr txBox="1"/>
          <p:nvPr/>
        </p:nvSpPr>
        <p:spPr bwMode="auto">
          <a:xfrm>
            <a:off x="1814581" y="1223065"/>
            <a:ext cx="8320463" cy="7846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2"/>
              <a:buChar char=""/>
              <a:defRPr sz="2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2"/>
              <a:buChar char=""/>
              <a:defRPr sz="2300">
                <a:solidFill>
                  <a:schemeClr val="tx2"/>
                </a:solidFill>
                <a:latin typeface="Gill Sans MT" charset="0"/>
                <a:ea typeface="华文新魏" charset="-122"/>
                <a:cs typeface="华文新魏" charset="-122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charset="2"/>
              <a:buChar char=""/>
              <a:defRPr sz="20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3pPr>
            <a:lvl4pPr marL="109696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charset="2"/>
              <a:buChar char=""/>
              <a:defRPr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charset="2"/>
              <a:buChar char=""/>
              <a:defRPr sz="1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"/>
              <a:defRPr sz="1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"/>
              <a:defRPr sz="1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"/>
              <a:defRPr sz="1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"/>
              <a:defRPr sz="1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AQ 399: </a:t>
            </a:r>
            <a:r>
              <a:rPr lang="sw-KE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</a:t>
            </a:r>
            <a:r>
              <a:rPr lang="sw-KE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w-KE" alt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w-KE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  <a:r>
              <a:rPr lang="sw-KE" altLang="en-US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sw-KE" altLang="en-US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en-US" sz="2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639" name="Rectangle 1"/>
          <p:cNvSpPr/>
          <p:nvPr/>
        </p:nvSpPr>
        <p:spPr>
          <a:xfrm>
            <a:off x="3505200" y="2449146"/>
            <a:ext cx="7005822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endParaRPr lang="en-GB" alt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GB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NAME: </a:t>
            </a:r>
            <a:r>
              <a:rPr lang="en-GB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BAKARI MAHADI HUSSEIN</a:t>
            </a:r>
            <a:endParaRPr lang="en-GB" alt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GB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REG NO#: 2020-04-00568</a:t>
            </a:r>
            <a:endParaRPr lang="en-GB" alt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GB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SUPERVISOR: </a:t>
            </a:r>
            <a:r>
              <a:rPr lang="en-GB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Ms </a:t>
            </a:r>
            <a:r>
              <a:rPr lang="en-GB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NYAMISI PETER</a:t>
            </a:r>
            <a:endParaRPr lang="en-GB" alt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EABAD7-0876-4ACA-827C-E764057B761C}"/>
              </a:ext>
            </a:extLst>
          </p:cNvPr>
          <p:cNvSpPr/>
          <p:nvPr/>
        </p:nvSpPr>
        <p:spPr>
          <a:xfrm>
            <a:off x="685800" y="1447800"/>
            <a:ext cx="9601200" cy="518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82" name="TextBox 1"/>
          <p:cNvSpPr txBox="1">
            <a:spLocks noChangeArrowheads="1"/>
          </p:cNvSpPr>
          <p:nvPr/>
        </p:nvSpPr>
        <p:spPr bwMode="auto">
          <a:xfrm>
            <a:off x="990600" y="853068"/>
            <a:ext cx="9144000" cy="60349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OF DATA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400" b="1" kern="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plate count method (TPC</a:t>
            </a:r>
            <a:r>
              <a:rPr lang="en-US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Right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volume of water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sample will placed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into sterilized petri dish followed by addition of specific volume of sterilized nutrient agar(NA)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medium. 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petri dish incubated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24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hours at specific range of temperature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34 to 45C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Yin et al 2020)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for further analysis based on viable cell</a:t>
            </a:r>
            <a:endParaRPr lang="en-US" sz="24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itle 1"/>
          <p:cNvSpPr txBox="1"/>
          <p:nvPr/>
        </p:nvSpPr>
        <p:spPr>
          <a:xfrm>
            <a:off x="0" y="0"/>
            <a:ext cx="12192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5" name="Content Placeholder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5411"/>
            <a:ext cx="758537" cy="75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 txBox="1"/>
          <p:nvPr/>
        </p:nvSpPr>
        <p:spPr>
          <a:xfrm>
            <a:off x="0" y="-7532"/>
            <a:ext cx="12192000" cy="1074331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5" name="Content Placeholder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29" y="150372"/>
            <a:ext cx="758537" cy="75529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43000" y="1371600"/>
            <a:ext cx="9372600" cy="46482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Plate count(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cfu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/g) can be obtained </a:t>
            </a:r>
            <a:r>
              <a:rPr lang="en-US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mathematical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Plate </a:t>
            </a:r>
            <a:r>
              <a:rPr lang="en-US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count (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cfu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/g) = (Number of colonies x Dilution) / Weight of sample</a:t>
            </a:r>
          </a:p>
          <a:p>
            <a:pPr algn="ctr"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 txBox="1"/>
          <p:nvPr/>
        </p:nvSpPr>
        <p:spPr>
          <a:xfrm>
            <a:off x="0" y="-135908"/>
            <a:ext cx="12192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5" name="Content Placeholder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9494"/>
            <a:ext cx="758537" cy="755294"/>
          </a:xfrm>
          <a:prstGeom prst="rect">
            <a:avLst/>
          </a:prstGeom>
        </p:spPr>
      </p:pic>
      <p:sp>
        <p:nvSpPr>
          <p:cNvPr id="1048601" name="Content Placeholder 2"/>
          <p:cNvSpPr txBox="1"/>
          <p:nvPr/>
        </p:nvSpPr>
        <p:spPr>
          <a:xfrm>
            <a:off x="152400" y="685800"/>
            <a:ext cx="11988229" cy="6172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8537" y="1507508"/>
            <a:ext cx="109000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/>
            </a:r>
            <a:b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116586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most probable number (MPN</a:t>
            </a:r>
            <a:r>
              <a:rPr lang="en-US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Method will be used to identify the number of bacteria present in water sample using. Three sets of test tubes contain lactose broth and the right sample volumes 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Nikaeen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et al 2010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The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number of bacteria present will determined statistically using Most probable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table (MPT)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under consideration of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the  guiding steps 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sz="24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4A80A2-79FD-43E6-B3E8-6F72E2E2745E}"/>
              </a:ext>
            </a:extLst>
          </p:cNvPr>
          <p:cNvSpPr/>
          <p:nvPr/>
        </p:nvSpPr>
        <p:spPr>
          <a:xfrm>
            <a:off x="1447800" y="1145504"/>
            <a:ext cx="9525000" cy="56362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13204"/>
            <a:ext cx="12192000" cy="608385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University of Dar es Salaam</a:t>
            </a:r>
            <a:endParaRPr lang="x-none" sz="2701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3208"/>
            <a:ext cx="677758" cy="5419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02830" y="683839"/>
            <a:ext cx="2786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1279020"/>
            <a:ext cx="9296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SPSS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Past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bacterial number will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 tested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under normality and homogeneity of variance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using one-way ANOVA,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parametric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test  at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significance level of 0.05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data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will not conform to parametric-conditions, non parametric test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Kruskal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Wallis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3774D0FF-5AE0-4F12-B71E-995840A9C43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411" y="597851"/>
            <a:ext cx="12176589" cy="641254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kern="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Nikaeen</a:t>
            </a: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M., </a:t>
            </a:r>
            <a:r>
              <a:rPr lang="en-US" sz="2400" kern="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Pejhan</a:t>
            </a: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A., </a:t>
            </a:r>
            <a:r>
              <a:rPr lang="en-US" sz="2400" kern="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Jalali</a:t>
            </a: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M., &amp; </a:t>
            </a:r>
            <a:r>
              <a:rPr lang="en-US" sz="2400" kern="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Zadeh</a:t>
            </a: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A. H. (2010). Comparison of Enzymatic Assay </a:t>
            </a:r>
            <a:endParaRPr lang="en-US" sz="2400" b="1" kern="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And Multiple Tube Fermentation Technique in the Assessment of Microbial Quality of </a:t>
            </a:r>
            <a:endParaRPr lang="en-US" sz="2400" b="1" kern="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The </a:t>
            </a:r>
            <a:r>
              <a:rPr lang="en-US" sz="2400" kern="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Karoon</a:t>
            </a: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River. Journal of Water and Wastewater; Ab </a:t>
            </a:r>
            <a:r>
              <a:rPr lang="en-US" sz="2400" kern="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</a:t>
            </a: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Fazilab</a:t>
            </a: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(in </a:t>
            </a:r>
            <a:r>
              <a:rPr lang="en-US" sz="2400" kern="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persian</a:t>
            </a: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sz="2400" b="1" kern="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Yin, Q., </a:t>
            </a:r>
            <a:r>
              <a:rPr lang="en-US" sz="2400" kern="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Nie</a:t>
            </a: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M., </a:t>
            </a:r>
            <a:r>
              <a:rPr lang="en-US" sz="2400" kern="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Diwu</a:t>
            </a: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Z., Zhang, Y., Wang, L., Yin, D., &amp; Li, L. (2020). Establishment and</a:t>
            </a:r>
            <a:endParaRPr lang="en-US" sz="2400" b="1" kern="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Application of a novel fluorescence-based analytical method for the rapid detection of </a:t>
            </a:r>
            <a:endParaRPr lang="en-US" sz="2400" b="1" kern="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Visible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bacteria in different samples. Analytical Methods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E7C53E-57EC-4F01-BE9A-2FBCAFC90880}"/>
              </a:ext>
            </a:extLst>
          </p:cNvPr>
          <p:cNvSpPr txBox="1"/>
          <p:nvPr/>
        </p:nvSpPr>
        <p:spPr>
          <a:xfrm>
            <a:off x="0" y="0"/>
            <a:ext cx="12192000" cy="590550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3">
            <a:extLst>
              <a:ext uri="{FF2B5EF4-FFF2-40B4-BE49-F238E27FC236}">
                <a16:creationId xmlns:a16="http://schemas.microsoft.com/office/drawing/2014/main" id="{C7DFB928-8293-4449-AABA-3BBB9E8560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11" y="-7302"/>
            <a:ext cx="6858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2406-C67C-4DF9-8E3F-A133B75FFB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9238" y="88900"/>
            <a:ext cx="11857037" cy="6384925"/>
          </a:xfrm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AND METHOD CONT….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7679C2D-0964-4AFA-944D-BCBB83DCDAB5}"/>
              </a:ext>
            </a:extLst>
          </p:cNvPr>
          <p:cNvSpPr txBox="1"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3">
            <a:extLst>
              <a:ext uri="{FF2B5EF4-FFF2-40B4-BE49-F238E27FC236}">
                <a16:creationId xmlns:a16="http://schemas.microsoft.com/office/drawing/2014/main" id="{F9239263-3B03-48BE-A120-88D0485F9D7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58537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 txBox="1"/>
          <p:nvPr/>
        </p:nvSpPr>
        <p:spPr>
          <a:xfrm>
            <a:off x="0" y="0"/>
            <a:ext cx="12192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0" name="Content Placeholder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9" y="33207"/>
            <a:ext cx="758537" cy="755294"/>
          </a:xfrm>
          <a:prstGeom prst="rect">
            <a:avLst/>
          </a:prstGeom>
        </p:spPr>
      </p:pic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11658600" cy="184529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en-US" sz="27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Research title </a:t>
            </a:r>
            <a: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27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Title: Assessment of microbiological </a:t>
            </a:r>
            <a:r>
              <a:rPr lang="en-US" altLang="en-US" sz="27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quality  </a:t>
            </a:r>
            <a:r>
              <a:rPr lang="en-US" altLang="en-US" sz="27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altLang="en-US" sz="27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pond water used for fish culture at </a:t>
            </a:r>
            <a:r>
              <a:rPr lang="en-US" altLang="en-US" sz="27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Kunduchi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700" dirty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642" name="Content Placeholder 2"/>
          <p:cNvSpPr>
            <a:spLocks noGrp="1"/>
          </p:cNvSpPr>
          <p:nvPr>
            <p:ph sz="quarter" idx="1"/>
          </p:nvPr>
        </p:nvSpPr>
        <p:spPr>
          <a:xfrm flipV="1">
            <a:off x="152400" y="6674787"/>
            <a:ext cx="11658600" cy="183213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A343A"/>
                </a:solidFill>
                <a:effectLst/>
                <a:latin typeface="Europa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A343A"/>
                </a:solidFill>
                <a:effectLst/>
                <a:latin typeface="Europa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How to build a fish pond | Fish farming in Backyard | FarmLINK Keny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88" y="1696556"/>
            <a:ext cx="1906261" cy="100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Biocomma 3ml 10pcs Sterile Empty Vial with Plastic Aluminum Flip Off Caps，Penicillin Bottle 13mm Crimp Top Sterile Transparent Borosilicate Lab Sample Vial (Transparent)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72" y="1792779"/>
            <a:ext cx="2519271" cy="105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049" y="2126400"/>
            <a:ext cx="749873" cy="29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4044" y="2174859"/>
            <a:ext cx="749873" cy="292633"/>
          </a:xfrm>
          <a:prstGeom prst="rect">
            <a:avLst/>
          </a:prstGeom>
        </p:spPr>
      </p:pic>
      <p:pic>
        <p:nvPicPr>
          <p:cNvPr id="14" name="Picture 13" descr="9 Standard Plate Count Images, Stock Photos &amp; Vectors | Shutterstock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19911"/>
            <a:ext cx="3352800" cy="146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 txBox="1"/>
          <p:nvPr/>
        </p:nvSpPr>
        <p:spPr>
          <a:xfrm>
            <a:off x="-3544" y="0"/>
            <a:ext cx="12192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Content Placeholder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66414"/>
            <a:ext cx="758537" cy="755294"/>
          </a:xfrm>
          <a:prstGeom prst="rect">
            <a:avLst/>
          </a:prstGeom>
        </p:spPr>
      </p:pic>
      <p:sp>
        <p:nvSpPr>
          <p:cNvPr id="1048631" name="Content Placeholder 2"/>
          <p:cNvSpPr txBox="1">
            <a:spLocks noChangeArrowheads="1"/>
          </p:cNvSpPr>
          <p:nvPr/>
        </p:nvSpPr>
        <p:spPr>
          <a:xfrm>
            <a:off x="381000" y="1371599"/>
            <a:ext cx="8153400" cy="53464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Water used for </a:t>
            </a: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culturing 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fish in order to</a:t>
            </a: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generate better yield, offers a solution to the </a:t>
            </a: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 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associated </a:t>
            </a: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water quality deterioration. </a:t>
            </a:r>
            <a:endParaRPr lang="en-US" alt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aim of study is to address gap in knowledge left by other study that based on assessing </a:t>
            </a: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water quality using physicochemical parameters for pond water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alternative solution </a:t>
            </a: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Microbiological analysis</a:t>
            </a: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needed.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48632" name="Title 1"/>
          <p:cNvSpPr txBox="1">
            <a:spLocks noChangeArrowheads="1"/>
          </p:cNvSpPr>
          <p:nvPr/>
        </p:nvSpPr>
        <p:spPr>
          <a:xfrm>
            <a:off x="1676400" y="823480"/>
            <a:ext cx="8153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OF RESEARCH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5E6A9-CD41-4BA7-937B-ABA096CF7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287">
            <a:off x="9503762" y="925578"/>
            <a:ext cx="2666768" cy="1180351"/>
          </a:xfrm>
          <a:prstGeom prst="rect">
            <a:avLst/>
          </a:prstGeom>
          <a:scene3d>
            <a:camera prst="orthographicFront">
              <a:rot lat="0" lon="3600000" rev="0"/>
            </a:camera>
            <a:lightRig rig="threePt" dir="t"/>
          </a:scene3d>
        </p:spPr>
      </p:pic>
      <p:pic>
        <p:nvPicPr>
          <p:cNvPr id="10" name="Picture 9" descr="Microbiology logo | Microbiology, Microbiology lab, Medical ...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182569"/>
            <a:ext cx="23622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 txBox="1"/>
          <p:nvPr/>
        </p:nvSpPr>
        <p:spPr>
          <a:xfrm>
            <a:off x="41934" y="0"/>
            <a:ext cx="12150066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Content Placeholder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6414"/>
            <a:ext cx="758537" cy="755294"/>
          </a:xfrm>
          <a:prstGeom prst="rect">
            <a:avLst/>
          </a:prstGeom>
        </p:spPr>
      </p:pic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 flipH="1">
            <a:off x="12039602" y="1074737"/>
            <a:ext cx="152398" cy="5318126"/>
          </a:xfrm>
        </p:spPr>
        <p:txBody>
          <a:bodyPr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B2EEE-2757-4A0D-97C4-AFD4835E2A77}"/>
              </a:ext>
            </a:extLst>
          </p:cNvPr>
          <p:cNvSpPr txBox="1"/>
          <p:nvPr/>
        </p:nvSpPr>
        <p:spPr>
          <a:xfrm>
            <a:off x="41934" y="1688574"/>
            <a:ext cx="111406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Main </a:t>
            </a:r>
            <a:r>
              <a:rPr lang="en-US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Objective</a:t>
            </a: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200000"/>
              </a:lnSpc>
            </a:pP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38400" y="2438399"/>
            <a:ext cx="7239000" cy="39544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assess microbiological quality  of Pond Water used for fish culture 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Kunduchi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208" y="3960479"/>
            <a:ext cx="731583" cy="542591"/>
          </a:xfrm>
          <a:prstGeom prst="rect">
            <a:avLst/>
          </a:prstGeom>
        </p:spPr>
      </p:pic>
      <p:sp>
        <p:nvSpPr>
          <p:cNvPr id="1048596" name="Title 1"/>
          <p:cNvSpPr txBox="1"/>
          <p:nvPr/>
        </p:nvSpPr>
        <p:spPr>
          <a:xfrm>
            <a:off x="0" y="0"/>
            <a:ext cx="12192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Content Placeholder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58537" cy="75529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09600" y="1096346"/>
            <a:ext cx="4190999" cy="51520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bacterial load of pond water at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Kunduchi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(Total plate count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pathogenic and indicator bacteria of pond water at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Kunduchi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86600" y="1096346"/>
            <a:ext cx="4953000" cy="51520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of the study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of ponds water at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Kunduchi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expected to be more concentrated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bacteria will be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difference with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pathogenic bacteria present in ponds water at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Kunduchi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2"/>
          <p:cNvSpPr/>
          <p:nvPr/>
        </p:nvSpPr>
        <p:spPr>
          <a:xfrm>
            <a:off x="5974813" y="3244335"/>
            <a:ext cx="3289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048612" name="Title 1"/>
          <p:cNvSpPr txBox="1"/>
          <p:nvPr/>
        </p:nvSpPr>
        <p:spPr>
          <a:xfrm>
            <a:off x="0" y="0"/>
            <a:ext cx="12192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Content Placeholder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32" y="0"/>
            <a:ext cx="758537" cy="755294"/>
          </a:xfrm>
          <a:prstGeom prst="rect">
            <a:avLst/>
          </a:prstGeom>
        </p:spPr>
      </p:pic>
      <p:sp>
        <p:nvSpPr>
          <p:cNvPr id="1048613" name="Content Placeholder 2"/>
          <p:cNvSpPr txBox="1">
            <a:spLocks noChangeArrowheads="1"/>
          </p:cNvSpPr>
          <p:nvPr/>
        </p:nvSpPr>
        <p:spPr>
          <a:xfrm>
            <a:off x="457201" y="1447800"/>
            <a:ext cx="7924799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Content Placeholder 2"/>
          <p:cNvSpPr txBox="1">
            <a:spLocks noChangeArrowheads="1"/>
          </p:cNvSpPr>
          <p:nvPr/>
        </p:nvSpPr>
        <p:spPr>
          <a:xfrm>
            <a:off x="381000" y="1219201"/>
            <a:ext cx="11506199" cy="525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The result that will obtained from this study shall be useful in future management of aquaculture system. and assist fish farmers to manage or control water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quality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Also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 helps fish farmer to improve fish health and their ecology of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pond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Fish depend quality water for better growth, Reproduction and successfully healthy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48615" name="Title 1"/>
          <p:cNvSpPr txBox="1">
            <a:spLocks noChangeArrowheads="1"/>
          </p:cNvSpPr>
          <p:nvPr/>
        </p:nvSpPr>
        <p:spPr>
          <a:xfrm>
            <a:off x="2362200" y="821708"/>
            <a:ext cx="8153400" cy="17965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SIGNIFICANCE OF THE STUDY</a:t>
            </a:r>
            <a:endParaRPr lang="en-US" alt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FF93-9BB3-494A-A53F-3C33F19C4171}"/>
              </a:ext>
            </a:extLst>
          </p:cNvPr>
          <p:cNvSpPr txBox="1"/>
          <p:nvPr/>
        </p:nvSpPr>
        <p:spPr>
          <a:xfrm>
            <a:off x="9525000" y="12954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1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41015"/>
            <a:ext cx="758537" cy="755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07B11-78E5-4DDF-A0C8-734DC62B02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81"/>
          <a:stretch/>
        </p:blipFill>
        <p:spPr>
          <a:xfrm>
            <a:off x="152400" y="2245441"/>
            <a:ext cx="5029200" cy="45715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5CDBE4-3E5E-4E98-A823-E867F3BDBD3A}"/>
              </a:ext>
            </a:extLst>
          </p:cNvPr>
          <p:cNvCxnSpPr>
            <a:cxnSpLocks/>
          </p:cNvCxnSpPr>
          <p:nvPr/>
        </p:nvCxnSpPr>
        <p:spPr>
          <a:xfrm flipH="1" flipV="1">
            <a:off x="3368748" y="5122113"/>
            <a:ext cx="2209800" cy="1126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115A65-C107-4A8C-8216-0054E7390AD9}"/>
              </a:ext>
            </a:extLst>
          </p:cNvPr>
          <p:cNvSpPr txBox="1"/>
          <p:nvPr/>
        </p:nvSpPr>
        <p:spPr>
          <a:xfrm>
            <a:off x="1600200" y="778641"/>
            <a:ext cx="8458200" cy="71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241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AND METHODS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A47FC-E56E-4E20-9737-0E1E9E7284A2}"/>
              </a:ext>
            </a:extLst>
          </p:cNvPr>
          <p:cNvSpPr txBox="1"/>
          <p:nvPr/>
        </p:nvSpPr>
        <p:spPr>
          <a:xfrm>
            <a:off x="152400" y="1495376"/>
            <a:ext cx="6096000" cy="606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241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SITE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2274018"/>
            <a:ext cx="647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site is within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Knduchi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located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6°40'0"S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Longitude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39°13'0"E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Kinondoni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district Region of Dar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salaam,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Tanzania.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analysis will be conducted in the laboratory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Kunduchi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5578548" y="6036293"/>
            <a:ext cx="4251252" cy="55235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Aquaculture production site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 noChangeArrowheads="1"/>
          </p:cNvSpPr>
          <p:nvPr>
            <p:ph type="title"/>
          </p:nvPr>
        </p:nvSpPr>
        <p:spPr>
          <a:xfrm>
            <a:off x="2228850" y="821709"/>
            <a:ext cx="7562850" cy="778492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collection</a:t>
            </a:r>
            <a:endParaRPr lang="en-US" alt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68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600202"/>
            <a:ext cx="11658600" cy="502919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sample will be collected from three pond designed as Pond A, B and Pond C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Water sample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will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be collected at surface once a week for Two week using sterile bottles with appropriate labelled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transported to Laboratory immediately for storage in refrigerator about 24 hours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24hours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microbial analysis will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performed to identify indicators bacteria and pathogenic bacteria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b="1" i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itle 1"/>
          <p:cNvSpPr txBox="1"/>
          <p:nvPr/>
        </p:nvSpPr>
        <p:spPr>
          <a:xfrm>
            <a:off x="0" y="0"/>
            <a:ext cx="12173164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7" name="Content Placeholder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36" y="33207"/>
            <a:ext cx="758537" cy="75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3707606-3190-4004-95C4-4FC44FDA2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9426"/>
            <a:ext cx="10515600" cy="35242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SAMPLING</a:t>
            </a:r>
            <a: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B4A44-693A-4F41-84BD-385CF33237CB}"/>
              </a:ext>
            </a:extLst>
          </p:cNvPr>
          <p:cNvSpPr/>
          <p:nvPr/>
        </p:nvSpPr>
        <p:spPr>
          <a:xfrm>
            <a:off x="9656763" y="925513"/>
            <a:ext cx="2154237" cy="123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LABORATORY STORAGE  24Hours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AA3266-DB94-4995-99C7-FFC16BBFC745}"/>
              </a:ext>
            </a:extLst>
          </p:cNvPr>
          <p:cNvSpPr/>
          <p:nvPr/>
        </p:nvSpPr>
        <p:spPr>
          <a:xfrm>
            <a:off x="2894013" y="981075"/>
            <a:ext cx="2563812" cy="118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POND 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2C69F6-4D17-4A5B-9314-B132482C7CDB}"/>
              </a:ext>
            </a:extLst>
          </p:cNvPr>
          <p:cNvSpPr/>
          <p:nvPr/>
        </p:nvSpPr>
        <p:spPr>
          <a:xfrm>
            <a:off x="6215063" y="925513"/>
            <a:ext cx="2728912" cy="1312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POND C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56BBD-AE88-43A5-A0D8-0166E48040D5}"/>
              </a:ext>
            </a:extLst>
          </p:cNvPr>
          <p:cNvSpPr/>
          <p:nvPr/>
        </p:nvSpPr>
        <p:spPr>
          <a:xfrm>
            <a:off x="3722688" y="2714625"/>
            <a:ext cx="2908300" cy="1125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24Hours 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lsolation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stored sample for analysis of indicator and   pathogenic bacteria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AD8AA23-AC5B-4C34-9B62-B1341D14B745}"/>
              </a:ext>
            </a:extLst>
          </p:cNvPr>
          <p:cNvSpPr/>
          <p:nvPr/>
        </p:nvSpPr>
        <p:spPr>
          <a:xfrm>
            <a:off x="2339975" y="1452563"/>
            <a:ext cx="504825" cy="1714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A9BDD4-0DE5-4976-9524-A650000E356C}"/>
              </a:ext>
            </a:extLst>
          </p:cNvPr>
          <p:cNvSpPr/>
          <p:nvPr/>
        </p:nvSpPr>
        <p:spPr>
          <a:xfrm>
            <a:off x="5603875" y="1452563"/>
            <a:ext cx="430213" cy="2619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DCC5F4E-CE93-40E2-8A25-12F61C41AE9A}"/>
              </a:ext>
            </a:extLst>
          </p:cNvPr>
          <p:cNvSpPr/>
          <p:nvPr/>
        </p:nvSpPr>
        <p:spPr>
          <a:xfrm>
            <a:off x="8994775" y="1390650"/>
            <a:ext cx="661988" cy="2333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23E83C-74E4-4FF4-A1D3-D3F9C1EFE014}"/>
              </a:ext>
            </a:extLst>
          </p:cNvPr>
          <p:cNvCxnSpPr>
            <a:cxnSpLocks/>
          </p:cNvCxnSpPr>
          <p:nvPr/>
        </p:nvCxnSpPr>
        <p:spPr>
          <a:xfrm>
            <a:off x="11182350" y="2165350"/>
            <a:ext cx="0" cy="10715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478673-8E3A-4C6C-B6ED-447BCB7148B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630988" y="3236913"/>
            <a:ext cx="4551362" cy="41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itle 1"/>
          <p:cNvSpPr txBox="1"/>
          <p:nvPr/>
        </p:nvSpPr>
        <p:spPr>
          <a:xfrm>
            <a:off x="0" y="-135908"/>
            <a:ext cx="12192000" cy="499446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Content Placeholder 13">
            <a:extLst>
              <a:ext uri="{FF2B5EF4-FFF2-40B4-BE49-F238E27FC236}">
                <a16:creationId xmlns:a16="http://schemas.microsoft.com/office/drawing/2014/main" id="{C7DFB928-8293-4449-AABA-3BBB9E8560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138" y="-194355"/>
            <a:ext cx="685800" cy="5905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1000" y="947739"/>
            <a:ext cx="1812925" cy="1033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POND A</a:t>
            </a:r>
            <a:endParaRPr lang="en-US" b="1" dirty="0"/>
          </a:p>
        </p:txBody>
      </p:sp>
      <p:sp>
        <p:nvSpPr>
          <p:cNvPr id="28" name="Down Arrow 27"/>
          <p:cNvSpPr/>
          <p:nvPr/>
        </p:nvSpPr>
        <p:spPr>
          <a:xfrm>
            <a:off x="3722688" y="3840163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9938" y="4818571"/>
            <a:ext cx="3195066" cy="1125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bacteria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Coliform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bacteria </a:t>
            </a:r>
            <a:endParaRPr lang="en-US" sz="24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Escherichia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coli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6388672" y="3900234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30988" y="4818571"/>
            <a:ext cx="3351212" cy="1125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Pathogenic bacteria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Vibrio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cholera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Salmonella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 236 presentation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801</Words>
  <Application>Microsoft Office PowerPoint</Application>
  <PresentationFormat>Widescreen</PresentationFormat>
  <Paragraphs>168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SimSun</vt:lpstr>
      <vt:lpstr>Arial</vt:lpstr>
      <vt:lpstr>Calibri</vt:lpstr>
      <vt:lpstr>Europa</vt:lpstr>
      <vt:lpstr>Tahoma</vt:lpstr>
      <vt:lpstr>Times New Roman</vt:lpstr>
      <vt:lpstr>Wingdings</vt:lpstr>
      <vt:lpstr>AQ 236 presentation 9</vt:lpstr>
      <vt:lpstr>PowerPoint Presentation</vt:lpstr>
      <vt:lpstr>Research title    Title: Assessment of microbiological quality  of pond water used for fish culture at Kunduchi   </vt:lpstr>
      <vt:lpstr>PowerPoint Presentation</vt:lpstr>
      <vt:lpstr>PowerPoint Presentation</vt:lpstr>
      <vt:lpstr>s</vt:lpstr>
      <vt:lpstr>PowerPoint Presentation</vt:lpstr>
      <vt:lpstr>PowerPoint Presentation</vt:lpstr>
      <vt:lpstr>sample collection</vt:lpstr>
      <vt:lpstr>SAMPLING DESIGN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Basic fish anatomy</dc:title>
  <dc:creator>kamukulu</dc:creator>
  <cp:lastModifiedBy>MAHA PROPER#</cp:lastModifiedBy>
  <cp:revision>89</cp:revision>
  <dcterms:created xsi:type="dcterms:W3CDTF">2016-10-22T09:40:33Z</dcterms:created>
  <dcterms:modified xsi:type="dcterms:W3CDTF">2023-01-04T02:40:06Z</dcterms:modified>
</cp:coreProperties>
</file>