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421" r:id="rId3"/>
    <p:sldId id="257" r:id="rId4"/>
    <p:sldId id="457" r:id="rId5"/>
    <p:sldId id="273" r:id="rId6"/>
    <p:sldId id="267" r:id="rId7"/>
    <p:sldId id="274" r:id="rId8"/>
    <p:sldId id="258" r:id="rId9"/>
    <p:sldId id="266" r:id="rId10"/>
    <p:sldId id="268" r:id="rId11"/>
    <p:sldId id="262" r:id="rId12"/>
    <p:sldId id="452" r:id="rId13"/>
    <p:sldId id="429" r:id="rId14"/>
    <p:sldId id="430" r:id="rId15"/>
    <p:sldId id="433" r:id="rId16"/>
    <p:sldId id="454" r:id="rId17"/>
    <p:sldId id="263" r:id="rId18"/>
    <p:sldId id="265" r:id="rId19"/>
    <p:sldId id="455" r:id="rId20"/>
    <p:sldId id="456" r:id="rId21"/>
    <p:sldId id="422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6"/>
    <p:restoredTop sz="93056"/>
  </p:normalViewPr>
  <p:slideViewPr>
    <p:cSldViewPr snapToGrid="0" snapToObjects="1">
      <p:cViewPr varScale="1">
        <p:scale>
          <a:sx n="90" d="100"/>
          <a:sy n="90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76D75-A833-6D47-92BB-648BEB44C6A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A02FC-D4C8-CD43-BB42-BB38E345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3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A02FC-D4C8-CD43-BB42-BB38E345F9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A02FC-D4C8-CD43-BB42-BB38E345F9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A02FC-D4C8-CD43-BB42-BB38E345F9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6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A02FC-D4C8-CD43-BB42-BB38E345F9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B26C0-4F40-9148-B95F-7C600B8E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CD7B-75FB-9648-9084-3AE0912B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687D0-125E-EE43-85AC-FEDAF803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5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1289-2927-B540-8A36-A9B70AFF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8EAF-4C19-0348-87F2-0B085058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9917-5A6C-884C-B4DE-B6EDF642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0F37-0863-A34A-9C9E-52A76CF5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9B2F-2FED-C04C-A72A-8C7508DC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3759-4C45-F347-9ACB-1091633F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9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06400" y="228600"/>
            <a:ext cx="11516784" cy="641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066800"/>
            <a:ext cx="599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066800"/>
            <a:ext cx="599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0" y="3581400"/>
            <a:ext cx="599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581400"/>
            <a:ext cx="599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B8CB5B2-CCB5-CB4F-8E9F-2DDE3FDF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0D7F5B-3845-9C40-9B2F-FC433680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D23B005-3E82-F64C-A3F9-9EE63216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1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427B-414D-954D-812B-E0E00AC2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9FCF-A2D4-1D42-95B4-F77D1E3F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D98A-13E5-A947-AFF6-9C82AFE7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2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F538-62C2-2A40-A0BD-CBDDC3E6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BE32-21C4-2542-BC24-43D459B8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3BB4-D448-3A44-A9D1-260784CB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B6B1901-5F57-4B4F-8CDA-B1BD7127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D3A1CF-BD73-7645-BFBE-BA0B4AE0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348664-0765-BF4E-A8C2-5FE47F17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1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99FB615-29B1-C344-B302-8F003064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F5E00C-BC08-464E-B000-B5229C99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126D95-2A77-B24C-9589-703FB699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3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BB851F-5513-8D40-BF4B-EEC7A3AD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A3739AE-B43A-A94C-B079-D2503876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FDEFEF3-4605-D249-84D4-2A99062D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0F177D0-1FE3-754E-88AB-B58E7956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1CDD395-146F-7E43-B4F1-734CFA34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94F009-DB9F-454D-8EC8-9D26CF88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B5D377-8C05-184B-9767-B8B6449D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5C73C6-6DC7-1840-BD93-B2CB9AF6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302C9F-4F40-B949-8954-DBFD09D3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7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DD7066-F67A-1E4B-952D-AEBE5AB2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C5D2668-7FA2-8743-BAFE-5E784587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A5A7E6-A669-ED43-9056-BD43AEFE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1774467-B26B-CD46-B1F4-E8BCEEF09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CE27937-0F3A-6649-81D6-FA7CEAD91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CB5E-AC94-7B45-A80B-7A03B3841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16AB0EC-8CC2-6541-9F35-00283D7BD95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8E229-A67C-2E4E-93E4-35EDAA8BB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798-CEC3-EB40-9E9F-9B263BE97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2D887B0-BBF2-2A43-ABC7-E9DEBF6C3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ujost.com/Statistics%20and%20Physics/Diversity%20and%20Similarity/EffectiveNumberOfSpecies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72267"/>
            <a:ext cx="9144000" cy="1037696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8400"/>
            <a:ext cx="9144000" cy="1549399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i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CONCEPTUALIZATION</a:t>
            </a:r>
          </a:p>
          <a:p>
            <a:endParaRPr lang="en-US" sz="3600" b="1" i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3600" b="1" dirty="0" err="1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Lusana</a:t>
            </a:r>
            <a:endParaRPr lang="en-US" sz="3600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5900"/>
            <a:ext cx="10528300" cy="6210300"/>
          </a:xfrm>
        </p:spPr>
      </p:pic>
    </p:spTree>
    <p:extLst>
      <p:ext uri="{BB962C8B-B14F-4D97-AF65-F5344CB8AC3E}">
        <p14:creationId xmlns:p14="http://schemas.microsoft.com/office/powerpoint/2010/main" val="105778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Commonly used Analytical statistical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Parametric tests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statistical test, in which specific assumptions are made about the population parameter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students T-test, Pearson correlation, ANOVA etc. </a:t>
            </a:r>
          </a:p>
          <a:p>
            <a:pPr lvl="1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33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parametric tests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Researcher has no idea regarding the population parameter.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Kruskal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wallis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chi-square test, Mann Whitney test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1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951037"/>
            <a:ext cx="10347739" cy="452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Probably the most commonly performed statistical procedure 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 use of this test is to compare means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test is easy to use, it is also easily to be misused. 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2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</a:t>
            </a:r>
            <a:r>
              <a:rPr lang="en-US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One-sample 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-test</a:t>
            </a:r>
          </a:p>
          <a:p>
            <a:pPr lvl="1" algn="just">
              <a:buFont typeface="Arial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Compares a single mean to a fixed number or “gold standard 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Two-sample 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t-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test, </a:t>
            </a:r>
          </a:p>
          <a:p>
            <a:pPr lvl="1" algn="just">
              <a:buFont typeface="Arial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Compares two population means based on independent samples from the two populations or groups 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Paired 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-test, </a:t>
            </a:r>
          </a:p>
          <a:p>
            <a:pPr lvl="1" algn="just">
              <a:buFont typeface="Arial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Compares two means based on samples that are paired in some way </a:t>
            </a:r>
          </a:p>
        </p:txBody>
      </p:sp>
    </p:spTree>
    <p:extLst>
      <p:ext uri="{BB962C8B-B14F-4D97-AF65-F5344CB8AC3E}">
        <p14:creationId xmlns:p14="http://schemas.microsoft.com/office/powerpoint/2010/main" val="351087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3" y="376323"/>
            <a:ext cx="10779654" cy="1478570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Rules of thumb for one sample </a:t>
            </a:r>
            <a:r>
              <a:rPr lang="en-US" b="1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44" y="1675296"/>
            <a:ext cx="10457922" cy="4866341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sample size is small (less than 15), then you should not use the one-sample t-test if the data are clearly skewed or if outliers are present.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sample size is moderate (at least 15), then the one-sample t-test can be safely used except when there are severe outliers.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sample size is large (at least 40), then the one-sample t-test can be safely used without regard to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skewness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outliers.</a:t>
            </a:r>
          </a:p>
        </p:txBody>
      </p:sp>
    </p:spTree>
    <p:extLst>
      <p:ext uri="{BB962C8B-B14F-4D97-AF65-F5344CB8AC3E}">
        <p14:creationId xmlns:p14="http://schemas.microsoft.com/office/powerpoint/2010/main" val="36341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585A8-1A81-7241-98AC-476F4FB1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57201"/>
            <a:ext cx="10972800" cy="566896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statistically compare diversity indexes?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diversity indexes behave non-linearly, while most statistical tests assume linearity.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 beginning any sort of statistical analysis, you should strongly consider transforming your data from diversity indices into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effective species counts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Indexes such as Simpson's and Shannon's are highly nonlinear.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Shannon t test is described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Simpson t test is given</a:t>
            </a:r>
          </a:p>
        </p:txBody>
      </p:sp>
    </p:spTree>
    <p:extLst>
      <p:ext uri="{BB962C8B-B14F-4D97-AF65-F5344CB8AC3E}">
        <p14:creationId xmlns:p14="http://schemas.microsoft.com/office/powerpoint/2010/main" val="27731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2" y="212942"/>
            <a:ext cx="11686784" cy="632564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ANOVA-TEST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this test for?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one-way analysis of variance (ANOVA) is used to determine whether there are any statistically significant differences between the means of three or more independent (unrelated) groups. </a:t>
            </a:r>
          </a:p>
          <a:p>
            <a:pPr algn="just">
              <a:buFont typeface="Wingdings" pitchFamily="2" charset="2"/>
              <a:buChar char="v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this point, it is important to realize that the one-way ANOVA is an 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omnibus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test statistic and cannot tell you which specific groups were statistically significantly different from each other</a:t>
            </a:r>
          </a:p>
          <a:p>
            <a:pPr algn="just">
              <a:buFont typeface="Wingdings" pitchFamily="2" charset="2"/>
              <a:buChar char="v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determine which specific groups differed from each other, you need to use a 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hoc test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140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47" y="212942"/>
            <a:ext cx="11649205" cy="664505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 like in One way ANOVA, what happens in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way ANOVA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just the same.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that the independent variables are two.</a:t>
            </a:r>
          </a:p>
          <a:p>
            <a:pPr lvl="1">
              <a:buFont typeface="Wingdings" pitchFamily="2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Two-way Analysis of Variance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Aim: test for main effect and interaction effects on the dependent variable 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Requirements: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◦ Two (categorical variables)/independent variable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◦ Only one (continuous variable)/dependent variable </a:t>
            </a:r>
          </a:p>
          <a:p>
            <a:pPr>
              <a:buFont typeface="Wingdings" charset="2"/>
              <a:buChar char="ü"/>
            </a:pP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3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E523-878E-DF46-AA83-B158440E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Assumptions of two way ANOVA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population must be close to normal distribution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Samples must be independent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variances must be equal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Groups must have equal sample size</a:t>
            </a:r>
          </a:p>
          <a:p>
            <a:pPr>
              <a:buFont typeface="Wingdings" pitchFamily="2" charset="2"/>
              <a:buChar char="ü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9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03C8A956-0952-014B-BA40-8D56A728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454" y="-50800"/>
            <a:ext cx="8253412" cy="999067"/>
          </a:xfrm>
        </p:spPr>
        <p:txBody>
          <a:bodyPr/>
          <a:lstStyle/>
          <a:p>
            <a:br>
              <a:rPr lang="en-US" altLang="en-US" b="1" dirty="0">
                <a:solidFill>
                  <a:srgbClr val="3333FF"/>
                </a:solidFill>
                <a:ea typeface="宋体" panose="02010600030101010101" pitchFamily="2" charset="-122"/>
              </a:rPr>
            </a:br>
            <a:r>
              <a:rPr lang="en-US" altLang="en-US" b="1" dirty="0">
                <a:solidFill>
                  <a:srgbClr val="3333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cheerful! Keep smiling!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F5C0-AF0B-C547-BD22-66066D8DC1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128572" y="3429000"/>
            <a:ext cx="7934856" cy="30876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endParaRPr lang="en-US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2400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child laughs 200 times a day!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college student 100 times a day!   Married 20 times a day!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Laughter reduces with age, leading to all ailments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Laughter increases immunity, blood circulation and brain power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363" name="Picture 4" descr="Image result for africans laughing pictures">
            <a:extLst>
              <a:ext uri="{FF2B5EF4-FFF2-40B4-BE49-F238E27FC236}">
                <a16:creationId xmlns:a16="http://schemas.microsoft.com/office/drawing/2014/main" id="{B161C87A-5C37-794A-A053-DFE95C80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809" y="1209675"/>
            <a:ext cx="482441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894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30A4-2482-7D40-8EEE-E3323804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Factorial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E523-878E-DF46-AA83-B158440E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variance test with more than one independent variable/factor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also refer two more than one level of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variable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 Experiment with a treatment group and a control group has one factor (treatment) but two levels (treatment and control)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terms two way and three way refer to the numbers of factors /number of levels in your test.</a:t>
            </a:r>
          </a:p>
        </p:txBody>
      </p:sp>
    </p:spTree>
    <p:extLst>
      <p:ext uri="{BB962C8B-B14F-4D97-AF65-F5344CB8AC3E}">
        <p14:creationId xmlns:p14="http://schemas.microsoft.com/office/powerpoint/2010/main" val="308831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cap="none" dirty="0">
                <a:latin typeface="Calibri" charset="0"/>
                <a:ea typeface="Calibri" charset="0"/>
                <a:cs typeface="Calibri" charset="0"/>
              </a:rPr>
              <a:t>Correlation and regression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875" y="1149036"/>
            <a:ext cx="11215290" cy="5543312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Correlation- A mathematical measure of the strength of association between two quantitative variables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closely related cousin of correlation analysis is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regression analysis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interest is to determine how changes of some variables influence the change of values of other variables, e.g. how increasing the protein level in a feed affects daily weight gain.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regression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 is used when the change of a dependent variable is explained by changes of two or more independent variables. </a:t>
            </a:r>
          </a:p>
          <a:p>
            <a:pPr algn="just">
              <a:buFont typeface="Wingdings" pitchFamily="2" charset="2"/>
              <a:buChar char="v"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8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71" y="403148"/>
            <a:ext cx="11623458" cy="605170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data analysis?????</a:t>
            </a:r>
          </a:p>
          <a:p>
            <a:pPr algn="just">
              <a:buFont typeface="Wingdings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process of evaluating data using analytical and logical reasoning to examine each component of the data provided. </a:t>
            </a:r>
          </a:p>
          <a:p>
            <a:pPr algn="just">
              <a:buFont typeface="Wingdings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Riminder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analysis of data is just one of the many steps that must be completed when conducting a research project. </a:t>
            </a:r>
          </a:p>
          <a:p>
            <a:pPr algn="just">
              <a:buFont typeface="Wingdings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Wingdings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Reasonable and logical data is gathered, reviewed, and then analyzed to form some sort of finding or conclusion.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D245-5268-2D4E-8BF6-89572A91B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8566"/>
            <a:ext cx="10972800" cy="4525963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 WE ANALYZE DATA???? 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purpose of analyzing data is to obtain usable and useful information. </a:t>
            </a:r>
          </a:p>
          <a:p>
            <a:pPr>
              <a:buFont typeface="Wingdings" charset="2"/>
              <a:buChar char="Ø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analysis, irrespective of whether the data is qualitative or quantitative, may: 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charset="2"/>
              <a:buChar char="ü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 and summarize the data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relationships between variables </a:t>
            </a:r>
          </a:p>
          <a:p>
            <a:pPr lvl="1">
              <a:buFont typeface="Wingdings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variables </a:t>
            </a:r>
          </a:p>
          <a:p>
            <a:pPr lvl="1">
              <a:buFont typeface="Wingdings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 the difference between variables </a:t>
            </a:r>
          </a:p>
          <a:p>
            <a:pPr lvl="1">
              <a:buFont typeface="Wingdings" charset="2"/>
              <a:buChar char="ü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outcomes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60" y="0"/>
            <a:ext cx="12033639" cy="6345382"/>
          </a:xfrm>
          <a:blipFill dpi="0" rotWithShape="1">
            <a:blip r:embed="rId2">
              <a:alphaModFix amt="37000"/>
            </a:blip>
            <a:srcRect/>
            <a:stretch>
              <a:fillRect/>
            </a:stretch>
          </a:blipFill>
          <a:effectLst>
            <a:glow>
              <a:schemeClr val="accent1">
                <a:alpha val="0"/>
              </a:schemeClr>
            </a:glow>
          </a:effectLst>
        </p:spPr>
        <p:txBody>
          <a:bodyPr/>
          <a:lstStyle/>
          <a:p>
            <a:pPr>
              <a:buFont typeface="Wingdings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charset="2"/>
              <a:buChar char="ü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charset="2"/>
              <a:buChar char="ü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charset="2"/>
              <a:buChar char="ü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charset="2"/>
              <a:buChar char="ü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0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41300"/>
            <a:ext cx="10782300" cy="6210300"/>
          </a:xfrm>
        </p:spPr>
      </p:pic>
    </p:spTree>
    <p:extLst>
      <p:ext uri="{BB962C8B-B14F-4D97-AF65-F5344CB8AC3E}">
        <p14:creationId xmlns:p14="http://schemas.microsoft.com/office/powerpoint/2010/main" val="121319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71055"/>
            <a:ext cx="10836965" cy="5705908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TO SUPPORT DATA ANALYSIS</a:t>
            </a:r>
          </a:p>
          <a:p>
            <a:pPr>
              <a:buFont typeface="Wingdings" charset="2"/>
              <a:buChar char="v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Spreadsheet – simple to use, basic graphs </a:t>
            </a:r>
          </a:p>
          <a:p>
            <a:pPr>
              <a:buFont typeface="Wingdings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Statistical packages, e.g. SPSS, R software, SAS/STAT,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Matlab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PAST,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charset="2"/>
              <a:buChar char="Ø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Qualitative data analysis tools e.g. HubSpot, NVivo, MAXODA,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webQDA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2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0" y="0"/>
            <a:ext cx="11721739" cy="671885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Font typeface="Wingdings" charset="2"/>
              <a:buChar char="v"/>
            </a:pPr>
            <a:r>
              <a:rPr lang="en-US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preparation</a:t>
            </a:r>
          </a:p>
          <a:p>
            <a:pPr algn="just">
              <a:lnSpc>
                <a:spcPct val="170000"/>
              </a:lnSpc>
              <a:buFont typeface="Wingdings" charset="2"/>
              <a:buChar char="Ø"/>
            </a:pP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 to conducting any data analysis ask yourself the following???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data am I using?? Analytical methods?? </a:t>
            </a:r>
          </a:p>
          <a:p>
            <a:pPr lvl="1" algn="just">
              <a:lnSpc>
                <a:spcPct val="170000"/>
              </a:lnSpc>
              <a:buFont typeface="Wingdings" charset="2"/>
              <a:buChar char="ü"/>
            </a:pPr>
            <a:r>
              <a:rPr lang="en-US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Descriptive Statistics, 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 us to simplify large amounts of data in a sensible way. Each descriptive statistic reduces lots of data into a simpler summary.</a:t>
            </a:r>
          </a:p>
          <a:p>
            <a:pPr lvl="1" algn="just">
              <a:lnSpc>
                <a:spcPct val="170000"/>
              </a:lnSpc>
              <a:buFont typeface="Wingdings" charset="2"/>
              <a:buChar char="ü"/>
            </a:pP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 we use </a:t>
            </a:r>
            <a:r>
              <a:rPr lang="en-US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inferential (analytical) statistics 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make judgments of the probability that an observed difference between groups.</a:t>
            </a:r>
          </a:p>
          <a:p>
            <a:pPr lvl="1" algn="just">
              <a:lnSpc>
                <a:spcPct val="170000"/>
              </a:lnSpc>
              <a:buFont typeface="Wingdings" charset="2"/>
              <a:buChar char="ü"/>
            </a:pPr>
            <a:r>
              <a:rPr lang="en-US" sz="3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</a:t>
            </a:r>
            <a:r>
              <a:rPr lang="en-US" sz="3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we use inferential statistics to make inferences from our data to more general conditions; we use descriptive statistics simply to describe what's going on in our data.</a:t>
            </a:r>
          </a:p>
        </p:txBody>
      </p:sp>
    </p:spTree>
    <p:extLst>
      <p:ext uri="{BB962C8B-B14F-4D97-AF65-F5344CB8AC3E}">
        <p14:creationId xmlns:p14="http://schemas.microsoft.com/office/powerpoint/2010/main" val="111195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2" y="0"/>
            <a:ext cx="11921067" cy="7010400"/>
          </a:xfrm>
        </p:spPr>
        <p:txBody>
          <a:bodyPr/>
          <a:lstStyle/>
          <a:p>
            <a:pPr>
              <a:buFont typeface="Wingdings" charset="2"/>
              <a:buChar char="v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our case (In most cases) at this level</a:t>
            </a:r>
          </a:p>
          <a:p>
            <a:pPr>
              <a:buFont typeface="Wingdings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don</a:t>
            </a:r>
            <a:r>
              <a:rPr lang="mr-IN" dirty="0">
                <a:latin typeface="Tahoma" panose="020B0604030504040204" pitchFamily="34" charset="0"/>
                <a:ea typeface="Tahoma" panose="020B0604030504040204" pitchFamily="34" charset="0"/>
                <a:cs typeface="Times New Roman" charset="0"/>
              </a:rPr>
              <a:t>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focus on descriptive statistics.</a:t>
            </a:r>
          </a:p>
          <a:p>
            <a:pPr lvl="1">
              <a:buFont typeface="Wingdings" charset="2"/>
              <a:buChar char="ü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a roadmap to inferential (analytical) statistics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charset="2"/>
              <a:buChar char="Ø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of the major inferential statistics come from a general family of statistical models known as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linear model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Including </a:t>
            </a:r>
          </a:p>
          <a:p>
            <a:pPr lvl="1">
              <a:buFont typeface="Wingdings" charset="2"/>
              <a:buChar char="ü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t-test, </a:t>
            </a:r>
          </a:p>
          <a:p>
            <a:pPr lvl="1">
              <a:buFont typeface="Wingdings" charset="2"/>
              <a:buChar char="ü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Variance (ANOVA), </a:t>
            </a:r>
          </a:p>
          <a:p>
            <a:pPr lvl="1">
              <a:buFont typeface="Wingdings" charset="2"/>
              <a:buChar char="ü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Covariance (ANCOVA),</a:t>
            </a:r>
          </a:p>
          <a:p>
            <a:pPr lvl="1">
              <a:buFont typeface="Wingdings" charset="2"/>
              <a:buChar char="ü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Regression analysis,</a:t>
            </a:r>
          </a:p>
          <a:p>
            <a:pPr lvl="1">
              <a:buFont typeface="Wingdings" charset="2"/>
              <a:buChar char="ü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</a:t>
            </a:r>
          </a:p>
          <a:p>
            <a:pPr lvl="1">
              <a:buFont typeface="Wingdings" charset="2"/>
              <a:buChar char="ü"/>
            </a:pP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26890"/>
      </p:ext>
    </p:extLst>
  </p:cSld>
  <p:clrMapOvr>
    <a:masterClrMapping/>
  </p:clrMapOvr>
</p:sld>
</file>

<file path=ppt/theme/theme1.xml><?xml version="1.0" encoding="utf-8"?>
<a:theme xmlns:a="http://schemas.openxmlformats.org/drawingml/2006/main" name="AQ 236 presentation 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1037</Words>
  <Application>Microsoft Macintosh PowerPoint</Application>
  <PresentationFormat>Widescreen</PresentationFormat>
  <Paragraphs>122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Wingdings</vt:lpstr>
      <vt:lpstr>AQ 236 presentation 9</vt:lpstr>
      <vt:lpstr>DATA ANALYSIS</vt:lpstr>
      <vt:lpstr> Be cheerful! Keep smiling!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Commonly used Analytical statistical techniques</vt:lpstr>
      <vt:lpstr>PowerPoint Presentation</vt:lpstr>
      <vt:lpstr>T-test</vt:lpstr>
      <vt:lpstr>Types of t-test</vt:lpstr>
      <vt:lpstr>Rules of thumb for one sample t-test</vt:lpstr>
      <vt:lpstr>PowerPoint Presentation</vt:lpstr>
      <vt:lpstr>PowerPoint Presentation</vt:lpstr>
      <vt:lpstr>PowerPoint Presentation</vt:lpstr>
      <vt:lpstr>PowerPoint Presentation</vt:lpstr>
      <vt:lpstr>Factorial ANOVA</vt:lpstr>
      <vt:lpstr>Correlation and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Hector Victor</dc:creator>
  <cp:lastModifiedBy>Microsoft Office User</cp:lastModifiedBy>
  <cp:revision>112</cp:revision>
  <dcterms:created xsi:type="dcterms:W3CDTF">2017-07-06T15:33:35Z</dcterms:created>
  <dcterms:modified xsi:type="dcterms:W3CDTF">2022-11-04T10:37:00Z</dcterms:modified>
</cp:coreProperties>
</file>