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sldIdLst>
    <p:sldId id="256" r:id="rId2"/>
    <p:sldId id="654" r:id="rId3"/>
    <p:sldId id="316" r:id="rId4"/>
    <p:sldId id="320" r:id="rId5"/>
    <p:sldId id="689" r:id="rId6"/>
    <p:sldId id="690" r:id="rId7"/>
    <p:sldId id="691" r:id="rId8"/>
    <p:sldId id="692" r:id="rId9"/>
    <p:sldId id="694" r:id="rId10"/>
    <p:sldId id="693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4" r:id="rId20"/>
    <p:sldId id="703" r:id="rId21"/>
    <p:sldId id="705" r:id="rId22"/>
    <p:sldId id="706" r:id="rId23"/>
    <p:sldId id="707" r:id="rId24"/>
    <p:sldId id="708" r:id="rId25"/>
    <p:sldId id="70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/>
    <p:restoredTop sz="92870" autoAdjust="0"/>
  </p:normalViewPr>
  <p:slideViewPr>
    <p:cSldViewPr>
      <p:cViewPr varScale="1">
        <p:scale>
          <a:sx n="91" d="100"/>
          <a:sy n="91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0DF43-55A3-4294-8AE9-DC348DBAA83D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29658-A57B-4020-B472-340C7AD8B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7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5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3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7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3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7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7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altLang="en-US" sz="3200" dirty="0">
              <a:latin typeface="Times New Roman" panose="02020603050405020304" pitchFamily="18" charset="0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1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29658-A57B-4020-B472-340C7AD8B8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8637588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5814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495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9026-59ED-47CE-9D84-6A3E2D70B4C1}" type="datetimeFigureOut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39C-17B7-43EE-BCAE-5184DF84E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0813" y="3244334"/>
            <a:ext cx="3289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2499C3-DA2F-49CF-B393-D2ACD16451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0ACAC496-A2E7-432D-9C73-58D452FE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8788" y="2417269"/>
            <a:ext cx="8666423" cy="202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4075" indent="-854075"/>
            <a:r>
              <a:rPr lang="sw-KE" altLang="en-US" sz="61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Tahoma" charset="0"/>
                <a:cs typeface="Tahoma" charset="0"/>
              </a:rPr>
              <a:t>AQ 399</a:t>
            </a:r>
          </a:p>
          <a:p>
            <a:pPr marL="854075" indent="-854075"/>
            <a:r>
              <a:rPr lang="sw-KE" altLang="en-US" sz="61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marL="854075" indent="-854075"/>
            <a:r>
              <a:rPr lang="sw-KE" altLang="en-US" sz="61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Tahoma" charset="0"/>
                <a:cs typeface="Tahoma" charset="0"/>
              </a:rPr>
              <a:t>RESEARCH PROJECT</a:t>
            </a:r>
          </a:p>
          <a:p>
            <a:pPr marL="854075" indent="-854075"/>
            <a:endParaRPr lang="sw-KE" sz="61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ea typeface="Tahoma" charset="0"/>
              <a:cs typeface="Tahoma" charset="0"/>
            </a:endParaRPr>
          </a:p>
          <a:p>
            <a:pPr marL="854075" indent="-854075"/>
            <a:r>
              <a:rPr lang="sw-KE" sz="61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Tahoma" charset="0"/>
                <a:cs typeface="Tahoma" charset="0"/>
              </a:rPr>
              <a:t>Lusana</a:t>
            </a:r>
            <a:endParaRPr lang="en-US" sz="6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42" y="1072000"/>
            <a:ext cx="8651916" cy="563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sw-KE" altLang="en-US" sz="2800" b="1" dirty="0">
              <a:ea typeface="华文新魏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may not be where you think they are.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41E76F1-78C7-544D-820F-51DCAF4D2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2562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04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371600"/>
            <a:ext cx="7696200" cy="364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State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general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objective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State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specific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objectives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Objectives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must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unambigous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Mention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independent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dependent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variables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371600"/>
            <a:ext cx="7696200" cy="41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Hypotheses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Formulate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testable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hypothesis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(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specicific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objectives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state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hypothesis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directional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alternative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hypothesis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You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may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null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hypothesis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difficult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predict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outcome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09" y="1295400"/>
            <a:ext cx="7886700" cy="504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w-KE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</a:t>
            </a:r>
            <a:r>
              <a:rPr lang="sw-KE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w-KE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sw-KE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</a:t>
            </a:r>
            <a:endParaRPr lang="sw-KE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 algn="just">
              <a:spcBef>
                <a:spcPts val="600"/>
              </a:spcBef>
              <a:buClr>
                <a:schemeClr val="tx1"/>
              </a:buClr>
              <a:buSzPct val="103000"/>
              <a:buFont typeface="Wingdings 3" panose="05040102010807070707" pitchFamily="18" charset="2"/>
              <a:buNone/>
              <a:defRPr/>
            </a:pPr>
            <a:r>
              <a:rPr lang="sw-KE" sz="2400" dirty="0">
                <a:ea typeface="华文新魏"/>
                <a:cs typeface="Times New Roman" panose="02020603050405020304" pitchFamily="18" charset="0"/>
              </a:rPr>
              <a:t> </a:t>
            </a:r>
            <a:endParaRPr lang="en-US" sz="2400" dirty="0">
              <a:ea typeface="华文新魏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what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you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hope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will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accomplish</a:t>
            </a:r>
            <a:endParaRPr lang="sw-KE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why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important</a:t>
            </a:r>
            <a:endParaRPr 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What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will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be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benefit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society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or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environment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.</a:t>
            </a:r>
            <a:endParaRPr 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What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further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studies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will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this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lead</a:t>
            </a:r>
            <a:r>
              <a:rPr lang="sw-KE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endParaRPr 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1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2" y="1066800"/>
            <a:ext cx="9059758" cy="520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 </a:t>
            </a:r>
          </a:p>
          <a:p>
            <a:pPr marL="457200" lvl="1" indent="-457200" algn="just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various approaches to organizing a literature review.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Chronological-Trace the development of the topic over time.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Thematic- Subsections that address different aspects of the topic.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Methodological- Draw your sources from different disciplines/fields that use a variety of research methods.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Theoretical- Discus various theories, models, and definitions of key concepts.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3" y="888122"/>
            <a:ext cx="8915400" cy="556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 </a:t>
            </a:r>
            <a:r>
              <a:rPr lang="sw-KE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Conceptualization of the key concepts- Clear and concise definitions for your key concepts.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Theoretical review- Existing theories/approaches/models guiding your study.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Empirical review - summary of research that has been conducted in the past on a certain subject of interest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Conceptual framework- Relationship of variables, accompanied by  a diagram.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5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3" y="888122"/>
            <a:ext cx="8915400" cy="556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 </a:t>
            </a:r>
            <a:r>
              <a:rPr lang="sw-KE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Conceptualization of the key concepts- Clear and concise definitions for your key concepts.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Theoretical review- Existing theories/approaches/models guiding your study.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Empirical review - summary of research that has been conducted in the past on a certain subject of interest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Conceptual framework- Relationship of variables, accompanied by  a diagram.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3" y="888122"/>
            <a:ext cx="8915400" cy="324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and methods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science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q"/>
              <a:defRPr/>
            </a:pPr>
            <a:endParaRPr lang="en-US" sz="2600" dirty="0">
              <a:latin typeface="Tahoma" charset="0"/>
              <a:ea typeface="Tahoma" charset="0"/>
              <a:cs typeface="Tahoma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Precisely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describe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location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condition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your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site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You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may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include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map</a:t>
            </a:r>
            <a:endParaRPr lang="sw-KE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8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888122"/>
            <a:ext cx="8915400" cy="563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and methods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science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en-US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Planning a set of procedures to investigate a relationship between variable.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To design a controlled experiment, you need:</a:t>
            </a:r>
          </a:p>
          <a:p>
            <a:pPr lvl="2" algn="just">
              <a:lnSpc>
                <a:spcPct val="120000"/>
              </a:lnSpc>
              <a:buClr>
                <a:schemeClr val="tx1"/>
              </a:buClr>
              <a:buSzPct val="107000"/>
              <a:buFont typeface="Wingdings" pitchFamily="2" charset="2"/>
              <a:buChar char="Ø"/>
              <a:defRPr/>
            </a:pPr>
            <a:r>
              <a:rPr lang="en-US" sz="2200" dirty="0">
                <a:latin typeface="Tahoma" charset="0"/>
                <a:ea typeface="Tahoma" charset="0"/>
                <a:cs typeface="Tahoma" charset="0"/>
              </a:rPr>
              <a:t>A testable hypothesis </a:t>
            </a:r>
          </a:p>
          <a:p>
            <a:pPr lvl="2" algn="just">
              <a:lnSpc>
                <a:spcPct val="120000"/>
              </a:lnSpc>
              <a:buClr>
                <a:schemeClr val="tx1"/>
              </a:buClr>
              <a:buSzPct val="107000"/>
              <a:buFont typeface="Wingdings" pitchFamily="2" charset="2"/>
              <a:buChar char="Ø"/>
              <a:defRPr/>
            </a:pPr>
            <a:r>
              <a:rPr lang="en-US" sz="2200" dirty="0">
                <a:latin typeface="Tahoma" charset="0"/>
                <a:ea typeface="Tahoma" charset="0"/>
                <a:cs typeface="Tahoma" charset="0"/>
              </a:rPr>
              <a:t>At least one independent variable that can be precisely manipulated</a:t>
            </a:r>
          </a:p>
          <a:p>
            <a:pPr lvl="2" algn="just">
              <a:lnSpc>
                <a:spcPct val="120000"/>
              </a:lnSpc>
              <a:buClr>
                <a:schemeClr val="tx1"/>
              </a:buClr>
              <a:buSzPct val="107000"/>
              <a:buFont typeface="Wingdings" pitchFamily="2" charset="2"/>
              <a:buChar char="Ø"/>
              <a:defRPr/>
            </a:pPr>
            <a:r>
              <a:rPr lang="en-US" sz="2200" dirty="0">
                <a:latin typeface="Tahoma" charset="0"/>
                <a:ea typeface="Tahoma" charset="0"/>
                <a:cs typeface="Tahoma" charset="0"/>
              </a:rPr>
              <a:t>At least one dependent variable that can be precisely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295400"/>
            <a:ext cx="8915400" cy="54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and methods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science</a:t>
            </a:r>
          </a:p>
          <a:p>
            <a:pPr marL="0" lvl="1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endParaRPr lang="en-US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Sampling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Sample collection procedures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Sample size and time frame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method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technique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used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collect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sample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a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standard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techique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there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no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need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detail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just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cite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reference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a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new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technique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describe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details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5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382000" cy="4114800"/>
          </a:xfrm>
        </p:spPr>
        <p:txBody>
          <a:bodyPr>
            <a:normAutofit/>
          </a:bodyPr>
          <a:lstStyle/>
          <a:p>
            <a:pPr lvl="1" algn="just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en-US" altLang="en-US" b="1" dirty="0">
                <a:latin typeface="Tahoma" charset="0"/>
                <a:ea typeface="Tahoma" charset="0"/>
                <a:cs typeface="Tahoma" charset="0"/>
              </a:rPr>
              <a:t>Assessment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Blip>
                <a:blip r:embed="rId2"/>
              </a:buBlip>
              <a:defRPr/>
            </a:pPr>
            <a:r>
              <a:rPr lang="en-US" altLang="en-US" sz="3200" dirty="0">
                <a:latin typeface="Tahoma" charset="0"/>
                <a:ea typeface="Tahoma" charset="0"/>
                <a:cs typeface="Tahoma" charset="0"/>
              </a:rPr>
              <a:t>Proposal Presentation- 10%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Blip>
                <a:blip r:embed="rId2"/>
              </a:buBlip>
              <a:defRPr/>
            </a:pPr>
            <a:r>
              <a:rPr lang="en-US" altLang="en-US" sz="3200" dirty="0">
                <a:latin typeface="Tahoma" charset="0"/>
                <a:ea typeface="Tahoma" charset="0"/>
                <a:cs typeface="Tahoma" charset="0"/>
              </a:rPr>
              <a:t>Research Findings Presentation- 10%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Blip>
                <a:blip r:embed="rId2"/>
              </a:buBlip>
              <a:defRPr/>
            </a:pPr>
            <a:r>
              <a:rPr lang="en-US" altLang="en-US" sz="3200" dirty="0">
                <a:latin typeface="Tahoma" charset="0"/>
                <a:ea typeface="Tahoma" charset="0"/>
                <a:cs typeface="Tahoma" charset="0"/>
              </a:rPr>
              <a:t>Final Report- 80%</a:t>
            </a:r>
          </a:p>
          <a:p>
            <a:pPr marL="457200" lvl="1" indent="0" algn="just">
              <a:lnSpc>
                <a:spcPct val="120000"/>
              </a:lnSpc>
              <a:buClr>
                <a:schemeClr val="tx1"/>
              </a:buClr>
              <a:buNone/>
              <a:defRPr/>
            </a:pPr>
            <a:endParaRPr lang="en-US" altLang="en-US" sz="32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Blip>
                <a:blip r:embed="rId2"/>
              </a:buBlip>
              <a:defRPr/>
            </a:pPr>
            <a:endParaRPr lang="en-GB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2499C3-DA2F-49CF-B393-D2ACD16451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0ACAC496-A2E7-432D-9C73-58D452FE0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686800" cy="42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and methods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science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en-US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Procedure on gathering and measuring information on a targeted variables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Type of data to be collected, how, method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method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technique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used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collect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066800"/>
            <a:ext cx="8248650" cy="51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sciences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en-US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design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Framework of research methods and techniques 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Method-Qualitative or quantitative or mixed research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Design- Descriptive, Experimental, Correlational, Diagnostic, Cross-sectional, Explanatory</a:t>
            </a:r>
          </a:p>
          <a:p>
            <a:pPr marL="0" lvl="1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4" y="1066800"/>
            <a:ext cx="8543925" cy="577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sciences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collection and sampling techniques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Exactly what or who will you study- study population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How will you select subjects or sources (e.g. random sampling, purposive sampling, case study, etc.)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When and where will you collect the data?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What is your proposed sample size? </a:t>
            </a:r>
          </a:p>
          <a:p>
            <a:pPr marL="0" lvl="1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" y="1143000"/>
            <a:ext cx="8543925" cy="41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 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sciences</a:t>
            </a: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 method and tools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Source of data- primary or secondary data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sz="2600" dirty="0">
                <a:latin typeface="Tahoma" charset="0"/>
                <a:ea typeface="Tahoma" charset="0"/>
                <a:cs typeface="Tahoma" charset="0"/>
              </a:rPr>
              <a:t>What tools and procedures will you use- Questionnaire, Interview, Focus Group Discussion (FGD), Field observation</a:t>
            </a:r>
          </a:p>
          <a:p>
            <a:pPr marL="0" lvl="1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4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1" y="888122"/>
            <a:ext cx="9059759" cy="595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Clr>
                <a:schemeClr val="tx1"/>
              </a:buClr>
              <a:buNone/>
              <a:defRPr/>
            </a:pPr>
            <a:r>
              <a:rPr lang="sw-KE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sw-KE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sw-KE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attempt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collected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Depends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collected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escriptive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statistics/analytical statistics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Font typeface="Wingdings" charset="2"/>
              <a:buChar char="v"/>
              <a:defRPr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statistics </a:t>
            </a:r>
            <a:r>
              <a:rPr lang="sw-KE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r>
              <a:rPr lang="sw-KE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summaries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measures</a:t>
            </a:r>
            <a:endParaRPr lang="sw-KE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Distribution, central tendency, dispersion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sw-KE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sw-KE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Clr>
                <a:schemeClr val="tx1"/>
              </a:buClr>
              <a:buFont typeface="Wingdings" charset="2"/>
              <a:buChar char="v"/>
              <a:defRPr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Analytical statistics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analysis- using different statistical test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(parametric or non-parametric)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T-test,  ANOVA, Correlation, Regression, Chi- square,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3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" y="1295400"/>
            <a:ext cx="8615363" cy="45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v"/>
            </a:pPr>
            <a:endParaRPr lang="sw-KE" altLang="en-US" sz="2800" dirty="0"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List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all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literatures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that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you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have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cited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text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tables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figures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All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literature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cited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text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must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given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alphabetical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order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by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author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)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Use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TSJ (Tanzania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Journal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Science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referencing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sytle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marL="0" lvl="1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endParaRPr lang="sw-KE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563F01FE-AB9A-3340-98A1-9C996C93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543985" cy="533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just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Process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the Research Topic 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the Research Proposal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 Presentation and Submission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Implementation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Write-up of Project Results and Discussion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Results Presentation</a:t>
            </a:r>
          </a:p>
          <a:p>
            <a:pPr lvl="1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Report Writing and Submission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28D279-7E45-C046-BC9B-A8D814CF5E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ACFFE7-E4D7-EE4F-BE25-7101F0832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7">
            <a:extLst>
              <a:ext uri="{FF2B5EF4-FFF2-40B4-BE49-F238E27FC236}">
                <a16:creationId xmlns:a16="http://schemas.microsoft.com/office/drawing/2014/main" id="{DCDA0CD7-A0CE-7840-A754-9C1F883C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77700"/>
            <a:ext cx="8153400" cy="616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just">
              <a:lnSpc>
                <a:spcPct val="130000"/>
              </a:lnSpc>
              <a:buFont typeface="Wingdings" pitchFamily="2" charset="2"/>
              <a:buChar char="v"/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the Research Topic 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your topic is the first step in the research process.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aware that selecting a good topic may not be easy.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must be narrow and focused enough to be interesting, yet broad enough to find adequate information.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topic that will enable you to read and understand the literature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2E938A-1E1E-5042-8D97-CC09A3F79046}"/>
              </a:ext>
            </a:extLst>
          </p:cNvPr>
          <p:cNvSpPr txBox="1">
            <a:spLocks/>
          </p:cNvSpPr>
          <p:nvPr/>
        </p:nvSpPr>
        <p:spPr>
          <a:xfrm>
            <a:off x="0" y="-44008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2076E930-9670-334A-8CC1-F5BEC188A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1" y="-44008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the Research Proposal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50805-FD8F-124E-A616-858A801D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452265"/>
            <a:ext cx="4826469" cy="50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6705600" cy="38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Page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Institution name and logo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Course name &amp; code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Your names &amp; Reg No.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Your supervisor’s name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The proposed title of your project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78" y="970218"/>
            <a:ext cx="6705600" cy="100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Title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C0987A6-FE54-854C-9B05-724D1C3AA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78" y="1676400"/>
            <a:ext cx="61214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76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371600"/>
            <a:ext cx="7696200" cy="508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introduction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General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background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informations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about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research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topic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overall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research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topic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broad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terms</a:t>
            </a: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Explain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background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information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about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variables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be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included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in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endParaRPr lang="sw-KE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Indicate the general scope of the study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991D238-B106-B14E-A7AF-D43BC21B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371600"/>
            <a:ext cx="7696200" cy="452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sw-KE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w-KE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sw-KE" altLang="en-US" sz="2800" b="1" dirty="0">
              <a:ea typeface="华文新魏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State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the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problem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that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your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study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going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to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address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. 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Ask</a:t>
            </a:r>
            <a:r>
              <a:rPr lang="sw-KE" altLang="en-US" sz="26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w-KE" altLang="en-US" sz="2600" dirty="0" err="1">
                <a:latin typeface="Tahoma" charset="0"/>
                <a:ea typeface="Tahoma" charset="0"/>
                <a:cs typeface="Tahoma" charset="0"/>
              </a:rPr>
              <a:t>yourself</a:t>
            </a:r>
            <a:endParaRPr lang="sw-KE" altLang="en-US" sz="2600" dirty="0">
              <a:latin typeface="Tahoma" charset="0"/>
              <a:ea typeface="Tahoma" charset="0"/>
              <a:cs typeface="Tahoma" charset="0"/>
            </a:endParaRPr>
          </a:p>
          <a:p>
            <a:pPr lvl="1" algn="just">
              <a:lnSpc>
                <a:spcPct val="120000"/>
              </a:lnSpc>
              <a:buClr>
                <a:srgbClr val="FF0000"/>
              </a:buClr>
              <a:buSzPct val="107000"/>
              <a:buBlip>
                <a:blip r:embed="rId3"/>
              </a:buBlip>
              <a:defRPr/>
            </a:pPr>
            <a:r>
              <a:rPr lang="en-US" altLang="en-US" sz="2600" dirty="0">
                <a:latin typeface="Tahoma" charset="0"/>
                <a:ea typeface="Tahoma" charset="0"/>
                <a:cs typeface="Tahoma" charset="0"/>
              </a:rPr>
              <a:t>“What is the gap that needs to be filled? "and/or “What is the problem that needs to be solved?</a:t>
            </a:r>
          </a:p>
          <a:p>
            <a:pPr lvl="1" algn="just">
              <a:lnSpc>
                <a:spcPct val="120000"/>
              </a:lnSpc>
              <a:buClr>
                <a:srgbClr val="FF0000"/>
              </a:buClr>
              <a:buBlip>
                <a:blip r:embed="rId3"/>
              </a:buBlip>
              <a:defRPr/>
            </a:pPr>
            <a:endParaRPr lang="en-US" altLang="en-US" sz="26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F099B0-00C9-EE43-9DCA-D1F469B0D7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1708"/>
          </a:xfrm>
          <a:prstGeom prst="rect">
            <a:avLst/>
          </a:prstGeom>
          <a:solidFill>
            <a:srgbClr val="0074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 of Dar es Salaam</a:t>
            </a:r>
            <a:endParaRPr lang="x-none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12F910F6-C50C-9242-8703-B3914441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" y="66414"/>
            <a:ext cx="758537" cy="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9578"/>
      </p:ext>
    </p:extLst>
  </p:cSld>
  <p:clrMapOvr>
    <a:masterClrMapping/>
  </p:clrMapOvr>
</p:sld>
</file>

<file path=ppt/theme/theme1.xml><?xml version="1.0" encoding="utf-8"?>
<a:theme xmlns:a="http://schemas.openxmlformats.org/drawingml/2006/main" name="AQ 236 presentation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 236 presentation 9</Template>
  <TotalTime>5118</TotalTime>
  <Words>1116</Words>
  <Application>Microsoft Macintosh PowerPoint</Application>
  <PresentationFormat>On-screen Show (4:3)</PresentationFormat>
  <Paragraphs>210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Wingdings</vt:lpstr>
      <vt:lpstr>Wingdings 3</vt:lpstr>
      <vt:lpstr>AQ 236 presentation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Basic fish anatomy</dc:title>
  <dc:creator>kamukulu</dc:creator>
  <cp:lastModifiedBy>Microsoft Office User</cp:lastModifiedBy>
  <cp:revision>531</cp:revision>
  <dcterms:created xsi:type="dcterms:W3CDTF">2016-10-22T15:40:33Z</dcterms:created>
  <dcterms:modified xsi:type="dcterms:W3CDTF">2022-11-04T10:51:35Z</dcterms:modified>
</cp:coreProperties>
</file>