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80" r:id="rId5"/>
    <p:sldId id="258" r:id="rId6"/>
    <p:sldId id="259" r:id="rId7"/>
    <p:sldId id="260" r:id="rId8"/>
    <p:sldId id="281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6" r:id="rId17"/>
    <p:sldId id="276" r:id="rId18"/>
    <p:sldId id="269" r:id="rId19"/>
    <p:sldId id="286" r:id="rId20"/>
    <p:sldId id="284" r:id="rId21"/>
    <p:sldId id="285" r:id="rId22"/>
    <p:sldId id="270" r:id="rId23"/>
    <p:sldId id="271" r:id="rId24"/>
    <p:sldId id="273" r:id="rId25"/>
    <p:sldId id="27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217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3D8FE-A089-4BE1-B916-7B1FEC1CD77F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77018-8492-4BF3-BACD-821CCFDA5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8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77018-8492-4BF3-BACD-821CCFDA52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4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77018-8492-4BF3-BACD-821CCFDA52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3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9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CFD2-0152-CA41-8587-93351292F64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5582-C4DA-414E-98C7-3E97EBFE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5735" y="2782349"/>
            <a:ext cx="4192172" cy="10299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6591" y="2560320"/>
            <a:ext cx="7188592" cy="224731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Lusana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08431" y="1716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2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908" y="1110712"/>
            <a:ext cx="572555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Parts of result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702" y="2106978"/>
            <a:ext cx="5683348" cy="297145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What the result section includes?</a:t>
            </a:r>
          </a:p>
        </p:txBody>
      </p:sp>
    </p:spTree>
    <p:extLst>
      <p:ext uri="{BB962C8B-B14F-4D97-AF65-F5344CB8AC3E}">
        <p14:creationId xmlns:p14="http://schemas.microsoft.com/office/powerpoint/2010/main" val="166927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533" y="1811558"/>
            <a:ext cx="5430130" cy="3449759"/>
          </a:xfrm>
        </p:spPr>
        <p:txBody>
          <a:bodyPr/>
          <a:lstStyle/>
          <a:p>
            <a:pPr algn="just">
              <a:buFont typeface="Wingdings" charset="2"/>
              <a:buChar char="v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Statement of results.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Results are presented in a format that is accessible to reader (e.g. graphs, tables, diagram or written text)</a:t>
            </a:r>
          </a:p>
          <a:p>
            <a:pPr algn="just">
              <a:buFont typeface="Wingdings" charset="2"/>
              <a:buChar char="ü"/>
            </a:pPr>
            <a:r>
              <a:rPr lang="en-US" altLang="en-US" sz="2400" b="1" dirty="0">
                <a:solidFill>
                  <a:srgbClr val="000075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altLang="en-US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Note: Raw data is usually put in an appendix, if it is included at all.</a:t>
            </a:r>
          </a:p>
          <a:p>
            <a:endParaRPr lang="en-US" altLang="en-US" b="1" dirty="0"/>
          </a:p>
          <a:p>
            <a:pPr eaLnBrk="0" hangingPunct="0"/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8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7333" y="1248850"/>
            <a:ext cx="5421923" cy="402653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v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Explanatory text.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All graphs, tables, diagrams, figures and charts should be accompanied by text that guides the reader’s attention to significant results.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Text makes the results meaningful by pointing out the most important results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The text should simplify the results and highlight the significant trends or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318" y="1417662"/>
            <a:ext cx="6040902" cy="39280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Common problem.</a:t>
            </a:r>
          </a:p>
          <a:p>
            <a:pPr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The text includes too much detail that simply repeats data presented in graphs, tables etc. without making the results meaningful</a:t>
            </a:r>
          </a:p>
          <a:p>
            <a:pPr>
              <a:buFont typeface="Wingdings" charset="2"/>
              <a:buChar char="ü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Remember that tables, graphs, etc. are used to present a lot of information efficiently 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but your job is to direct the reader's attention to significant parts of this information.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264" y="1727151"/>
            <a:ext cx="6237850" cy="3660775"/>
          </a:xfrm>
        </p:spPr>
        <p:txBody>
          <a:bodyPr/>
          <a:lstStyle/>
          <a:p>
            <a:pPr algn="just"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Table 1 shows the results from the laboratory experiment</a:t>
            </a:r>
          </a:p>
          <a:p>
            <a:pPr algn="just"/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The results from the laboratory experiment indicate that fish mortality rate proceeds faster in the presence of heavy metals (Table 1).</a:t>
            </a:r>
          </a:p>
          <a:p>
            <a:endParaRPr lang="en-US" dirty="0"/>
          </a:p>
          <a:p>
            <a:pPr eaLnBrk="0" hangingPunct="0">
              <a:buFontTx/>
              <a:buAutoNum type="alphaLcParenR"/>
            </a:pPr>
            <a:endParaRPr lang="en-US" alt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2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0" y="1248849"/>
            <a:ext cx="8657492" cy="4758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1. Table 1 shows the results from the laboratory experiment</a:t>
            </a:r>
            <a:r>
              <a:rPr lang="en-US" altLang="en-US" sz="2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."</a:t>
            </a:r>
          </a:p>
          <a:p>
            <a:pPr>
              <a:buFont typeface="Wingdings" charset="2"/>
              <a:buChar char="ü"/>
            </a:pPr>
            <a:r>
              <a:rPr lang="en-US" altLang="en-US" sz="2600" dirty="0">
                <a:latin typeface="Times New Roman" charset="0"/>
                <a:ea typeface="Times New Roman" charset="0"/>
                <a:cs typeface="Times New Roman" charset="0"/>
              </a:rPr>
              <a:t>The point of this sentence is just to tell the reader to look at Table 1. It doesn’t make the results in Table 1 meaningful because it doesn't comment on them.</a:t>
            </a:r>
          </a:p>
          <a:p>
            <a:pPr marL="0" indent="0">
              <a:buNone/>
            </a:pPr>
            <a:endParaRPr lang="en-US" altLang="en-US" sz="2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2. The results from the laboratory experiment indicate that the reaction proceeds faster in the presence of heavy metal (Table 1)</a:t>
            </a:r>
            <a:r>
              <a:rPr lang="en-US" altLang="en-US" sz="2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".</a:t>
            </a:r>
          </a:p>
          <a:p>
            <a:pPr>
              <a:buFont typeface="Wingdings" charset="2"/>
              <a:buChar char="ü"/>
            </a:pPr>
            <a:r>
              <a:rPr lang="en-US" altLang="en-US" sz="2600" dirty="0">
                <a:latin typeface="Times New Roman" charset="0"/>
                <a:ea typeface="Times New Roman" charset="0"/>
                <a:cs typeface="Times New Roman" charset="0"/>
              </a:rPr>
              <a:t>This sentence is more effective than 1) because it makes the results in the table meaningful by pointing out a relationship between the rate of mortality and the presence of the heavy metals. </a:t>
            </a:r>
          </a:p>
          <a:p>
            <a:pPr>
              <a:buFont typeface="Wingdings" charset="2"/>
              <a:buChar char="ü"/>
            </a:pPr>
            <a:r>
              <a:rPr lang="en-US" altLang="en-US" sz="2600" b="1" dirty="0">
                <a:latin typeface="Times New Roman" charset="0"/>
                <a:ea typeface="Times New Roman" charset="0"/>
                <a:cs typeface="Times New Roman" charset="0"/>
              </a:rPr>
              <a:t>Notice</a:t>
            </a:r>
            <a:r>
              <a:rPr lang="en-US" altLang="en-US" sz="2600" dirty="0">
                <a:latin typeface="Times New Roman" charset="0"/>
                <a:ea typeface="Times New Roman" charset="0"/>
                <a:cs typeface="Times New Roman" charset="0"/>
              </a:rPr>
              <a:t> that the reference to the table is de-emphasized by being put in parentheses because it is of only secondary importance.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5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788" y="365126"/>
            <a:ext cx="5359790" cy="9572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Results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280" y="1690688"/>
            <a:ext cx="5703277" cy="4175540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v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There are two basic ways of organizing results.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Presenting all the results then giving a discussion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Presenting part of the results then giving a discussion, presenting another part then giving a discussion , 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ü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method of organization you use will depend on the quantity and type of results you obtain from your research.</a:t>
            </a:r>
            <a:endParaRPr 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6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751" y="224448"/>
            <a:ext cx="32777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548" y="1550011"/>
            <a:ext cx="8559018" cy="4351338"/>
          </a:xfrm>
        </p:spPr>
        <p:txBody>
          <a:bodyPr>
            <a:normAutofit lnSpcReduction="10000"/>
          </a:bodyPr>
          <a:lstStyle/>
          <a:p>
            <a:pPr lvl="1" algn="just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Describe your own results without any mention of  the findings of others</a:t>
            </a:r>
          </a:p>
          <a:p>
            <a:pPr lvl="1" algn="just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Don’t put raw data and calculations of statistical test</a:t>
            </a:r>
          </a:p>
          <a:p>
            <a:pPr lvl="1" algn="just">
              <a:buFont typeface="Wingdings" charset="2"/>
              <a:buChar char="ü"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Present in summarized form e.g. tables, figure, mean, graphs, etc.</a:t>
            </a:r>
          </a:p>
          <a:p>
            <a:pPr lvl="1" algn="just">
              <a:buFont typeface="Wingdings" charset="2"/>
              <a:buChar char="ü"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The main trends shown by tables, graphs and etc. should be briefly described</a:t>
            </a:r>
          </a:p>
          <a:p>
            <a:pPr lvl="1" algn="just">
              <a:buFont typeface="Wingdings" charset="2"/>
              <a:buChar char="ü"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Every graphs, figures and plates must be given a number with a caption at the bottom.</a:t>
            </a:r>
          </a:p>
          <a:p>
            <a:pPr lvl="1" algn="just">
              <a:buFont typeface="Wingdings" charset="2"/>
              <a:buChar char="ü"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Every table must be given a number with a caption on the top</a:t>
            </a:r>
          </a:p>
          <a:p>
            <a:pPr lvl="1" algn="just">
              <a:buFont typeface="Wingdings" charset="2"/>
              <a:buChar char="ü"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Conclusion inferred from statistical tests should be stated, </a:t>
            </a:r>
            <a:r>
              <a:rPr lang="en-US" altLang="en-US" b="1" dirty="0">
                <a:latin typeface="Times New Roman" charset="0"/>
                <a:ea typeface="Times New Roman" charset="0"/>
                <a:cs typeface="Times New Roman" charset="0"/>
              </a:rPr>
              <a:t>giving the statistics</a:t>
            </a:r>
            <a:endParaRPr lang="sw-KE" altLang="en-US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ü"/>
            </a:pPr>
            <a:endParaRPr lang="sw-KE" altLang="en-US" sz="2600" dirty="0">
              <a:latin typeface="Times New Roman" charset="0"/>
              <a:ea typeface="华文新魏" charset="-122"/>
              <a:cs typeface="华文新魏" charset="-12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135" y="2953582"/>
            <a:ext cx="3516924" cy="1069780"/>
          </a:xfrm>
        </p:spPr>
        <p:txBody>
          <a:bodyPr/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4144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213" y="2177319"/>
            <a:ext cx="5126501" cy="3224676"/>
          </a:xfrm>
        </p:spPr>
        <p:txBody>
          <a:bodyPr>
            <a:normAutofit lnSpcReduction="10000"/>
          </a:bodyPr>
          <a:lstStyle/>
          <a:p>
            <a:endParaRPr lang="en-US" altLang="en-US" dirty="0">
              <a:solidFill>
                <a:schemeClr val="hlink"/>
              </a:solidFill>
            </a:endParaRPr>
          </a:p>
          <a:p>
            <a:pPr eaLnBrk="0" hangingPunct="0">
              <a:buFont typeface="Wingdings" charset="2"/>
              <a:buChar char="v"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en-US" b="1" dirty="0">
                <a:latin typeface="Times New Roman" charset="0"/>
                <a:ea typeface="Times New Roman" charset="0"/>
                <a:cs typeface="Times New Roman" charset="0"/>
              </a:rPr>
              <a:t>Purpose of discussion </a:t>
            </a:r>
            <a:endParaRPr lang="en-US" alt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0" hangingPunct="0">
              <a:buFont typeface="Wingdings" charset="2"/>
              <a:buChar char="ü"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Comment on results</a:t>
            </a:r>
          </a:p>
          <a:p>
            <a:pPr eaLnBrk="0" hangingPunct="0">
              <a:buFont typeface="Wingdings" charset="2"/>
              <a:buChar char="ü"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 Explanation of the results.</a:t>
            </a:r>
          </a:p>
          <a:p>
            <a:pPr eaLnBrk="0" hangingPunct="0">
              <a:buFont typeface="Wingdings" charset="2"/>
              <a:buChar char="Ø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0" hangingPunct="0">
              <a:buFont typeface="Wingdings" charset="2"/>
              <a:buChar char="Ø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To write briefly &amp; summarize your principal findings</a:t>
            </a:r>
            <a:endParaRPr lang="en-US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0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344" y="843426"/>
            <a:ext cx="396709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3" y="2464410"/>
            <a:ext cx="6316395" cy="2599959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Why writing results?</a:t>
            </a:r>
          </a:p>
          <a:p>
            <a:pPr>
              <a:buFont typeface="Wingdings" charset="2"/>
              <a:buChar char="v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v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is a narrative presentation of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30109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784" y="365125"/>
            <a:ext cx="4698609" cy="99626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How to write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What  specifically do the results mean?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Do your results provide answers to your testable hypotheses?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How can they be interpreted?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Do your findings agree with what others have shown?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If not, do they suggest an alternative explanation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5089" y="1361391"/>
            <a:ext cx="4481101" cy="45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771" y="712958"/>
            <a:ext cx="6364458" cy="356230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v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Good discussions</a:t>
            </a:r>
          </a:p>
          <a:p>
            <a:pPr>
              <a:buFont typeface="Wingdings" charset="2"/>
              <a:buChar char="Ø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Address every key finding of the study</a:t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Present the finding in terms of what is known</a:t>
            </a: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State why this study is different</a:t>
            </a: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State why the results concur/ disagree with current knowledge</a:t>
            </a: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Justify differences</a:t>
            </a: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Point out future directions/ continued knowledge gaps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38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146" y="379193"/>
            <a:ext cx="5401995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Content of discussion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0146" y="1749524"/>
            <a:ext cx="6147583" cy="3793147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v"/>
            </a:pPr>
            <a:r>
              <a:rPr lang="en-US" altLang="en-US" sz="2400" b="1" dirty="0">
                <a:latin typeface="Times New Roman" charset="0"/>
                <a:ea typeface="Times New Roman" charset="0"/>
                <a:cs typeface="Times New Roman" charset="0"/>
              </a:rPr>
              <a:t>Explanation of results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: the writer comments on whether or not the results were expected, and presents explanations for the results, particularly for those that are unexpected or unsatisfactory</a:t>
            </a:r>
          </a:p>
          <a:p>
            <a:pPr algn="just">
              <a:buFont typeface="Wingdings" charset="2"/>
              <a:buChar char="v"/>
            </a:pPr>
            <a:endParaRPr lang="en-US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v"/>
            </a:pPr>
            <a:r>
              <a:rPr lang="en-US" altLang="en-US" sz="2400" b="1" dirty="0">
                <a:latin typeface="Times New Roman" charset="0"/>
                <a:ea typeface="Times New Roman" charset="0"/>
                <a:cs typeface="Times New Roman" charset="0"/>
              </a:rPr>
              <a:t>References to previous research</a:t>
            </a:r>
            <a:r>
              <a:rPr lang="en-US" altLang="en-US" sz="2400" dirty="0">
                <a:solidFill>
                  <a:schemeClr val="folHlink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 comparison of the results with those reported in the literature, or use of the literature to support a claim, hypothesis or deduction.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7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146" y="379193"/>
            <a:ext cx="5401995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Content of discussion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0146" y="1622915"/>
            <a:ext cx="5590735" cy="3829587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v"/>
            </a:pPr>
            <a:r>
              <a:rPr lang="en-US" altLang="en-US" sz="2400" b="1" dirty="0">
                <a:latin typeface="Times New Roman" charset="0"/>
                <a:ea typeface="Times New Roman" charset="0"/>
                <a:cs typeface="Times New Roman" charset="0"/>
              </a:rPr>
              <a:t>Deduction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: a claim for how the results can be applied more generally (a conclusion based on reasoning from the results, e.g. we fed fish a new feed, all the fish gained weight, therefore the new feed causes fish to gain weight).</a:t>
            </a:r>
          </a:p>
          <a:p>
            <a:pPr algn="just">
              <a:buFont typeface="Wingdings" charset="2"/>
              <a:buChar char="v"/>
            </a:pPr>
            <a:endParaRPr lang="en-US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v"/>
            </a:pPr>
            <a:r>
              <a:rPr lang="en-US" altLang="en-US" sz="2400" b="1" dirty="0"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: a more general claim or possible conclusion arising from the results (which will be proved or disproved in later research).</a:t>
            </a:r>
          </a:p>
          <a:p>
            <a:pPr eaLnBrk="0" hangingPunct="0"/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9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963" y="1262918"/>
            <a:ext cx="6392594" cy="3393489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Common problems</a:t>
            </a:r>
          </a:p>
          <a:p>
            <a:pPr algn="just" eaLnBrk="0" hangingPunct="0">
              <a:buFont typeface="Wingdings" charset="2"/>
              <a:buChar char="ü"/>
            </a:pP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The discussion does not discuss - simply supplies more detail about the results obtained. </a:t>
            </a:r>
          </a:p>
          <a:p>
            <a:pPr algn="just" eaLnBrk="0" hangingPunct="0">
              <a:buFont typeface="Wingdings" charset="2"/>
              <a:buChar char="Ø"/>
            </a:pPr>
            <a:endParaRPr lang="en-US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 eaLnBrk="0" hangingPunct="0">
              <a:buFont typeface="Wingdings" charset="2"/>
              <a:buChar char="Ø"/>
            </a:pPr>
            <a:endParaRPr lang="en-US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 eaLnBrk="0" hangingPunct="0">
              <a:buFont typeface="Wingdings" charset="2"/>
              <a:buChar char="Ø"/>
            </a:pP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Remember that the discussion should </a:t>
            </a:r>
            <a:r>
              <a:rPr lang="en-US" altLang="en-US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explain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 the results only.</a:t>
            </a:r>
          </a:p>
        </p:txBody>
      </p:sp>
    </p:spTree>
    <p:extLst>
      <p:ext uri="{BB962C8B-B14F-4D97-AF65-F5344CB8AC3E}">
        <p14:creationId xmlns:p14="http://schemas.microsoft.com/office/powerpoint/2010/main" val="186613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472" y="365126"/>
            <a:ext cx="4093699" cy="1041644"/>
          </a:xfrm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reminder !!!</a:t>
            </a:r>
            <a:endParaRPr lang="en-US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690" y="1690687"/>
            <a:ext cx="8445892" cy="4499098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altLang="en-US" sz="3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If you are putting your discussion into a discussion section separate from the results, you have to </a:t>
            </a:r>
            <a:r>
              <a:rPr lang="en-US" altLang="en-US" sz="3100" b="1" dirty="0">
                <a:latin typeface="Times New Roman" charset="0"/>
                <a:ea typeface="Times New Roman" charset="0"/>
                <a:cs typeface="Times New Roman" charset="0"/>
              </a:rPr>
              <a:t>provide a summary</a:t>
            </a:r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 of the results to remind your reader of your main findings</a:t>
            </a:r>
          </a:p>
          <a:p>
            <a:pPr algn="just"/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Put your results in </a:t>
            </a:r>
            <a:r>
              <a:rPr lang="en-US" altLang="en-US" sz="3100" b="1" dirty="0">
                <a:latin typeface="Times New Roman" charset="0"/>
                <a:ea typeface="Times New Roman" charset="0"/>
                <a:cs typeface="Times New Roman" charset="0"/>
              </a:rPr>
              <a:t>context</a:t>
            </a:r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 (e.g. by comparing them with previous research, or with existing theory) in order to explain them.</a:t>
            </a:r>
          </a:p>
          <a:p>
            <a:pPr algn="just"/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Give </a:t>
            </a:r>
            <a:r>
              <a:rPr lang="en-US" altLang="en-US" sz="3100" b="1" dirty="0">
                <a:latin typeface="Times New Roman" charset="0"/>
                <a:ea typeface="Times New Roman" charset="0"/>
                <a:cs typeface="Times New Roman" charset="0"/>
              </a:rPr>
              <a:t>reasons</a:t>
            </a:r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 to account for differences between your research and previous research or existing theory, or to explain unexpected results.</a:t>
            </a:r>
          </a:p>
          <a:p>
            <a:pPr algn="just"/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Although there may be some repetition of information in the results and discussion sections, </a:t>
            </a:r>
            <a:r>
              <a:rPr lang="en-US" altLang="en-US" sz="3100" b="1" dirty="0">
                <a:latin typeface="Times New Roman" charset="0"/>
                <a:ea typeface="Times New Roman" charset="0"/>
                <a:cs typeface="Times New Roman" charset="0"/>
              </a:rPr>
              <a:t>it should be kept to a minimum.</a:t>
            </a:r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</a:p>
          <a:p>
            <a:pPr algn="just" eaLnBrk="0" hangingPunct="0"/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Remember too that the focus should be different: while you are simply presenting results and making them meaningful to your reader in the results section, in the discussion section you are </a:t>
            </a:r>
            <a:r>
              <a:rPr lang="en-US" altLang="en-US" sz="3100" b="1" dirty="0">
                <a:latin typeface="Times New Roman" charset="0"/>
                <a:ea typeface="Times New Roman" charset="0"/>
                <a:cs typeface="Times New Roman" charset="0"/>
              </a:rPr>
              <a:t>explaining</a:t>
            </a:r>
            <a:r>
              <a:rPr lang="en-US" altLang="en-US" sz="3100" dirty="0">
                <a:latin typeface="Times New Roman" charset="0"/>
                <a:ea typeface="Times New Roman" charset="0"/>
                <a:cs typeface="Times New Roman" charset="0"/>
              </a:rPr>
              <a:t> them.</a:t>
            </a:r>
          </a:p>
          <a:p>
            <a:pPr eaLnBrk="0" hangingPunct="0"/>
            <a:endParaRPr lang="en-US" altLang="en-US" sz="2400" dirty="0"/>
          </a:p>
          <a:p>
            <a:pPr eaLnBrk="0" hangingPunct="0"/>
            <a:endParaRPr lang="en-US" altLang="en-US" sz="2400" dirty="0"/>
          </a:p>
          <a:p>
            <a:pPr eaLnBrk="0" hangingPunct="0"/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71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886" y="477666"/>
            <a:ext cx="2940148" cy="8306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Summary!!!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305" y="1769354"/>
            <a:ext cx="7807569" cy="4279754"/>
          </a:xfrm>
        </p:spPr>
        <p:txBody>
          <a:bodyPr>
            <a:normAutofit/>
          </a:bodyPr>
          <a:lstStyle/>
          <a:p>
            <a:pPr lvl="2" algn="just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Focus on discussing your results in relation to your hypothesis and in comparison with the findings of others</a:t>
            </a:r>
          </a:p>
          <a:p>
            <a:pPr lvl="2" algn="just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Try to give scientific explanations as to why your findings are the same as or different from the findings of the others  and what your hypothesized</a:t>
            </a:r>
          </a:p>
          <a:p>
            <a:pPr lvl="2" algn="just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Don’t repeat the literature review here, however simply mention the findings of others (giving the author’s name and year of publication) in order to compare your results</a:t>
            </a:r>
          </a:p>
          <a:p>
            <a:pPr lvl="2" algn="just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Don’t repeat the results section, but simple refer to a certain results and discuss the reasons for those findings</a:t>
            </a:r>
          </a:p>
          <a:p>
            <a:pPr lvl="2" algn="just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Don’t be alarmed if your results are completely different from what you expected , however try to give a reasonable explanations for the deviations of your results from what was hypothesized.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916" y="829359"/>
            <a:ext cx="4873283" cy="115418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Don’t get lost in the data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289" y="1983545"/>
            <a:ext cx="6795087" cy="34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692" y="1431730"/>
            <a:ext cx="5281246" cy="4167212"/>
          </a:xfrm>
        </p:spPr>
        <p:txBody>
          <a:bodyPr/>
          <a:lstStyle/>
          <a:p>
            <a:pPr algn="just" fontAlgn="base"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Writing a clear and organized results section.</a:t>
            </a:r>
          </a:p>
          <a:p>
            <a:pPr algn="just" fontAlgn="base">
              <a:buFont typeface="Wingdings" charset="2"/>
              <a:buChar char="Ø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There are four key questions to consider when constructing the results section:</a:t>
            </a:r>
          </a:p>
          <a:p>
            <a:pPr lvl="1" algn="just" fontAlgn="base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What were the reasons for your study?</a:t>
            </a:r>
          </a:p>
          <a:p>
            <a:pPr lvl="1" algn="just" fontAlgn="base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What was the study?</a:t>
            </a:r>
          </a:p>
          <a:p>
            <a:pPr lvl="1" algn="just" fontAlgn="base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What were the results?</a:t>
            </a:r>
          </a:p>
          <a:p>
            <a:pPr lvl="1" algn="just" fontAlgn="base">
              <a:buFont typeface="Wingdings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What do these results mean?</a:t>
            </a:r>
          </a:p>
          <a:p>
            <a:pPr fontAlgn="base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971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872" y="308855"/>
            <a:ext cx="4431323" cy="11823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Tips on writing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099" y="1491177"/>
            <a:ext cx="6941233" cy="4351338"/>
          </a:xfrm>
        </p:spPr>
        <p:txBody>
          <a:bodyPr>
            <a:normAutofit lnSpcReduction="10000"/>
          </a:bodyPr>
          <a:lstStyle/>
          <a:p>
            <a:pPr algn="just" fontAlgn="base"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Know what you need to do 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Work out whether you’re writing a ‘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Results’ section,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or a ‘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Results and Discussion’ section.</a:t>
            </a:r>
          </a:p>
          <a:p>
            <a:pPr marL="0" indent="0" algn="just" fontAlgn="base">
              <a:buNone/>
            </a:pP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 fontAlgn="base"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Focus on relevant results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Part of writing a good results section is drawing your reader’s attention to the most 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important results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You shouldn’t include results which don’t support your hypothesis 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It’s simply that your results section will be easier to read if non-essential data is saved for the appendices. </a:t>
            </a:r>
          </a:p>
        </p:txBody>
      </p:sp>
    </p:spTree>
    <p:extLst>
      <p:ext uri="{BB962C8B-B14F-4D97-AF65-F5344CB8AC3E}">
        <p14:creationId xmlns:p14="http://schemas.microsoft.com/office/powerpoint/2010/main" val="94421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3775" y="1206647"/>
            <a:ext cx="6040902" cy="4351338"/>
          </a:xfrm>
        </p:spPr>
        <p:txBody>
          <a:bodyPr>
            <a:normAutofit/>
          </a:bodyPr>
          <a:lstStyle/>
          <a:p>
            <a:pPr algn="just" fontAlgn="base">
              <a:buFont typeface="Wingdings" charset="2"/>
              <a:buChar char="v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 fontAlgn="base"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Refer back to your methodology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Every result included in results section should come from a process documented in your methodology section.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If you haven’t explained how the data in your results section was collected, it will be very confusing and useless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117930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7333" y="1586474"/>
            <a:ext cx="5478194" cy="3421624"/>
          </a:xfrm>
        </p:spPr>
        <p:txBody>
          <a:bodyPr/>
          <a:lstStyle/>
          <a:p>
            <a:pPr fontAlgn="base"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Visualization.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Using visual methods to present data is a great way of making your results section easy to follow.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Use charts, graphs, tables or figures.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Make sure to label all charts, graphs ,tables and figures carefully.</a:t>
            </a:r>
          </a:p>
        </p:txBody>
      </p:sp>
    </p:spTree>
    <p:extLst>
      <p:ext uri="{BB962C8B-B14F-4D97-AF65-F5344CB8AC3E}">
        <p14:creationId xmlns:p14="http://schemas.microsoft.com/office/powerpoint/2010/main" val="206869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7331" y="2205453"/>
            <a:ext cx="5703277" cy="314027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There are three key points to consider in constructing figures, tables, graphs, etc.:</a:t>
            </a:r>
          </a:p>
          <a:p>
            <a:pPr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What is the point of the figure, table, etc.?</a:t>
            </a:r>
          </a:p>
          <a:p>
            <a:pPr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Is it organized, simple, and to the point?</a:t>
            </a:r>
          </a:p>
          <a:p>
            <a:pPr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Are my figure legends intelligible?</a:t>
            </a:r>
          </a:p>
        </p:txBody>
      </p:sp>
    </p:spTree>
    <p:extLst>
      <p:ext uri="{BB962C8B-B14F-4D97-AF65-F5344CB8AC3E}">
        <p14:creationId xmlns:p14="http://schemas.microsoft.com/office/powerpoint/2010/main" val="210391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113" y="1319187"/>
            <a:ext cx="6195647" cy="4351338"/>
          </a:xfrm>
        </p:spPr>
        <p:txBody>
          <a:bodyPr/>
          <a:lstStyle/>
          <a:p>
            <a:pPr algn="just" fontAlgn="base">
              <a:buFont typeface="Wingdings" charset="2"/>
              <a:buChar char="v"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Avoid repetition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If you’re presenting data in graphs or tables, the accompanying text should add something new, rather than simply repeating what your reader can already see in the graph/table.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Highlighting significant trends/relationship</a:t>
            </a:r>
          </a:p>
          <a:p>
            <a:pPr algn="just" fontAlgn="base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Could also involve mentioning relevant statistical test results.</a:t>
            </a:r>
          </a:p>
        </p:txBody>
      </p:sp>
    </p:spTree>
    <p:extLst>
      <p:ext uri="{BB962C8B-B14F-4D97-AF65-F5344CB8AC3E}">
        <p14:creationId xmlns:p14="http://schemas.microsoft.com/office/powerpoint/2010/main" val="192689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1379</Words>
  <Application>Microsoft Macintosh PowerPoint</Application>
  <PresentationFormat>Widescreen</PresentationFormat>
  <Paragraphs>135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Results</vt:lpstr>
      <vt:lpstr> Results</vt:lpstr>
      <vt:lpstr>Don’t get lost in the data</vt:lpstr>
      <vt:lpstr>PowerPoint Presentation</vt:lpstr>
      <vt:lpstr>Tips on writing results</vt:lpstr>
      <vt:lpstr>PowerPoint Presentation</vt:lpstr>
      <vt:lpstr>PowerPoint Presentation</vt:lpstr>
      <vt:lpstr>PowerPoint Presentation</vt:lpstr>
      <vt:lpstr>PowerPoint Presentation</vt:lpstr>
      <vt:lpstr>Parts of result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organization</vt:lpstr>
      <vt:lpstr>Summary</vt:lpstr>
      <vt:lpstr>Discussion</vt:lpstr>
      <vt:lpstr>PowerPoint Presentation</vt:lpstr>
      <vt:lpstr>How to write discussion</vt:lpstr>
      <vt:lpstr>PowerPoint Presentation</vt:lpstr>
      <vt:lpstr>Content of discussion section</vt:lpstr>
      <vt:lpstr>Content of discussion section</vt:lpstr>
      <vt:lpstr>PowerPoint Presentation</vt:lpstr>
      <vt:lpstr>A reminder !!!</vt:lpstr>
      <vt:lpstr>Summary!!!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and Discussion </dc:title>
  <dc:creator>Microsoft Office User</dc:creator>
  <cp:lastModifiedBy>Microsoft Office User</cp:lastModifiedBy>
  <cp:revision>76</cp:revision>
  <dcterms:created xsi:type="dcterms:W3CDTF">2017-07-09T19:53:01Z</dcterms:created>
  <dcterms:modified xsi:type="dcterms:W3CDTF">2022-11-04T10:51:57Z</dcterms:modified>
</cp:coreProperties>
</file>