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7" r:id="rId3"/>
    <p:sldId id="259" r:id="rId4"/>
    <p:sldId id="260" r:id="rId5"/>
    <p:sldId id="262" r:id="rId6"/>
    <p:sldId id="261" r:id="rId7"/>
    <p:sldId id="264" r:id="rId8"/>
    <p:sldId id="263" r:id="rId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F9A0ED-55A8-49EC-B70B-0120899F34D2}" type="datetimeFigureOut">
              <a:rPr lang="ru-RU" smtClean="0"/>
              <a:t>28.07.2025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B2626-0FB3-40B9-AD46-D9D0C45619EC}" type="slidenum">
              <a:rPr lang="ru-RU" smtClean="0"/>
              <a:t>‹#›</a:t>
            </a:fld>
            <a:endParaRPr lang="ru-RU"/>
          </a:p>
        </p:txBody>
      </p:sp>
    </p:spTree>
    <p:extLst>
      <p:ext uri="{BB962C8B-B14F-4D97-AF65-F5344CB8AC3E}">
        <p14:creationId xmlns:p14="http://schemas.microsoft.com/office/powerpoint/2010/main" val="78417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601B2626-0FB3-40B9-AD46-D9D0C45619EC}" type="slidenum">
              <a:rPr lang="ru-RU" smtClean="0"/>
              <a:t>3</a:t>
            </a:fld>
            <a:endParaRPr lang="ru-RU"/>
          </a:p>
        </p:txBody>
      </p:sp>
    </p:spTree>
    <p:extLst>
      <p:ext uri="{BB962C8B-B14F-4D97-AF65-F5344CB8AC3E}">
        <p14:creationId xmlns:p14="http://schemas.microsoft.com/office/powerpoint/2010/main" val="4079795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200" b="1" dirty="0">
                <a:latin typeface="Times New Roman" panose="02020603050405020304" pitchFamily="18" charset="0"/>
                <a:ea typeface="Aptos"/>
                <a:cs typeface="Arial" panose="020B0604020202020204" pitchFamily="34" charset="0"/>
              </a:rPr>
              <a:t>Veri katmanları önceki slaytta gösterilmiştir.</a:t>
            </a:r>
          </a:p>
          <a:p>
            <a:endParaRPr lang="en-US" dirty="0"/>
          </a:p>
        </p:txBody>
      </p:sp>
      <p:sp>
        <p:nvSpPr>
          <p:cNvPr id="4" name="Slide Number Placeholder 3"/>
          <p:cNvSpPr>
            <a:spLocks noGrp="1"/>
          </p:cNvSpPr>
          <p:nvPr>
            <p:ph type="sldNum" sz="quarter" idx="5"/>
          </p:nvPr>
        </p:nvSpPr>
        <p:spPr/>
        <p:txBody>
          <a:bodyPr/>
          <a:lstStyle/>
          <a:p>
            <a:fld id="{601B2626-0FB3-40B9-AD46-D9D0C45619EC}" type="slidenum">
              <a:rPr lang="ru-RU" smtClean="0"/>
              <a:t>4</a:t>
            </a:fld>
            <a:endParaRPr lang="ru-RU"/>
          </a:p>
        </p:txBody>
      </p:sp>
    </p:spTree>
    <p:extLst>
      <p:ext uri="{BB962C8B-B14F-4D97-AF65-F5344CB8AC3E}">
        <p14:creationId xmlns:p14="http://schemas.microsoft.com/office/powerpoint/2010/main" val="3339487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12A6E853-2654-483D-A574-D3C0ACB97578}" type="datetimeFigureOut">
              <a:rPr lang="ru-RU" smtClean="0"/>
              <a:t>28.07.2025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BD1092D-0885-4B17-A95C-14FE2E3DA1F7}" type="slidenum">
              <a:rPr lang="ru-RU" smtClean="0"/>
              <a:t>‹#›</a:t>
            </a:fld>
            <a:endParaRPr lang="ru-RU"/>
          </a:p>
        </p:txBody>
      </p:sp>
    </p:spTree>
    <p:extLst>
      <p:ext uri="{BB962C8B-B14F-4D97-AF65-F5344CB8AC3E}">
        <p14:creationId xmlns:p14="http://schemas.microsoft.com/office/powerpoint/2010/main" val="411100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A6E853-2654-483D-A574-D3C0ACB97578}" type="datetimeFigureOut">
              <a:rPr lang="ru-RU" smtClean="0"/>
              <a:t>28.07.2025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BD1092D-0885-4B17-A95C-14FE2E3DA1F7}" type="slidenum">
              <a:rPr lang="ru-RU" smtClean="0"/>
              <a:t>‹#›</a:t>
            </a:fld>
            <a:endParaRPr lang="ru-RU"/>
          </a:p>
        </p:txBody>
      </p:sp>
    </p:spTree>
    <p:extLst>
      <p:ext uri="{BB962C8B-B14F-4D97-AF65-F5344CB8AC3E}">
        <p14:creationId xmlns:p14="http://schemas.microsoft.com/office/powerpoint/2010/main" val="350874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A6E853-2654-483D-A574-D3C0ACB97578}" type="datetimeFigureOut">
              <a:rPr lang="ru-RU" smtClean="0"/>
              <a:t>28.07.2025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BD1092D-0885-4B17-A95C-14FE2E3DA1F7}" type="slidenum">
              <a:rPr lang="ru-RU" smtClean="0"/>
              <a:t>‹#›</a:t>
            </a:fld>
            <a:endParaRPr lang="ru-RU"/>
          </a:p>
        </p:txBody>
      </p:sp>
    </p:spTree>
    <p:extLst>
      <p:ext uri="{BB962C8B-B14F-4D97-AF65-F5344CB8AC3E}">
        <p14:creationId xmlns:p14="http://schemas.microsoft.com/office/powerpoint/2010/main" val="132858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A6E853-2654-483D-A574-D3C0ACB97578}" type="datetimeFigureOut">
              <a:rPr lang="ru-RU" smtClean="0"/>
              <a:t>28.07.2025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BD1092D-0885-4B17-A95C-14FE2E3DA1F7}" type="slidenum">
              <a:rPr lang="ru-RU" smtClean="0"/>
              <a:t>‹#›</a:t>
            </a:fld>
            <a:endParaRPr lang="ru-RU"/>
          </a:p>
        </p:txBody>
      </p:sp>
    </p:spTree>
    <p:extLst>
      <p:ext uri="{BB962C8B-B14F-4D97-AF65-F5344CB8AC3E}">
        <p14:creationId xmlns:p14="http://schemas.microsoft.com/office/powerpoint/2010/main" val="34711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A6E853-2654-483D-A574-D3C0ACB97578}" type="datetimeFigureOut">
              <a:rPr lang="ru-RU" smtClean="0"/>
              <a:t>28.07.2025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BD1092D-0885-4B17-A95C-14FE2E3DA1F7}" type="slidenum">
              <a:rPr lang="ru-RU" smtClean="0"/>
              <a:t>‹#›</a:t>
            </a:fld>
            <a:endParaRPr lang="ru-RU"/>
          </a:p>
        </p:txBody>
      </p:sp>
    </p:spTree>
    <p:extLst>
      <p:ext uri="{BB962C8B-B14F-4D97-AF65-F5344CB8AC3E}">
        <p14:creationId xmlns:p14="http://schemas.microsoft.com/office/powerpoint/2010/main" val="1164244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12A6E853-2654-483D-A574-D3C0ACB97578}" type="datetimeFigureOut">
              <a:rPr lang="ru-RU" smtClean="0"/>
              <a:t>28.07.2025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BD1092D-0885-4B17-A95C-14FE2E3DA1F7}" type="slidenum">
              <a:rPr lang="ru-RU" smtClean="0"/>
              <a:t>‹#›</a:t>
            </a:fld>
            <a:endParaRPr lang="ru-RU"/>
          </a:p>
        </p:txBody>
      </p:sp>
    </p:spTree>
    <p:extLst>
      <p:ext uri="{BB962C8B-B14F-4D97-AF65-F5344CB8AC3E}">
        <p14:creationId xmlns:p14="http://schemas.microsoft.com/office/powerpoint/2010/main" val="215535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12A6E853-2654-483D-A574-D3C0ACB97578}" type="datetimeFigureOut">
              <a:rPr lang="ru-RU" smtClean="0"/>
              <a:t>28.07.2025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BD1092D-0885-4B17-A95C-14FE2E3DA1F7}" type="slidenum">
              <a:rPr lang="ru-RU" smtClean="0"/>
              <a:t>‹#›</a:t>
            </a:fld>
            <a:endParaRPr lang="ru-RU"/>
          </a:p>
        </p:txBody>
      </p:sp>
    </p:spTree>
    <p:extLst>
      <p:ext uri="{BB962C8B-B14F-4D97-AF65-F5344CB8AC3E}">
        <p14:creationId xmlns:p14="http://schemas.microsoft.com/office/powerpoint/2010/main" val="581801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12A6E853-2654-483D-A574-D3C0ACB97578}" type="datetimeFigureOut">
              <a:rPr lang="ru-RU" smtClean="0"/>
              <a:t>28.07.2025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BD1092D-0885-4B17-A95C-14FE2E3DA1F7}" type="slidenum">
              <a:rPr lang="ru-RU" smtClean="0"/>
              <a:t>‹#›</a:t>
            </a:fld>
            <a:endParaRPr lang="ru-RU"/>
          </a:p>
        </p:txBody>
      </p:sp>
    </p:spTree>
    <p:extLst>
      <p:ext uri="{BB962C8B-B14F-4D97-AF65-F5344CB8AC3E}">
        <p14:creationId xmlns:p14="http://schemas.microsoft.com/office/powerpoint/2010/main" val="578994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A6E853-2654-483D-A574-D3C0ACB97578}" type="datetimeFigureOut">
              <a:rPr lang="ru-RU" smtClean="0"/>
              <a:t>28.07.2025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BD1092D-0885-4B17-A95C-14FE2E3DA1F7}" type="slidenum">
              <a:rPr lang="ru-RU" smtClean="0"/>
              <a:t>‹#›</a:t>
            </a:fld>
            <a:endParaRPr lang="ru-RU"/>
          </a:p>
        </p:txBody>
      </p:sp>
    </p:spTree>
    <p:extLst>
      <p:ext uri="{BB962C8B-B14F-4D97-AF65-F5344CB8AC3E}">
        <p14:creationId xmlns:p14="http://schemas.microsoft.com/office/powerpoint/2010/main" val="1292180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A6E853-2654-483D-A574-D3C0ACB97578}" type="datetimeFigureOut">
              <a:rPr lang="ru-RU" smtClean="0"/>
              <a:t>28.07.2025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BD1092D-0885-4B17-A95C-14FE2E3DA1F7}" type="slidenum">
              <a:rPr lang="ru-RU" smtClean="0"/>
              <a:t>‹#›</a:t>
            </a:fld>
            <a:endParaRPr lang="ru-RU"/>
          </a:p>
        </p:txBody>
      </p:sp>
    </p:spTree>
    <p:extLst>
      <p:ext uri="{BB962C8B-B14F-4D97-AF65-F5344CB8AC3E}">
        <p14:creationId xmlns:p14="http://schemas.microsoft.com/office/powerpoint/2010/main" val="80000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A6E853-2654-483D-A574-D3C0ACB97578}" type="datetimeFigureOut">
              <a:rPr lang="ru-RU" smtClean="0"/>
              <a:t>28.07.2025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BD1092D-0885-4B17-A95C-14FE2E3DA1F7}" type="slidenum">
              <a:rPr lang="ru-RU" smtClean="0"/>
              <a:t>‹#›</a:t>
            </a:fld>
            <a:endParaRPr lang="ru-RU"/>
          </a:p>
        </p:txBody>
      </p:sp>
    </p:spTree>
    <p:extLst>
      <p:ext uri="{BB962C8B-B14F-4D97-AF65-F5344CB8AC3E}">
        <p14:creationId xmlns:p14="http://schemas.microsoft.com/office/powerpoint/2010/main" val="1538084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6E853-2654-483D-A574-D3C0ACB97578}" type="datetimeFigureOut">
              <a:rPr lang="ru-RU" smtClean="0"/>
              <a:t>28.07.2025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1092D-0885-4B17-A95C-14FE2E3DA1F7}" type="slidenum">
              <a:rPr lang="ru-RU" smtClean="0"/>
              <a:t>‹#›</a:t>
            </a:fld>
            <a:endParaRPr lang="ru-RU"/>
          </a:p>
        </p:txBody>
      </p:sp>
    </p:spTree>
    <p:extLst>
      <p:ext uri="{BB962C8B-B14F-4D97-AF65-F5344CB8AC3E}">
        <p14:creationId xmlns:p14="http://schemas.microsoft.com/office/powerpoint/2010/main" val="1039636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2633133" y="1266296"/>
            <a:ext cx="6858000" cy="2387600"/>
          </a:xfrm>
        </p:spPr>
        <p:txBody>
          <a:bodyPr>
            <a:normAutofit fontScale="90000"/>
          </a:bodyPr>
          <a:lstStyle/>
          <a:p>
            <a:pPr>
              <a:lnSpc>
                <a:spcPct val="110000"/>
              </a:lnSpc>
              <a:spcBef>
                <a:spcPts val="800"/>
              </a:spcBef>
              <a:buSzPct val="100000"/>
            </a:pPr>
            <a:r>
              <a:rPr lang="tr-TR" sz="1800" dirty="0">
                <a:solidFill>
                  <a:srgbClr val="4472C4">
                    <a:lumMod val="50000"/>
                  </a:srgbClr>
                </a:solidFill>
              </a:rPr>
              <a:t>TOBB ETÜ</a:t>
            </a:r>
            <a:br>
              <a:rPr lang="en-US" sz="1800" dirty="0">
                <a:solidFill>
                  <a:srgbClr val="4472C4">
                    <a:lumMod val="50000"/>
                  </a:srgbClr>
                </a:solidFill>
              </a:rPr>
            </a:br>
            <a:br>
              <a:rPr lang="en-US" sz="1800" dirty="0">
                <a:solidFill>
                  <a:srgbClr val="4472C4">
                    <a:lumMod val="50000"/>
                  </a:srgbClr>
                </a:solidFill>
              </a:rPr>
            </a:br>
            <a:br>
              <a:rPr lang="tr-TR" sz="4000" dirty="0">
                <a:solidFill>
                  <a:srgbClr val="4472C4">
                    <a:lumMod val="50000"/>
                  </a:srgbClr>
                </a:solidFill>
              </a:rPr>
            </a:br>
            <a:r>
              <a:rPr lang="tr-TR" sz="4000" dirty="0">
                <a:solidFill>
                  <a:srgbClr val="4472C4">
                    <a:lumMod val="50000"/>
                  </a:srgbClr>
                </a:solidFill>
              </a:rPr>
              <a:t>Yapay Zekâ Destekli Elektrik Piyasa Takas Fiyatları Tahmini</a:t>
            </a:r>
            <a:endParaRPr lang="ru-RU" sz="4000" dirty="0">
              <a:solidFill>
                <a:srgbClr val="4472C4">
                  <a:lumMod val="50000"/>
                </a:srgbClr>
              </a:solidFill>
            </a:endParaRPr>
          </a:p>
        </p:txBody>
      </p:sp>
      <p:sp>
        <p:nvSpPr>
          <p:cNvPr id="3" name="Подзаголовок 2"/>
          <p:cNvSpPr>
            <a:spLocks noGrp="1"/>
          </p:cNvSpPr>
          <p:nvPr>
            <p:ph type="subTitle" idx="1"/>
          </p:nvPr>
        </p:nvSpPr>
        <p:spPr>
          <a:xfrm>
            <a:off x="2836334" y="4228571"/>
            <a:ext cx="6858000" cy="1858720"/>
          </a:xfrm>
        </p:spPr>
        <p:txBody>
          <a:bodyPr>
            <a:normAutofit fontScale="25000" lnSpcReduction="20000"/>
          </a:bodyPr>
          <a:lstStyle/>
          <a:p>
            <a:r>
              <a:rPr lang="ru-RU" b="1" dirty="0">
                <a:solidFill>
                  <a:schemeClr val="accent6">
                    <a:lumMod val="50000"/>
                  </a:schemeClr>
                </a:solidFill>
              </a:rPr>
              <a:t> </a:t>
            </a:r>
            <a:endParaRPr lang="en-US" b="1" dirty="0">
              <a:solidFill>
                <a:schemeClr val="accent6">
                  <a:lumMod val="50000"/>
                </a:schemeClr>
              </a:solidFill>
            </a:endParaRPr>
          </a:p>
          <a:p>
            <a:r>
              <a:rPr lang="tr-TR" sz="6400" b="1" dirty="0">
                <a:solidFill>
                  <a:schemeClr val="accent6">
                    <a:lumMod val="50000"/>
                  </a:schemeClr>
                </a:solidFill>
              </a:rPr>
              <a:t>NİHAT YANAR</a:t>
            </a:r>
            <a:endParaRPr lang="en-US" sz="6400" b="1" dirty="0">
              <a:solidFill>
                <a:schemeClr val="accent6">
                  <a:lumMod val="50000"/>
                </a:schemeClr>
              </a:solidFill>
            </a:endParaRPr>
          </a:p>
          <a:p>
            <a:r>
              <a:rPr lang="en-US" sz="6400" b="1" dirty="0">
                <a:solidFill>
                  <a:schemeClr val="accent6">
                    <a:lumMod val="50000"/>
                  </a:schemeClr>
                </a:solidFill>
              </a:rPr>
              <a:t>241317001</a:t>
            </a:r>
            <a:endParaRPr lang="en-US" b="1" dirty="0">
              <a:solidFill>
                <a:schemeClr val="accent6">
                  <a:lumMod val="50000"/>
                </a:schemeClr>
              </a:solidFill>
            </a:endParaRPr>
          </a:p>
          <a:p>
            <a:endParaRPr lang="en-US" b="1" dirty="0">
              <a:solidFill>
                <a:schemeClr val="accent6">
                  <a:lumMod val="50000"/>
                </a:schemeClr>
              </a:solidFill>
            </a:endParaRPr>
          </a:p>
          <a:p>
            <a:r>
              <a:rPr lang="tr-TR" sz="5600" b="1" dirty="0">
                <a:solidFill>
                  <a:schemeClr val="accent6">
                    <a:lumMod val="50000"/>
                  </a:schemeClr>
                </a:solidFill>
              </a:rPr>
              <a:t>BIL570</a:t>
            </a:r>
            <a:endParaRPr lang="en-US" b="1" dirty="0">
              <a:solidFill>
                <a:schemeClr val="accent6">
                  <a:lumMod val="50000"/>
                </a:schemeClr>
              </a:solidFill>
            </a:endParaRPr>
          </a:p>
          <a:p>
            <a:endParaRPr lang="ru-RU" sz="6400" b="1" dirty="0">
              <a:solidFill>
                <a:schemeClr val="accent6">
                  <a:lumMod val="50000"/>
                </a:schemeClr>
              </a:solidFill>
            </a:endParaRPr>
          </a:p>
          <a:p>
            <a:r>
              <a:rPr lang="tr-TR" sz="6400" b="1" dirty="0">
                <a:solidFill>
                  <a:schemeClr val="accent6">
                    <a:lumMod val="50000"/>
                  </a:schemeClr>
                </a:solidFill>
              </a:rPr>
              <a:t>202</a:t>
            </a:r>
            <a:r>
              <a:rPr lang="en-US" sz="6400" b="1" dirty="0">
                <a:solidFill>
                  <a:schemeClr val="accent6">
                    <a:lumMod val="50000"/>
                  </a:schemeClr>
                </a:solidFill>
              </a:rPr>
              <a:t>5</a:t>
            </a:r>
            <a:endParaRPr lang="ru-RU" sz="6400" b="1" dirty="0">
              <a:solidFill>
                <a:schemeClr val="accent6">
                  <a:lumMod val="50000"/>
                </a:schemeClr>
              </a:solidFill>
            </a:endParaRPr>
          </a:p>
        </p:txBody>
      </p:sp>
    </p:spTree>
    <p:extLst>
      <p:ext uri="{BB962C8B-B14F-4D97-AF65-F5344CB8AC3E}">
        <p14:creationId xmlns:p14="http://schemas.microsoft.com/office/powerpoint/2010/main" val="1363148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VERİ</a:t>
            </a:r>
            <a:endParaRPr lang="ru-RU" dirty="0"/>
          </a:p>
        </p:txBody>
      </p:sp>
      <p:sp>
        <p:nvSpPr>
          <p:cNvPr id="3" name="Content Placeholder 2"/>
          <p:cNvSpPr>
            <a:spLocks noGrp="1"/>
          </p:cNvSpPr>
          <p:nvPr>
            <p:ph idx="1"/>
          </p:nvPr>
        </p:nvSpPr>
        <p:spPr>
          <a:xfrm>
            <a:off x="838200" y="1268275"/>
            <a:ext cx="10515600" cy="5062855"/>
          </a:xfrm>
        </p:spPr>
        <p:txBody>
          <a:bodyPr>
            <a:normAutofit fontScale="47500" lnSpcReduction="20000"/>
          </a:bodyPr>
          <a:lstStyle/>
          <a:p>
            <a:r>
              <a:rPr lang="tr-TR" sz="3800" b="1" dirty="0">
                <a:latin typeface="Times New Roman" panose="02020603050405020304" pitchFamily="18" charset="0"/>
                <a:cs typeface="Times New Roman" panose="02020603050405020304" pitchFamily="18" charset="0"/>
              </a:rPr>
              <a:t>EPİAŞ Şeffaflık Platformu:</a:t>
            </a:r>
          </a:p>
          <a:p>
            <a:pPr marL="0" indent="0">
              <a:buNone/>
            </a:pPr>
            <a:r>
              <a:rPr lang="tr-TR" sz="3800" dirty="0">
                <a:latin typeface="Times New Roman" panose="02020603050405020304" pitchFamily="18" charset="0"/>
                <a:cs typeface="Times New Roman" panose="02020603050405020304" pitchFamily="18" charset="0"/>
              </a:rPr>
              <a:t>Her elektrik üretim kaynağı için üretim verisi, tüketim verisi</a:t>
            </a:r>
          </a:p>
          <a:p>
            <a:pPr marL="0" indent="0">
              <a:buNone/>
            </a:pPr>
            <a:r>
              <a:rPr lang="tr-TR" sz="3800" dirty="0">
                <a:latin typeface="Times New Roman" panose="02020603050405020304" pitchFamily="18" charset="0"/>
                <a:cs typeface="Times New Roman" panose="02020603050405020304" pitchFamily="18" charset="0"/>
              </a:rPr>
              <a:t>Doğal Gaz Fiyatları: Doğal Gaz </a:t>
            </a:r>
            <a:r>
              <a:rPr lang="en-GB" sz="3800" dirty="0" err="1">
                <a:latin typeface="Times New Roman" panose="02020603050405020304" pitchFamily="18" charset="0"/>
                <a:cs typeface="Times New Roman" panose="02020603050405020304" pitchFamily="18" charset="0"/>
              </a:rPr>
              <a:t>günlük</a:t>
            </a:r>
            <a:r>
              <a:rPr lang="en-GB" sz="3800" dirty="0">
                <a:latin typeface="Times New Roman" panose="02020603050405020304" pitchFamily="18" charset="0"/>
                <a:cs typeface="Times New Roman" panose="02020603050405020304" pitchFamily="18" charset="0"/>
              </a:rPr>
              <a:t> </a:t>
            </a:r>
            <a:r>
              <a:rPr lang="en-GB" sz="3800" dirty="0" err="1">
                <a:latin typeface="Times New Roman" panose="02020603050405020304" pitchFamily="18" charset="0"/>
                <a:cs typeface="Times New Roman" panose="02020603050405020304" pitchFamily="18" charset="0"/>
              </a:rPr>
              <a:t>referans</a:t>
            </a:r>
            <a:r>
              <a:rPr lang="en-GB" sz="3800" dirty="0">
                <a:latin typeface="Times New Roman" panose="02020603050405020304" pitchFamily="18" charset="0"/>
                <a:cs typeface="Times New Roman" panose="02020603050405020304" pitchFamily="18" charset="0"/>
              </a:rPr>
              <a:t> </a:t>
            </a:r>
            <a:r>
              <a:rPr lang="en-GB" sz="3800" dirty="0" err="1">
                <a:latin typeface="Times New Roman" panose="02020603050405020304" pitchFamily="18" charset="0"/>
                <a:cs typeface="Times New Roman" panose="02020603050405020304" pitchFamily="18" charset="0"/>
              </a:rPr>
              <a:t>fiyat</a:t>
            </a:r>
            <a:r>
              <a:rPr lang="tr-TR" sz="3800" dirty="0" err="1">
                <a:latin typeface="Times New Roman" panose="02020603050405020304" pitchFamily="18" charset="0"/>
                <a:cs typeface="Times New Roman" panose="02020603050405020304" pitchFamily="18" charset="0"/>
              </a:rPr>
              <a:t>ları</a:t>
            </a:r>
            <a:r>
              <a:rPr lang="en-GB" sz="3800" dirty="0">
                <a:latin typeface="Times New Roman" panose="02020603050405020304" pitchFamily="18" charset="0"/>
                <a:cs typeface="Times New Roman" panose="02020603050405020304" pitchFamily="18" charset="0"/>
              </a:rPr>
              <a:t> (GRF)</a:t>
            </a:r>
            <a:endParaRPr lang="tr-TR" sz="3800" dirty="0">
              <a:latin typeface="Times New Roman" panose="02020603050405020304" pitchFamily="18" charset="0"/>
              <a:cs typeface="Times New Roman" panose="02020603050405020304" pitchFamily="18" charset="0"/>
            </a:endParaRPr>
          </a:p>
          <a:p>
            <a:r>
              <a:rPr lang="tr-TR" sz="3800" b="1" dirty="0">
                <a:latin typeface="Times New Roman" panose="02020603050405020304" pitchFamily="18" charset="0"/>
                <a:cs typeface="Times New Roman" panose="02020603050405020304" pitchFamily="18" charset="0"/>
              </a:rPr>
              <a:t>Hava Durumu Verileri:</a:t>
            </a:r>
          </a:p>
          <a:p>
            <a:pPr marL="0" indent="0">
              <a:buNone/>
            </a:pPr>
            <a:r>
              <a:rPr lang="tr-TR" sz="3800" dirty="0">
                <a:latin typeface="Times New Roman" panose="02020603050405020304" pitchFamily="18" charset="0"/>
                <a:cs typeface="Times New Roman" panose="02020603050405020304" pitchFamily="18" charset="0"/>
              </a:rPr>
              <a:t>NASA POWER Data Access Viewer: </a:t>
            </a:r>
          </a:p>
          <a:p>
            <a:pPr marL="0" indent="0">
              <a:buNone/>
            </a:pPr>
            <a:r>
              <a:rPr lang="tr-TR" sz="3800" dirty="0">
                <a:latin typeface="Times New Roman" panose="02020603050405020304" pitchFamily="18" charset="0"/>
                <a:cs typeface="Times New Roman" panose="02020603050405020304" pitchFamily="18" charset="0"/>
              </a:rPr>
              <a:t>Güneş enerjisi üretimi için: -</a:t>
            </a:r>
            <a:r>
              <a:rPr lang="tr-TR" sz="3800" dirty="0" err="1">
                <a:latin typeface="Times New Roman" panose="02020603050405020304" pitchFamily="18" charset="0"/>
                <a:cs typeface="Times New Roman" panose="02020603050405020304" pitchFamily="18" charset="0"/>
              </a:rPr>
              <a:t>All</a:t>
            </a:r>
            <a:r>
              <a:rPr lang="tr-TR" sz="3800" dirty="0">
                <a:latin typeface="Times New Roman" panose="02020603050405020304" pitchFamily="18" charset="0"/>
                <a:cs typeface="Times New Roman" panose="02020603050405020304" pitchFamily="18" charset="0"/>
              </a:rPr>
              <a:t> </a:t>
            </a:r>
            <a:r>
              <a:rPr lang="tr-TR" sz="3800" dirty="0" err="1">
                <a:latin typeface="Times New Roman" panose="02020603050405020304" pitchFamily="18" charset="0"/>
                <a:cs typeface="Times New Roman" panose="02020603050405020304" pitchFamily="18" charset="0"/>
              </a:rPr>
              <a:t>Sky</a:t>
            </a:r>
            <a:r>
              <a:rPr lang="tr-TR" sz="3800" dirty="0">
                <a:latin typeface="Times New Roman" panose="02020603050405020304" pitchFamily="18" charset="0"/>
                <a:cs typeface="Times New Roman" panose="02020603050405020304" pitchFamily="18" charset="0"/>
              </a:rPr>
              <a:t> </a:t>
            </a:r>
            <a:r>
              <a:rPr lang="tr-TR" sz="3800" dirty="0" err="1">
                <a:latin typeface="Times New Roman" panose="02020603050405020304" pitchFamily="18" charset="0"/>
                <a:cs typeface="Times New Roman" panose="02020603050405020304" pitchFamily="18" charset="0"/>
              </a:rPr>
              <a:t>Surface</a:t>
            </a:r>
            <a:r>
              <a:rPr lang="tr-TR" sz="3800" dirty="0">
                <a:latin typeface="Times New Roman" panose="02020603050405020304" pitchFamily="18" charset="0"/>
                <a:cs typeface="Times New Roman" panose="02020603050405020304" pitchFamily="18" charset="0"/>
              </a:rPr>
              <a:t> </a:t>
            </a:r>
            <a:r>
              <a:rPr lang="tr-TR" sz="3800" dirty="0" err="1">
                <a:latin typeface="Times New Roman" panose="02020603050405020304" pitchFamily="18" charset="0"/>
                <a:cs typeface="Times New Roman" panose="02020603050405020304" pitchFamily="18" charset="0"/>
              </a:rPr>
              <a:t>Shortwave</a:t>
            </a:r>
            <a:r>
              <a:rPr lang="tr-TR" sz="3800" dirty="0">
                <a:latin typeface="Times New Roman" panose="02020603050405020304" pitchFamily="18" charset="0"/>
                <a:cs typeface="Times New Roman" panose="02020603050405020304" pitchFamily="18" charset="0"/>
              </a:rPr>
              <a:t> </a:t>
            </a:r>
            <a:r>
              <a:rPr lang="tr-TR" sz="3800" dirty="0" err="1">
                <a:latin typeface="Times New Roman" panose="02020603050405020304" pitchFamily="18" charset="0"/>
                <a:cs typeface="Times New Roman" panose="02020603050405020304" pitchFamily="18" charset="0"/>
              </a:rPr>
              <a:t>Downward</a:t>
            </a:r>
            <a:r>
              <a:rPr lang="tr-TR" sz="3800" dirty="0">
                <a:latin typeface="Times New Roman" panose="02020603050405020304" pitchFamily="18" charset="0"/>
                <a:cs typeface="Times New Roman" panose="02020603050405020304" pitchFamily="18" charset="0"/>
              </a:rPr>
              <a:t> </a:t>
            </a:r>
            <a:r>
              <a:rPr lang="tr-TR" sz="3800" dirty="0" err="1">
                <a:latin typeface="Times New Roman" panose="02020603050405020304" pitchFamily="18" charset="0"/>
                <a:cs typeface="Times New Roman" panose="02020603050405020304" pitchFamily="18" charset="0"/>
              </a:rPr>
              <a:t>Irradiance</a:t>
            </a:r>
            <a:r>
              <a:rPr lang="tr-TR" sz="3800" dirty="0">
                <a:latin typeface="Times New Roman" panose="02020603050405020304" pitchFamily="18" charset="0"/>
                <a:cs typeface="Times New Roman" panose="02020603050405020304" pitchFamily="18" charset="0"/>
              </a:rPr>
              <a:t> (</a:t>
            </a:r>
            <a:r>
              <a:rPr lang="tr-TR" sz="4000" dirty="0">
                <a:latin typeface="Times New Roman" panose="02020603050405020304" pitchFamily="18" charset="0"/>
                <a:cs typeface="Times New Roman" panose="02020603050405020304" pitchFamily="18" charset="0"/>
              </a:rPr>
              <a:t>'ALLSKY_SFC_SW_DWN</a:t>
            </a:r>
            <a:r>
              <a:rPr lang="tr-TR" sz="3800" dirty="0">
                <a:latin typeface="Times New Roman" panose="02020603050405020304" pitchFamily="18" charset="0"/>
                <a:cs typeface="Times New Roman" panose="02020603050405020304" pitchFamily="18" charset="0"/>
              </a:rPr>
              <a:t>)</a:t>
            </a:r>
          </a:p>
          <a:p>
            <a:pPr marL="0" indent="0">
              <a:buNone/>
            </a:pPr>
            <a:r>
              <a:rPr lang="tr-TR" sz="3800" dirty="0">
                <a:latin typeface="Times New Roman" panose="02020603050405020304" pitchFamily="18" charset="0"/>
                <a:cs typeface="Times New Roman" panose="02020603050405020304" pitchFamily="18" charset="0"/>
              </a:rPr>
              <a:t>Rüzgar enerjisi üretimi için: -</a:t>
            </a:r>
            <a:r>
              <a:rPr lang="tr-TR" sz="3800" dirty="0" err="1">
                <a:latin typeface="Times New Roman" panose="02020603050405020304" pitchFamily="18" charset="0"/>
                <a:cs typeface="Times New Roman" panose="02020603050405020304" pitchFamily="18" charset="0"/>
              </a:rPr>
              <a:t>Wind</a:t>
            </a:r>
            <a:r>
              <a:rPr lang="tr-TR" sz="3800" dirty="0">
                <a:latin typeface="Times New Roman" panose="02020603050405020304" pitchFamily="18" charset="0"/>
                <a:cs typeface="Times New Roman" panose="02020603050405020304" pitchFamily="18" charset="0"/>
              </a:rPr>
              <a:t> </a:t>
            </a:r>
            <a:r>
              <a:rPr lang="tr-TR" sz="3800" dirty="0" err="1">
                <a:latin typeface="Times New Roman" panose="02020603050405020304" pitchFamily="18" charset="0"/>
                <a:cs typeface="Times New Roman" panose="02020603050405020304" pitchFamily="18" charset="0"/>
              </a:rPr>
              <a:t>Speed</a:t>
            </a:r>
            <a:r>
              <a:rPr lang="tr-TR" sz="3800" dirty="0">
                <a:latin typeface="Times New Roman" panose="02020603050405020304" pitchFamily="18" charset="0"/>
                <a:cs typeface="Times New Roman" panose="02020603050405020304" pitchFamily="18" charset="0"/>
              </a:rPr>
              <a:t> at 50 </a:t>
            </a:r>
            <a:r>
              <a:rPr lang="tr-TR" sz="3800" dirty="0" err="1">
                <a:latin typeface="Times New Roman" panose="02020603050405020304" pitchFamily="18" charset="0"/>
                <a:cs typeface="Times New Roman" panose="02020603050405020304" pitchFamily="18" charset="0"/>
              </a:rPr>
              <a:t>meters</a:t>
            </a:r>
            <a:r>
              <a:rPr lang="tr-TR" sz="3800" dirty="0">
                <a:latin typeface="Times New Roman" panose="02020603050405020304" pitchFamily="18" charset="0"/>
                <a:cs typeface="Times New Roman" panose="02020603050405020304" pitchFamily="18" charset="0"/>
              </a:rPr>
              <a:t> (m/s) WS50M</a:t>
            </a:r>
          </a:p>
          <a:p>
            <a:pPr marL="0" indent="0">
              <a:buNone/>
            </a:pPr>
            <a:r>
              <a:rPr lang="tr-TR" sz="3800" dirty="0">
                <a:latin typeface="Times New Roman" panose="02020603050405020304" pitchFamily="18" charset="0"/>
                <a:cs typeface="Times New Roman" panose="02020603050405020304" pitchFamily="18" charset="0"/>
              </a:rPr>
              <a:t>Talep Tahmini için Hava Koşulları -</a:t>
            </a:r>
            <a:r>
              <a:rPr lang="tr-TR" sz="3800" dirty="0" err="1">
                <a:latin typeface="Times New Roman" panose="02020603050405020304" pitchFamily="18" charset="0"/>
                <a:cs typeface="Times New Roman" panose="02020603050405020304" pitchFamily="18" charset="0"/>
              </a:rPr>
              <a:t>Air</a:t>
            </a:r>
            <a:r>
              <a:rPr lang="tr-TR" sz="3800" dirty="0">
                <a:latin typeface="Times New Roman" panose="02020603050405020304" pitchFamily="18" charset="0"/>
                <a:cs typeface="Times New Roman" panose="02020603050405020304" pitchFamily="18" charset="0"/>
              </a:rPr>
              <a:t> </a:t>
            </a:r>
            <a:r>
              <a:rPr lang="tr-TR" sz="3800" dirty="0" err="1">
                <a:latin typeface="Times New Roman" panose="02020603050405020304" pitchFamily="18" charset="0"/>
                <a:cs typeface="Times New Roman" panose="02020603050405020304" pitchFamily="18" charset="0"/>
              </a:rPr>
              <a:t>Temperature</a:t>
            </a:r>
            <a:r>
              <a:rPr lang="tr-TR" sz="3800" dirty="0">
                <a:latin typeface="Times New Roman" panose="02020603050405020304" pitchFamily="18" charset="0"/>
                <a:cs typeface="Times New Roman" panose="02020603050405020304" pitchFamily="18" charset="0"/>
              </a:rPr>
              <a:t> at 2 </a:t>
            </a:r>
            <a:r>
              <a:rPr lang="tr-TR" sz="3800" dirty="0" err="1">
                <a:latin typeface="Times New Roman" panose="02020603050405020304" pitchFamily="18" charset="0"/>
                <a:cs typeface="Times New Roman" panose="02020603050405020304" pitchFamily="18" charset="0"/>
              </a:rPr>
              <a:t>meters</a:t>
            </a:r>
            <a:r>
              <a:rPr lang="tr-TR" sz="3800" dirty="0">
                <a:latin typeface="Times New Roman" panose="02020603050405020304" pitchFamily="18" charset="0"/>
                <a:cs typeface="Times New Roman" panose="02020603050405020304" pitchFamily="18" charset="0"/>
              </a:rPr>
              <a:t> (°C) T2M</a:t>
            </a:r>
          </a:p>
          <a:p>
            <a:r>
              <a:rPr lang="tr-TR" sz="3800" b="1" dirty="0">
                <a:latin typeface="Times New Roman" panose="02020603050405020304" pitchFamily="18" charset="0"/>
                <a:cs typeface="Times New Roman" panose="02020603050405020304" pitchFamily="18" charset="0"/>
              </a:rPr>
              <a:t>Kömür Fiyatları: </a:t>
            </a:r>
            <a:r>
              <a:rPr lang="en-GB" sz="3800" dirty="0">
                <a:latin typeface="Times New Roman" panose="02020603050405020304" pitchFamily="18" charset="0"/>
                <a:cs typeface="Times New Roman" panose="02020603050405020304" pitchFamily="18" charset="0"/>
              </a:rPr>
              <a:t>Rotterdam </a:t>
            </a:r>
            <a:r>
              <a:rPr lang="en-GB" sz="3800" dirty="0" err="1">
                <a:latin typeface="Times New Roman" panose="02020603050405020304" pitchFamily="18" charset="0"/>
                <a:cs typeface="Times New Roman" panose="02020603050405020304" pitchFamily="18" charset="0"/>
              </a:rPr>
              <a:t>kömür</a:t>
            </a:r>
            <a:r>
              <a:rPr lang="en-GB" sz="3800" dirty="0">
                <a:latin typeface="Times New Roman" panose="02020603050405020304" pitchFamily="18" charset="0"/>
                <a:cs typeface="Times New Roman" panose="02020603050405020304" pitchFamily="18" charset="0"/>
              </a:rPr>
              <a:t> </a:t>
            </a:r>
            <a:r>
              <a:rPr lang="en-GB" sz="3800" dirty="0" err="1">
                <a:latin typeface="Times New Roman" panose="02020603050405020304" pitchFamily="18" charset="0"/>
                <a:cs typeface="Times New Roman" panose="02020603050405020304" pitchFamily="18" charset="0"/>
              </a:rPr>
              <a:t>vadeli</a:t>
            </a:r>
            <a:r>
              <a:rPr lang="en-GB" sz="3800" dirty="0">
                <a:latin typeface="Times New Roman" panose="02020603050405020304" pitchFamily="18" charset="0"/>
                <a:cs typeface="Times New Roman" panose="02020603050405020304" pitchFamily="18" charset="0"/>
              </a:rPr>
              <a:t> </a:t>
            </a:r>
            <a:r>
              <a:rPr lang="en-GB" sz="3800" dirty="0" err="1">
                <a:latin typeface="Times New Roman" panose="02020603050405020304" pitchFamily="18" charset="0"/>
                <a:cs typeface="Times New Roman" panose="02020603050405020304" pitchFamily="18" charset="0"/>
              </a:rPr>
              <a:t>piyasası</a:t>
            </a:r>
            <a:endParaRPr lang="tr-TR" sz="3800" dirty="0">
              <a:latin typeface="Times New Roman" panose="02020603050405020304" pitchFamily="18" charset="0"/>
              <a:cs typeface="Times New Roman" panose="02020603050405020304" pitchFamily="18" charset="0"/>
            </a:endParaRPr>
          </a:p>
          <a:p>
            <a:endParaRPr lang="tr-TR" sz="3800" dirty="0">
              <a:latin typeface="Times New Roman" panose="02020603050405020304" pitchFamily="18" charset="0"/>
              <a:cs typeface="Times New Roman" panose="02020603050405020304" pitchFamily="18" charset="0"/>
            </a:endParaRPr>
          </a:p>
          <a:p>
            <a:pPr marL="0" indent="0">
              <a:buNone/>
            </a:pPr>
            <a:r>
              <a:rPr lang="tr-TR" sz="3800" dirty="0">
                <a:latin typeface="Times New Roman" panose="02020603050405020304" pitchFamily="18" charset="0"/>
                <a:cs typeface="Times New Roman" panose="02020603050405020304" pitchFamily="18" charset="0"/>
              </a:rPr>
              <a:t>Veriler 01.01.2022-31.12.2024 arası 3 yıllık saatlik verilerdir.</a:t>
            </a:r>
          </a:p>
          <a:p>
            <a:pPr marL="0" indent="0">
              <a:buNone/>
            </a:pPr>
            <a:r>
              <a:rPr lang="tr-TR" sz="3800" b="1" dirty="0">
                <a:latin typeface="Times New Roman" panose="02020603050405020304" pitchFamily="18" charset="0"/>
                <a:cs typeface="Times New Roman" panose="02020603050405020304" pitchFamily="18" charset="0"/>
              </a:rPr>
              <a:t>30 </a:t>
            </a:r>
            <a:r>
              <a:rPr lang="tr-TR" sz="3800" b="1" dirty="0" err="1">
                <a:latin typeface="Times New Roman" panose="02020603050405020304" pitchFamily="18" charset="0"/>
                <a:cs typeface="Times New Roman" panose="02020603050405020304" pitchFamily="18" charset="0"/>
              </a:rPr>
              <a:t>feature</a:t>
            </a:r>
            <a:r>
              <a:rPr lang="tr-TR" sz="3800" b="1" dirty="0">
                <a:latin typeface="Times New Roman" panose="02020603050405020304" pitchFamily="18" charset="0"/>
                <a:cs typeface="Times New Roman" panose="02020603050405020304" pitchFamily="18" charset="0"/>
              </a:rPr>
              <a:t> ve 26304 satırdan oluşmaktadır.</a:t>
            </a:r>
          </a:p>
          <a:p>
            <a:pPr marL="0" indent="0">
              <a:buNone/>
            </a:pPr>
            <a:endParaRPr lang="tr-TR" dirty="0">
              <a:latin typeface="Times New Roman" panose="02020603050405020304" pitchFamily="18" charset="0"/>
              <a:cs typeface="Times New Roman" panose="02020603050405020304" pitchFamily="18" charset="0"/>
            </a:endParaRPr>
          </a:p>
          <a:p>
            <a:pPr marL="0" indent="0">
              <a:buNone/>
            </a:pPr>
            <a:r>
              <a:rPr lang="tr-TR" sz="2000" dirty="0">
                <a:latin typeface="Times New Roman" panose="02020603050405020304" pitchFamily="18" charset="0"/>
                <a:cs typeface="Times New Roman" panose="02020603050405020304" pitchFamily="18" charset="0"/>
              </a:rPr>
              <a:t>'PTF (TL/</a:t>
            </a:r>
            <a:r>
              <a:rPr lang="tr-TR" sz="2000" dirty="0" err="1">
                <a:latin typeface="Times New Roman" panose="02020603050405020304" pitchFamily="18" charset="0"/>
                <a:cs typeface="Times New Roman" panose="02020603050405020304" pitchFamily="18" charset="0"/>
              </a:rPr>
              <a:t>MWh</a:t>
            </a:r>
            <a:r>
              <a:rPr lang="tr-TR" sz="2000" dirty="0">
                <a:latin typeface="Times New Roman" panose="02020603050405020304" pitchFamily="18" charset="0"/>
                <a:cs typeface="Times New Roman" panose="02020603050405020304" pitchFamily="18" charset="0"/>
              </a:rPr>
              <a:t>)', 'PTF (USD/</a:t>
            </a:r>
            <a:r>
              <a:rPr lang="tr-TR" sz="2000" dirty="0" err="1">
                <a:latin typeface="Times New Roman" panose="02020603050405020304" pitchFamily="18" charset="0"/>
                <a:cs typeface="Times New Roman" panose="02020603050405020304" pitchFamily="18" charset="0"/>
              </a:rPr>
              <a:t>MWh</a:t>
            </a:r>
            <a:r>
              <a:rPr lang="tr-TR" sz="2000" dirty="0">
                <a:latin typeface="Times New Roman" panose="02020603050405020304" pitchFamily="18" charset="0"/>
                <a:cs typeface="Times New Roman" panose="02020603050405020304" pitchFamily="18" charset="0"/>
              </a:rPr>
              <a:t>)', 'PTF (EUR/</a:t>
            </a:r>
            <a:r>
              <a:rPr lang="tr-TR" sz="2000" dirty="0" err="1">
                <a:latin typeface="Times New Roman" panose="02020603050405020304" pitchFamily="18" charset="0"/>
                <a:cs typeface="Times New Roman" panose="02020603050405020304" pitchFamily="18" charset="0"/>
              </a:rPr>
              <a:t>MWh</a:t>
            </a:r>
            <a:r>
              <a:rPr lang="tr-TR" sz="2000" dirty="0">
                <a:latin typeface="Times New Roman" panose="02020603050405020304" pitchFamily="18" charset="0"/>
                <a:cs typeface="Times New Roman" panose="02020603050405020304" pitchFamily="18" charset="0"/>
              </a:rPr>
              <a:t>)', 'Tüketim Miktarı(</a:t>
            </a:r>
            <a:r>
              <a:rPr lang="tr-TR" sz="2000" dirty="0" err="1">
                <a:latin typeface="Times New Roman" panose="02020603050405020304" pitchFamily="18" charset="0"/>
                <a:cs typeface="Times New Roman" panose="02020603050405020304" pitchFamily="18" charset="0"/>
              </a:rPr>
              <a:t>MWh</a:t>
            </a:r>
            <a:r>
              <a:rPr lang="tr-TR" sz="2000" dirty="0">
                <a:latin typeface="Times New Roman" panose="02020603050405020304" pitchFamily="18" charset="0"/>
                <a:cs typeface="Times New Roman" panose="02020603050405020304" pitchFamily="18" charset="0"/>
              </a:rPr>
              <a:t>)', 'Toplam', 'Doğal Gaz', 'Barajlı', 'Linyit', 'Akarsu', 'İthal Kömür', 'Rüzgar', 'Güneş', '</a:t>
            </a:r>
            <a:r>
              <a:rPr lang="tr-TR" sz="2000" dirty="0" err="1">
                <a:latin typeface="Times New Roman" panose="02020603050405020304" pitchFamily="18" charset="0"/>
                <a:cs typeface="Times New Roman" panose="02020603050405020304" pitchFamily="18" charset="0"/>
              </a:rPr>
              <a:t>Fuel</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Oil</a:t>
            </a:r>
            <a:r>
              <a:rPr lang="tr-TR" sz="2000" dirty="0">
                <a:latin typeface="Times New Roman" panose="02020603050405020304" pitchFamily="18" charset="0"/>
                <a:cs typeface="Times New Roman" panose="02020603050405020304" pitchFamily="18" charset="0"/>
              </a:rPr>
              <a:t>', 'Jeotermal', 'Asfaltit Kömür', 'Taş Kömür', '</a:t>
            </a:r>
            <a:r>
              <a:rPr lang="tr-TR" sz="2000" dirty="0" err="1">
                <a:latin typeface="Times New Roman" panose="02020603050405020304" pitchFamily="18" charset="0"/>
                <a:cs typeface="Times New Roman" panose="02020603050405020304" pitchFamily="18" charset="0"/>
              </a:rPr>
              <a:t>Biyokütle</a:t>
            </a:r>
            <a:r>
              <a:rPr lang="tr-TR" sz="2000" dirty="0">
                <a:latin typeface="Times New Roman" panose="02020603050405020304" pitchFamily="18" charset="0"/>
                <a:cs typeface="Times New Roman" panose="02020603050405020304" pitchFamily="18" charset="0"/>
              </a:rPr>
              <a:t>', 'Nafta', 'LNG', 'Uluslararası', 'Atık Isı', 'GRF (TL/1000Sm3)', 'GRF (USD/1000Sm3)', 'GRF (EUR/1000Sm3)', 'GRF (USD/</a:t>
            </a:r>
            <a:r>
              <a:rPr lang="tr-TR" sz="2000" dirty="0" err="1">
                <a:latin typeface="Times New Roman" panose="02020603050405020304" pitchFamily="18" charset="0"/>
                <a:cs typeface="Times New Roman" panose="02020603050405020304" pitchFamily="18" charset="0"/>
              </a:rPr>
              <a:t>MMBtu</a:t>
            </a:r>
            <a:r>
              <a:rPr lang="tr-TR" sz="2000" dirty="0">
                <a:latin typeface="Times New Roman" panose="02020603050405020304" pitchFamily="18" charset="0"/>
                <a:cs typeface="Times New Roman" panose="02020603050405020304" pitchFamily="18" charset="0"/>
              </a:rPr>
              <a:t>)', 'API2 (USD/ton)', 'ALLSKY_SFC_SW_DWN', 'WS50M', 'T2M', 'T2MDEW'</a:t>
            </a:r>
          </a:p>
          <a:p>
            <a:pPr marL="0" indent="0">
              <a:buNone/>
            </a:pPr>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02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1020621588"/>
              </p:ext>
            </p:extLst>
          </p:nvPr>
        </p:nvGraphicFramePr>
        <p:xfrm>
          <a:off x="1" y="0"/>
          <a:ext cx="5803844" cy="6858001"/>
        </p:xfrm>
        <a:graphic>
          <a:graphicData uri="http://schemas.openxmlformats.org/drawingml/2006/table">
            <a:tbl>
              <a:tblPr firstRow="1" firstCol="1" bandRow="1">
                <a:tableStyleId>{616DA210-FB5B-4158-B5E0-FEB733F419BA}</a:tableStyleId>
              </a:tblPr>
              <a:tblGrid>
                <a:gridCol w="511454">
                  <a:extLst>
                    <a:ext uri="{9D8B030D-6E8A-4147-A177-3AD203B41FA5}">
                      <a16:colId xmlns:a16="http://schemas.microsoft.com/office/drawing/2014/main" val="20000"/>
                    </a:ext>
                  </a:extLst>
                </a:gridCol>
                <a:gridCol w="884209">
                  <a:extLst>
                    <a:ext uri="{9D8B030D-6E8A-4147-A177-3AD203B41FA5}">
                      <a16:colId xmlns:a16="http://schemas.microsoft.com/office/drawing/2014/main" val="20001"/>
                    </a:ext>
                  </a:extLst>
                </a:gridCol>
                <a:gridCol w="3138075">
                  <a:extLst>
                    <a:ext uri="{9D8B030D-6E8A-4147-A177-3AD203B41FA5}">
                      <a16:colId xmlns:a16="http://schemas.microsoft.com/office/drawing/2014/main" val="20002"/>
                    </a:ext>
                  </a:extLst>
                </a:gridCol>
                <a:gridCol w="1270106">
                  <a:extLst>
                    <a:ext uri="{9D8B030D-6E8A-4147-A177-3AD203B41FA5}">
                      <a16:colId xmlns:a16="http://schemas.microsoft.com/office/drawing/2014/main" val="20003"/>
                    </a:ext>
                  </a:extLst>
                </a:gridCol>
              </a:tblGrid>
              <a:tr h="388327">
                <a:tc>
                  <a:txBody>
                    <a:bodyPr/>
                    <a:lstStyle/>
                    <a:p>
                      <a:pPr algn="just">
                        <a:lnSpc>
                          <a:spcPct val="107000"/>
                        </a:lnSpc>
                        <a:spcAft>
                          <a:spcPts val="800"/>
                        </a:spcAft>
                      </a:pPr>
                      <a:r>
                        <a:rPr lang="en-US" sz="1000" dirty="0" err="1">
                          <a:effectLst/>
                          <a:latin typeface="Times New Roman" panose="02020603050405020304" pitchFamily="18" charset="0"/>
                          <a:cs typeface="Times New Roman" panose="02020603050405020304" pitchFamily="18" charset="0"/>
                        </a:rPr>
                        <a:t>Katman</a:t>
                      </a:r>
                      <a:endParaRPr lang="ru-RU" sz="100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en-US" sz="1000" dirty="0" err="1">
                          <a:effectLst/>
                          <a:latin typeface="Times New Roman" panose="02020603050405020304" pitchFamily="18" charset="0"/>
                          <a:cs typeface="Times New Roman" panose="02020603050405020304" pitchFamily="18" charset="0"/>
                        </a:rPr>
                        <a:t>Katman</a:t>
                      </a:r>
                      <a:r>
                        <a:rPr lang="en-US" sz="1000" dirty="0">
                          <a:effectLst/>
                          <a:latin typeface="Times New Roman" panose="02020603050405020304" pitchFamily="18" charset="0"/>
                          <a:cs typeface="Times New Roman" panose="02020603050405020304" pitchFamily="18" charset="0"/>
                        </a:rPr>
                        <a:t> </a:t>
                      </a:r>
                      <a:r>
                        <a:rPr lang="en-US" sz="1000" dirty="0" err="1">
                          <a:effectLst/>
                          <a:latin typeface="Times New Roman" panose="02020603050405020304" pitchFamily="18" charset="0"/>
                          <a:cs typeface="Times New Roman" panose="02020603050405020304" pitchFamily="18" charset="0"/>
                        </a:rPr>
                        <a:t>Adı</a:t>
                      </a:r>
                      <a:endParaRPr lang="ru-RU" sz="100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en-US" sz="1000">
                          <a:effectLst/>
                          <a:latin typeface="Times New Roman" panose="02020603050405020304" pitchFamily="18" charset="0"/>
                          <a:cs typeface="Times New Roman" panose="02020603050405020304" pitchFamily="18" charset="0"/>
                        </a:rPr>
                        <a:t>Açıklama</a:t>
                      </a:r>
                      <a:endParaRPr lang="ru-RU" sz="100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en-US" sz="1000">
                          <a:effectLst/>
                          <a:latin typeface="Times New Roman" panose="02020603050405020304" pitchFamily="18" charset="0"/>
                          <a:cs typeface="Times New Roman" panose="02020603050405020304" pitchFamily="18" charset="0"/>
                        </a:rPr>
                        <a:t>Yeni Öznitelikler</a:t>
                      </a:r>
                      <a:endParaRPr lang="ru-RU" sz="1000">
                        <a:effectLst/>
                        <a:latin typeface="Times New Roman" panose="02020603050405020304" pitchFamily="18" charset="0"/>
                        <a:ea typeface="Aptos"/>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1261232">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1</a:t>
                      </a:r>
                      <a:endParaRPr lang="ru-RU" sz="100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en-US" sz="1000" dirty="0">
                          <a:effectLst/>
                          <a:latin typeface="Times New Roman" panose="02020603050405020304" pitchFamily="18" charset="0"/>
                          <a:cs typeface="Times New Roman" panose="02020603050405020304" pitchFamily="18" charset="0"/>
                        </a:rPr>
                        <a:t>Zaman </a:t>
                      </a:r>
                      <a:r>
                        <a:rPr lang="tr-TR" sz="1000" dirty="0">
                          <a:effectLst/>
                          <a:latin typeface="Times New Roman" panose="02020603050405020304" pitchFamily="18" charset="0"/>
                          <a:cs typeface="Times New Roman" panose="02020603050405020304" pitchFamily="18" charset="0"/>
                        </a:rPr>
                        <a:t>Temelli Özellikler</a:t>
                      </a:r>
                      <a:endParaRPr lang="ru-RU" sz="100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1000" dirty="0">
                          <a:effectLst/>
                          <a:latin typeface="Times New Roman" panose="02020603050405020304" pitchFamily="18" charset="0"/>
                          <a:cs typeface="Times New Roman" panose="02020603050405020304" pitchFamily="18" charset="0"/>
                        </a:rPr>
                        <a:t>-Önceki 1 günün, 3 günün</a:t>
                      </a:r>
                      <a:r>
                        <a:rPr lang="tr-TR" sz="1000" baseline="0" dirty="0">
                          <a:effectLst/>
                          <a:latin typeface="Times New Roman" panose="02020603050405020304" pitchFamily="18" charset="0"/>
                          <a:cs typeface="Times New Roman" panose="02020603050405020304" pitchFamily="18" charset="0"/>
                        </a:rPr>
                        <a:t> PTF değeri</a:t>
                      </a:r>
                    </a:p>
                    <a:p>
                      <a:pPr algn="just">
                        <a:lnSpc>
                          <a:spcPct val="107000"/>
                        </a:lnSpc>
                        <a:spcAft>
                          <a:spcPts val="800"/>
                        </a:spcAft>
                      </a:pPr>
                      <a:r>
                        <a:rPr lang="tr-TR" sz="1000" dirty="0">
                          <a:effectLst/>
                          <a:latin typeface="Times New Roman" panose="02020603050405020304" pitchFamily="18" charset="0"/>
                          <a:cs typeface="Times New Roman" panose="02020603050405020304" pitchFamily="18" charset="0"/>
                        </a:rPr>
                        <a:t>-Önceki</a:t>
                      </a:r>
                      <a:r>
                        <a:rPr lang="tr-TR" sz="1000" baseline="0" dirty="0">
                          <a:effectLst/>
                          <a:latin typeface="Times New Roman" panose="02020603050405020304" pitchFamily="18" charset="0"/>
                          <a:cs typeface="Times New Roman" panose="02020603050405020304" pitchFamily="18" charset="0"/>
                        </a:rPr>
                        <a:t> 1 günün </a:t>
                      </a:r>
                      <a:r>
                        <a:rPr lang="tr-TR" sz="1000" baseline="0" dirty="0" err="1">
                          <a:effectLst/>
                          <a:latin typeface="Times New Roman" panose="02020603050405020304" pitchFamily="18" charset="0"/>
                          <a:cs typeface="Times New Roman" panose="02020603050405020304" pitchFamily="18" charset="0"/>
                        </a:rPr>
                        <a:t>min</a:t>
                      </a:r>
                      <a:r>
                        <a:rPr lang="tr-TR" sz="1000" baseline="0" dirty="0">
                          <a:effectLst/>
                          <a:latin typeface="Times New Roman" panose="02020603050405020304" pitchFamily="18" charset="0"/>
                          <a:cs typeface="Times New Roman" panose="02020603050405020304" pitchFamily="18" charset="0"/>
                        </a:rPr>
                        <a:t> ve </a:t>
                      </a:r>
                      <a:r>
                        <a:rPr lang="tr-TR" sz="1000" baseline="0" dirty="0" err="1">
                          <a:effectLst/>
                          <a:latin typeface="Times New Roman" panose="02020603050405020304" pitchFamily="18" charset="0"/>
                          <a:cs typeface="Times New Roman" panose="02020603050405020304" pitchFamily="18" charset="0"/>
                        </a:rPr>
                        <a:t>max</a:t>
                      </a:r>
                      <a:r>
                        <a:rPr lang="tr-TR" sz="1000" baseline="0" dirty="0">
                          <a:effectLst/>
                          <a:latin typeface="Times New Roman" panose="02020603050405020304" pitchFamily="18" charset="0"/>
                          <a:cs typeface="Times New Roman" panose="02020603050405020304" pitchFamily="18" charset="0"/>
                        </a:rPr>
                        <a:t> değerleri</a:t>
                      </a:r>
                    </a:p>
                    <a:p>
                      <a:pPr algn="just">
                        <a:lnSpc>
                          <a:spcPct val="107000"/>
                        </a:lnSpc>
                        <a:spcAft>
                          <a:spcPts val="800"/>
                        </a:spcAft>
                      </a:pPr>
                      <a:r>
                        <a:rPr lang="tr-TR" sz="1000" baseline="0" dirty="0">
                          <a:effectLst/>
                          <a:latin typeface="Times New Roman" panose="02020603050405020304" pitchFamily="18" charset="0"/>
                          <a:cs typeface="Times New Roman" panose="02020603050405020304" pitchFamily="18" charset="0"/>
                        </a:rPr>
                        <a:t>Önceki günün aynı saatine ait PTF değeri</a:t>
                      </a:r>
                      <a:endParaRPr lang="tr-TR" sz="1000" baseline="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en-US" sz="1000" dirty="0">
                          <a:effectLst/>
                          <a:latin typeface="Times New Roman" panose="02020603050405020304" pitchFamily="18" charset="0"/>
                          <a:cs typeface="Times New Roman" panose="02020603050405020304" pitchFamily="18" charset="0"/>
                        </a:rPr>
                        <a:t>PTF_avg_1d,</a:t>
                      </a:r>
                      <a:endParaRPr lang="tr-TR" sz="10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000" dirty="0">
                          <a:effectLst/>
                          <a:latin typeface="Times New Roman" panose="02020603050405020304" pitchFamily="18" charset="0"/>
                          <a:cs typeface="Times New Roman" panose="02020603050405020304" pitchFamily="18" charset="0"/>
                        </a:rPr>
                        <a:t>PTF_avg_3d,</a:t>
                      </a:r>
                      <a:endParaRPr lang="tr-TR" sz="10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000" dirty="0">
                          <a:effectLst/>
                          <a:latin typeface="Times New Roman" panose="02020603050405020304" pitchFamily="18" charset="0"/>
                          <a:cs typeface="Times New Roman" panose="02020603050405020304" pitchFamily="18" charset="0"/>
                        </a:rPr>
                        <a:t>PTF_min_1d,</a:t>
                      </a:r>
                      <a:endParaRPr lang="tr-TR" sz="10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000" dirty="0">
                          <a:effectLst/>
                          <a:latin typeface="Times New Roman" panose="02020603050405020304" pitchFamily="18" charset="0"/>
                          <a:cs typeface="Times New Roman" panose="02020603050405020304" pitchFamily="18" charset="0"/>
                        </a:rPr>
                        <a:t>PTF_max_1d,</a:t>
                      </a:r>
                      <a:endParaRPr lang="tr-TR" sz="10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US" sz="1000" dirty="0">
                          <a:effectLst/>
                          <a:latin typeface="Times New Roman" panose="02020603050405020304" pitchFamily="18" charset="0"/>
                          <a:cs typeface="Times New Roman" panose="02020603050405020304" pitchFamily="18" charset="0"/>
                        </a:rPr>
                        <a:t>PTF_lag_24,</a:t>
                      </a:r>
                    </a:p>
                  </a:txBody>
                  <a:tcPr marL="9525" marR="9525" marT="9525" marB="9525" anchor="ctr"/>
                </a:tc>
                <a:extLst>
                  <a:ext uri="{0D108BD9-81ED-4DB2-BD59-A6C34878D82A}">
                    <a16:rowId xmlns:a16="http://schemas.microsoft.com/office/drawing/2014/main" val="10001"/>
                  </a:ext>
                </a:extLst>
              </a:tr>
              <a:tr h="1732759">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2</a:t>
                      </a:r>
                      <a:endParaRPr lang="ru-RU" sz="100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1000" dirty="0">
                          <a:effectLst/>
                          <a:latin typeface="Times New Roman" panose="02020603050405020304" pitchFamily="18" charset="0"/>
                          <a:cs typeface="Times New Roman" panose="02020603050405020304" pitchFamily="18" charset="0"/>
                        </a:rPr>
                        <a:t>Fiyatın Geçmiş</a:t>
                      </a:r>
                      <a:r>
                        <a:rPr lang="tr-TR" sz="1000" baseline="0" dirty="0">
                          <a:effectLst/>
                          <a:latin typeface="Times New Roman" panose="02020603050405020304" pitchFamily="18" charset="0"/>
                          <a:cs typeface="Times New Roman" panose="02020603050405020304" pitchFamily="18" charset="0"/>
                        </a:rPr>
                        <a:t> Eğilimleri ve Mevsimsellik</a:t>
                      </a:r>
                      <a:endParaRPr lang="ru-RU" sz="100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1000" dirty="0">
                          <a:effectLst/>
                          <a:latin typeface="Times New Roman" panose="02020603050405020304" pitchFamily="18" charset="0"/>
                          <a:cs typeface="Times New Roman" panose="02020603050405020304" pitchFamily="18" charset="0"/>
                        </a:rPr>
                        <a:t>-Aynı saatin bir önceki yıllındaki PTF değeri (8760 saat</a:t>
                      </a:r>
                      <a:r>
                        <a:rPr lang="tr-TR" sz="1000" baseline="0" dirty="0">
                          <a:effectLst/>
                          <a:latin typeface="Times New Roman" panose="02020603050405020304" pitchFamily="18" charset="0"/>
                          <a:cs typeface="Times New Roman" panose="02020603050405020304" pitchFamily="18" charset="0"/>
                        </a:rPr>
                        <a:t> önce</a:t>
                      </a:r>
                      <a:r>
                        <a:rPr lang="tr-TR" sz="1000" dirty="0">
                          <a:effectLst/>
                          <a:latin typeface="Times New Roman" panose="02020603050405020304" pitchFamily="18" charset="0"/>
                          <a:cs typeface="Times New Roman" panose="02020603050405020304" pitchFamily="18" charset="0"/>
                        </a:rPr>
                        <a:t>). Mevsimsel </a:t>
                      </a:r>
                      <a:r>
                        <a:rPr lang="tr-TR" sz="1000" dirty="0" err="1">
                          <a:effectLst/>
                          <a:latin typeface="Times New Roman" panose="02020603050405020304" pitchFamily="18" charset="0"/>
                          <a:cs typeface="Times New Roman" panose="02020603050405020304" pitchFamily="18" charset="0"/>
                        </a:rPr>
                        <a:t>paterni</a:t>
                      </a:r>
                      <a:r>
                        <a:rPr lang="tr-TR" sz="1000" dirty="0">
                          <a:effectLst/>
                          <a:latin typeface="Times New Roman" panose="02020603050405020304" pitchFamily="18" charset="0"/>
                          <a:cs typeface="Times New Roman" panose="02020603050405020304" pitchFamily="18" charset="0"/>
                        </a:rPr>
                        <a:t> modellemek</a:t>
                      </a:r>
                      <a:r>
                        <a:rPr lang="tr-TR" sz="1000" baseline="0" dirty="0">
                          <a:effectLst/>
                          <a:latin typeface="Times New Roman" panose="02020603050405020304" pitchFamily="18" charset="0"/>
                          <a:cs typeface="Times New Roman" panose="02020603050405020304" pitchFamily="18" charset="0"/>
                        </a:rPr>
                        <a:t> için.</a:t>
                      </a:r>
                    </a:p>
                    <a:p>
                      <a:pPr algn="just">
                        <a:lnSpc>
                          <a:spcPct val="107000"/>
                        </a:lnSpc>
                        <a:spcAft>
                          <a:spcPts val="800"/>
                        </a:spcAft>
                      </a:pPr>
                      <a:r>
                        <a:rPr lang="tr-TR" sz="1000" baseline="0" dirty="0">
                          <a:effectLst/>
                          <a:latin typeface="Times New Roman" panose="02020603050405020304" pitchFamily="18" charset="0"/>
                          <a:cs typeface="Times New Roman" panose="02020603050405020304" pitchFamily="18" charset="0"/>
                        </a:rPr>
                        <a:t>-1 hafta önceki aynı saatin fiyatı</a:t>
                      </a:r>
                    </a:p>
                    <a:p>
                      <a:pPr marL="0" marR="0" lvl="0" indent="0" algn="just" defTabSz="914400" rtl="0" eaLnBrk="1" fontAlgn="auto" latinLnBrk="0" hangingPunct="1">
                        <a:lnSpc>
                          <a:spcPct val="107000"/>
                        </a:lnSpc>
                        <a:spcBef>
                          <a:spcPts val="0"/>
                        </a:spcBef>
                        <a:spcAft>
                          <a:spcPts val="800"/>
                        </a:spcAft>
                        <a:buClrTx/>
                        <a:buSzTx/>
                        <a:buFontTx/>
                        <a:buNone/>
                        <a:tabLst/>
                        <a:defRPr/>
                      </a:pPr>
                      <a:r>
                        <a:rPr lang="tr-TR" sz="1000" baseline="0" dirty="0">
                          <a:effectLst/>
                          <a:latin typeface="Times New Roman" panose="02020603050405020304" pitchFamily="18" charset="0"/>
                          <a:cs typeface="Times New Roman" panose="02020603050405020304" pitchFamily="18" charset="0"/>
                        </a:rPr>
                        <a:t>-1 ay önceki aynı saatin fiyatı</a:t>
                      </a:r>
                    </a:p>
                    <a:p>
                      <a:pPr marL="0" marR="0" lvl="0" indent="0" algn="just" defTabSz="914400" rtl="0" eaLnBrk="1" fontAlgn="auto" latinLnBrk="0" hangingPunct="1">
                        <a:lnSpc>
                          <a:spcPct val="107000"/>
                        </a:lnSpc>
                        <a:spcBef>
                          <a:spcPts val="0"/>
                        </a:spcBef>
                        <a:spcAft>
                          <a:spcPts val="800"/>
                        </a:spcAft>
                        <a:buClrTx/>
                        <a:buSzTx/>
                        <a:buFontTx/>
                        <a:buNone/>
                        <a:tabLst/>
                        <a:defRPr/>
                      </a:pPr>
                      <a:r>
                        <a:rPr lang="tr-TR" sz="1000" baseline="0" dirty="0">
                          <a:effectLst/>
                          <a:latin typeface="Times New Roman" panose="02020603050405020304" pitchFamily="18" charset="0"/>
                          <a:cs typeface="Times New Roman" panose="02020603050405020304" pitchFamily="18" charset="0"/>
                        </a:rPr>
                        <a:t>-Güncel PTF ile bir yıl önceki fark. Fiyat trendlerindeki yıllık değişimi görmek için</a:t>
                      </a:r>
                      <a:endParaRPr lang="tr-TR" sz="1000" baseline="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tr-TR" sz="1000" dirty="0" err="1">
                          <a:effectLst/>
                          <a:latin typeface="Times New Roman" panose="02020603050405020304" pitchFamily="18" charset="0"/>
                          <a:cs typeface="Times New Roman" panose="02020603050405020304" pitchFamily="18" charset="0"/>
                        </a:rPr>
                        <a:t>PTF_last_year</a:t>
                      </a:r>
                      <a:r>
                        <a:rPr lang="tr-TR" sz="1000" dirty="0">
                          <a:effectLst/>
                          <a:latin typeface="Times New Roman" panose="02020603050405020304" pitchFamily="18" charset="0"/>
                          <a:cs typeface="Times New Roman" panose="02020603050405020304" pitchFamily="18" charset="0"/>
                        </a:rPr>
                        <a:t>,</a:t>
                      </a:r>
                      <a:endParaRPr lang="tr-TR" sz="1000" baseline="0" dirty="0">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lang="tr-TR" sz="1000" baseline="0" dirty="0">
                          <a:effectLst/>
                          <a:latin typeface="Times New Roman" panose="02020603050405020304" pitchFamily="18" charset="0"/>
                          <a:cs typeface="Times New Roman" panose="02020603050405020304" pitchFamily="18" charset="0"/>
                        </a:rPr>
                        <a:t>PTF_lag_168,</a:t>
                      </a:r>
                    </a:p>
                    <a:p>
                      <a:pPr marL="0" marR="0" lvl="0" indent="0" algn="just" defTabSz="914400" rtl="0" eaLnBrk="1" fontAlgn="auto" latinLnBrk="0" hangingPunct="1">
                        <a:lnSpc>
                          <a:spcPct val="107000"/>
                        </a:lnSpc>
                        <a:spcBef>
                          <a:spcPts val="0"/>
                        </a:spcBef>
                        <a:spcAft>
                          <a:spcPts val="800"/>
                        </a:spcAft>
                        <a:buClrTx/>
                        <a:buSzTx/>
                        <a:buFontTx/>
                        <a:buNone/>
                        <a:tabLst/>
                        <a:defRPr/>
                      </a:pPr>
                      <a:r>
                        <a:rPr lang="tr-TR" sz="1000" baseline="0" dirty="0">
                          <a:effectLst/>
                          <a:latin typeface="Times New Roman" panose="02020603050405020304" pitchFamily="18" charset="0"/>
                          <a:cs typeface="Times New Roman" panose="02020603050405020304" pitchFamily="18" charset="0"/>
                        </a:rPr>
                        <a:t>PTF_lag_720,</a:t>
                      </a:r>
                    </a:p>
                    <a:p>
                      <a:pPr marL="0" marR="0" lvl="0" indent="0" algn="just" defTabSz="914400" rtl="0" eaLnBrk="1" fontAlgn="auto" latinLnBrk="0" hangingPunct="1">
                        <a:lnSpc>
                          <a:spcPct val="107000"/>
                        </a:lnSpc>
                        <a:spcBef>
                          <a:spcPts val="0"/>
                        </a:spcBef>
                        <a:spcAft>
                          <a:spcPts val="800"/>
                        </a:spcAft>
                        <a:buClrTx/>
                        <a:buSzTx/>
                        <a:buFontTx/>
                        <a:buNone/>
                        <a:tabLst/>
                        <a:defRPr/>
                      </a:pPr>
                      <a:r>
                        <a:rPr lang="tr-TR" sz="1000" baseline="0" dirty="0">
                          <a:effectLst/>
                          <a:latin typeface="Times New Roman" panose="02020603050405020304" pitchFamily="18" charset="0"/>
                          <a:cs typeface="Times New Roman" panose="02020603050405020304" pitchFamily="18" charset="0"/>
                        </a:rPr>
                        <a:t>PTF_lag_8760_diff</a:t>
                      </a:r>
                    </a:p>
                    <a:p>
                      <a:pPr marL="0" marR="0" lvl="0" indent="0" algn="just" defTabSz="914400" rtl="0" eaLnBrk="1" fontAlgn="auto" latinLnBrk="0" hangingPunct="1">
                        <a:lnSpc>
                          <a:spcPct val="107000"/>
                        </a:lnSpc>
                        <a:spcBef>
                          <a:spcPts val="0"/>
                        </a:spcBef>
                        <a:spcAft>
                          <a:spcPts val="800"/>
                        </a:spcAft>
                        <a:buClrTx/>
                        <a:buSzTx/>
                        <a:buFontTx/>
                        <a:buNone/>
                        <a:tabLst/>
                        <a:defRPr/>
                      </a:pPr>
                      <a:endParaRPr lang="ru-RU" sz="10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endParaRPr lang="ru-RU" sz="1000" dirty="0">
                        <a:effectLst/>
                        <a:latin typeface="Times New Roman" panose="02020603050405020304" pitchFamily="18" charset="0"/>
                        <a:ea typeface="Aptos"/>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1804094">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3</a:t>
                      </a:r>
                      <a:endParaRPr lang="ru-RU" sz="100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1000" dirty="0">
                          <a:effectLst/>
                          <a:latin typeface="Times New Roman" panose="02020603050405020304" pitchFamily="18" charset="0"/>
                          <a:cs typeface="Times New Roman" panose="02020603050405020304" pitchFamily="18" charset="0"/>
                        </a:rPr>
                        <a:t>Gün İçi Oynaklık ve Sapma Göstergeleri</a:t>
                      </a:r>
                      <a:endParaRPr lang="ru-RU" sz="100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1000" dirty="0">
                          <a:effectLst/>
                          <a:latin typeface="Times New Roman" panose="02020603050405020304" pitchFamily="18" charset="0"/>
                          <a:cs typeface="Times New Roman" panose="02020603050405020304" pitchFamily="18" charset="0"/>
                        </a:rPr>
                        <a:t>-Son 24 saatin hareketli ortalama fiyatı. Günlük ortalama eğilim.</a:t>
                      </a:r>
                    </a:p>
                    <a:p>
                      <a:pPr marL="0" indent="0" algn="just">
                        <a:lnSpc>
                          <a:spcPct val="107000"/>
                        </a:lnSpc>
                        <a:spcAft>
                          <a:spcPts val="800"/>
                        </a:spcAft>
                        <a:buFontTx/>
                        <a:buNone/>
                      </a:pPr>
                      <a:r>
                        <a:rPr lang="tr-TR" sz="1000" dirty="0">
                          <a:effectLst/>
                          <a:latin typeface="Times New Roman" panose="02020603050405020304" pitchFamily="18" charset="0"/>
                          <a:cs typeface="Times New Roman" panose="02020603050405020304" pitchFamily="18" charset="0"/>
                        </a:rPr>
                        <a:t>-Günlük dip ve zirve noktaları</a:t>
                      </a:r>
                    </a:p>
                    <a:p>
                      <a:pPr marL="0" indent="0" algn="just">
                        <a:lnSpc>
                          <a:spcPct val="107000"/>
                        </a:lnSpc>
                        <a:spcAft>
                          <a:spcPts val="800"/>
                        </a:spcAft>
                        <a:buFontTx/>
                        <a:buNone/>
                      </a:pPr>
                      <a:r>
                        <a:rPr lang="tr-TR" sz="1000" dirty="0">
                          <a:effectLst/>
                          <a:latin typeface="Times New Roman" panose="02020603050405020304" pitchFamily="18" charset="0"/>
                          <a:cs typeface="Times New Roman" panose="02020603050405020304" pitchFamily="18" charset="0"/>
                        </a:rPr>
                        <a:t>-Önceki günün maksimum</a:t>
                      </a:r>
                      <a:r>
                        <a:rPr lang="tr-TR" sz="1000" baseline="0" dirty="0">
                          <a:effectLst/>
                          <a:latin typeface="Times New Roman" panose="02020603050405020304" pitchFamily="18" charset="0"/>
                          <a:cs typeface="Times New Roman" panose="02020603050405020304" pitchFamily="18" charset="0"/>
                        </a:rPr>
                        <a:t> ve minimum fiyat farkı. Günlük fiyat oynaklığı</a:t>
                      </a:r>
                    </a:p>
                    <a:p>
                      <a:pPr marL="0" indent="0" algn="just">
                        <a:lnSpc>
                          <a:spcPct val="107000"/>
                        </a:lnSpc>
                        <a:spcAft>
                          <a:spcPts val="800"/>
                        </a:spcAft>
                        <a:buFontTx/>
                        <a:buNone/>
                      </a:pPr>
                      <a:r>
                        <a:rPr lang="tr-TR" sz="1000" baseline="0" dirty="0">
                          <a:effectLst/>
                          <a:latin typeface="Times New Roman" panose="02020603050405020304" pitchFamily="18" charset="0"/>
                          <a:cs typeface="Times New Roman" panose="02020603050405020304" pitchFamily="18" charset="0"/>
                        </a:rPr>
                        <a:t>-Anlık fiyatın günlük ortalamadan farkı</a:t>
                      </a:r>
                      <a:endParaRPr lang="tr-TR" sz="1000" dirty="0">
                        <a:effectLst/>
                        <a:latin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1000" dirty="0">
                          <a:effectLst/>
                          <a:latin typeface="Times New Roman" panose="02020603050405020304" pitchFamily="18" charset="0"/>
                          <a:cs typeface="Times New Roman" panose="02020603050405020304" pitchFamily="18" charset="0"/>
                        </a:rPr>
                        <a:t>PTF_avg_1d_current,</a:t>
                      </a:r>
                    </a:p>
                    <a:p>
                      <a:pPr algn="just">
                        <a:lnSpc>
                          <a:spcPct val="107000"/>
                        </a:lnSpc>
                        <a:spcAft>
                          <a:spcPts val="800"/>
                        </a:spcAft>
                      </a:pPr>
                      <a:r>
                        <a:rPr lang="tr-TR" sz="1000" dirty="0">
                          <a:effectLst/>
                          <a:latin typeface="Times New Roman" panose="02020603050405020304" pitchFamily="18" charset="0"/>
                          <a:cs typeface="Times New Roman" panose="02020603050405020304" pitchFamily="18" charset="0"/>
                        </a:rPr>
                        <a:t>PTF_min_1d_current,</a:t>
                      </a:r>
                    </a:p>
                    <a:p>
                      <a:pPr algn="just">
                        <a:lnSpc>
                          <a:spcPct val="107000"/>
                        </a:lnSpc>
                        <a:spcAft>
                          <a:spcPts val="800"/>
                        </a:spcAft>
                      </a:pPr>
                      <a:r>
                        <a:rPr lang="tr-TR" sz="1000" dirty="0">
                          <a:effectLst/>
                          <a:latin typeface="Times New Roman" panose="02020603050405020304" pitchFamily="18" charset="0"/>
                          <a:cs typeface="Times New Roman" panose="02020603050405020304" pitchFamily="18" charset="0"/>
                        </a:rPr>
                        <a:t>PTF_max_1d_current,</a:t>
                      </a:r>
                      <a:endParaRPr lang="tr-TR" sz="1000" baseline="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tr-TR" sz="1000" baseline="0" dirty="0">
                          <a:effectLst/>
                          <a:latin typeface="Times New Roman" panose="02020603050405020304" pitchFamily="18" charset="0"/>
                          <a:cs typeface="Times New Roman" panose="02020603050405020304" pitchFamily="18" charset="0"/>
                        </a:rPr>
                        <a:t>PTF_range_1d,</a:t>
                      </a:r>
                    </a:p>
                    <a:p>
                      <a:pPr algn="just">
                        <a:lnSpc>
                          <a:spcPct val="107000"/>
                        </a:lnSpc>
                        <a:spcAft>
                          <a:spcPts val="800"/>
                        </a:spcAft>
                      </a:pPr>
                      <a:r>
                        <a:rPr lang="tr-TR" sz="1000" baseline="0" dirty="0" err="1">
                          <a:effectLst/>
                          <a:latin typeface="Times New Roman" panose="02020603050405020304" pitchFamily="18" charset="0"/>
                          <a:cs typeface="Times New Roman" panose="02020603050405020304" pitchFamily="18" charset="0"/>
                        </a:rPr>
                        <a:t>PTF_dev_from_avg</a:t>
                      </a:r>
                      <a:endParaRPr lang="tr-TR" sz="1000" baseline="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endParaRPr lang="tr-TR" sz="10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endParaRPr lang="ru-RU" sz="1000" dirty="0">
                        <a:effectLst/>
                        <a:latin typeface="Times New Roman" panose="02020603050405020304" pitchFamily="18" charset="0"/>
                        <a:ea typeface="Aptos"/>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r h="1671589">
                <a:tc>
                  <a:txBody>
                    <a:bodyPr/>
                    <a:lstStyle/>
                    <a:p>
                      <a:pPr algn="ctr">
                        <a:lnSpc>
                          <a:spcPct val="107000"/>
                        </a:lnSpc>
                        <a:spcAft>
                          <a:spcPts val="800"/>
                        </a:spcAft>
                      </a:pPr>
                      <a:r>
                        <a:rPr lang="en-US" sz="1000" dirty="0">
                          <a:effectLst/>
                          <a:latin typeface="Times New Roman" panose="02020603050405020304" pitchFamily="18" charset="0"/>
                          <a:cs typeface="Times New Roman" panose="02020603050405020304" pitchFamily="18" charset="0"/>
                        </a:rPr>
                        <a:t>4</a:t>
                      </a:r>
                      <a:endParaRPr lang="ru-RU" sz="10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1000" dirty="0">
                          <a:effectLst/>
                          <a:latin typeface="Times New Roman" panose="02020603050405020304" pitchFamily="18" charset="0"/>
                          <a:cs typeface="Times New Roman" panose="02020603050405020304" pitchFamily="18" charset="0"/>
                        </a:rPr>
                        <a:t>Haftalık Ortalama</a:t>
                      </a:r>
                      <a:r>
                        <a:rPr lang="tr-TR" sz="1000" baseline="0" dirty="0">
                          <a:effectLst/>
                          <a:latin typeface="Times New Roman" panose="02020603050405020304" pitchFamily="18" charset="0"/>
                          <a:cs typeface="Times New Roman" panose="02020603050405020304" pitchFamily="18" charset="0"/>
                        </a:rPr>
                        <a:t> Eğilim ve Oynaklık</a:t>
                      </a:r>
                      <a:endParaRPr lang="ru-RU" sz="10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marL="0" indent="0" algn="just">
                        <a:lnSpc>
                          <a:spcPct val="107000"/>
                        </a:lnSpc>
                        <a:spcAft>
                          <a:spcPts val="800"/>
                        </a:spcAft>
                        <a:buFontTx/>
                        <a:buNone/>
                      </a:pPr>
                      <a:r>
                        <a:rPr lang="tr-TR" sz="1000" baseline="0" dirty="0">
                          <a:effectLst/>
                          <a:latin typeface="Times New Roman" panose="02020603050405020304" pitchFamily="18" charset="0"/>
                          <a:cs typeface="Times New Roman" panose="02020603050405020304" pitchFamily="18" charset="0"/>
                        </a:rPr>
                        <a:t>-Son haftanın hareketli ortalama fiyatı</a:t>
                      </a:r>
                    </a:p>
                    <a:p>
                      <a:pPr marL="0" indent="0" algn="just">
                        <a:lnSpc>
                          <a:spcPct val="107000"/>
                        </a:lnSpc>
                        <a:spcAft>
                          <a:spcPts val="800"/>
                        </a:spcAft>
                        <a:buFontTx/>
                        <a:buNone/>
                      </a:pPr>
                      <a:r>
                        <a:rPr lang="tr-TR" sz="1000" baseline="0" dirty="0">
                          <a:effectLst/>
                          <a:latin typeface="Times New Roman" panose="02020603050405020304" pitchFamily="18" charset="0"/>
                          <a:cs typeface="Times New Roman" panose="02020603050405020304" pitchFamily="18" charset="0"/>
                        </a:rPr>
                        <a:t>-Haftalık ortalama eğilim: bugünkü ortalama ile geçen haftakinin farklı</a:t>
                      </a:r>
                    </a:p>
                    <a:p>
                      <a:pPr marL="0" indent="0" algn="just">
                        <a:lnSpc>
                          <a:spcPct val="107000"/>
                        </a:lnSpc>
                        <a:spcAft>
                          <a:spcPts val="800"/>
                        </a:spcAft>
                        <a:buFontTx/>
                        <a:buNone/>
                      </a:pPr>
                      <a:r>
                        <a:rPr lang="tr-TR" sz="1000" baseline="0" dirty="0">
                          <a:effectLst/>
                          <a:latin typeface="Times New Roman" panose="02020603050405020304" pitchFamily="18" charset="0"/>
                          <a:cs typeface="Times New Roman" panose="02020603050405020304" pitchFamily="18" charset="0"/>
                        </a:rPr>
                        <a:t>-Son 7 günün saatlik standart sapması</a:t>
                      </a:r>
                    </a:p>
                    <a:p>
                      <a:pPr marL="0" indent="0" algn="just">
                        <a:lnSpc>
                          <a:spcPct val="107000"/>
                        </a:lnSpc>
                        <a:spcAft>
                          <a:spcPts val="800"/>
                        </a:spcAft>
                        <a:buFontTx/>
                        <a:buNone/>
                      </a:pPr>
                      <a:r>
                        <a:rPr lang="tr-TR" sz="1000" baseline="0" dirty="0">
                          <a:effectLst/>
                          <a:latin typeface="Times New Roman" panose="02020603050405020304" pitchFamily="18" charset="0"/>
                          <a:cs typeface="Times New Roman" panose="02020603050405020304" pitchFamily="18" charset="0"/>
                        </a:rPr>
                        <a:t>-Anlık fiyatın haftalık ortalamaya göre standart skorla sapması</a:t>
                      </a:r>
                      <a:endParaRPr lang="tr-TR" sz="1000" b="0" baseline="0" dirty="0">
                        <a:effectLst/>
                        <a:latin typeface="Times New Roman" panose="02020603050405020304" pitchFamily="18" charset="0"/>
                        <a:ea typeface="+mn-ea"/>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1000" dirty="0">
                          <a:effectLst/>
                          <a:latin typeface="Times New Roman" panose="02020603050405020304" pitchFamily="18" charset="0"/>
                          <a:cs typeface="Times New Roman" panose="02020603050405020304" pitchFamily="18" charset="0"/>
                        </a:rPr>
                        <a:t>PTF_avg_7d,</a:t>
                      </a:r>
                      <a:endParaRPr lang="tr-TR" sz="1000" baseline="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tr-TR" sz="1000" baseline="0" dirty="0">
                          <a:effectLst/>
                          <a:latin typeface="Times New Roman" panose="02020603050405020304" pitchFamily="18" charset="0"/>
                          <a:cs typeface="Times New Roman" panose="02020603050405020304" pitchFamily="18" charset="0"/>
                        </a:rPr>
                        <a:t>PTF_trend_7d,</a:t>
                      </a:r>
                    </a:p>
                    <a:p>
                      <a:pPr algn="just">
                        <a:lnSpc>
                          <a:spcPct val="107000"/>
                        </a:lnSpc>
                        <a:spcAft>
                          <a:spcPts val="800"/>
                        </a:spcAft>
                      </a:pPr>
                      <a:r>
                        <a:rPr lang="tr-TR" sz="1000" baseline="0" dirty="0">
                          <a:effectLst/>
                          <a:latin typeface="Times New Roman" panose="02020603050405020304" pitchFamily="18" charset="0"/>
                          <a:cs typeface="Times New Roman" panose="02020603050405020304" pitchFamily="18" charset="0"/>
                        </a:rPr>
                        <a:t>PTF_std_7d,</a:t>
                      </a:r>
                    </a:p>
                    <a:p>
                      <a:pPr algn="just">
                        <a:lnSpc>
                          <a:spcPct val="107000"/>
                        </a:lnSpc>
                        <a:spcAft>
                          <a:spcPts val="800"/>
                        </a:spcAft>
                      </a:pPr>
                      <a:r>
                        <a:rPr lang="tr-TR" sz="1000" baseline="0" dirty="0">
                          <a:effectLst/>
                          <a:latin typeface="Times New Roman" panose="02020603050405020304" pitchFamily="18" charset="0"/>
                          <a:cs typeface="Times New Roman" panose="02020603050405020304" pitchFamily="18" charset="0"/>
                        </a:rPr>
                        <a:t>PTF_zscore_7D</a:t>
                      </a:r>
                      <a:endParaRPr lang="ru-RU" sz="10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06977521"/>
              </p:ext>
            </p:extLst>
          </p:nvPr>
        </p:nvGraphicFramePr>
        <p:xfrm>
          <a:off x="5965370" y="0"/>
          <a:ext cx="6226630" cy="6858001"/>
        </p:xfrm>
        <a:graphic>
          <a:graphicData uri="http://schemas.openxmlformats.org/drawingml/2006/table">
            <a:tbl>
              <a:tblPr firstRow="1" firstCol="1" bandRow="1">
                <a:tableStyleId>{616DA210-FB5B-4158-B5E0-FEB733F419BA}</a:tableStyleId>
              </a:tblPr>
              <a:tblGrid>
                <a:gridCol w="462392">
                  <a:extLst>
                    <a:ext uri="{9D8B030D-6E8A-4147-A177-3AD203B41FA5}">
                      <a16:colId xmlns:a16="http://schemas.microsoft.com/office/drawing/2014/main" val="20000"/>
                    </a:ext>
                  </a:extLst>
                </a:gridCol>
                <a:gridCol w="999590">
                  <a:extLst>
                    <a:ext uri="{9D8B030D-6E8A-4147-A177-3AD203B41FA5}">
                      <a16:colId xmlns:a16="http://schemas.microsoft.com/office/drawing/2014/main" val="20001"/>
                    </a:ext>
                  </a:extLst>
                </a:gridCol>
                <a:gridCol w="3170562">
                  <a:extLst>
                    <a:ext uri="{9D8B030D-6E8A-4147-A177-3AD203B41FA5}">
                      <a16:colId xmlns:a16="http://schemas.microsoft.com/office/drawing/2014/main" val="20002"/>
                    </a:ext>
                  </a:extLst>
                </a:gridCol>
                <a:gridCol w="1594086">
                  <a:extLst>
                    <a:ext uri="{9D8B030D-6E8A-4147-A177-3AD203B41FA5}">
                      <a16:colId xmlns:a16="http://schemas.microsoft.com/office/drawing/2014/main" val="20003"/>
                    </a:ext>
                  </a:extLst>
                </a:gridCol>
              </a:tblGrid>
              <a:tr h="1542844">
                <a:tc>
                  <a:txBody>
                    <a:bodyPr/>
                    <a:lstStyle/>
                    <a:p>
                      <a:pPr algn="ctr">
                        <a:lnSpc>
                          <a:spcPct val="107000"/>
                        </a:lnSpc>
                        <a:spcAft>
                          <a:spcPts val="800"/>
                        </a:spcAft>
                      </a:pPr>
                      <a:r>
                        <a:rPr lang="en-US" sz="1000" b="0" dirty="0">
                          <a:effectLst/>
                          <a:latin typeface="Times New Roman" panose="02020603050405020304" pitchFamily="18" charset="0"/>
                          <a:cs typeface="Times New Roman" panose="02020603050405020304" pitchFamily="18" charset="0"/>
                        </a:rPr>
                        <a:t>5</a:t>
                      </a:r>
                      <a:endParaRPr lang="ru-RU" sz="10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Rüzgar Üretimi ve Meteorolojik</a:t>
                      </a:r>
                      <a:r>
                        <a:rPr lang="tr-TR" sz="800" baseline="0" dirty="0">
                          <a:effectLst/>
                          <a:latin typeface="Times New Roman" panose="02020603050405020304" pitchFamily="18" charset="0"/>
                          <a:cs typeface="Times New Roman" panose="02020603050405020304" pitchFamily="18" charset="0"/>
                        </a:rPr>
                        <a:t> Etkiler</a:t>
                      </a:r>
                      <a:endParaRPr lang="ru-RU" sz="8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-Rüzgar üretiminin rüzgar hızına oranı</a:t>
                      </a:r>
                      <a:r>
                        <a:rPr lang="tr-TR" sz="800" baseline="0" dirty="0">
                          <a:effectLst/>
                          <a:latin typeface="Times New Roman" panose="02020603050405020304" pitchFamily="18" charset="0"/>
                          <a:cs typeface="Times New Roman" panose="02020603050405020304" pitchFamily="18" charset="0"/>
                        </a:rPr>
                        <a:t> (verimlilik)</a:t>
                      </a:r>
                      <a:endParaRPr lang="tr-TR" sz="8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-Rüzgar</a:t>
                      </a:r>
                      <a:r>
                        <a:rPr lang="tr-TR" sz="800" baseline="0" dirty="0">
                          <a:effectLst/>
                          <a:latin typeface="Times New Roman" panose="02020603050405020304" pitchFamily="18" charset="0"/>
                          <a:cs typeface="Times New Roman" panose="02020603050405020304" pitchFamily="18" charset="0"/>
                        </a:rPr>
                        <a:t> üretiminin hıza çarpımı. Hızla </a:t>
                      </a:r>
                      <a:r>
                        <a:rPr lang="tr-TR" sz="800" baseline="0" dirty="0" err="1">
                          <a:effectLst/>
                          <a:latin typeface="Times New Roman" panose="02020603050405020304" pitchFamily="18" charset="0"/>
                          <a:cs typeface="Times New Roman" panose="02020603050405020304" pitchFamily="18" charset="0"/>
                        </a:rPr>
                        <a:t>ağırlıklandırılmış</a:t>
                      </a:r>
                      <a:r>
                        <a:rPr lang="tr-TR" sz="800" baseline="0" dirty="0">
                          <a:effectLst/>
                          <a:latin typeface="Times New Roman" panose="02020603050405020304" pitchFamily="18" charset="0"/>
                          <a:cs typeface="Times New Roman" panose="02020603050405020304" pitchFamily="18" charset="0"/>
                        </a:rPr>
                        <a:t> üretim.</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-Rüzgar hızının </a:t>
                      </a:r>
                      <a:r>
                        <a:rPr lang="tr-TR" sz="800" baseline="0" dirty="0" err="1">
                          <a:effectLst/>
                          <a:latin typeface="Times New Roman" panose="02020603050405020304" pitchFamily="18" charset="0"/>
                          <a:cs typeface="Times New Roman" panose="02020603050405020304" pitchFamily="18" charset="0"/>
                        </a:rPr>
                        <a:t>kübü</a:t>
                      </a:r>
                      <a:r>
                        <a:rPr lang="tr-TR" sz="800" baseline="0" dirty="0">
                          <a:effectLst/>
                          <a:latin typeface="Times New Roman" panose="02020603050405020304" pitchFamily="18" charset="0"/>
                          <a:cs typeface="Times New Roman" panose="02020603050405020304" pitchFamily="18" charset="0"/>
                        </a:rPr>
                        <a:t>. Türbinlerin teorik güç çıkışı</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-Rüzgar hızının 1 gün önceki hali</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-Rüzgar verimliliğinin 1 gün önceki değeri</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-Rüzgar hızının 24 saatlik değişimi</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-Son 3 günün ortalama rüzgar verimliliği</a:t>
                      </a:r>
                      <a:endParaRPr lang="tr-TR" sz="800" b="0" dirty="0">
                        <a:effectLst/>
                        <a:latin typeface="Times New Roman" panose="02020603050405020304" pitchFamily="18" charset="0"/>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800" dirty="0" err="1">
                          <a:effectLst/>
                          <a:latin typeface="Times New Roman" panose="02020603050405020304" pitchFamily="18" charset="0"/>
                          <a:cs typeface="Times New Roman" panose="02020603050405020304" pitchFamily="18" charset="0"/>
                        </a:rPr>
                        <a:t>Wind_Eff</a:t>
                      </a:r>
                      <a:r>
                        <a:rPr lang="tr-TR" sz="800" dirty="0">
                          <a:effectLst/>
                          <a:latin typeface="Times New Roman" panose="02020603050405020304" pitchFamily="18" charset="0"/>
                          <a:cs typeface="Times New Roman" panose="02020603050405020304" pitchFamily="18" charset="0"/>
                        </a:rPr>
                        <a:t>,</a:t>
                      </a:r>
                      <a:endParaRPr lang="tr-TR" sz="800" baseline="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tr-TR" sz="800" baseline="0" dirty="0" err="1">
                          <a:effectLst/>
                          <a:latin typeface="Times New Roman" panose="02020603050405020304" pitchFamily="18" charset="0"/>
                          <a:cs typeface="Times New Roman" panose="02020603050405020304" pitchFamily="18" charset="0"/>
                        </a:rPr>
                        <a:t>Wind_Prod_Adjusted</a:t>
                      </a:r>
                      <a:r>
                        <a:rPr lang="tr-TR" sz="800" baseline="0" dirty="0">
                          <a:effectLst/>
                          <a:latin typeface="Times New Roman" panose="02020603050405020304" pitchFamily="18" charset="0"/>
                          <a:cs typeface="Times New Roman" panose="02020603050405020304" pitchFamily="18" charset="0"/>
                        </a:rPr>
                        <a:t>,</a:t>
                      </a:r>
                    </a:p>
                    <a:p>
                      <a:pPr algn="just">
                        <a:lnSpc>
                          <a:spcPct val="107000"/>
                        </a:lnSpc>
                        <a:spcAft>
                          <a:spcPts val="800"/>
                        </a:spcAft>
                      </a:pPr>
                      <a:r>
                        <a:rPr lang="tr-TR" sz="800" baseline="0" dirty="0" err="1">
                          <a:effectLst/>
                          <a:latin typeface="Times New Roman" panose="02020603050405020304" pitchFamily="18" charset="0"/>
                          <a:cs typeface="Times New Roman" panose="02020603050405020304" pitchFamily="18" charset="0"/>
                        </a:rPr>
                        <a:t>Wind_Power_Phys</a:t>
                      </a:r>
                      <a:r>
                        <a:rPr lang="tr-TR" sz="800" baseline="0" dirty="0">
                          <a:effectLst/>
                          <a:latin typeface="Times New Roman" panose="02020603050405020304" pitchFamily="18" charset="0"/>
                          <a:cs typeface="Times New Roman" panose="02020603050405020304" pitchFamily="18" charset="0"/>
                        </a:rPr>
                        <a:t>,</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WS50M_lag_24,</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Wind_Eff_lag_24,</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W50M_trend,</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Wind_Eff_rolling3d</a:t>
                      </a:r>
                      <a:endParaRPr lang="tr-TR" sz="800" b="0" baseline="0" dirty="0">
                        <a:effectLst/>
                        <a:latin typeface="Times New Roman" panose="02020603050405020304" pitchFamily="18" charset="0"/>
                        <a:ea typeface="+mn-ea"/>
                        <a:cs typeface="Times New Roman" panose="02020603050405020304" pitchFamily="18" charset="0"/>
                      </a:endParaRPr>
                    </a:p>
                  </a:txBody>
                  <a:tcPr marL="9525" marR="9525" marT="9525" marB="9525" anchor="ctr"/>
                </a:tc>
                <a:extLst>
                  <a:ext uri="{0D108BD9-81ED-4DB2-BD59-A6C34878D82A}">
                    <a16:rowId xmlns:a16="http://schemas.microsoft.com/office/drawing/2014/main" val="10000"/>
                  </a:ext>
                </a:extLst>
              </a:tr>
              <a:tr h="1542844">
                <a:tc>
                  <a:txBody>
                    <a:bodyPr/>
                    <a:lstStyle/>
                    <a:p>
                      <a:pPr algn="ctr">
                        <a:lnSpc>
                          <a:spcPct val="107000"/>
                        </a:lnSpc>
                        <a:spcAft>
                          <a:spcPts val="800"/>
                        </a:spcAft>
                      </a:pPr>
                      <a:r>
                        <a:rPr lang="en-US" sz="1000" b="0" dirty="0">
                          <a:effectLst/>
                          <a:latin typeface="Times New Roman" panose="02020603050405020304" pitchFamily="18" charset="0"/>
                          <a:cs typeface="Times New Roman" panose="02020603050405020304" pitchFamily="18" charset="0"/>
                        </a:rPr>
                        <a:t>6</a:t>
                      </a:r>
                      <a:endParaRPr lang="ru-RU" sz="10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Güneş Üretimi ve Işınım Etkisi</a:t>
                      </a:r>
                      <a:endParaRPr lang="ru-RU" sz="8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-Güneş üretiminin</a:t>
                      </a:r>
                      <a:r>
                        <a:rPr lang="tr-TR" sz="800" baseline="0" dirty="0">
                          <a:effectLst/>
                          <a:latin typeface="Times New Roman" panose="02020603050405020304" pitchFamily="18" charset="0"/>
                          <a:cs typeface="Times New Roman" panose="02020603050405020304" pitchFamily="18" charset="0"/>
                        </a:rPr>
                        <a:t> yüzeye düşen ışınıma oranı (güneş verimliliği)</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-Güneş üretimi ve ışınımın çarpımı(hava durumuna göre ağırlıklı üretim)</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-Güneş verimliliğinin bir gün önceki değeri</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-Günlük ışınım değişimi</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-Güneş verimliliğinin z-</a:t>
                      </a:r>
                      <a:r>
                        <a:rPr lang="tr-TR" sz="800" baseline="0" dirty="0" err="1">
                          <a:effectLst/>
                          <a:latin typeface="Times New Roman" panose="02020603050405020304" pitchFamily="18" charset="0"/>
                          <a:cs typeface="Times New Roman" panose="02020603050405020304" pitchFamily="18" charset="0"/>
                        </a:rPr>
                        <a:t>normalizasyonu</a:t>
                      </a:r>
                      <a:r>
                        <a:rPr lang="tr-TR" sz="800" baseline="0" dirty="0">
                          <a:effectLst/>
                          <a:latin typeface="Times New Roman" panose="02020603050405020304" pitchFamily="18" charset="0"/>
                          <a:cs typeface="Times New Roman" panose="02020603050405020304" pitchFamily="18" charset="0"/>
                        </a:rPr>
                        <a:t> (3 günlük pencere ile)</a:t>
                      </a:r>
                      <a:endParaRPr lang="tr-TR" sz="800" b="0" baseline="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800" dirty="0" err="1">
                          <a:effectLst/>
                          <a:latin typeface="Times New Roman" panose="02020603050405020304" pitchFamily="18" charset="0"/>
                          <a:cs typeface="Times New Roman" panose="02020603050405020304" pitchFamily="18" charset="0"/>
                        </a:rPr>
                        <a:t>Solar_Eff</a:t>
                      </a:r>
                      <a:r>
                        <a:rPr lang="tr-TR" sz="800" dirty="0">
                          <a:effectLst/>
                          <a:latin typeface="Times New Roman" panose="02020603050405020304" pitchFamily="18" charset="0"/>
                          <a:cs typeface="Times New Roman" panose="02020603050405020304" pitchFamily="18" charset="0"/>
                        </a:rPr>
                        <a:t>,</a:t>
                      </a:r>
                      <a:endParaRPr lang="tr-TR" sz="800" baseline="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tr-TR" sz="800" baseline="0" dirty="0" err="1">
                          <a:effectLst/>
                          <a:latin typeface="Times New Roman" panose="02020603050405020304" pitchFamily="18" charset="0"/>
                          <a:cs typeface="Times New Roman" panose="02020603050405020304" pitchFamily="18" charset="0"/>
                        </a:rPr>
                        <a:t>Solar_Prod_Adjusted</a:t>
                      </a:r>
                      <a:r>
                        <a:rPr lang="tr-TR" sz="800" baseline="0" dirty="0">
                          <a:effectLst/>
                          <a:latin typeface="Times New Roman" panose="02020603050405020304" pitchFamily="18" charset="0"/>
                          <a:cs typeface="Times New Roman" panose="02020603050405020304" pitchFamily="18" charset="0"/>
                        </a:rPr>
                        <a:t>,</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Solar_Eff_lag_24,</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ALLSKY_lag_24,</a:t>
                      </a:r>
                    </a:p>
                    <a:p>
                      <a:pPr algn="just">
                        <a:lnSpc>
                          <a:spcPct val="107000"/>
                        </a:lnSpc>
                        <a:spcAft>
                          <a:spcPts val="800"/>
                        </a:spcAft>
                      </a:pPr>
                      <a:r>
                        <a:rPr lang="tr-TR" sz="800" baseline="0" dirty="0" err="1">
                          <a:effectLst/>
                          <a:latin typeface="Times New Roman" panose="02020603050405020304" pitchFamily="18" charset="0"/>
                          <a:cs typeface="Times New Roman" panose="02020603050405020304" pitchFamily="18" charset="0"/>
                        </a:rPr>
                        <a:t>Solar_Irradiance_Tr_end</a:t>
                      </a:r>
                      <a:r>
                        <a:rPr lang="tr-TR" sz="800" baseline="0" dirty="0">
                          <a:effectLst/>
                          <a:latin typeface="Times New Roman" panose="02020603050405020304" pitchFamily="18" charset="0"/>
                          <a:cs typeface="Times New Roman" panose="02020603050405020304" pitchFamily="18" charset="0"/>
                        </a:rPr>
                        <a:t>,</a:t>
                      </a:r>
                    </a:p>
                    <a:p>
                      <a:pPr algn="just">
                        <a:lnSpc>
                          <a:spcPct val="107000"/>
                        </a:lnSpc>
                        <a:spcAft>
                          <a:spcPts val="800"/>
                        </a:spcAft>
                      </a:pPr>
                      <a:r>
                        <a:rPr lang="tr-TR" sz="800" baseline="0" dirty="0" err="1">
                          <a:effectLst/>
                          <a:latin typeface="Times New Roman" panose="02020603050405020304" pitchFamily="18" charset="0"/>
                          <a:cs typeface="Times New Roman" panose="02020603050405020304" pitchFamily="18" charset="0"/>
                        </a:rPr>
                        <a:t>Solar_dev_from_mean</a:t>
                      </a:r>
                      <a:r>
                        <a:rPr lang="tr-TR" sz="800" baseline="0" dirty="0">
                          <a:effectLst/>
                          <a:latin typeface="Times New Roman" panose="02020603050405020304" pitchFamily="18" charset="0"/>
                          <a:cs typeface="Times New Roman" panose="02020603050405020304" pitchFamily="18" charset="0"/>
                        </a:rPr>
                        <a:t>,</a:t>
                      </a:r>
                    </a:p>
                    <a:p>
                      <a:pPr algn="just">
                        <a:lnSpc>
                          <a:spcPct val="107000"/>
                        </a:lnSpc>
                        <a:spcAft>
                          <a:spcPts val="800"/>
                        </a:spcAft>
                      </a:pPr>
                      <a:r>
                        <a:rPr lang="tr-TR" sz="800" baseline="0" dirty="0" err="1">
                          <a:effectLst/>
                          <a:latin typeface="Times New Roman" panose="02020603050405020304" pitchFamily="18" charset="0"/>
                          <a:cs typeface="Times New Roman" panose="02020603050405020304" pitchFamily="18" charset="0"/>
                        </a:rPr>
                        <a:t>Solar_Eff_zcore</a:t>
                      </a:r>
                      <a:endParaRPr lang="ru-RU" sz="8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extLst>
                  <a:ext uri="{0D108BD9-81ED-4DB2-BD59-A6C34878D82A}">
                    <a16:rowId xmlns:a16="http://schemas.microsoft.com/office/drawing/2014/main" val="10001"/>
                  </a:ext>
                </a:extLst>
              </a:tr>
              <a:tr h="2243451">
                <a:tc>
                  <a:txBody>
                    <a:bodyPr/>
                    <a:lstStyle/>
                    <a:p>
                      <a:pPr algn="ctr">
                        <a:lnSpc>
                          <a:spcPct val="107000"/>
                        </a:lnSpc>
                        <a:spcAft>
                          <a:spcPts val="800"/>
                        </a:spcAft>
                      </a:pPr>
                      <a:r>
                        <a:rPr lang="en-US" sz="1000" b="0" dirty="0">
                          <a:effectLst/>
                          <a:latin typeface="Times New Roman" panose="02020603050405020304" pitchFamily="18" charset="0"/>
                          <a:cs typeface="Times New Roman" panose="02020603050405020304" pitchFamily="18" charset="0"/>
                        </a:rPr>
                        <a:t>7</a:t>
                      </a:r>
                      <a:endParaRPr lang="ru-RU" sz="10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Gerçek Zamanlı Elektrik Talebi ve Davranışsal</a:t>
                      </a:r>
                      <a:r>
                        <a:rPr lang="tr-TR" sz="800" baseline="0" dirty="0">
                          <a:effectLst/>
                          <a:latin typeface="Times New Roman" panose="02020603050405020304" pitchFamily="18" charset="0"/>
                          <a:cs typeface="Times New Roman" panose="02020603050405020304" pitchFamily="18" charset="0"/>
                        </a:rPr>
                        <a:t> Göstergeler</a:t>
                      </a:r>
                      <a:endParaRPr lang="ru-RU" sz="8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-Bir önceki günün aynı saatindeki tüketim</a:t>
                      </a:r>
                    </a:p>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-7 gün önceki aynı saatindeki tüketim</a:t>
                      </a:r>
                    </a:p>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-Günlük ortalama tüketim (talep eğilimi)</a:t>
                      </a:r>
                    </a:p>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-Haftalık</a:t>
                      </a:r>
                      <a:r>
                        <a:rPr lang="tr-TR" sz="800" baseline="0" dirty="0">
                          <a:effectLst/>
                          <a:latin typeface="Times New Roman" panose="02020603050405020304" pitchFamily="18" charset="0"/>
                          <a:cs typeface="Times New Roman" panose="02020603050405020304" pitchFamily="18" charset="0"/>
                        </a:rPr>
                        <a:t> ortalama tüketim</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-Günlük tüketim oynaklığı (volatilite)</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-Günlük talep trendi</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-Talep anomalilerini görmek için z-</a:t>
                      </a:r>
                      <a:r>
                        <a:rPr lang="tr-TR" sz="800" baseline="0" dirty="0" err="1">
                          <a:effectLst/>
                          <a:latin typeface="Times New Roman" panose="02020603050405020304" pitchFamily="18" charset="0"/>
                          <a:cs typeface="Times New Roman" panose="02020603050405020304" pitchFamily="18" charset="0"/>
                        </a:rPr>
                        <a:t>normalizasyonu</a:t>
                      </a:r>
                      <a:endParaRPr lang="tr-TR" sz="800" baseline="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-Günün saatine göre ortalama talep</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-Haftanın gününe göre ortalama talep(haftalık davranış)</a:t>
                      </a:r>
                      <a:endParaRPr lang="ru-RU" sz="8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Demand_lag_24,</a:t>
                      </a:r>
                    </a:p>
                    <a:p>
                      <a:pPr algn="just">
                        <a:lnSpc>
                          <a:spcPct val="107000"/>
                        </a:lnSpc>
                        <a:spcAft>
                          <a:spcPts val="800"/>
                        </a:spcAft>
                      </a:pPr>
                      <a:r>
                        <a:rPr lang="en-GB" sz="800" dirty="0" err="1">
                          <a:effectLst/>
                          <a:latin typeface="Times New Roman" panose="02020603050405020304" pitchFamily="18" charset="0"/>
                          <a:cs typeface="Times New Roman" panose="02020603050405020304" pitchFamily="18" charset="0"/>
                        </a:rPr>
                        <a:t>Demand_lag</a:t>
                      </a:r>
                      <a:r>
                        <a:rPr lang="en-GB" sz="800" dirty="0">
                          <a:effectLst/>
                          <a:latin typeface="Times New Roman" panose="02020603050405020304" pitchFamily="18" charset="0"/>
                          <a:cs typeface="Times New Roman" panose="02020603050405020304" pitchFamily="18" charset="0"/>
                        </a:rPr>
                        <a:t>_</a:t>
                      </a:r>
                      <a:r>
                        <a:rPr lang="tr-TR" sz="800" dirty="0">
                          <a:effectLst/>
                          <a:latin typeface="Times New Roman" panose="02020603050405020304" pitchFamily="18" charset="0"/>
                          <a:cs typeface="Times New Roman" panose="02020603050405020304" pitchFamily="18" charset="0"/>
                        </a:rPr>
                        <a:t>168,</a:t>
                      </a:r>
                    </a:p>
                    <a:p>
                      <a:pPr algn="just">
                        <a:lnSpc>
                          <a:spcPct val="107000"/>
                        </a:lnSpc>
                        <a:spcAft>
                          <a:spcPts val="800"/>
                        </a:spcAft>
                      </a:pPr>
                      <a:r>
                        <a:rPr lang="en-GB" sz="800" dirty="0">
                          <a:effectLst/>
                          <a:latin typeface="Times New Roman" panose="02020603050405020304" pitchFamily="18" charset="0"/>
                          <a:cs typeface="Times New Roman" panose="02020603050405020304" pitchFamily="18" charset="0"/>
                        </a:rPr>
                        <a:t>Demand_</a:t>
                      </a:r>
                      <a:r>
                        <a:rPr lang="tr-TR" sz="800" dirty="0">
                          <a:effectLst/>
                          <a:latin typeface="Times New Roman" panose="02020603050405020304" pitchFamily="18" charset="0"/>
                          <a:cs typeface="Times New Roman" panose="02020603050405020304" pitchFamily="18" charset="0"/>
                        </a:rPr>
                        <a:t>avg_1d,</a:t>
                      </a:r>
                    </a:p>
                    <a:p>
                      <a:pPr algn="just">
                        <a:lnSpc>
                          <a:spcPct val="107000"/>
                        </a:lnSpc>
                        <a:spcAft>
                          <a:spcPts val="800"/>
                        </a:spcAft>
                      </a:pPr>
                      <a:r>
                        <a:rPr lang="en-GB" sz="800" dirty="0" err="1">
                          <a:effectLst/>
                          <a:latin typeface="Times New Roman" panose="02020603050405020304" pitchFamily="18" charset="0"/>
                          <a:cs typeface="Times New Roman" panose="02020603050405020304" pitchFamily="18" charset="0"/>
                        </a:rPr>
                        <a:t>Demand_avg</a:t>
                      </a:r>
                      <a:r>
                        <a:rPr lang="en-GB" sz="800" dirty="0">
                          <a:effectLst/>
                          <a:latin typeface="Times New Roman" panose="02020603050405020304" pitchFamily="18" charset="0"/>
                          <a:cs typeface="Times New Roman" panose="02020603050405020304" pitchFamily="18" charset="0"/>
                        </a:rPr>
                        <a:t>_</a:t>
                      </a:r>
                      <a:r>
                        <a:rPr lang="tr-TR" sz="800" dirty="0">
                          <a:effectLst/>
                          <a:latin typeface="Times New Roman" panose="02020603050405020304" pitchFamily="18" charset="0"/>
                          <a:cs typeface="Times New Roman" panose="02020603050405020304" pitchFamily="18" charset="0"/>
                        </a:rPr>
                        <a:t>7</a:t>
                      </a:r>
                      <a:r>
                        <a:rPr lang="en-GB" sz="800" dirty="0">
                          <a:effectLst/>
                          <a:latin typeface="Times New Roman" panose="02020603050405020304" pitchFamily="18" charset="0"/>
                          <a:cs typeface="Times New Roman" panose="02020603050405020304" pitchFamily="18" charset="0"/>
                        </a:rPr>
                        <a:t>d,</a:t>
                      </a:r>
                      <a:endParaRPr lang="tr-TR" sz="8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800" dirty="0">
                          <a:effectLst/>
                          <a:latin typeface="Times New Roman" panose="02020603050405020304" pitchFamily="18" charset="0"/>
                          <a:cs typeface="Times New Roman" panose="02020603050405020304" pitchFamily="18" charset="0"/>
                        </a:rPr>
                        <a:t>Demand_</a:t>
                      </a:r>
                      <a:r>
                        <a:rPr lang="tr-TR" sz="800" dirty="0" err="1">
                          <a:effectLst/>
                          <a:latin typeface="Times New Roman" panose="02020603050405020304" pitchFamily="18" charset="0"/>
                          <a:cs typeface="Times New Roman" panose="02020603050405020304" pitchFamily="18" charset="0"/>
                        </a:rPr>
                        <a:t>vol</a:t>
                      </a:r>
                      <a:r>
                        <a:rPr lang="en-GB" sz="800" dirty="0">
                          <a:effectLst/>
                          <a:latin typeface="Times New Roman" panose="02020603050405020304" pitchFamily="18" charset="0"/>
                          <a:cs typeface="Times New Roman" panose="02020603050405020304" pitchFamily="18" charset="0"/>
                        </a:rPr>
                        <a:t>_1d,</a:t>
                      </a:r>
                      <a:endParaRPr lang="tr-TR" sz="8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en-GB" sz="800" dirty="0">
                          <a:effectLst/>
                          <a:latin typeface="Times New Roman" panose="02020603050405020304" pitchFamily="18" charset="0"/>
                          <a:cs typeface="Times New Roman" panose="02020603050405020304" pitchFamily="18" charset="0"/>
                        </a:rPr>
                        <a:t>Demand_</a:t>
                      </a:r>
                      <a:r>
                        <a:rPr lang="tr-TR" sz="800" dirty="0">
                          <a:effectLst/>
                          <a:latin typeface="Times New Roman" panose="02020603050405020304" pitchFamily="18" charset="0"/>
                          <a:cs typeface="Times New Roman" panose="02020603050405020304" pitchFamily="18" charset="0"/>
                        </a:rPr>
                        <a:t>trend</a:t>
                      </a:r>
                      <a:r>
                        <a:rPr lang="en-GB" sz="800" dirty="0">
                          <a:effectLst/>
                          <a:latin typeface="Times New Roman" panose="02020603050405020304" pitchFamily="18" charset="0"/>
                          <a:cs typeface="Times New Roman" panose="02020603050405020304" pitchFamily="18" charset="0"/>
                        </a:rPr>
                        <a:t>_1d,</a:t>
                      </a:r>
                      <a:endParaRPr lang="tr-TR" sz="8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Demand_zscore_7d,</a:t>
                      </a:r>
                    </a:p>
                    <a:p>
                      <a:pPr algn="just">
                        <a:lnSpc>
                          <a:spcPct val="107000"/>
                        </a:lnSpc>
                        <a:spcAft>
                          <a:spcPts val="800"/>
                        </a:spcAft>
                      </a:pPr>
                      <a:r>
                        <a:rPr lang="tr-TR" sz="800" dirty="0" err="1">
                          <a:effectLst/>
                          <a:latin typeface="Times New Roman" panose="02020603050405020304" pitchFamily="18" charset="0"/>
                          <a:cs typeface="Times New Roman" panose="02020603050405020304" pitchFamily="18" charset="0"/>
                        </a:rPr>
                        <a:t>Demand_hour_avg</a:t>
                      </a:r>
                      <a:r>
                        <a:rPr lang="tr-TR" sz="800" dirty="0">
                          <a:effectLst/>
                          <a:latin typeface="Times New Roman" panose="02020603050405020304" pitchFamily="18" charset="0"/>
                          <a:cs typeface="Times New Roman" panose="02020603050405020304" pitchFamily="18" charset="0"/>
                        </a:rPr>
                        <a:t>,</a:t>
                      </a:r>
                    </a:p>
                    <a:p>
                      <a:pPr algn="just">
                        <a:lnSpc>
                          <a:spcPct val="107000"/>
                        </a:lnSpc>
                        <a:spcAft>
                          <a:spcPts val="800"/>
                        </a:spcAft>
                      </a:pPr>
                      <a:r>
                        <a:rPr lang="tr-TR" sz="800" dirty="0" err="1">
                          <a:effectLst/>
                          <a:latin typeface="Times New Roman" panose="02020603050405020304" pitchFamily="18" charset="0"/>
                          <a:cs typeface="Times New Roman" panose="02020603050405020304" pitchFamily="18" charset="0"/>
                        </a:rPr>
                        <a:t>Demand_dayofweek_avg</a:t>
                      </a:r>
                      <a:endParaRPr lang="en-GB" sz="800" dirty="0">
                        <a:effectLst/>
                        <a:latin typeface="Times New Roman" panose="02020603050405020304" pitchFamily="18" charset="0"/>
                        <a:cs typeface="Times New Roman" panose="02020603050405020304" pitchFamily="18" charset="0"/>
                      </a:endParaRPr>
                    </a:p>
                    <a:p>
                      <a:pPr algn="just">
                        <a:lnSpc>
                          <a:spcPct val="107000"/>
                        </a:lnSpc>
                        <a:spcAft>
                          <a:spcPts val="800"/>
                        </a:spcAft>
                      </a:pPr>
                      <a:endParaRPr lang="en-GB" sz="8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extLst>
                  <a:ext uri="{0D108BD9-81ED-4DB2-BD59-A6C34878D82A}">
                    <a16:rowId xmlns:a16="http://schemas.microsoft.com/office/drawing/2014/main" val="10002"/>
                  </a:ext>
                </a:extLst>
              </a:tr>
              <a:tr h="1528862">
                <a:tc>
                  <a:txBody>
                    <a:bodyPr/>
                    <a:lstStyle/>
                    <a:p>
                      <a:pPr algn="ctr">
                        <a:lnSpc>
                          <a:spcPct val="107000"/>
                        </a:lnSpc>
                        <a:spcAft>
                          <a:spcPts val="800"/>
                        </a:spcAft>
                      </a:pPr>
                      <a:r>
                        <a:rPr lang="tr-TR" sz="1000" b="0" dirty="0">
                          <a:effectLst/>
                          <a:latin typeface="Times New Roman" panose="02020603050405020304" pitchFamily="18" charset="0"/>
                          <a:cs typeface="Times New Roman" panose="02020603050405020304" pitchFamily="18" charset="0"/>
                        </a:rPr>
                        <a:t>8</a:t>
                      </a:r>
                      <a:endParaRPr lang="ru-RU" sz="10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Doğal Gaz ve Kömür Fiyatlarına Dayalı Öznitelikler</a:t>
                      </a:r>
                      <a:endParaRPr lang="ru-RU" sz="8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tr-TR" sz="800" dirty="0">
                          <a:effectLst/>
                          <a:latin typeface="Times New Roman" panose="02020603050405020304" pitchFamily="18" charset="0"/>
                          <a:cs typeface="Times New Roman" panose="02020603050405020304" pitchFamily="18" charset="0"/>
                        </a:rPr>
                        <a:t>-Günlük</a:t>
                      </a:r>
                      <a:r>
                        <a:rPr lang="tr-TR" sz="800" baseline="0" dirty="0">
                          <a:effectLst/>
                          <a:latin typeface="Times New Roman" panose="02020603050405020304" pitchFamily="18" charset="0"/>
                          <a:cs typeface="Times New Roman" panose="02020603050405020304" pitchFamily="18" charset="0"/>
                        </a:rPr>
                        <a:t> ortalama doğal gaz / kömür fiyatı</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-Haftalık ortalama doğal gaz / kömür  fiyatı</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-Son 1 haftalık doğal gaz fiyat/ kömür  trendi</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-Bir gün önceki doğal gaz / kömür  fiyatı</a:t>
                      </a:r>
                    </a:p>
                    <a:p>
                      <a:pPr algn="just">
                        <a:lnSpc>
                          <a:spcPct val="107000"/>
                        </a:lnSpc>
                        <a:spcAft>
                          <a:spcPts val="800"/>
                        </a:spcAft>
                      </a:pPr>
                      <a:r>
                        <a:rPr lang="tr-TR" sz="800" baseline="0" dirty="0">
                          <a:effectLst/>
                          <a:latin typeface="Times New Roman" panose="02020603050405020304" pitchFamily="18" charset="0"/>
                          <a:cs typeface="Times New Roman" panose="02020603050405020304" pitchFamily="18" charset="0"/>
                        </a:rPr>
                        <a:t>-7 gün önceki doğal gaz fiyatı</a:t>
                      </a:r>
                      <a:endParaRPr lang="tr-TR" sz="800" b="0" baseline="0" dirty="0">
                        <a:effectLst/>
                        <a:latin typeface="Times New Roman" panose="02020603050405020304" pitchFamily="18" charset="0"/>
                        <a:ea typeface="Aptos"/>
                        <a:cs typeface="Times New Roman" panose="02020603050405020304" pitchFamily="18" charset="0"/>
                      </a:endParaRPr>
                    </a:p>
                  </a:txBody>
                  <a:tcPr marL="9525" marR="9525" marT="9525" marB="9525" anchor="ctr"/>
                </a:tc>
                <a:tc>
                  <a:txBody>
                    <a:bodyPr/>
                    <a:lstStyle/>
                    <a:p>
                      <a:pPr algn="just">
                        <a:lnSpc>
                          <a:spcPct val="107000"/>
                        </a:lnSpc>
                        <a:spcAft>
                          <a:spcPts val="800"/>
                        </a:spcAft>
                      </a:pPr>
                      <a:r>
                        <a:rPr lang="en-US" sz="800" kern="1200" dirty="0">
                          <a:solidFill>
                            <a:schemeClr val="tx1"/>
                          </a:solidFill>
                          <a:effectLst/>
                          <a:latin typeface="+mn-lt"/>
                          <a:ea typeface="+mn-ea"/>
                          <a:cs typeface="+mn-cs"/>
                        </a:rPr>
                        <a:t>GRF_avg_1d</a:t>
                      </a:r>
                      <a:r>
                        <a:rPr lang="tr-TR" sz="800" kern="1200" dirty="0">
                          <a:solidFill>
                            <a:schemeClr val="tx1"/>
                          </a:solidFill>
                          <a:effectLst/>
                          <a:latin typeface="+mn-lt"/>
                          <a:ea typeface="+mn-ea"/>
                          <a:cs typeface="+mn-cs"/>
                        </a:rPr>
                        <a:t>, </a:t>
                      </a:r>
                      <a:r>
                        <a:rPr lang="en-US" sz="800" kern="1200" dirty="0">
                          <a:solidFill>
                            <a:schemeClr val="tx1"/>
                          </a:solidFill>
                          <a:effectLst/>
                          <a:latin typeface="+mn-lt"/>
                          <a:ea typeface="+mn-ea"/>
                          <a:cs typeface="+mn-cs"/>
                        </a:rPr>
                        <a:t>GRF_avg_7d</a:t>
                      </a:r>
                      <a:r>
                        <a:rPr lang="tr-TR" sz="800" kern="1200" dirty="0">
                          <a:solidFill>
                            <a:schemeClr val="tx1"/>
                          </a:solidFill>
                          <a:effectLst/>
                          <a:latin typeface="+mn-lt"/>
                          <a:ea typeface="+mn-ea"/>
                          <a:cs typeface="+mn-cs"/>
                        </a:rPr>
                        <a:t>,</a:t>
                      </a:r>
                    </a:p>
                    <a:p>
                      <a:pPr algn="just">
                        <a:lnSpc>
                          <a:spcPct val="107000"/>
                        </a:lnSpc>
                        <a:spcAft>
                          <a:spcPts val="800"/>
                        </a:spcAft>
                      </a:pPr>
                      <a:r>
                        <a:rPr lang="en-US" sz="800" kern="1200" dirty="0">
                          <a:solidFill>
                            <a:schemeClr val="tx1"/>
                          </a:solidFill>
                          <a:effectLst/>
                          <a:latin typeface="+mn-lt"/>
                          <a:ea typeface="+mn-ea"/>
                          <a:cs typeface="+mn-cs"/>
                        </a:rPr>
                        <a:t>GRF_trend_7d</a:t>
                      </a:r>
                      <a:r>
                        <a:rPr lang="tr-TR" sz="800" kern="1200" dirty="0">
                          <a:solidFill>
                            <a:schemeClr val="tx1"/>
                          </a:solidFill>
                          <a:effectLst/>
                          <a:latin typeface="+mn-lt"/>
                          <a:ea typeface="+mn-ea"/>
                          <a:cs typeface="+mn-cs"/>
                        </a:rPr>
                        <a:t>, </a:t>
                      </a:r>
                      <a:r>
                        <a:rPr lang="en-US" sz="800" kern="1200" dirty="0">
                          <a:solidFill>
                            <a:schemeClr val="tx1"/>
                          </a:solidFill>
                          <a:effectLst/>
                          <a:latin typeface="+mn-lt"/>
                          <a:ea typeface="+mn-ea"/>
                          <a:cs typeface="+mn-cs"/>
                        </a:rPr>
                        <a:t>GRF_lag_24</a:t>
                      </a:r>
                      <a:r>
                        <a:rPr lang="tr-TR" sz="800" kern="1200" dirty="0">
                          <a:solidFill>
                            <a:schemeClr val="tx1"/>
                          </a:solidFill>
                          <a:effectLst/>
                          <a:latin typeface="+mn-lt"/>
                          <a:ea typeface="+mn-ea"/>
                          <a:cs typeface="+mn-cs"/>
                        </a:rPr>
                        <a:t>,</a:t>
                      </a:r>
                    </a:p>
                    <a:p>
                      <a:pPr algn="just">
                        <a:lnSpc>
                          <a:spcPct val="107000"/>
                        </a:lnSpc>
                        <a:spcAft>
                          <a:spcPts val="800"/>
                        </a:spcAft>
                      </a:pPr>
                      <a:r>
                        <a:rPr lang="en-US" sz="800" kern="1200" dirty="0">
                          <a:solidFill>
                            <a:schemeClr val="tx1"/>
                          </a:solidFill>
                          <a:effectLst/>
                          <a:latin typeface="+mn-lt"/>
                          <a:ea typeface="+mn-ea"/>
                          <a:cs typeface="+mn-cs"/>
                        </a:rPr>
                        <a:t>GRF_lag_168</a:t>
                      </a:r>
                      <a:r>
                        <a:rPr lang="tr-TR" sz="800" kern="1200" dirty="0">
                          <a:solidFill>
                            <a:schemeClr val="tx1"/>
                          </a:solidFill>
                          <a:effectLst/>
                          <a:latin typeface="+mn-lt"/>
                          <a:ea typeface="+mn-ea"/>
                          <a:cs typeface="+mn-cs"/>
                        </a:rPr>
                        <a:t>, </a:t>
                      </a:r>
                      <a:r>
                        <a:rPr lang="en-US" sz="800" kern="1200" dirty="0">
                          <a:solidFill>
                            <a:schemeClr val="tx1"/>
                          </a:solidFill>
                          <a:effectLst/>
                          <a:latin typeface="+mn-lt"/>
                          <a:ea typeface="+mn-ea"/>
                          <a:cs typeface="+mn-cs"/>
                        </a:rPr>
                        <a:t>API2_avg_1d</a:t>
                      </a:r>
                      <a:r>
                        <a:rPr lang="tr-TR" sz="800" kern="1200" dirty="0">
                          <a:solidFill>
                            <a:schemeClr val="tx1"/>
                          </a:solidFill>
                          <a:effectLst/>
                          <a:latin typeface="+mn-lt"/>
                          <a:ea typeface="+mn-ea"/>
                          <a:cs typeface="+mn-cs"/>
                        </a:rPr>
                        <a:t>,</a:t>
                      </a:r>
                      <a:r>
                        <a:rPr lang="en-US" sz="800" kern="1200" dirty="0">
                          <a:solidFill>
                            <a:schemeClr val="tx1"/>
                          </a:solidFill>
                          <a:effectLst/>
                          <a:latin typeface="+mn-lt"/>
                          <a:ea typeface="+mn-ea"/>
                          <a:cs typeface="+mn-cs"/>
                        </a:rPr>
                        <a:t> </a:t>
                      </a:r>
                      <a:endParaRPr lang="tr-TR" sz="800" kern="1200" dirty="0">
                        <a:solidFill>
                          <a:schemeClr val="tx1"/>
                        </a:solidFill>
                        <a:effectLst/>
                        <a:latin typeface="+mn-lt"/>
                        <a:ea typeface="+mn-ea"/>
                        <a:cs typeface="+mn-cs"/>
                      </a:endParaRPr>
                    </a:p>
                    <a:p>
                      <a:pPr algn="just">
                        <a:lnSpc>
                          <a:spcPct val="107000"/>
                        </a:lnSpc>
                        <a:spcAft>
                          <a:spcPts val="800"/>
                        </a:spcAft>
                      </a:pPr>
                      <a:r>
                        <a:rPr lang="en-US" sz="800" kern="1200" dirty="0">
                          <a:solidFill>
                            <a:schemeClr val="tx1"/>
                          </a:solidFill>
                          <a:effectLst/>
                          <a:latin typeface="+mn-lt"/>
                          <a:ea typeface="+mn-ea"/>
                          <a:cs typeface="+mn-cs"/>
                        </a:rPr>
                        <a:t>API2_avg_7d</a:t>
                      </a:r>
                      <a:r>
                        <a:rPr lang="tr-TR" sz="800" kern="1200" dirty="0">
                          <a:solidFill>
                            <a:schemeClr val="tx1"/>
                          </a:solidFill>
                          <a:effectLst/>
                          <a:latin typeface="+mn-lt"/>
                          <a:ea typeface="+mn-ea"/>
                          <a:cs typeface="+mn-cs"/>
                        </a:rPr>
                        <a:t>,</a:t>
                      </a:r>
                      <a:r>
                        <a:rPr lang="en-US" sz="800" kern="1200" dirty="0">
                          <a:solidFill>
                            <a:schemeClr val="tx1"/>
                          </a:solidFill>
                          <a:effectLst/>
                          <a:latin typeface="+mn-lt"/>
                          <a:ea typeface="+mn-ea"/>
                          <a:cs typeface="+mn-cs"/>
                        </a:rPr>
                        <a:t> API2_trend_7d</a:t>
                      </a:r>
                      <a:endParaRPr lang="tr-TR" sz="800" kern="1200" dirty="0">
                        <a:solidFill>
                          <a:schemeClr val="tx1"/>
                        </a:solidFill>
                        <a:effectLst/>
                        <a:latin typeface="+mn-lt"/>
                        <a:ea typeface="+mn-ea"/>
                        <a:cs typeface="+mn-cs"/>
                      </a:endParaRPr>
                    </a:p>
                    <a:p>
                      <a:pPr algn="just">
                        <a:lnSpc>
                          <a:spcPct val="107000"/>
                        </a:lnSpc>
                        <a:spcAft>
                          <a:spcPts val="800"/>
                        </a:spcAft>
                      </a:pPr>
                      <a:endParaRPr lang="tr-TR" sz="1800" kern="1200" dirty="0">
                        <a:solidFill>
                          <a:schemeClr val="tx1"/>
                        </a:solidFill>
                        <a:effectLst/>
                        <a:latin typeface="+mn-lt"/>
                        <a:ea typeface="+mn-ea"/>
                        <a:cs typeface="+mn-cs"/>
                      </a:endParaRPr>
                    </a:p>
                    <a:p>
                      <a:pPr algn="just">
                        <a:lnSpc>
                          <a:spcPct val="107000"/>
                        </a:lnSpc>
                        <a:spcAft>
                          <a:spcPts val="800"/>
                        </a:spcAft>
                      </a:pPr>
                      <a:endParaRPr lang="en-GB" sz="800" b="0" dirty="0">
                        <a:effectLst/>
                        <a:latin typeface="Times New Roman" panose="02020603050405020304" pitchFamily="18" charset="0"/>
                        <a:ea typeface="Aptos"/>
                        <a:cs typeface="Times New Roman" panose="02020603050405020304" pitchFamily="18" charset="0"/>
                      </a:endParaRPr>
                    </a:p>
                  </a:txBody>
                  <a:tcPr marL="9525" marR="9525" marT="9525" marB="9525"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93962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523149"/>
          </a:xfrm>
        </p:spPr>
        <p:txBody>
          <a:bodyPr>
            <a:normAutofit fontScale="90000"/>
          </a:bodyPr>
          <a:lstStyle/>
          <a:p>
            <a:r>
              <a:rPr lang="tr-TR" dirty="0"/>
              <a:t>MODEL 1</a:t>
            </a:r>
            <a:endParaRPr lang="ru-RU" dirty="0"/>
          </a:p>
        </p:txBody>
      </p:sp>
      <p:sp>
        <p:nvSpPr>
          <p:cNvPr id="5" name="Content Placeholder 4"/>
          <p:cNvSpPr>
            <a:spLocks noGrp="1"/>
          </p:cNvSpPr>
          <p:nvPr>
            <p:ph idx="1"/>
          </p:nvPr>
        </p:nvSpPr>
        <p:spPr>
          <a:xfrm>
            <a:off x="0" y="523149"/>
            <a:ext cx="12192000" cy="6142066"/>
          </a:xfrm>
          <a:prstGeom prst="rect">
            <a:avLst/>
          </a:prstGeom>
        </p:spPr>
        <p:txBody>
          <a:bodyPr wrap="square">
            <a:spAutoFit/>
          </a:bodyPr>
          <a:lstStyle/>
          <a:p>
            <a:pPr marL="0" indent="0" algn="just">
              <a:lnSpc>
                <a:spcPct val="107000"/>
              </a:lnSpc>
              <a:spcAft>
                <a:spcPts val="800"/>
              </a:spcAft>
              <a:buNone/>
            </a:pPr>
            <a:r>
              <a:rPr lang="tr-TR" sz="1200" b="1" dirty="0">
                <a:latin typeface="Times New Roman" panose="02020603050405020304" pitchFamily="18" charset="0"/>
                <a:ea typeface="Aptos"/>
                <a:cs typeface="Arial" panose="020B0604020202020204" pitchFamily="34" charset="0"/>
              </a:rPr>
              <a:t>LSTM +MLP </a:t>
            </a:r>
            <a:r>
              <a:rPr lang="tr-TR" sz="1200" b="1" dirty="0" err="1">
                <a:latin typeface="Times New Roman" panose="02020603050405020304" pitchFamily="18" charset="0"/>
                <a:ea typeface="Aptos"/>
                <a:cs typeface="Arial" panose="020B0604020202020204" pitchFamily="34" charset="0"/>
              </a:rPr>
              <a:t>Hibrit</a:t>
            </a:r>
            <a:r>
              <a:rPr lang="tr-TR" sz="1200" b="1" dirty="0">
                <a:latin typeface="Times New Roman" panose="02020603050405020304" pitchFamily="18" charset="0"/>
                <a:ea typeface="Aptos"/>
                <a:cs typeface="Arial" panose="020B0604020202020204" pitchFamily="34" charset="0"/>
              </a:rPr>
              <a:t> Mimari</a:t>
            </a:r>
            <a:endParaRPr lang="ru-RU" sz="1200" b="1" dirty="0">
              <a:latin typeface="Times New Roman" panose="02020603050405020304" pitchFamily="18" charset="0"/>
              <a:ea typeface="Aptos"/>
              <a:cs typeface="Arial" panose="020B0604020202020204" pitchFamily="34" charset="0"/>
            </a:endParaRPr>
          </a:p>
          <a:p>
            <a:pPr marL="0" indent="0" algn="just">
              <a:lnSpc>
                <a:spcPct val="107000"/>
              </a:lnSpc>
              <a:spcAft>
                <a:spcPts val="800"/>
              </a:spcAft>
              <a:buNone/>
            </a:pPr>
            <a:r>
              <a:rPr lang="tr-TR" sz="1200" b="1" dirty="0">
                <a:latin typeface="Times New Roman" panose="02020603050405020304" pitchFamily="18" charset="0"/>
                <a:ea typeface="Aptos"/>
                <a:cs typeface="Arial" panose="020B0604020202020204" pitchFamily="34" charset="0"/>
              </a:rPr>
              <a:t>LSTM Katmanı</a:t>
            </a:r>
            <a:r>
              <a:rPr lang="tr-TR" sz="1200" b="1" dirty="0">
                <a:effectLst/>
                <a:latin typeface="Times New Roman" panose="02020603050405020304" pitchFamily="18" charset="0"/>
                <a:ea typeface="Aptos"/>
                <a:cs typeface="Arial" panose="020B0604020202020204" pitchFamily="34" charset="0"/>
              </a:rPr>
              <a:t>: Zaman Serisi Özniteliklerini işler. </a:t>
            </a:r>
            <a:r>
              <a:rPr lang="tr-TR" sz="1200" dirty="0">
                <a:effectLst/>
                <a:latin typeface="Times New Roman" panose="02020603050405020304" pitchFamily="18" charset="0"/>
                <a:ea typeface="Aptos"/>
                <a:cs typeface="Arial" panose="020B0604020202020204" pitchFamily="34" charset="0"/>
              </a:rPr>
              <a:t>Örneğin dün saat 21:00’da tüketim ani olarak artmışsa, bugün saat 20:00’da benzer koşullarda bu etki tekrarlanabilir. Eğer böyle bir etki yoksa </a:t>
            </a:r>
            <a:r>
              <a:rPr lang="tr-TR" sz="1200" dirty="0" err="1">
                <a:effectLst/>
                <a:latin typeface="Times New Roman" panose="02020603050405020304" pitchFamily="18" charset="0"/>
                <a:ea typeface="Aptos"/>
                <a:cs typeface="Arial" panose="020B0604020202020204" pitchFamily="34" charset="0"/>
              </a:rPr>
              <a:t>Forget</a:t>
            </a:r>
            <a:r>
              <a:rPr lang="tr-TR" sz="1200" dirty="0">
                <a:effectLst/>
                <a:latin typeface="Times New Roman" panose="02020603050405020304" pitchFamily="18" charset="0"/>
                <a:ea typeface="Aptos"/>
                <a:cs typeface="Arial" panose="020B0604020202020204" pitchFamily="34" charset="0"/>
              </a:rPr>
              <a:t> </a:t>
            </a:r>
            <a:r>
              <a:rPr lang="tr-TR" sz="1200" dirty="0" err="1">
                <a:effectLst/>
                <a:latin typeface="Times New Roman" panose="02020603050405020304" pitchFamily="18" charset="0"/>
                <a:ea typeface="Aptos"/>
                <a:cs typeface="Arial" panose="020B0604020202020204" pitchFamily="34" charset="0"/>
              </a:rPr>
              <a:t>Gate</a:t>
            </a:r>
            <a:r>
              <a:rPr lang="tr-TR" sz="1200" dirty="0">
                <a:effectLst/>
                <a:latin typeface="Times New Roman" panose="02020603050405020304" pitchFamily="18" charset="0"/>
                <a:ea typeface="Aptos"/>
                <a:cs typeface="Arial" panose="020B0604020202020204" pitchFamily="34" charset="0"/>
              </a:rPr>
              <a:t> kısmında bu bilgileri hafızadan çıkarır. Yeni değişimler olmuşsa da, örneğin rüzgar verimliliği son 12 saatte değiştiyse, bunları hafızaya alıyor.</a:t>
            </a:r>
            <a:endParaRPr lang="tr-TR" sz="1200" b="1" dirty="0">
              <a:effectLst/>
              <a:latin typeface="Times New Roman" panose="02020603050405020304" pitchFamily="18" charset="0"/>
              <a:ea typeface="Aptos"/>
              <a:cs typeface="Arial" panose="020B0604020202020204" pitchFamily="34" charset="0"/>
            </a:endParaRPr>
          </a:p>
          <a:p>
            <a:pPr marL="0" indent="0" algn="just">
              <a:lnSpc>
                <a:spcPct val="107000"/>
              </a:lnSpc>
              <a:spcAft>
                <a:spcPts val="800"/>
              </a:spcAft>
              <a:buNone/>
            </a:pPr>
            <a:r>
              <a:rPr lang="tr-TR" sz="1200" b="1" dirty="0">
                <a:latin typeface="Times New Roman" panose="02020603050405020304" pitchFamily="18" charset="0"/>
                <a:ea typeface="Aptos"/>
                <a:cs typeface="Arial" panose="020B0604020202020204" pitchFamily="34" charset="0"/>
              </a:rPr>
              <a:t>1. LSTM. </a:t>
            </a:r>
            <a:r>
              <a:rPr lang="en-US" sz="1200" b="1" dirty="0">
                <a:latin typeface="Times New Roman" panose="02020603050405020304" pitchFamily="18" charset="0"/>
                <a:ea typeface="Aptos"/>
                <a:cs typeface="Arial" panose="020B0604020202020204" pitchFamily="34" charset="0"/>
              </a:rPr>
              <a:t>units=</a:t>
            </a:r>
            <a:r>
              <a:rPr lang="tr-TR" sz="1200" b="1" dirty="0">
                <a:latin typeface="Times New Roman" panose="02020603050405020304" pitchFamily="18" charset="0"/>
                <a:ea typeface="Aptos"/>
                <a:cs typeface="Arial" panose="020B0604020202020204" pitchFamily="34" charset="0"/>
              </a:rPr>
              <a:t>128</a:t>
            </a:r>
            <a:r>
              <a:rPr lang="en-US" sz="1200" dirty="0">
                <a:latin typeface="Times New Roman" panose="02020603050405020304" pitchFamily="18" charset="0"/>
                <a:ea typeface="Aptos"/>
                <a:cs typeface="Arial" panose="020B0604020202020204" pitchFamily="34" charset="0"/>
              </a:rPr>
              <a:t> </a:t>
            </a:r>
            <a:r>
              <a:rPr lang="tr-TR" sz="1200" dirty="0">
                <a:latin typeface="Times New Roman" panose="02020603050405020304" pitchFamily="18" charset="0"/>
                <a:ea typeface="Aptos"/>
                <a:cs typeface="Arial" panose="020B0604020202020204" pitchFamily="34" charset="0"/>
              </a:rPr>
              <a:t>: her LTSM hücresinde 64 nöron var. Her hücre ayrı bir korelasyonu öğrenebilir. Örneğin, talep artışı ve PTF artışı, güneş düşüşü ve gaz fiyatı yükselişi ve sonucunda ani PTF sıçraması.  </a:t>
            </a:r>
            <a:r>
              <a:rPr lang="tr-TR" sz="1200" b="1" dirty="0" err="1">
                <a:latin typeface="Times New Roman" panose="02020603050405020304" pitchFamily="18" charset="0"/>
                <a:ea typeface="Aptos"/>
                <a:cs typeface="Arial" panose="020B0604020202020204" pitchFamily="34" charset="0"/>
              </a:rPr>
              <a:t>return_sequences</a:t>
            </a:r>
            <a:r>
              <a:rPr lang="en-US" sz="1200" b="1" dirty="0">
                <a:latin typeface="Times New Roman" panose="02020603050405020304" pitchFamily="18" charset="0"/>
                <a:ea typeface="Aptos"/>
                <a:cs typeface="Arial" panose="020B0604020202020204" pitchFamily="34" charset="0"/>
              </a:rPr>
              <a:t>=True </a:t>
            </a:r>
            <a:r>
              <a:rPr lang="tr-TR" sz="1200" dirty="0">
                <a:latin typeface="Times New Roman" panose="02020603050405020304" pitchFamily="18" charset="0"/>
                <a:ea typeface="Aptos"/>
                <a:cs typeface="Arial" panose="020B0604020202020204" pitchFamily="34" charset="0"/>
              </a:rPr>
              <a:t>: Çıktıyı zaman boyunca koruyarak </a:t>
            </a:r>
            <a:r>
              <a:rPr lang="tr-TR" sz="1200" dirty="0" err="1">
                <a:latin typeface="Times New Roman" panose="02020603050405020304" pitchFamily="18" charset="0"/>
                <a:ea typeface="Aptos"/>
                <a:cs typeface="Arial" panose="020B0604020202020204" pitchFamily="34" charset="0"/>
              </a:rPr>
              <a:t>MLP’ye</a:t>
            </a:r>
            <a:r>
              <a:rPr lang="tr-TR" sz="1200" dirty="0">
                <a:latin typeface="Times New Roman" panose="02020603050405020304" pitchFamily="18" charset="0"/>
                <a:ea typeface="Aptos"/>
                <a:cs typeface="Arial" panose="020B0604020202020204" pitchFamily="34" charset="0"/>
              </a:rPr>
              <a:t> aktarıyor. </a:t>
            </a:r>
            <a:r>
              <a:rPr lang="tr-TR" sz="1200" b="1" dirty="0" err="1">
                <a:effectLst/>
                <a:latin typeface="Times New Roman" panose="02020603050405020304" pitchFamily="18" charset="0"/>
                <a:ea typeface="Aptos"/>
                <a:cs typeface="Arial" panose="020B0604020202020204" pitchFamily="34" charset="0"/>
              </a:rPr>
              <a:t>activation</a:t>
            </a:r>
            <a:r>
              <a:rPr lang="en-US" sz="1200" b="1" dirty="0">
                <a:latin typeface="Times New Roman" panose="02020603050405020304" pitchFamily="18" charset="0"/>
                <a:ea typeface="Aptos"/>
                <a:cs typeface="Arial" panose="020B0604020202020204" pitchFamily="34" charset="0"/>
              </a:rPr>
              <a:t>=‘</a:t>
            </a:r>
            <a:r>
              <a:rPr lang="en-US" sz="1200" b="1" dirty="0" err="1">
                <a:latin typeface="Times New Roman" panose="02020603050405020304" pitchFamily="18" charset="0"/>
                <a:ea typeface="Aptos"/>
                <a:cs typeface="Arial" panose="020B0604020202020204" pitchFamily="34" charset="0"/>
              </a:rPr>
              <a:t>tanh</a:t>
            </a:r>
            <a:r>
              <a:rPr lang="en-US" sz="1200" b="1" dirty="0">
                <a:latin typeface="Times New Roman" panose="02020603050405020304" pitchFamily="18" charset="0"/>
                <a:ea typeface="Aptos"/>
                <a:cs typeface="Arial" panose="020B0604020202020204" pitchFamily="34" charset="0"/>
              </a:rPr>
              <a:t>’ </a:t>
            </a:r>
            <a:r>
              <a:rPr lang="en-US" sz="1200" dirty="0">
                <a:latin typeface="Times New Roman" panose="02020603050405020304" pitchFamily="18" charset="0"/>
                <a:ea typeface="Aptos"/>
                <a:cs typeface="Arial" panose="020B0604020202020204" pitchFamily="34" charset="0"/>
              </a:rPr>
              <a:t>:</a:t>
            </a:r>
            <a:r>
              <a:rPr lang="tr-TR" sz="1200" dirty="0">
                <a:latin typeface="Times New Roman" panose="02020603050405020304" pitchFamily="18" charset="0"/>
                <a:ea typeface="Aptos"/>
                <a:cs typeface="Arial" panose="020B0604020202020204" pitchFamily="34" charset="0"/>
              </a:rPr>
              <a:t> LSTM hücrelerinde tanjant aktivasyon fonksiyonu kullanılıyor.</a:t>
            </a:r>
          </a:p>
          <a:p>
            <a:pPr marL="0" indent="0" algn="just">
              <a:lnSpc>
                <a:spcPct val="107000"/>
              </a:lnSpc>
              <a:spcAft>
                <a:spcPts val="800"/>
              </a:spcAft>
              <a:buNone/>
            </a:pPr>
            <a:r>
              <a:rPr lang="tr-TR" sz="1200" b="1" dirty="0">
                <a:latin typeface="Times New Roman" panose="02020603050405020304" pitchFamily="18" charset="0"/>
                <a:ea typeface="Aptos"/>
                <a:cs typeface="Arial" panose="020B0604020202020204" pitchFamily="34" charset="0"/>
              </a:rPr>
              <a:t>2. LSTM</a:t>
            </a:r>
            <a:r>
              <a:rPr lang="tr-TR" sz="1200" dirty="0">
                <a:latin typeface="Times New Roman" panose="02020603050405020304" pitchFamily="18" charset="0"/>
                <a:ea typeface="Aptos"/>
                <a:cs typeface="Arial" panose="020B0604020202020204" pitchFamily="34" charset="0"/>
              </a:rPr>
              <a:t>: </a:t>
            </a:r>
            <a:r>
              <a:rPr lang="tr-TR" sz="1200" dirty="0" err="1">
                <a:latin typeface="Times New Roman" panose="02020603050405020304" pitchFamily="18" charset="0"/>
                <a:ea typeface="Aptos"/>
                <a:cs typeface="Arial" panose="020B0604020202020204" pitchFamily="34" charset="0"/>
              </a:rPr>
              <a:t>return_sequences</a:t>
            </a:r>
            <a:r>
              <a:rPr lang="tr-TR" sz="1200" dirty="0">
                <a:latin typeface="Times New Roman" panose="02020603050405020304" pitchFamily="18" charset="0"/>
                <a:ea typeface="Aptos"/>
                <a:cs typeface="Arial" panose="020B0604020202020204" pitchFamily="34" charset="0"/>
              </a:rPr>
              <a:t>=</a:t>
            </a:r>
            <a:r>
              <a:rPr lang="tr-TR" sz="1200" dirty="0" err="1">
                <a:latin typeface="Times New Roman" panose="02020603050405020304" pitchFamily="18" charset="0"/>
                <a:ea typeface="Aptos"/>
                <a:cs typeface="Arial" panose="020B0604020202020204" pitchFamily="34" charset="0"/>
              </a:rPr>
              <a:t>False</a:t>
            </a:r>
            <a:r>
              <a:rPr lang="tr-TR" sz="1200" dirty="0">
                <a:latin typeface="Times New Roman" panose="02020603050405020304" pitchFamily="18" charset="0"/>
                <a:ea typeface="Aptos"/>
                <a:cs typeface="Arial" panose="020B0604020202020204" pitchFamily="34" charset="0"/>
              </a:rPr>
              <a:t> : Yani model, geçmiş günlerin rüzgarı, tüketimi, ışınımı gibi faktörleri hatırlar ama tahmini yaparken sadece son hücreye ulaşan bilgiyi kullanır. </a:t>
            </a:r>
            <a:r>
              <a:rPr lang="tr-TR" sz="1200" dirty="0" err="1">
                <a:latin typeface="Times New Roman" panose="02020603050405020304" pitchFamily="18" charset="0"/>
                <a:ea typeface="Aptos"/>
                <a:cs typeface="Arial" panose="020B0604020202020204" pitchFamily="34" charset="0"/>
              </a:rPr>
              <a:t>units</a:t>
            </a:r>
            <a:r>
              <a:rPr lang="tr-TR" sz="1200" dirty="0">
                <a:latin typeface="Times New Roman" panose="02020603050405020304" pitchFamily="18" charset="0"/>
                <a:ea typeface="Aptos"/>
                <a:cs typeface="Arial" panose="020B0604020202020204" pitchFamily="34" charset="0"/>
              </a:rPr>
              <a:t>=64 </a:t>
            </a:r>
          </a:p>
          <a:p>
            <a:pPr marL="0" indent="0" algn="just">
              <a:lnSpc>
                <a:spcPct val="107000"/>
              </a:lnSpc>
              <a:spcAft>
                <a:spcPts val="800"/>
              </a:spcAft>
              <a:buNone/>
            </a:pPr>
            <a:r>
              <a:rPr lang="tr-TR" sz="1200" dirty="0">
                <a:latin typeface="Times New Roman" panose="02020603050405020304" pitchFamily="18" charset="0"/>
                <a:ea typeface="Aptos"/>
                <a:cs typeface="Arial" panose="020B0604020202020204" pitchFamily="34" charset="0"/>
              </a:rPr>
              <a:t>İlk LSTM tüm zaman adımları üzerinden özellik çıkarıyor. İkinci LSTM ise bu seriyi işliyor ve sadece son zaman adımının hafızasını özet olarak veriyor. MLP bu özet bilgi üzerinden PTF tahmini yapıyor. İkinci LSTM katmanından sonraki dense katmanı sadece bir vektör istediği için bu işlem yapılıyor. </a:t>
            </a:r>
            <a:r>
              <a:rPr lang="tr-TR" sz="1200" dirty="0">
                <a:effectLst/>
                <a:latin typeface="Times New Roman" panose="02020603050405020304" pitchFamily="18" charset="0"/>
                <a:ea typeface="Aptos"/>
                <a:cs typeface="Arial" panose="020B0604020202020204" pitchFamily="34" charset="0"/>
              </a:rPr>
              <a:t>LTSM katmanından gelen çıktı düzleştirilerek (</a:t>
            </a:r>
            <a:r>
              <a:rPr lang="tr-TR" sz="1200" dirty="0" err="1">
                <a:effectLst/>
                <a:latin typeface="Times New Roman" panose="02020603050405020304" pitchFamily="18" charset="0"/>
                <a:ea typeface="Aptos"/>
                <a:cs typeface="Arial" panose="020B0604020202020204" pitchFamily="34" charset="0"/>
              </a:rPr>
              <a:t>flatten</a:t>
            </a:r>
            <a:r>
              <a:rPr lang="tr-TR" sz="1200" dirty="0">
                <a:effectLst/>
                <a:latin typeface="Times New Roman" panose="02020603050405020304" pitchFamily="18" charset="0"/>
                <a:ea typeface="Aptos"/>
                <a:cs typeface="Arial" panose="020B0604020202020204" pitchFamily="34" charset="0"/>
              </a:rPr>
              <a:t>) </a:t>
            </a:r>
            <a:r>
              <a:rPr lang="tr-TR" sz="1200" dirty="0" err="1">
                <a:effectLst/>
                <a:latin typeface="Times New Roman" panose="02020603050405020304" pitchFamily="18" charset="0"/>
                <a:ea typeface="Aptos"/>
                <a:cs typeface="Arial" panose="020B0604020202020204" pitchFamily="34" charset="0"/>
              </a:rPr>
              <a:t>MLP’ye</a:t>
            </a:r>
            <a:r>
              <a:rPr lang="tr-TR" sz="1200" dirty="0">
                <a:effectLst/>
                <a:latin typeface="Times New Roman" panose="02020603050405020304" pitchFamily="18" charset="0"/>
                <a:ea typeface="Aptos"/>
                <a:cs typeface="Arial" panose="020B0604020202020204" pitchFamily="34" charset="0"/>
              </a:rPr>
              <a:t> aktarılıyor. (Zamana yayılmış yoğun bilgiyi özetlemek için.)</a:t>
            </a:r>
          </a:p>
          <a:p>
            <a:pPr marL="0" indent="0" algn="just">
              <a:lnSpc>
                <a:spcPct val="107000"/>
              </a:lnSpc>
              <a:spcAft>
                <a:spcPts val="800"/>
              </a:spcAft>
              <a:buNone/>
            </a:pPr>
            <a:r>
              <a:rPr lang="tr-TR" sz="1200" b="1" dirty="0">
                <a:latin typeface="Times New Roman" panose="02020603050405020304" pitchFamily="18" charset="0"/>
                <a:ea typeface="Aptos"/>
                <a:cs typeface="Arial" panose="020B0604020202020204" pitchFamily="34" charset="0"/>
              </a:rPr>
              <a:t>3. MLP Katmanı (</a:t>
            </a:r>
            <a:r>
              <a:rPr lang="tr-TR" sz="1200" b="1" dirty="0" err="1">
                <a:latin typeface="Times New Roman" panose="02020603050405020304" pitchFamily="18" charset="0"/>
                <a:ea typeface="Aptos"/>
                <a:cs typeface="Arial" panose="020B0604020202020204" pitchFamily="34" charset="0"/>
              </a:rPr>
              <a:t>Multilayer</a:t>
            </a:r>
            <a:r>
              <a:rPr lang="tr-TR" sz="1200" b="1" dirty="0">
                <a:latin typeface="Times New Roman" panose="02020603050405020304" pitchFamily="18" charset="0"/>
                <a:ea typeface="Aptos"/>
                <a:cs typeface="Arial" panose="020B0604020202020204" pitchFamily="34" charset="0"/>
              </a:rPr>
              <a:t> </a:t>
            </a:r>
            <a:r>
              <a:rPr lang="tr-TR" sz="1200" b="1" dirty="0" err="1">
                <a:latin typeface="Times New Roman" panose="02020603050405020304" pitchFamily="18" charset="0"/>
                <a:ea typeface="Aptos"/>
                <a:cs typeface="Arial" panose="020B0604020202020204" pitchFamily="34" charset="0"/>
              </a:rPr>
              <a:t>Perception</a:t>
            </a:r>
            <a:r>
              <a:rPr lang="tr-TR" sz="1200" b="1" dirty="0">
                <a:latin typeface="Times New Roman" panose="02020603050405020304" pitchFamily="18" charset="0"/>
                <a:ea typeface="Aptos"/>
                <a:cs typeface="Arial" panose="020B0604020202020204" pitchFamily="34" charset="0"/>
              </a:rPr>
              <a:t>): LSTM çıktıları ile birlikte dışsal öznitelikleri işler. </a:t>
            </a:r>
            <a:r>
              <a:rPr lang="tr-TR" sz="1200" b="1" dirty="0" err="1">
                <a:latin typeface="Times New Roman" panose="02020603050405020304" pitchFamily="18" charset="0"/>
                <a:ea typeface="Aptos"/>
                <a:cs typeface="Arial" panose="020B0604020202020204" pitchFamily="34" charset="0"/>
              </a:rPr>
              <a:t>LSTM’den</a:t>
            </a:r>
            <a:r>
              <a:rPr lang="tr-TR" sz="1200" b="1" dirty="0">
                <a:latin typeface="Times New Roman" panose="02020603050405020304" pitchFamily="18" charset="0"/>
                <a:ea typeface="Aptos"/>
                <a:cs typeface="Arial" panose="020B0604020202020204" pitchFamily="34" charset="0"/>
              </a:rPr>
              <a:t> gelen bilgiyi yoğunlaştırıp regresyon çıktısı üretiyor. </a:t>
            </a:r>
            <a:r>
              <a:rPr lang="en-US" sz="1200" b="1" dirty="0">
                <a:latin typeface="Times New Roman" panose="02020603050405020304" pitchFamily="18" charset="0"/>
                <a:ea typeface="Aptos"/>
                <a:cs typeface="Arial" panose="020B0604020202020204" pitchFamily="34" charset="0"/>
              </a:rPr>
              <a:t>units=64 </a:t>
            </a:r>
            <a:r>
              <a:rPr lang="tr-TR" sz="1200" b="1" dirty="0">
                <a:latin typeface="Times New Roman" panose="02020603050405020304" pitchFamily="18" charset="0"/>
                <a:ea typeface="Aptos"/>
                <a:cs typeface="Arial" panose="020B0604020202020204" pitchFamily="34" charset="0"/>
              </a:rPr>
              <a:t>: </a:t>
            </a:r>
            <a:r>
              <a:rPr lang="tr-TR" sz="1200" dirty="0">
                <a:latin typeface="Times New Roman" panose="02020603050405020304" pitchFamily="18" charset="0"/>
                <a:ea typeface="Aptos"/>
                <a:cs typeface="Arial" panose="020B0604020202020204" pitchFamily="34" charset="0"/>
              </a:rPr>
              <a:t>Her bir nöron , geçmiş PTF, üretim, talep, yakıt fiyatı vb. öznitelikler arasındaki karmaşık, doğrusal olmayan ilişkileri öğrenir.</a:t>
            </a:r>
          </a:p>
          <a:p>
            <a:pPr marL="0" indent="0" algn="just">
              <a:lnSpc>
                <a:spcPct val="107000"/>
              </a:lnSpc>
              <a:spcAft>
                <a:spcPts val="800"/>
              </a:spcAft>
              <a:buNone/>
            </a:pPr>
            <a:r>
              <a:rPr lang="tr-TR" sz="1200" b="1" dirty="0">
                <a:latin typeface="Times New Roman" panose="02020603050405020304" pitchFamily="18" charset="0"/>
                <a:ea typeface="Aptos"/>
                <a:cs typeface="Arial" panose="020B0604020202020204" pitchFamily="34" charset="0"/>
              </a:rPr>
              <a:t> </a:t>
            </a:r>
            <a:r>
              <a:rPr lang="tr-TR" sz="1200" b="1" dirty="0" err="1">
                <a:latin typeface="Times New Roman" panose="02020603050405020304" pitchFamily="18" charset="0"/>
                <a:ea typeface="Aptos"/>
                <a:cs typeface="Arial" panose="020B0604020202020204" pitchFamily="34" charset="0"/>
              </a:rPr>
              <a:t>activation</a:t>
            </a:r>
            <a:r>
              <a:rPr lang="tr-TR" sz="1200" b="1" dirty="0">
                <a:latin typeface="Times New Roman" panose="02020603050405020304" pitchFamily="18" charset="0"/>
                <a:ea typeface="Aptos"/>
                <a:cs typeface="Arial" panose="020B0604020202020204" pitchFamily="34" charset="0"/>
              </a:rPr>
              <a:t>=‘</a:t>
            </a:r>
            <a:r>
              <a:rPr lang="tr-TR" sz="1200" b="1" dirty="0" err="1">
                <a:latin typeface="Times New Roman" panose="02020603050405020304" pitchFamily="18" charset="0"/>
                <a:ea typeface="Aptos"/>
                <a:cs typeface="Arial" panose="020B0604020202020204" pitchFamily="34" charset="0"/>
              </a:rPr>
              <a:t>relu</a:t>
            </a:r>
            <a:r>
              <a:rPr lang="tr-TR" sz="1200" b="1" dirty="0">
                <a:latin typeface="Times New Roman" panose="02020603050405020304" pitchFamily="18" charset="0"/>
                <a:ea typeface="Aptos"/>
                <a:cs typeface="Arial" panose="020B0604020202020204" pitchFamily="34" charset="0"/>
              </a:rPr>
              <a:t>’  (</a:t>
            </a:r>
            <a:r>
              <a:rPr lang="tr-TR" sz="1200" b="1" dirty="0" err="1">
                <a:latin typeface="Times New Roman" panose="02020603050405020304" pitchFamily="18" charset="0"/>
                <a:ea typeface="Aptos"/>
                <a:cs typeface="Arial" panose="020B0604020202020204" pitchFamily="34" charset="0"/>
              </a:rPr>
              <a:t>Rectified</a:t>
            </a:r>
            <a:r>
              <a:rPr lang="tr-TR" sz="1200" b="1" dirty="0">
                <a:latin typeface="Times New Roman" panose="02020603050405020304" pitchFamily="18" charset="0"/>
                <a:ea typeface="Aptos"/>
                <a:cs typeface="Arial" panose="020B0604020202020204" pitchFamily="34" charset="0"/>
              </a:rPr>
              <a:t> </a:t>
            </a:r>
            <a:r>
              <a:rPr lang="tr-TR" sz="1200" b="1" dirty="0" err="1">
                <a:latin typeface="Times New Roman" panose="02020603050405020304" pitchFamily="18" charset="0"/>
                <a:ea typeface="Aptos"/>
                <a:cs typeface="Arial" panose="020B0604020202020204" pitchFamily="34" charset="0"/>
              </a:rPr>
              <a:t>Linear</a:t>
            </a:r>
            <a:r>
              <a:rPr lang="tr-TR" sz="1200" b="1" dirty="0">
                <a:latin typeface="Times New Roman" panose="02020603050405020304" pitchFamily="18" charset="0"/>
                <a:ea typeface="Aptos"/>
                <a:cs typeface="Arial" panose="020B0604020202020204" pitchFamily="34" charset="0"/>
              </a:rPr>
              <a:t> </a:t>
            </a:r>
            <a:r>
              <a:rPr lang="tr-TR" sz="1200" b="1" dirty="0" err="1">
                <a:latin typeface="Times New Roman" panose="02020603050405020304" pitchFamily="18" charset="0"/>
                <a:ea typeface="Aptos"/>
                <a:cs typeface="Arial" panose="020B0604020202020204" pitchFamily="34" charset="0"/>
              </a:rPr>
              <a:t>Unit</a:t>
            </a:r>
            <a:r>
              <a:rPr lang="tr-TR" sz="1200" b="1" dirty="0">
                <a:latin typeface="Times New Roman" panose="02020603050405020304" pitchFamily="18" charset="0"/>
                <a:ea typeface="Aptos"/>
                <a:cs typeface="Arial" panose="020B0604020202020204" pitchFamily="34" charset="0"/>
              </a:rPr>
              <a:t>) </a:t>
            </a:r>
            <a:r>
              <a:rPr lang="tr-TR" sz="1200" b="1" dirty="0" err="1">
                <a:latin typeface="Times New Roman" panose="02020603050405020304" pitchFamily="18" charset="0"/>
                <a:ea typeface="Aptos"/>
                <a:cs typeface="Arial" panose="020B0604020202020204" pitchFamily="34" charset="0"/>
              </a:rPr>
              <a:t>ReLU</a:t>
            </a:r>
            <a:r>
              <a:rPr lang="en-US" sz="1200" b="1" dirty="0">
                <a:latin typeface="Times New Roman" panose="02020603050405020304" pitchFamily="18" charset="0"/>
                <a:ea typeface="Aptos"/>
                <a:cs typeface="Arial" panose="020B0604020202020204" pitchFamily="34" charset="0"/>
              </a:rPr>
              <a:t>(x)=max(0,x) </a:t>
            </a:r>
            <a:r>
              <a:rPr lang="tr-TR" sz="1200" b="1" dirty="0">
                <a:latin typeface="Times New Roman" panose="02020603050405020304" pitchFamily="18" charset="0"/>
                <a:ea typeface="Aptos"/>
                <a:cs typeface="Arial" panose="020B0604020202020204" pitchFamily="34" charset="0"/>
              </a:rPr>
              <a:t>:</a:t>
            </a:r>
            <a:r>
              <a:rPr lang="en-US" sz="1200" b="1" dirty="0">
                <a:latin typeface="Times New Roman" panose="02020603050405020304" pitchFamily="18" charset="0"/>
                <a:ea typeface="Aptos"/>
                <a:cs typeface="Arial" panose="020B0604020202020204" pitchFamily="34" charset="0"/>
              </a:rPr>
              <a:t> </a:t>
            </a:r>
            <a:r>
              <a:rPr lang="tr-TR" sz="1200" dirty="0">
                <a:latin typeface="Times New Roman" panose="02020603050405020304" pitchFamily="18" charset="0"/>
                <a:ea typeface="Aptos"/>
                <a:cs typeface="Arial" panose="020B0604020202020204" pitchFamily="34" charset="0"/>
              </a:rPr>
              <a:t>Negatif çıktılara duyarsız. Nöronlar</a:t>
            </a:r>
            <a:r>
              <a:rPr lang="tr-TR" sz="1200" b="1" dirty="0">
                <a:latin typeface="Times New Roman" panose="02020603050405020304" pitchFamily="18" charset="0"/>
                <a:ea typeface="Aptos"/>
                <a:cs typeface="Arial" panose="020B0604020202020204" pitchFamily="34" charset="0"/>
              </a:rPr>
              <a:t> </a:t>
            </a:r>
            <a:r>
              <a:rPr lang="tr-TR" sz="1200" dirty="0">
                <a:latin typeface="Times New Roman" panose="02020603050405020304" pitchFamily="18" charset="0"/>
                <a:ea typeface="Aptos"/>
                <a:cs typeface="Arial" panose="020B0604020202020204" pitchFamily="34" charset="0"/>
              </a:rPr>
              <a:t>yalnızca pozitif etkileri </a:t>
            </a:r>
            <a:r>
              <a:rPr lang="tr-TR" sz="1200" dirty="0" err="1">
                <a:latin typeface="Times New Roman" panose="02020603050405020304" pitchFamily="18" charset="0"/>
                <a:ea typeface="Aptos"/>
                <a:cs typeface="Arial" panose="020B0604020202020204" pitchFamily="34" charset="0"/>
              </a:rPr>
              <a:t>öğreniyr</a:t>
            </a:r>
            <a:r>
              <a:rPr lang="tr-TR" sz="1200" dirty="0">
                <a:latin typeface="Times New Roman" panose="02020603050405020304" pitchFamily="18" charset="0"/>
                <a:ea typeface="Aptos"/>
                <a:cs typeface="Arial" panose="020B0604020202020204" pitchFamily="34" charset="0"/>
              </a:rPr>
              <a:t>.</a:t>
            </a:r>
            <a:endParaRPr lang="tr-TR" sz="1200" b="1" dirty="0">
              <a:latin typeface="Times New Roman" panose="02020603050405020304" pitchFamily="18" charset="0"/>
              <a:ea typeface="Aptos"/>
              <a:cs typeface="Arial" panose="020B0604020202020204" pitchFamily="34" charset="0"/>
            </a:endParaRPr>
          </a:p>
          <a:p>
            <a:pPr marL="0" indent="0" algn="just">
              <a:lnSpc>
                <a:spcPct val="107000"/>
              </a:lnSpc>
              <a:spcAft>
                <a:spcPts val="800"/>
              </a:spcAft>
              <a:buNone/>
            </a:pPr>
            <a:r>
              <a:rPr lang="tr-TR" sz="1200" b="1" dirty="0">
                <a:latin typeface="Times New Roman" panose="02020603050405020304" pitchFamily="18" charset="0"/>
                <a:ea typeface="Aptos"/>
                <a:cs typeface="Arial" panose="020B0604020202020204" pitchFamily="34" charset="0"/>
              </a:rPr>
              <a:t>dense (32) : 32 nöronlu ikinci gizli katman. </a:t>
            </a:r>
            <a:r>
              <a:rPr lang="tr-TR" sz="1200" dirty="0">
                <a:latin typeface="Times New Roman" panose="02020603050405020304" pitchFamily="18" charset="0"/>
                <a:ea typeface="Aptos"/>
                <a:cs typeface="Arial" panose="020B0604020202020204" pitchFamily="34" charset="0"/>
              </a:rPr>
              <a:t>İlk katmanda yakalanan ilişkiler  (örneğin, yüksek </a:t>
            </a:r>
            <a:r>
              <a:rPr lang="tr-TR" sz="1200" dirty="0" err="1">
                <a:latin typeface="Times New Roman" panose="02020603050405020304" pitchFamily="18" charset="0"/>
                <a:ea typeface="Aptos"/>
                <a:cs typeface="Arial" panose="020B0604020202020204" pitchFamily="34" charset="0"/>
              </a:rPr>
              <a:t>tüketim+düşük</a:t>
            </a:r>
            <a:r>
              <a:rPr lang="tr-TR" sz="1200" dirty="0">
                <a:latin typeface="Times New Roman" panose="02020603050405020304" pitchFamily="18" charset="0"/>
                <a:ea typeface="Aptos"/>
                <a:cs typeface="Arial" panose="020B0604020202020204" pitchFamily="34" charset="0"/>
              </a:rPr>
              <a:t> rüzgar</a:t>
            </a:r>
            <a:r>
              <a:rPr lang="en-US" sz="1200" dirty="0">
                <a:latin typeface="Times New Roman" panose="02020603050405020304" pitchFamily="18" charset="0"/>
                <a:ea typeface="Aptos"/>
                <a:cs typeface="Arial" panose="020B0604020202020204" pitchFamily="34" charset="0"/>
              </a:rPr>
              <a:t>=</a:t>
            </a:r>
            <a:r>
              <a:rPr lang="tr-TR" sz="1200" dirty="0">
                <a:latin typeface="Times New Roman" panose="02020603050405020304" pitchFamily="18" charset="0"/>
                <a:ea typeface="Aptos"/>
                <a:cs typeface="Arial" panose="020B0604020202020204" pitchFamily="34" charset="0"/>
              </a:rPr>
              <a:t>yüksek fiyat) bu katmandan daha spesifik senaryolara dönüşür. Örneğin, kış aylarında sabah saatlerinde gaz fiyatı artışı varsa fiyat ani sıçrayabilir. Bu daralma </a:t>
            </a:r>
            <a:r>
              <a:rPr lang="tr-TR" sz="1200" dirty="0" err="1">
                <a:latin typeface="Times New Roman" panose="02020603050405020304" pitchFamily="18" charset="0"/>
                <a:ea typeface="Aptos"/>
                <a:cs typeface="Arial" panose="020B0604020202020204" pitchFamily="34" charset="0"/>
              </a:rPr>
              <a:t>overfitting</a:t>
            </a:r>
            <a:r>
              <a:rPr lang="tr-TR" sz="1200" dirty="0">
                <a:latin typeface="Times New Roman" panose="02020603050405020304" pitchFamily="18" charset="0"/>
                <a:ea typeface="Aptos"/>
                <a:cs typeface="Arial" panose="020B0604020202020204" pitchFamily="34" charset="0"/>
              </a:rPr>
              <a:t> riskini azaltabilir.</a:t>
            </a:r>
            <a:endParaRPr lang="tr-TR" sz="1200" b="1" dirty="0">
              <a:latin typeface="Times New Roman" panose="02020603050405020304" pitchFamily="18" charset="0"/>
              <a:ea typeface="Aptos"/>
              <a:cs typeface="Arial" panose="020B0604020202020204" pitchFamily="34" charset="0"/>
            </a:endParaRPr>
          </a:p>
          <a:p>
            <a:pPr marL="0" indent="0" algn="just">
              <a:lnSpc>
                <a:spcPct val="107000"/>
              </a:lnSpc>
              <a:spcAft>
                <a:spcPts val="800"/>
              </a:spcAft>
              <a:buNone/>
            </a:pPr>
            <a:r>
              <a:rPr lang="tr-TR" sz="1200" b="1" dirty="0" err="1">
                <a:latin typeface="Times New Roman" panose="02020603050405020304" pitchFamily="18" charset="0"/>
                <a:ea typeface="Aptos"/>
                <a:cs typeface="Arial" panose="020B0604020202020204" pitchFamily="34" charset="0"/>
              </a:rPr>
              <a:t>Concatenate</a:t>
            </a:r>
            <a:r>
              <a:rPr lang="tr-TR" sz="1200" b="1" dirty="0">
                <a:latin typeface="Times New Roman" panose="02020603050405020304" pitchFamily="18" charset="0"/>
                <a:ea typeface="Aptos"/>
                <a:cs typeface="Arial" panose="020B0604020202020204" pitchFamily="34" charset="0"/>
              </a:rPr>
              <a:t> : </a:t>
            </a:r>
            <a:r>
              <a:rPr lang="tr-TR" sz="1200" dirty="0">
                <a:latin typeface="Times New Roman" panose="02020603050405020304" pitchFamily="18" charset="0"/>
                <a:ea typeface="Aptos"/>
                <a:cs typeface="Arial" panose="020B0604020202020204" pitchFamily="34" charset="0"/>
              </a:rPr>
              <a:t>Bu katman </a:t>
            </a:r>
            <a:r>
              <a:rPr lang="tr-TR" sz="1200" dirty="0" err="1">
                <a:latin typeface="Times New Roman" panose="02020603050405020304" pitchFamily="18" charset="0"/>
                <a:ea typeface="Aptos"/>
                <a:cs typeface="Arial" panose="020B0604020202020204" pitchFamily="34" charset="0"/>
              </a:rPr>
              <a:t>lstm_output</a:t>
            </a:r>
            <a:r>
              <a:rPr lang="tr-TR" sz="1200" dirty="0">
                <a:latin typeface="Times New Roman" panose="02020603050405020304" pitchFamily="18" charset="0"/>
                <a:ea typeface="Aptos"/>
                <a:cs typeface="Arial" panose="020B0604020202020204" pitchFamily="34" charset="0"/>
              </a:rPr>
              <a:t> ve </a:t>
            </a:r>
            <a:r>
              <a:rPr lang="tr-TR" sz="1200" dirty="0" err="1">
                <a:latin typeface="Times New Roman" panose="02020603050405020304" pitchFamily="18" charset="0"/>
                <a:ea typeface="Aptos"/>
                <a:cs typeface="Arial" panose="020B0604020202020204" pitchFamily="34" charset="0"/>
              </a:rPr>
              <a:t>static_output</a:t>
            </a:r>
            <a:r>
              <a:rPr lang="tr-TR" sz="1200" dirty="0">
                <a:latin typeface="Times New Roman" panose="02020603050405020304" pitchFamily="18" charset="0"/>
                <a:ea typeface="Aptos"/>
                <a:cs typeface="Arial" panose="020B0604020202020204" pitchFamily="34" charset="0"/>
              </a:rPr>
              <a:t> (MLP çıktısı – zamandan bağımsız öznitelikler) çıktılarını birleştirir. Bu iki vektör bir araya getirilir ve tek bir uzun vektör elde edilir. </a:t>
            </a:r>
          </a:p>
          <a:p>
            <a:pPr marL="0" indent="0" algn="just">
              <a:lnSpc>
                <a:spcPct val="107000"/>
              </a:lnSpc>
              <a:spcAft>
                <a:spcPts val="800"/>
              </a:spcAft>
              <a:buNone/>
            </a:pPr>
            <a:r>
              <a:rPr lang="tr-TR" sz="1200" b="1" dirty="0">
                <a:latin typeface="Times New Roman" panose="02020603050405020304" pitchFamily="18" charset="0"/>
                <a:ea typeface="Aptos"/>
                <a:cs typeface="Arial" panose="020B0604020202020204" pitchFamily="34" charset="0"/>
              </a:rPr>
              <a:t>dense (1) : çıkış katmanı. </a:t>
            </a:r>
            <a:r>
              <a:rPr lang="tr-TR" sz="1200" dirty="0">
                <a:latin typeface="Times New Roman" panose="02020603050405020304" pitchFamily="18" charset="0"/>
                <a:ea typeface="Aptos"/>
                <a:cs typeface="Arial" panose="020B0604020202020204" pitchFamily="34" charset="0"/>
              </a:rPr>
              <a:t>Sürekli PTF değeri veriyor Bu satırda, birleşen vektör tek bir çıktıya dönüşür. Girdi olarak </a:t>
            </a:r>
            <a:r>
              <a:rPr lang="tr-TR" sz="1200" dirty="0" err="1">
                <a:latin typeface="Times New Roman" panose="02020603050405020304" pitchFamily="18" charset="0"/>
                <a:ea typeface="Aptos"/>
                <a:cs typeface="Arial" panose="020B0604020202020204" pitchFamily="34" charset="0"/>
              </a:rPr>
              <a:t>Concatenate</a:t>
            </a:r>
            <a:r>
              <a:rPr lang="tr-TR" sz="1200" dirty="0">
                <a:latin typeface="Times New Roman" panose="02020603050405020304" pitchFamily="18" charset="0"/>
                <a:ea typeface="Aptos"/>
                <a:cs typeface="Arial" panose="020B0604020202020204" pitchFamily="34" charset="0"/>
              </a:rPr>
              <a:t> katmanının çıktısını alır. Tüm öğrenilen temsiller tek bir sayıya, yani PTF (TL/</a:t>
            </a:r>
            <a:r>
              <a:rPr lang="tr-TR" sz="1200" dirty="0" err="1">
                <a:latin typeface="Times New Roman" panose="02020603050405020304" pitchFamily="18" charset="0"/>
                <a:ea typeface="Aptos"/>
                <a:cs typeface="Arial" panose="020B0604020202020204" pitchFamily="34" charset="0"/>
              </a:rPr>
              <a:t>MWh</a:t>
            </a:r>
            <a:r>
              <a:rPr lang="tr-TR" sz="1200" dirty="0">
                <a:latin typeface="Times New Roman" panose="02020603050405020304" pitchFamily="18" charset="0"/>
                <a:ea typeface="Aptos"/>
                <a:cs typeface="Arial" panose="020B0604020202020204" pitchFamily="34" charset="0"/>
              </a:rPr>
              <a:t>) tahminine dönüşür. Burada aktivasyon fonksiyonu yok çünkü (lineer) regresyon problemi. </a:t>
            </a:r>
            <a:r>
              <a:rPr lang="tr-TR" sz="1200" b="1" dirty="0" err="1">
                <a:latin typeface="Times New Roman" panose="02020603050405020304" pitchFamily="18" charset="0"/>
                <a:ea typeface="Aptos"/>
                <a:cs typeface="Arial" panose="020B0604020202020204" pitchFamily="34" charset="0"/>
              </a:rPr>
              <a:t>Optimizer</a:t>
            </a:r>
            <a:r>
              <a:rPr lang="tr-TR" sz="1200" b="1" dirty="0">
                <a:latin typeface="Times New Roman" panose="02020603050405020304" pitchFamily="18" charset="0"/>
                <a:ea typeface="Aptos"/>
                <a:cs typeface="Arial" panose="020B0604020202020204" pitchFamily="34" charset="0"/>
              </a:rPr>
              <a:t>: Adam (</a:t>
            </a:r>
            <a:r>
              <a:rPr lang="tr-TR" sz="1200" b="1" dirty="0" err="1">
                <a:latin typeface="Times New Roman" panose="02020603050405020304" pitchFamily="18" charset="0"/>
                <a:ea typeface="Aptos"/>
                <a:cs typeface="Arial" panose="020B0604020202020204" pitchFamily="34" charset="0"/>
              </a:rPr>
              <a:t>Adaptive</a:t>
            </a:r>
            <a:r>
              <a:rPr lang="tr-TR" sz="1200" b="1" dirty="0">
                <a:latin typeface="Times New Roman" panose="02020603050405020304" pitchFamily="18" charset="0"/>
                <a:ea typeface="Aptos"/>
                <a:cs typeface="Arial" panose="020B0604020202020204" pitchFamily="34" charset="0"/>
              </a:rPr>
              <a:t> Moment </a:t>
            </a:r>
            <a:r>
              <a:rPr lang="tr-TR" sz="1200" b="1" dirty="0" err="1">
                <a:latin typeface="Times New Roman" panose="02020603050405020304" pitchFamily="18" charset="0"/>
                <a:ea typeface="Aptos"/>
                <a:cs typeface="Arial" panose="020B0604020202020204" pitchFamily="34" charset="0"/>
              </a:rPr>
              <a:t>Estimation</a:t>
            </a:r>
            <a:r>
              <a:rPr lang="tr-TR" sz="1200" b="1" dirty="0">
                <a:latin typeface="Times New Roman" panose="02020603050405020304" pitchFamily="18" charset="0"/>
                <a:ea typeface="Aptos"/>
                <a:cs typeface="Arial" panose="020B0604020202020204" pitchFamily="34" charset="0"/>
              </a:rPr>
              <a:t>). (</a:t>
            </a:r>
            <a:r>
              <a:rPr lang="tr-TR" sz="1200" b="1" dirty="0" err="1">
                <a:latin typeface="Times New Roman" panose="02020603050405020304" pitchFamily="18" charset="0"/>
                <a:ea typeface="Aptos"/>
                <a:cs typeface="Arial" panose="020B0604020202020204" pitchFamily="34" charset="0"/>
              </a:rPr>
              <a:t>learning_rate</a:t>
            </a:r>
            <a:r>
              <a:rPr lang="en-US" sz="1200" b="1" dirty="0">
                <a:latin typeface="Times New Roman" panose="02020603050405020304" pitchFamily="18" charset="0"/>
                <a:ea typeface="Aptos"/>
                <a:cs typeface="Arial" panose="020B0604020202020204" pitchFamily="34" charset="0"/>
              </a:rPr>
              <a:t>=</a:t>
            </a:r>
            <a:r>
              <a:rPr lang="ru-RU" sz="1200" b="1" dirty="0">
                <a:latin typeface="Times New Roman" panose="02020603050405020304" pitchFamily="18" charset="0"/>
                <a:ea typeface="Aptos"/>
                <a:cs typeface="Arial" panose="020B0604020202020204" pitchFamily="34" charset="0"/>
              </a:rPr>
              <a:t>0.001</a:t>
            </a:r>
            <a:r>
              <a:rPr lang="tr-TR" sz="1200" b="1" dirty="0">
                <a:latin typeface="Times New Roman" panose="02020603050405020304" pitchFamily="18" charset="0"/>
                <a:ea typeface="Aptos"/>
                <a:cs typeface="Arial" panose="020B0604020202020204" pitchFamily="34" charset="0"/>
              </a:rPr>
              <a:t>). </a:t>
            </a:r>
            <a:r>
              <a:rPr lang="tr-TR" sz="1200" dirty="0">
                <a:latin typeface="Times New Roman" panose="02020603050405020304" pitchFamily="18" charset="0"/>
                <a:ea typeface="Aptos"/>
                <a:cs typeface="Arial" panose="020B0604020202020204" pitchFamily="34" charset="0"/>
              </a:rPr>
              <a:t>Bu algoritma her parametrenin (ağırlığın) güncelleme hızını ayrı ayrı takip eder. Öğrenme oranı literatüre uygun şekilde 0.001 seçilmiştir.</a:t>
            </a:r>
            <a:endParaRPr lang="tr-TR" sz="1200" b="1" dirty="0">
              <a:latin typeface="Times New Roman" panose="02020603050405020304" pitchFamily="18" charset="0"/>
              <a:ea typeface="Aptos"/>
              <a:cs typeface="Arial" panose="020B0604020202020204" pitchFamily="34" charset="0"/>
            </a:endParaRPr>
          </a:p>
          <a:p>
            <a:pPr marL="0" indent="0" algn="just">
              <a:lnSpc>
                <a:spcPct val="107000"/>
              </a:lnSpc>
              <a:spcAft>
                <a:spcPts val="800"/>
              </a:spcAft>
              <a:buNone/>
            </a:pPr>
            <a:r>
              <a:rPr lang="tr-TR" sz="1200" dirty="0">
                <a:effectLst/>
                <a:latin typeface="Times New Roman" panose="02020603050405020304" pitchFamily="18" charset="0"/>
                <a:ea typeface="Aptos"/>
                <a:cs typeface="Arial" panose="020B0604020202020204" pitchFamily="34" charset="0"/>
              </a:rPr>
              <a:t>Çıkış katmanı 1 saatlik PTF üretir. </a:t>
            </a:r>
          </a:p>
        </p:txBody>
      </p:sp>
    </p:spTree>
    <p:extLst>
      <p:ext uri="{BB962C8B-B14F-4D97-AF65-F5344CB8AC3E}">
        <p14:creationId xmlns:p14="http://schemas.microsoft.com/office/powerpoint/2010/main" val="3433265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Model 1 Sonuçlar</a:t>
            </a:r>
            <a:endParaRPr lang="ru-RU" dirty="0"/>
          </a:p>
        </p:txBody>
      </p:sp>
      <p:sp>
        <p:nvSpPr>
          <p:cNvPr id="5" name="Content Placeholder 4"/>
          <p:cNvSpPr>
            <a:spLocks noGrp="1"/>
          </p:cNvSpPr>
          <p:nvPr>
            <p:ph idx="1"/>
          </p:nvPr>
        </p:nvSpPr>
        <p:spPr>
          <a:prstGeom prst="rect">
            <a:avLst/>
          </a:prstGeom>
        </p:spPr>
        <p:txBody>
          <a:bodyPr wrap="none">
            <a:spAutoFit/>
          </a:bodyPr>
          <a:lstStyle/>
          <a:p>
            <a:r>
              <a:rPr lang="ru-RU" dirty="0"/>
              <a:t>MAPE: 9.38 %</a:t>
            </a:r>
          </a:p>
        </p:txBody>
      </p:sp>
      <p:pic>
        <p:nvPicPr>
          <p:cNvPr id="2050" name="Picture 2">
            <a:extLst>
              <a:ext uri="{FF2B5EF4-FFF2-40B4-BE49-F238E27FC236}">
                <a16:creationId xmlns:a16="http://schemas.microsoft.com/office/drawing/2014/main" id="{46EDCD62-7D0E-600F-BC81-0DB7404FC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89200"/>
            <a:ext cx="12192000" cy="400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6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264" y="157317"/>
            <a:ext cx="2258961" cy="383458"/>
          </a:xfrm>
        </p:spPr>
        <p:txBody>
          <a:bodyPr>
            <a:normAutofit fontScale="90000"/>
          </a:bodyPr>
          <a:lstStyle/>
          <a:p>
            <a:r>
              <a:rPr lang="en-GB" dirty="0"/>
              <a:t>MODEL 2</a:t>
            </a:r>
            <a:endParaRPr lang="ru-RU" dirty="0"/>
          </a:p>
        </p:txBody>
      </p:sp>
      <p:sp>
        <p:nvSpPr>
          <p:cNvPr id="3" name="Content Placeholder 2"/>
          <p:cNvSpPr>
            <a:spLocks noGrp="1"/>
          </p:cNvSpPr>
          <p:nvPr>
            <p:ph idx="1"/>
          </p:nvPr>
        </p:nvSpPr>
        <p:spPr>
          <a:xfrm>
            <a:off x="149941" y="655585"/>
            <a:ext cx="11865078" cy="6045097"/>
          </a:xfrm>
        </p:spPr>
        <p:txBody>
          <a:bodyPr>
            <a:normAutofit fontScale="92500" lnSpcReduction="20000"/>
          </a:bodyPr>
          <a:lstStyle/>
          <a:p>
            <a:r>
              <a:rPr lang="tr-TR" dirty="0"/>
              <a:t>Amaç </a:t>
            </a:r>
            <a:r>
              <a:rPr lang="tr-TR" dirty="0" err="1"/>
              <a:t>PTF’yi</a:t>
            </a:r>
            <a:r>
              <a:rPr lang="tr-TR" dirty="0"/>
              <a:t> daha basit şekilde </a:t>
            </a:r>
            <a:r>
              <a:rPr lang="tr-TR" dirty="0" err="1"/>
              <a:t>RandomForrest</a:t>
            </a:r>
            <a:r>
              <a:rPr lang="tr-TR" dirty="0"/>
              <a:t> kullanarak tahmin etmek.</a:t>
            </a:r>
          </a:p>
          <a:p>
            <a:r>
              <a:rPr lang="en-US" b="1" dirty="0"/>
              <a:t>birlesik_veri.csv</a:t>
            </a:r>
            <a:r>
              <a:rPr lang="en-US" dirty="0"/>
              <a:t> </a:t>
            </a:r>
            <a:r>
              <a:rPr lang="en-US" dirty="0" err="1"/>
              <a:t>dosyası</a:t>
            </a:r>
            <a:r>
              <a:rPr lang="en-US" dirty="0"/>
              <a:t> (26.304 </a:t>
            </a:r>
            <a:r>
              <a:rPr lang="en-US" dirty="0" err="1"/>
              <a:t>saatlik</a:t>
            </a:r>
            <a:r>
              <a:rPr lang="en-US" dirty="0"/>
              <a:t> </a:t>
            </a:r>
            <a:r>
              <a:rPr lang="en-US" dirty="0" err="1"/>
              <a:t>gözlem</a:t>
            </a:r>
            <a:r>
              <a:rPr lang="en-US" dirty="0"/>
              <a:t>, 30 </a:t>
            </a:r>
            <a:r>
              <a:rPr lang="en-US" dirty="0" err="1"/>
              <a:t>değişken</a:t>
            </a:r>
            <a:r>
              <a:rPr lang="en-US" dirty="0"/>
              <a:t>)</a:t>
            </a:r>
            <a:endParaRPr lang="tr-TR" dirty="0"/>
          </a:p>
          <a:p>
            <a:r>
              <a:rPr lang="tr-TR" dirty="0" err="1"/>
              <a:t>MinMaxScaler</a:t>
            </a:r>
            <a:r>
              <a:rPr lang="tr-TR" dirty="0"/>
              <a:t> (tüm özellikleri [0,1] aralığına çeker). Yakıt fiyatları, tüketim, üretim tipleri, hava sıcaklığı gibi değişkenler farklı büyüklükte birimlerde </a:t>
            </a:r>
            <a:r>
              <a:rPr lang="tr-TR" dirty="0" err="1"/>
              <a:t>olabilir.Bu</a:t>
            </a:r>
            <a:r>
              <a:rPr lang="tr-TR" dirty="0"/>
              <a:t> farklı ölçekler modelin bazı değişkenleri gereksiz yere daha fazla önemsemesine yol açabilir. Ölçekleme, bu ölçüm birimi farkını ortadan kaldırarak fiziksel karşılaştırmayı adil hale getirir.</a:t>
            </a:r>
          </a:p>
          <a:p>
            <a:r>
              <a:rPr lang="tr-TR" dirty="0" err="1"/>
              <a:t>TimeSeriesSplit</a:t>
            </a:r>
            <a:r>
              <a:rPr lang="tr-TR" dirty="0"/>
              <a:t>(</a:t>
            </a:r>
            <a:r>
              <a:rPr lang="tr-TR" dirty="0" err="1"/>
              <a:t>n_splits</a:t>
            </a:r>
            <a:r>
              <a:rPr lang="tr-TR" dirty="0"/>
              <a:t>=5) : Veriler kronolojik sıraya göre 5 parçaya bölünür. Her turda bir test bölümü seçilir, önceki veriler eğitimde kullanılır.</a:t>
            </a:r>
          </a:p>
          <a:p>
            <a:r>
              <a:rPr lang="tr-TR" dirty="0"/>
              <a:t>Modelin ürettiği: </a:t>
            </a:r>
            <a:r>
              <a:rPr lang="tr-TR" dirty="0" err="1"/>
              <a:t>y_pred_scaled</a:t>
            </a:r>
            <a:r>
              <a:rPr lang="tr-TR" dirty="0"/>
              <a:t>: Modelin tahmin ettiği [0,1] aralığındaki ölçekli PTF. Sonrasında tekrar </a:t>
            </a:r>
            <a:r>
              <a:rPr lang="tr-TR" dirty="0" err="1"/>
              <a:t>inverse_transform</a:t>
            </a:r>
            <a:r>
              <a:rPr lang="tr-TR" dirty="0"/>
              <a:t> ile TL birimine geri döndürülür. Örneğin:0.15 gibi bir değer, </a:t>
            </a:r>
            <a:r>
              <a:rPr lang="tr-TR" dirty="0" err="1"/>
              <a:t>MinMaxScaler</a:t>
            </a:r>
            <a:r>
              <a:rPr lang="tr-TR" dirty="0"/>
              <a:t> ile PTF = 200 TL anlamına gelir.</a:t>
            </a:r>
          </a:p>
          <a:p>
            <a:r>
              <a:rPr lang="tr-TR" dirty="0"/>
              <a:t> </a:t>
            </a:r>
            <a:r>
              <a:rPr lang="tr-TR" dirty="0" err="1"/>
              <a:t>y_pred</a:t>
            </a:r>
            <a:r>
              <a:rPr lang="tr-TR" dirty="0"/>
              <a:t>: Gerçek PTF birimlerine dönüştürülmüş değerler (TL/</a:t>
            </a:r>
            <a:r>
              <a:rPr lang="tr-TR" dirty="0" err="1"/>
              <a:t>MWh</a:t>
            </a:r>
            <a:r>
              <a:rPr lang="tr-TR" dirty="0"/>
              <a:t>).</a:t>
            </a:r>
          </a:p>
          <a:p>
            <a:r>
              <a:rPr lang="tr-TR" dirty="0" err="1"/>
              <a:t>RandomForestRegressor</a:t>
            </a:r>
            <a:r>
              <a:rPr lang="tr-TR" dirty="0"/>
              <a:t>: </a:t>
            </a:r>
            <a:r>
              <a:rPr lang="en-US" dirty="0" err="1"/>
              <a:t>Ağaç</a:t>
            </a:r>
            <a:r>
              <a:rPr lang="en-US" dirty="0"/>
              <a:t> </a:t>
            </a:r>
            <a:r>
              <a:rPr lang="en-US" dirty="0" err="1"/>
              <a:t>sayısı</a:t>
            </a:r>
            <a:r>
              <a:rPr lang="en-US" dirty="0"/>
              <a:t>: 100</a:t>
            </a:r>
            <a:r>
              <a:rPr lang="tr-TR" dirty="0"/>
              <a:t>. </a:t>
            </a:r>
            <a:r>
              <a:rPr lang="en-US" dirty="0" err="1"/>
              <a:t>Parametre</a:t>
            </a:r>
            <a:r>
              <a:rPr lang="en-US" dirty="0"/>
              <a:t>: </a:t>
            </a:r>
            <a:r>
              <a:rPr lang="en-US" dirty="0" err="1"/>
              <a:t>random_state</a:t>
            </a:r>
            <a:r>
              <a:rPr lang="en-US" dirty="0"/>
              <a:t>=42</a:t>
            </a:r>
            <a:r>
              <a:rPr lang="tr-TR" dirty="0"/>
              <a:t>. Zaman serisinin %80’i eğitim verisi. </a:t>
            </a:r>
            <a:r>
              <a:rPr lang="en-US" dirty="0"/>
              <a:t>100 </a:t>
            </a:r>
            <a:r>
              <a:rPr lang="en-US" dirty="0" err="1"/>
              <a:t>karar</a:t>
            </a:r>
            <a:r>
              <a:rPr lang="en-US" dirty="0"/>
              <a:t> </a:t>
            </a:r>
            <a:r>
              <a:rPr lang="en-US" dirty="0" err="1"/>
              <a:t>ağacı</a:t>
            </a:r>
            <a:r>
              <a:rPr lang="tr-TR" dirty="0"/>
              <a:t> f</a:t>
            </a:r>
            <a:r>
              <a:rPr lang="en-US" dirty="0" err="1"/>
              <a:t>arklı</a:t>
            </a:r>
            <a:r>
              <a:rPr lang="en-US" dirty="0"/>
              <a:t> </a:t>
            </a:r>
            <a:r>
              <a:rPr lang="en-US" dirty="0" err="1"/>
              <a:t>veri</a:t>
            </a:r>
            <a:r>
              <a:rPr lang="en-US" dirty="0"/>
              <a:t> alt </a:t>
            </a:r>
            <a:r>
              <a:rPr lang="en-US" dirty="0" err="1"/>
              <a:t>kümelerine</a:t>
            </a:r>
            <a:r>
              <a:rPr lang="en-US" dirty="0"/>
              <a:t> </a:t>
            </a:r>
            <a:r>
              <a:rPr lang="en-US" dirty="0" err="1"/>
              <a:t>bakarak</a:t>
            </a:r>
            <a:r>
              <a:rPr lang="en-US" dirty="0"/>
              <a:t> </a:t>
            </a:r>
            <a:r>
              <a:rPr lang="tr-TR" dirty="0"/>
              <a:t>öğrenir. </a:t>
            </a:r>
            <a:r>
              <a:rPr lang="en-US" dirty="0"/>
              <a:t>Her </a:t>
            </a:r>
            <a:r>
              <a:rPr lang="en-US" dirty="0" err="1"/>
              <a:t>bir</a:t>
            </a:r>
            <a:r>
              <a:rPr lang="en-US" dirty="0"/>
              <a:t> </a:t>
            </a:r>
            <a:r>
              <a:rPr lang="en-US" dirty="0" err="1"/>
              <a:t>ağaç</a:t>
            </a:r>
            <a:r>
              <a:rPr lang="en-US" dirty="0"/>
              <a:t> </a:t>
            </a:r>
            <a:r>
              <a:rPr lang="en-US" dirty="0" err="1"/>
              <a:t>farklı</a:t>
            </a:r>
            <a:r>
              <a:rPr lang="en-US" dirty="0"/>
              <a:t> </a:t>
            </a:r>
            <a:r>
              <a:rPr lang="en-US" dirty="0" err="1"/>
              <a:t>bir</a:t>
            </a:r>
            <a:r>
              <a:rPr lang="en-US" dirty="0"/>
              <a:t> </a:t>
            </a:r>
            <a:r>
              <a:rPr lang="en-US" dirty="0" err="1"/>
              <a:t>hipotez</a:t>
            </a:r>
            <a:r>
              <a:rPr lang="en-US" dirty="0"/>
              <a:t> </a:t>
            </a:r>
            <a:r>
              <a:rPr lang="en-US" dirty="0" err="1"/>
              <a:t>geliştirir</a:t>
            </a:r>
            <a:r>
              <a:rPr lang="tr-TR" dirty="0"/>
              <a:t>. </a:t>
            </a:r>
          </a:p>
          <a:p>
            <a:r>
              <a:rPr lang="tr-TR" dirty="0"/>
              <a:t> Örneğin, Doğal Gaz fiyatı artarsa, </a:t>
            </a:r>
            <a:r>
              <a:rPr lang="tr-TR" dirty="0" err="1"/>
              <a:t>PTF'nin</a:t>
            </a:r>
            <a:r>
              <a:rPr lang="tr-TR" dirty="0"/>
              <a:t> yükselmesi gerektiğini </a:t>
            </a:r>
            <a:r>
              <a:rPr lang="tr-TR" dirty="0" err="1"/>
              <a:t>öğrenir.Rüzgar</a:t>
            </a:r>
            <a:r>
              <a:rPr lang="tr-TR" dirty="0"/>
              <a:t> üretimi arttığında </a:t>
            </a:r>
            <a:r>
              <a:rPr lang="tr-TR" dirty="0" err="1"/>
              <a:t>PTF'nin</a:t>
            </a:r>
            <a:r>
              <a:rPr lang="tr-TR" dirty="0"/>
              <a:t> düşebileceğini öğrenir.</a:t>
            </a:r>
          </a:p>
          <a:p>
            <a:endParaRPr lang="tr-TR" dirty="0"/>
          </a:p>
          <a:p>
            <a:endParaRPr lang="tr-TR" dirty="0"/>
          </a:p>
          <a:p>
            <a:pPr marL="0" indent="0">
              <a:buNone/>
            </a:pPr>
            <a:endParaRPr lang="ru-RU" dirty="0"/>
          </a:p>
        </p:txBody>
      </p:sp>
    </p:spTree>
    <p:extLst>
      <p:ext uri="{BB962C8B-B14F-4D97-AF65-F5344CB8AC3E}">
        <p14:creationId xmlns:p14="http://schemas.microsoft.com/office/powerpoint/2010/main" val="230792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C7560-1910-BE4D-E106-1305AFCF83AC}"/>
              </a:ext>
            </a:extLst>
          </p:cNvPr>
          <p:cNvSpPr>
            <a:spLocks noGrp="1"/>
          </p:cNvSpPr>
          <p:nvPr>
            <p:ph type="title"/>
          </p:nvPr>
        </p:nvSpPr>
        <p:spPr/>
        <p:txBody>
          <a:bodyPr/>
          <a:lstStyle/>
          <a:p>
            <a:r>
              <a:rPr lang="tr-TR" dirty="0"/>
              <a:t>Model 2 Sonuçları</a:t>
            </a:r>
            <a:endParaRPr lang="en-US" dirty="0"/>
          </a:p>
        </p:txBody>
      </p:sp>
      <p:pic>
        <p:nvPicPr>
          <p:cNvPr id="4098" name="Picture 2">
            <a:extLst>
              <a:ext uri="{FF2B5EF4-FFF2-40B4-BE49-F238E27FC236}">
                <a16:creationId xmlns:a16="http://schemas.microsoft.com/office/drawing/2014/main" id="{FAC63FE8-702D-BBA1-D7F6-A2BBECE9C8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81019"/>
            <a:ext cx="10515600" cy="37096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05CB242-BF00-2819-861F-977F47F9FFB6}"/>
              </a:ext>
            </a:extLst>
          </p:cNvPr>
          <p:cNvSpPr>
            <a:spLocks noChangeArrowheads="1"/>
          </p:cNvSpPr>
          <p:nvPr/>
        </p:nvSpPr>
        <p:spPr bwMode="auto">
          <a:xfrm>
            <a:off x="2794000" y="4534265"/>
            <a:ext cx="148336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b="0" i="0" u="none" strike="noStrike" cap="none" normalizeH="0" baseline="0" dirty="0">
                <a:ln>
                  <a:noFill/>
                </a:ln>
                <a:solidFill>
                  <a:schemeClr val="tx1"/>
                </a:solidFill>
                <a:effectLst/>
                <a:latin typeface="menlo"/>
              </a:rPr>
              <a:t>MAPE: </a:t>
            </a:r>
            <a:r>
              <a:rPr kumimoji="0" lang="en-US" altLang="en-US" b="0" i="0" u="none" strike="noStrike" cap="none" normalizeH="0" baseline="0" dirty="0">
                <a:ln>
                  <a:noFill/>
                </a:ln>
                <a:solidFill>
                  <a:schemeClr val="tx1"/>
                </a:solidFill>
                <a:effectLst/>
                <a:latin typeface="menlo"/>
              </a:rPr>
              <a:t>12.3567</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1388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977D6-2DBD-EF45-FEC9-F1E837AA1D86}"/>
              </a:ext>
            </a:extLst>
          </p:cNvPr>
          <p:cNvSpPr>
            <a:spLocks noGrp="1"/>
          </p:cNvSpPr>
          <p:nvPr>
            <p:ph type="title"/>
          </p:nvPr>
        </p:nvSpPr>
        <p:spPr>
          <a:xfrm>
            <a:off x="838200" y="0"/>
            <a:ext cx="10515600" cy="468593"/>
          </a:xfrm>
        </p:spPr>
        <p:txBody>
          <a:bodyPr>
            <a:normAutofit fontScale="90000"/>
          </a:bodyPr>
          <a:lstStyle/>
          <a:p>
            <a:pPr algn="ctr"/>
            <a:r>
              <a:rPr lang="tr-TR" dirty="0"/>
              <a:t>Sonuçlar</a:t>
            </a:r>
            <a:endParaRPr lang="en-US" dirty="0"/>
          </a:p>
        </p:txBody>
      </p:sp>
      <p:pic>
        <p:nvPicPr>
          <p:cNvPr id="1030" name="Picture 6">
            <a:extLst>
              <a:ext uri="{FF2B5EF4-FFF2-40B4-BE49-F238E27FC236}">
                <a16:creationId xmlns:a16="http://schemas.microsoft.com/office/drawing/2014/main" id="{158BB72B-6451-6DE9-F901-DE10984FA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50" y="513172"/>
            <a:ext cx="7762240" cy="27359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7D1F61F-A49B-CD41-17A8-03F70FA18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58" y="3429000"/>
            <a:ext cx="7511732" cy="309566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0B9D1C0-E618-F3DB-4151-BFF3D988375F}"/>
              </a:ext>
            </a:extLst>
          </p:cNvPr>
          <p:cNvSpPr txBox="1"/>
          <p:nvPr/>
        </p:nvSpPr>
        <p:spPr>
          <a:xfrm>
            <a:off x="172065" y="0"/>
            <a:ext cx="3372464" cy="3416320"/>
          </a:xfrm>
          <a:prstGeom prst="rect">
            <a:avLst/>
          </a:prstGeom>
          <a:noFill/>
        </p:spPr>
        <p:txBody>
          <a:bodyPr wrap="square">
            <a:spAutoFit/>
          </a:bodyPr>
          <a:lstStyle/>
          <a:p>
            <a:r>
              <a:rPr lang="tr-TR" dirty="0"/>
              <a:t>DEMO</a:t>
            </a:r>
            <a:r>
              <a:rPr lang="en-US" dirty="0"/>
              <a:t> </a:t>
            </a:r>
            <a:r>
              <a:rPr lang="tr-TR" dirty="0"/>
              <a:t>MODEL 1</a:t>
            </a:r>
          </a:p>
          <a:p>
            <a:r>
              <a:rPr lang="tr-TR" dirty="0"/>
              <a:t>         </a:t>
            </a:r>
            <a:r>
              <a:rPr lang="en-US" dirty="0"/>
              <a:t>Tarih   </a:t>
            </a:r>
            <a:r>
              <a:rPr lang="tr-TR" dirty="0"/>
              <a:t>    </a:t>
            </a:r>
            <a:r>
              <a:rPr lang="en-US" dirty="0"/>
              <a:t>MAE  </a:t>
            </a:r>
            <a:r>
              <a:rPr lang="tr-TR" dirty="0"/>
              <a:t>    </a:t>
            </a:r>
            <a:r>
              <a:rPr lang="en-US" dirty="0"/>
              <a:t>MAPE (%)</a:t>
            </a:r>
          </a:p>
          <a:p>
            <a:r>
              <a:rPr lang="en-US" dirty="0"/>
              <a:t>0  20240701  183.91      6.53</a:t>
            </a:r>
          </a:p>
          <a:p>
            <a:r>
              <a:rPr lang="en-US" dirty="0"/>
              <a:t>1  20240702  262.68      8.93</a:t>
            </a:r>
          </a:p>
          <a:p>
            <a:r>
              <a:rPr lang="en-US" dirty="0"/>
              <a:t>2  20240703  267.22      9.08</a:t>
            </a:r>
          </a:p>
          <a:p>
            <a:r>
              <a:rPr lang="en-US" dirty="0"/>
              <a:t>3  20240704  310.74     10.42</a:t>
            </a:r>
          </a:p>
          <a:p>
            <a:r>
              <a:rPr lang="en-US" dirty="0"/>
              <a:t>4  20240705  141.64      4.89</a:t>
            </a:r>
          </a:p>
          <a:p>
            <a:r>
              <a:rPr lang="en-US" dirty="0"/>
              <a:t>5  20240706   65.84      2.94</a:t>
            </a:r>
          </a:p>
          <a:p>
            <a:r>
              <a:rPr lang="en-US" dirty="0"/>
              <a:t>6  20240707   73.34      3.78</a:t>
            </a:r>
          </a:p>
          <a:p>
            <a:r>
              <a:rPr lang="en-US" dirty="0"/>
              <a:t>7  20240708  133.37      5.07</a:t>
            </a:r>
          </a:p>
          <a:p>
            <a:r>
              <a:rPr lang="en-US" dirty="0"/>
              <a:t>8  20240709  148.68      5.31</a:t>
            </a:r>
          </a:p>
          <a:p>
            <a:r>
              <a:rPr lang="en-US" dirty="0"/>
              <a:t>9  20240710  224.21      7.63</a:t>
            </a:r>
          </a:p>
        </p:txBody>
      </p:sp>
      <p:sp>
        <p:nvSpPr>
          <p:cNvPr id="11" name="TextBox 10">
            <a:extLst>
              <a:ext uri="{FF2B5EF4-FFF2-40B4-BE49-F238E27FC236}">
                <a16:creationId xmlns:a16="http://schemas.microsoft.com/office/drawing/2014/main" id="{A09B8D46-97D0-D5EA-B9B5-11CAC8C46BA9}"/>
              </a:ext>
            </a:extLst>
          </p:cNvPr>
          <p:cNvSpPr txBox="1"/>
          <p:nvPr/>
        </p:nvSpPr>
        <p:spPr>
          <a:xfrm>
            <a:off x="172065" y="3411014"/>
            <a:ext cx="3283974" cy="3416320"/>
          </a:xfrm>
          <a:prstGeom prst="rect">
            <a:avLst/>
          </a:prstGeom>
          <a:noFill/>
        </p:spPr>
        <p:txBody>
          <a:bodyPr wrap="square">
            <a:spAutoFit/>
          </a:bodyPr>
          <a:lstStyle/>
          <a:p>
            <a:r>
              <a:rPr lang="tr-TR" dirty="0"/>
              <a:t>DEMO MODEL 2       </a:t>
            </a:r>
          </a:p>
          <a:p>
            <a:r>
              <a:rPr lang="tr-TR" dirty="0"/>
              <a:t> </a:t>
            </a:r>
            <a:r>
              <a:rPr lang="en-US" dirty="0"/>
              <a:t>Tarih   </a:t>
            </a:r>
            <a:r>
              <a:rPr lang="tr-TR" dirty="0"/>
              <a:t>              </a:t>
            </a:r>
            <a:r>
              <a:rPr lang="en-US" dirty="0"/>
              <a:t>MAE  </a:t>
            </a:r>
            <a:r>
              <a:rPr lang="tr-TR" dirty="0"/>
              <a:t>    </a:t>
            </a:r>
            <a:r>
              <a:rPr lang="en-US" dirty="0"/>
              <a:t>MAPE (%)</a:t>
            </a:r>
            <a:endParaRPr lang="tr-TR" dirty="0"/>
          </a:p>
          <a:p>
            <a:r>
              <a:rPr lang="en-US" dirty="0"/>
              <a:t>0  </a:t>
            </a:r>
            <a:r>
              <a:rPr lang="tr-TR" dirty="0"/>
              <a:t>  </a:t>
            </a:r>
            <a:r>
              <a:rPr lang="en-US" dirty="0"/>
              <a:t>20240701    179.55       6.36</a:t>
            </a:r>
          </a:p>
          <a:p>
            <a:pPr marL="342900" indent="-342900">
              <a:buAutoNum type="arabicPlain"/>
            </a:pPr>
            <a:r>
              <a:rPr lang="en-US" dirty="0"/>
              <a:t>20240702    262.93       8.93         </a:t>
            </a:r>
            <a:endParaRPr lang="tr-TR" dirty="0"/>
          </a:p>
          <a:p>
            <a:pPr marL="342900" indent="-342900">
              <a:buAutoNum type="arabicPlain"/>
            </a:pPr>
            <a:r>
              <a:rPr lang="en-US" dirty="0"/>
              <a:t>20240703    274.00       9.30         </a:t>
            </a:r>
            <a:endParaRPr lang="tr-TR" dirty="0"/>
          </a:p>
          <a:p>
            <a:pPr marL="342900" indent="-342900">
              <a:buAutoNum type="arabicPlain" startAt="2"/>
            </a:pPr>
            <a:r>
              <a:rPr lang="en-US" dirty="0"/>
              <a:t>20240704    327.62      10.98        </a:t>
            </a:r>
            <a:endParaRPr lang="tr-TR" dirty="0"/>
          </a:p>
          <a:p>
            <a:pPr marL="342900" indent="-342900">
              <a:buAutoNum type="arabicPlain" startAt="3"/>
            </a:pPr>
            <a:r>
              <a:rPr lang="en-US" dirty="0"/>
              <a:t>20240705    144.71       4.98         </a:t>
            </a:r>
            <a:endParaRPr lang="tr-TR" dirty="0"/>
          </a:p>
          <a:p>
            <a:pPr marL="342900" indent="-342900">
              <a:buAutoNum type="arabicPlain" startAt="4"/>
            </a:pPr>
            <a:r>
              <a:rPr lang="en-US" dirty="0"/>
              <a:t>20240706     68.60       3.10         </a:t>
            </a:r>
            <a:endParaRPr lang="tr-TR" dirty="0"/>
          </a:p>
          <a:p>
            <a:pPr marL="342900" indent="-342900">
              <a:buAutoNum type="arabicPlain" startAt="5"/>
            </a:pPr>
            <a:r>
              <a:rPr lang="en-US" dirty="0"/>
              <a:t>20240707     76.81       4.02         </a:t>
            </a:r>
            <a:endParaRPr lang="tr-TR" dirty="0"/>
          </a:p>
          <a:p>
            <a:pPr marL="342900" indent="-342900">
              <a:buAutoNum type="arabicPlain" startAt="6"/>
            </a:pPr>
            <a:r>
              <a:rPr lang="en-US" dirty="0"/>
              <a:t>20240708    137.69       5.23         </a:t>
            </a:r>
            <a:endParaRPr lang="tr-TR" dirty="0"/>
          </a:p>
          <a:p>
            <a:pPr marL="342900" indent="-342900">
              <a:buAutoNum type="arabicPlain" startAt="7"/>
            </a:pPr>
            <a:r>
              <a:rPr lang="en-US" dirty="0"/>
              <a:t>20240709    153.56       5.48         </a:t>
            </a:r>
            <a:endParaRPr lang="tr-TR" dirty="0"/>
          </a:p>
          <a:p>
            <a:r>
              <a:rPr lang="en-US" dirty="0"/>
              <a:t>9 </a:t>
            </a:r>
            <a:r>
              <a:rPr lang="tr-TR" dirty="0"/>
              <a:t>  </a:t>
            </a:r>
            <a:r>
              <a:rPr lang="en-US" dirty="0"/>
              <a:t> 20240710    234.22       7.96</a:t>
            </a:r>
          </a:p>
        </p:txBody>
      </p:sp>
    </p:spTree>
    <p:extLst>
      <p:ext uri="{BB962C8B-B14F-4D97-AF65-F5344CB8AC3E}">
        <p14:creationId xmlns:p14="http://schemas.microsoft.com/office/powerpoint/2010/main" val="4190185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1788</Words>
  <Application>Microsoft Office PowerPoint</Application>
  <PresentationFormat>Widescreen</PresentationFormat>
  <Paragraphs>183</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menlo</vt:lpstr>
      <vt:lpstr>Times New Roman</vt:lpstr>
      <vt:lpstr>Office Theme</vt:lpstr>
      <vt:lpstr>TOBB ETÜ   Yapay Zekâ Destekli Elektrik Piyasa Takas Fiyatları Tahmini</vt:lpstr>
      <vt:lpstr>VERİ</vt:lpstr>
      <vt:lpstr>PowerPoint Presentation</vt:lpstr>
      <vt:lpstr>MODEL 1</vt:lpstr>
      <vt:lpstr>Model 1 Sonuçlar</vt:lpstr>
      <vt:lpstr>MODEL 2</vt:lpstr>
      <vt:lpstr>Model 2 Sonuçları</vt:lpstr>
      <vt:lpstr>Sonuçlar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TOBB ETÜ   NÜKLEER YAKIT ÜRETİM ZİNCİRİ VE ATIK YÖNETİMİ</dc:title>
  <dc:creator>Yanar Nihat</dc:creator>
  <cp:lastModifiedBy>Nihat Yanar</cp:lastModifiedBy>
  <cp:revision>47</cp:revision>
  <dcterms:created xsi:type="dcterms:W3CDTF">2025-07-28T07:11:12Z</dcterms:created>
  <dcterms:modified xsi:type="dcterms:W3CDTF">2025-07-28T18:25:25Z</dcterms:modified>
</cp:coreProperties>
</file>