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becksddf/churn-in-telecoms-datas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2285-241F-4727-8039-ECD5AFEEE176}"/>
              </a:ext>
            </a:extLst>
          </p:cNvPr>
          <p:cNvSpPr>
            <a:spLocks noGrp="1"/>
          </p:cNvSpPr>
          <p:nvPr>
            <p:ph type="ctrTitle"/>
          </p:nvPr>
        </p:nvSpPr>
        <p:spPr/>
        <p:txBody>
          <a:bodyPr/>
          <a:lstStyle/>
          <a:p>
            <a:r>
              <a:rPr lang="en-US" sz="6000" b="1" dirty="0"/>
              <a:t>TelecomChurnPredict-phase3</a:t>
            </a:r>
            <a:br>
              <a:rPr lang="en-US" b="1" dirty="0"/>
            </a:br>
            <a:br>
              <a:rPr lang="en-US" dirty="0"/>
            </a:br>
            <a:endParaRPr lang="en-US" dirty="0"/>
          </a:p>
        </p:txBody>
      </p:sp>
      <p:sp>
        <p:nvSpPr>
          <p:cNvPr id="3" name="Subtitle 2">
            <a:extLst>
              <a:ext uri="{FF2B5EF4-FFF2-40B4-BE49-F238E27FC236}">
                <a16:creationId xmlns:a16="http://schemas.microsoft.com/office/drawing/2014/main" id="{874B5CE4-508C-4E9E-8C2A-8A256C72C6F9}"/>
              </a:ext>
            </a:extLst>
          </p:cNvPr>
          <p:cNvSpPr>
            <a:spLocks noGrp="1"/>
          </p:cNvSpPr>
          <p:nvPr>
            <p:ph type="subTitle" idx="1"/>
          </p:nvPr>
        </p:nvSpPr>
        <p:spPr/>
        <p:txBody>
          <a:bodyPr/>
          <a:lstStyle/>
          <a:p>
            <a:r>
              <a:rPr lang="en-US" dirty="0"/>
              <a:t>Done by :james ngumo</a:t>
            </a:r>
          </a:p>
        </p:txBody>
      </p:sp>
    </p:spTree>
    <p:extLst>
      <p:ext uri="{BB962C8B-B14F-4D97-AF65-F5344CB8AC3E}">
        <p14:creationId xmlns:p14="http://schemas.microsoft.com/office/powerpoint/2010/main" val="416067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191B26-2189-43B2-BBC9-26FB510F7C16}"/>
              </a:ext>
            </a:extLst>
          </p:cNvPr>
          <p:cNvSpPr txBox="1"/>
          <p:nvPr/>
        </p:nvSpPr>
        <p:spPr>
          <a:xfrm>
            <a:off x="408215" y="2400300"/>
            <a:ext cx="9682843"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There seems to be a evident relationship between customer service calls and true churn values. After 4 calls, customers are a lot more likely to discontinue their service</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2438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C0B83C-1AAA-4776-B4F6-614D17A21172}"/>
              </a:ext>
            </a:extLst>
          </p:cNvPr>
          <p:cNvSpPr/>
          <p:nvPr/>
        </p:nvSpPr>
        <p:spPr>
          <a:xfrm>
            <a:off x="474653" y="468251"/>
            <a:ext cx="8544006" cy="523220"/>
          </a:xfrm>
          <a:prstGeom prst="rect">
            <a:avLst/>
          </a:prstGeom>
        </p:spPr>
        <p:txBody>
          <a:bodyPr wrap="none">
            <a:spAutoFit/>
          </a:bodyPr>
          <a:lstStyle/>
          <a:p>
            <a:r>
              <a:rPr lang="en-US" sz="2800" b="1" dirty="0">
                <a:solidFill>
                  <a:srgbClr val="F0F6FC"/>
                </a:solidFill>
                <a:latin typeface="Arial Black" panose="020B0A04020102020204" pitchFamily="34" charset="0"/>
              </a:rPr>
              <a:t>Correlation Heatmap for Numeric Features</a:t>
            </a:r>
            <a:endParaRPr lang="en-US" sz="2800" b="1" i="0" dirty="0">
              <a:solidFill>
                <a:srgbClr val="F0F6FC"/>
              </a:solidFill>
              <a:effectLst/>
              <a:latin typeface="Arial Black" panose="020B0A04020102020204" pitchFamily="34" charset="0"/>
            </a:endParaRPr>
          </a:p>
        </p:txBody>
      </p:sp>
      <p:pic>
        <p:nvPicPr>
          <p:cNvPr id="5122" name="Picture 2" descr="alt text">
            <a:extLst>
              <a:ext uri="{FF2B5EF4-FFF2-40B4-BE49-F238E27FC236}">
                <a16:creationId xmlns:a16="http://schemas.microsoft.com/office/drawing/2014/main" id="{5ECDCFF9-9678-466E-A537-2C818B8D6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273628"/>
            <a:ext cx="7654925" cy="558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75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68FC62-E10C-4C63-AA98-15D1EBCFEADB}"/>
              </a:ext>
            </a:extLst>
          </p:cNvPr>
          <p:cNvSpPr/>
          <p:nvPr/>
        </p:nvSpPr>
        <p:spPr>
          <a:xfrm>
            <a:off x="391886" y="1490613"/>
            <a:ext cx="11446327" cy="2308324"/>
          </a:xfrm>
          <a:prstGeom prst="rect">
            <a:avLst/>
          </a:prstGeom>
        </p:spPr>
        <p:txBody>
          <a:bodyPr wrap="square">
            <a:spAutoFit/>
          </a:bodyPr>
          <a:lstStyle/>
          <a:p>
            <a:r>
              <a:rPr lang="en-US" sz="2400" dirty="0">
                <a:solidFill>
                  <a:srgbClr val="F0F6FC"/>
                </a:solidFill>
                <a:latin typeface="Arial" panose="020B0604020202020204" pitchFamily="34" charset="0"/>
                <a:cs typeface="Arial" panose="020B0604020202020204" pitchFamily="34" charset="0"/>
              </a:rPr>
              <a:t>Most of the features are not correlated however some do share a perfect correlation. It makes sense for these features to be perfectly correlated because the charge is a direct result of the minutes used. The perfect correlation of 1 indicates the presence of perfect multicollinearity. It does not have the same impact on nonlinear models as it does on linear models. Some nonlinear models are impacted by perfect multicollinearity whereas others are not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296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537B57-F93C-405C-AA47-B565CFEC14D0}"/>
              </a:ext>
            </a:extLst>
          </p:cNvPr>
          <p:cNvSpPr/>
          <p:nvPr/>
        </p:nvSpPr>
        <p:spPr>
          <a:xfrm>
            <a:off x="347435" y="814711"/>
            <a:ext cx="11229521" cy="4647426"/>
          </a:xfrm>
          <a:prstGeom prst="rect">
            <a:avLst/>
          </a:prstGeom>
        </p:spPr>
        <p:txBody>
          <a:bodyPr wrap="square">
            <a:spAutoFit/>
          </a:bodyPr>
          <a:lstStyle/>
          <a:p>
            <a:r>
              <a:rPr lang="en-US" sz="2800" b="1" dirty="0">
                <a:solidFill>
                  <a:srgbClr val="F0F6FC"/>
                </a:solidFill>
                <a:latin typeface="Arial Black" panose="020B0A04020102020204" pitchFamily="34" charset="0"/>
                <a:cs typeface="Arial" panose="020B0604020202020204" pitchFamily="34" charset="0"/>
              </a:rPr>
              <a:t>Model 1 - Logistic Regression Classifier</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Logistic regression is a classification algorithm, used when the value of the target variable is categorical in nature.</a:t>
            </a:r>
          </a:p>
          <a:p>
            <a:r>
              <a:rPr lang="en-US" sz="2000" dirty="0">
                <a:solidFill>
                  <a:srgbClr val="F0F6FC"/>
                </a:solidFill>
                <a:latin typeface="Arial Black" panose="020B0A04020102020204" pitchFamily="34" charset="0"/>
                <a:cs typeface="Arial" panose="020B0604020202020204" pitchFamily="34" charset="0"/>
              </a:rPr>
              <a:t>LOGISTIC REGRESSION CLASSIFIER MODEL RESULTS</a:t>
            </a:r>
            <a:r>
              <a:rPr lang="en-US" sz="2000" dirty="0">
                <a:solidFill>
                  <a:srgbClr val="F0F6FC"/>
                </a:solidFill>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US" sz="2000" dirty="0">
                <a:solidFill>
                  <a:srgbClr val="F0F6FC"/>
                </a:solidFill>
                <a:latin typeface="Arial" panose="020B0604020202020204" pitchFamily="34" charset="0"/>
                <a:cs typeface="Arial" panose="020B0604020202020204" pitchFamily="34" charset="0"/>
              </a:rPr>
              <a:t>Accuracy score for testing set: 0.77938 </a:t>
            </a:r>
          </a:p>
          <a:p>
            <a:pPr marL="800100" lvl="1" indent="-342900">
              <a:buFont typeface="Arial" panose="020B0604020202020204" pitchFamily="34" charset="0"/>
              <a:buChar char="•"/>
            </a:pPr>
            <a:r>
              <a:rPr lang="en-US" sz="2000" dirty="0">
                <a:solidFill>
                  <a:srgbClr val="F0F6FC"/>
                </a:solidFill>
                <a:latin typeface="Arial" panose="020B0604020202020204" pitchFamily="34" charset="0"/>
                <a:cs typeface="Arial" panose="020B0604020202020204" pitchFamily="34" charset="0"/>
              </a:rPr>
              <a:t>F1 score for testing set: 0.48889 </a:t>
            </a:r>
          </a:p>
          <a:p>
            <a:pPr marL="800100" lvl="1" indent="-342900">
              <a:buFont typeface="Arial" panose="020B0604020202020204" pitchFamily="34" charset="0"/>
              <a:buChar char="•"/>
            </a:pPr>
            <a:r>
              <a:rPr lang="en-US" sz="2000" dirty="0">
                <a:solidFill>
                  <a:srgbClr val="F0F6FC"/>
                </a:solidFill>
                <a:latin typeface="Arial" panose="020B0604020202020204" pitchFamily="34" charset="0"/>
                <a:cs typeface="Arial" panose="020B0604020202020204" pitchFamily="34" charset="0"/>
              </a:rPr>
              <a:t>Recall score for testing set: 0.79279 </a:t>
            </a:r>
          </a:p>
          <a:p>
            <a:pPr marL="800100" lvl="1" indent="-342900">
              <a:buFont typeface="Arial" panose="020B0604020202020204" pitchFamily="34" charset="0"/>
              <a:buChar char="•"/>
            </a:pPr>
            <a:r>
              <a:rPr lang="en-US" sz="2000" dirty="0">
                <a:solidFill>
                  <a:srgbClr val="F0F6FC"/>
                </a:solidFill>
                <a:latin typeface="Arial" panose="020B0604020202020204" pitchFamily="34" charset="0"/>
                <a:cs typeface="Arial" panose="020B0604020202020204" pitchFamily="34" charset="0"/>
              </a:rPr>
              <a:t>Precision score for testing set: 0.35341</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Model accuracy is 77.9%, which indicates that the model correctly predicts the outcome about 77.9% of the time.</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However, the F1 score is only 49%, suggesting that the model struggles to balance precision and recall effectively. This means that while the model may identify some positive cases, it is likely to produce a significant number of false positives and false negatives, leading to less reliable predictions overall.</a:t>
            </a:r>
            <a:endParaRPr lang="en-US" sz="2000" b="0" i="0" dirty="0">
              <a:solidFill>
                <a:srgbClr val="F0F6FC"/>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296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4D3A24-5238-47A5-82B8-B5D2942F1CAA}"/>
              </a:ext>
            </a:extLst>
          </p:cNvPr>
          <p:cNvSpPr/>
          <p:nvPr/>
        </p:nvSpPr>
        <p:spPr>
          <a:xfrm>
            <a:off x="0" y="540154"/>
            <a:ext cx="12192000" cy="4893647"/>
          </a:xfrm>
          <a:prstGeom prst="rect">
            <a:avLst/>
          </a:prstGeom>
        </p:spPr>
        <p:txBody>
          <a:bodyPr wrap="square">
            <a:spAutoFit/>
          </a:bodyPr>
          <a:lstStyle/>
          <a:p>
            <a:r>
              <a:rPr lang="en-US" sz="2800" b="1" dirty="0">
                <a:solidFill>
                  <a:srgbClr val="F0F6FC"/>
                </a:solidFill>
                <a:latin typeface="Arial Black" panose="020B0A04020102020204" pitchFamily="34" charset="0"/>
              </a:rPr>
              <a:t>Model 2 - Decision Tree Classifier</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Decision Tree is a tree-structured Supervised learning technique that can be used for both classification and Regression problems, but mostly it is preferred for solving Classification problems.</a:t>
            </a:r>
          </a:p>
          <a:p>
            <a:r>
              <a:rPr lang="en-US" sz="2000" dirty="0">
                <a:solidFill>
                  <a:srgbClr val="F0F6FC"/>
                </a:solidFill>
                <a:latin typeface="Arial" panose="020B0604020202020204" pitchFamily="34" charset="0"/>
                <a:cs typeface="Arial" panose="020B0604020202020204" pitchFamily="34" charset="0"/>
              </a:rPr>
              <a:t> </a:t>
            </a:r>
          </a:p>
          <a:p>
            <a:pPr lvl="1"/>
            <a:r>
              <a:rPr lang="en-US" sz="2400" dirty="0">
                <a:solidFill>
                  <a:srgbClr val="F0F6FC"/>
                </a:solidFill>
                <a:latin typeface="Arial" panose="020B0604020202020204" pitchFamily="34" charset="0"/>
                <a:cs typeface="Arial" panose="020B0604020202020204" pitchFamily="34" charset="0"/>
              </a:rPr>
              <a:t>DECISION TREE CLASSIFIER MODEL RESULTS</a:t>
            </a:r>
          </a:p>
          <a:p>
            <a:pPr marL="1257300" lvl="2" indent="-342900">
              <a:buFont typeface="Arial" panose="020B0604020202020204" pitchFamily="34" charset="0"/>
              <a:buChar char="•"/>
            </a:pPr>
            <a:r>
              <a:rPr lang="en-US" sz="2000" dirty="0">
                <a:solidFill>
                  <a:srgbClr val="F0F6FC"/>
                </a:solidFill>
                <a:latin typeface="Arial" panose="020B0604020202020204" pitchFamily="34" charset="0"/>
                <a:cs typeface="Arial" panose="020B0604020202020204" pitchFamily="34" charset="0"/>
              </a:rPr>
              <a:t>Accuracy score for testing set: 0.89808 </a:t>
            </a:r>
          </a:p>
          <a:p>
            <a:pPr marL="1257300" lvl="2" indent="-342900">
              <a:buFont typeface="Arial" panose="020B0604020202020204" pitchFamily="34" charset="0"/>
              <a:buChar char="•"/>
            </a:pPr>
            <a:r>
              <a:rPr lang="en-US" sz="2000" dirty="0">
                <a:solidFill>
                  <a:srgbClr val="F0F6FC"/>
                </a:solidFill>
                <a:latin typeface="Arial" panose="020B0604020202020204" pitchFamily="34" charset="0"/>
                <a:cs typeface="Arial" panose="020B0604020202020204" pitchFamily="34" charset="0"/>
              </a:rPr>
              <a:t>F1 score for testing set: 0.67925 </a:t>
            </a:r>
          </a:p>
          <a:p>
            <a:pPr marL="1257300" lvl="2" indent="-342900">
              <a:buFont typeface="Arial" panose="020B0604020202020204" pitchFamily="34" charset="0"/>
              <a:buChar char="•"/>
            </a:pPr>
            <a:r>
              <a:rPr lang="en-US" sz="2000" dirty="0">
                <a:solidFill>
                  <a:srgbClr val="F0F6FC"/>
                </a:solidFill>
                <a:latin typeface="Arial" panose="020B0604020202020204" pitchFamily="34" charset="0"/>
                <a:cs typeface="Arial" panose="020B0604020202020204" pitchFamily="34" charset="0"/>
              </a:rPr>
              <a:t>Recall score for testing set: 0.81081 </a:t>
            </a:r>
          </a:p>
          <a:p>
            <a:pPr marL="1257300" lvl="2" indent="-342900">
              <a:buFont typeface="Arial" panose="020B0604020202020204" pitchFamily="34" charset="0"/>
              <a:buChar char="•"/>
            </a:pPr>
            <a:r>
              <a:rPr lang="en-US" sz="2000" dirty="0">
                <a:solidFill>
                  <a:srgbClr val="F0F6FC"/>
                </a:solidFill>
                <a:latin typeface="Arial" panose="020B0604020202020204" pitchFamily="34" charset="0"/>
                <a:cs typeface="Arial" panose="020B0604020202020204" pitchFamily="34" charset="0"/>
              </a:rPr>
              <a:t>Precision score for testing set: 0.58442 </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The model exhibits strong accuracy(0.89808) and recall(0.81081), indicating it is effective at identifying positive cases. However, the relatively low precision(0.58442) highlights a challenge with false positives. </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To enhance the model's performance, particularly in precision, further tuning and optimization may be necessary. Balancing these metrics will be crucial, especially in contexts where the cost of false positives is high.</a:t>
            </a:r>
            <a:endParaRPr lang="en-US" sz="2000" b="0" i="0" dirty="0">
              <a:solidFill>
                <a:srgbClr val="F0F6FC"/>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56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CADE85-DA62-4A90-A83A-B3EE49DCE758}"/>
              </a:ext>
            </a:extLst>
          </p:cNvPr>
          <p:cNvSpPr/>
          <p:nvPr/>
        </p:nvSpPr>
        <p:spPr>
          <a:xfrm>
            <a:off x="448992" y="316095"/>
            <a:ext cx="10951325" cy="1384995"/>
          </a:xfrm>
          <a:prstGeom prst="rect">
            <a:avLst/>
          </a:prstGeom>
        </p:spPr>
        <p:txBody>
          <a:bodyPr wrap="square">
            <a:spAutoFit/>
          </a:bodyPr>
          <a:lstStyle/>
          <a:p>
            <a:r>
              <a:rPr lang="en-US" sz="2400" b="1" dirty="0">
                <a:solidFill>
                  <a:srgbClr val="F0F6FC"/>
                </a:solidFill>
                <a:latin typeface="Arial Black" panose="020B0A04020102020204" pitchFamily="34" charset="0"/>
              </a:rPr>
              <a:t>Models Comparison</a:t>
            </a:r>
          </a:p>
          <a:p>
            <a:r>
              <a:rPr lang="en-US" sz="2000" b="1" dirty="0">
                <a:solidFill>
                  <a:srgbClr val="F0F6FC"/>
                </a:solidFill>
                <a:latin typeface="Arial Black" panose="020B0A04020102020204" pitchFamily="34" charset="0"/>
              </a:rPr>
              <a:t>ROC Curve</a:t>
            </a:r>
          </a:p>
          <a:p>
            <a:r>
              <a:rPr lang="en-US" sz="2000" dirty="0">
                <a:solidFill>
                  <a:srgbClr val="F0F6FC"/>
                </a:solidFill>
                <a:latin typeface="Arial" panose="020B0604020202020204" pitchFamily="34" charset="0"/>
                <a:cs typeface="Arial" panose="020B0604020202020204" pitchFamily="34" charset="0"/>
              </a:rPr>
              <a:t>This is a Receiver Operating Characteristic (ROC) curve analysis for two classification models: Logistic Regression and Decision Tree Classifier</a:t>
            </a:r>
            <a:endParaRPr lang="en-US" sz="2000" b="0" i="0" dirty="0">
              <a:solidFill>
                <a:srgbClr val="F0F6FC"/>
              </a:solidFill>
              <a:effectLst/>
              <a:latin typeface="Arial" panose="020B0604020202020204" pitchFamily="34" charset="0"/>
              <a:cs typeface="Arial" panose="020B0604020202020204" pitchFamily="34" charset="0"/>
            </a:endParaRPr>
          </a:p>
        </p:txBody>
      </p:sp>
      <p:pic>
        <p:nvPicPr>
          <p:cNvPr id="6146" name="Picture 2" descr="alt text">
            <a:extLst>
              <a:ext uri="{FF2B5EF4-FFF2-40B4-BE49-F238E27FC236}">
                <a16:creationId xmlns:a16="http://schemas.microsoft.com/office/drawing/2014/main" id="{6062F998-8148-464A-A6A2-C2D242C5E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1747156"/>
            <a:ext cx="5798004" cy="413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44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698258-2F39-4A49-A5D8-55ED2B946371}"/>
              </a:ext>
            </a:extLst>
          </p:cNvPr>
          <p:cNvSpPr/>
          <p:nvPr/>
        </p:nvSpPr>
        <p:spPr>
          <a:xfrm>
            <a:off x="375557" y="1946546"/>
            <a:ext cx="9954306" cy="1323439"/>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AUC values suggest that both the Logistic Regression and Decision Tree Classifier models exhibit good performance in classifying positive and negative instances.</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The Decision Tree Classifier demonstrates a slightly better performance with a higher AUC value, indicating a better ability to distinguish between the classes.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656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DE0732-A4F4-4775-B60A-97A388D64497}"/>
              </a:ext>
            </a:extLst>
          </p:cNvPr>
          <p:cNvSpPr/>
          <p:nvPr/>
        </p:nvSpPr>
        <p:spPr>
          <a:xfrm>
            <a:off x="342900" y="222187"/>
            <a:ext cx="2841171" cy="523220"/>
          </a:xfrm>
          <a:prstGeom prst="rect">
            <a:avLst/>
          </a:prstGeom>
        </p:spPr>
        <p:txBody>
          <a:bodyPr wrap="square">
            <a:spAutoFit/>
          </a:bodyPr>
          <a:lstStyle/>
          <a:p>
            <a:r>
              <a:rPr lang="en-US" sz="2800" b="1" dirty="0">
                <a:solidFill>
                  <a:srgbClr val="F0F6FC"/>
                </a:solidFill>
                <a:latin typeface="Arial Black" panose="020B0A04020102020204" pitchFamily="34" charset="0"/>
              </a:rPr>
              <a:t>Conclusion</a:t>
            </a:r>
            <a:endParaRPr lang="en-US" sz="2800" b="1" i="0" dirty="0">
              <a:solidFill>
                <a:srgbClr val="F0F6FC"/>
              </a:solidFill>
              <a:effectLst/>
              <a:latin typeface="Arial Black" panose="020B0A04020102020204" pitchFamily="34" charset="0"/>
            </a:endParaRPr>
          </a:p>
        </p:txBody>
      </p:sp>
      <p:sp>
        <p:nvSpPr>
          <p:cNvPr id="3" name="Rectangle 2">
            <a:extLst>
              <a:ext uri="{FF2B5EF4-FFF2-40B4-BE49-F238E27FC236}">
                <a16:creationId xmlns:a16="http://schemas.microsoft.com/office/drawing/2014/main" id="{04EB270C-813C-490D-A597-0C5FEDB164CE}"/>
              </a:ext>
            </a:extLst>
          </p:cNvPr>
          <p:cNvSpPr/>
          <p:nvPr/>
        </p:nvSpPr>
        <p:spPr>
          <a:xfrm>
            <a:off x="342900" y="1280329"/>
            <a:ext cx="11576957" cy="3539430"/>
          </a:xfrm>
          <a:prstGeom prst="rect">
            <a:avLst/>
          </a:prstGeom>
        </p:spPr>
        <p:txBody>
          <a:bodyPr wrap="square">
            <a:spAutoFit/>
          </a:bodyPr>
          <a:lstStyle/>
          <a:p>
            <a:r>
              <a:rPr lang="en-US" sz="2400" b="1" dirty="0">
                <a:solidFill>
                  <a:srgbClr val="F0F6FC"/>
                </a:solidFill>
                <a:latin typeface="Arial Black" panose="020B0A04020102020204" pitchFamily="34" charset="0"/>
              </a:rPr>
              <a:t>Decision Tree Classifier</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The Decision Tree Classifier achieved an accuracy of 0.89808153, indicating that it correctly classified approximately 90% of the samples in the dataset. </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The classification report provides a more detailed breakdown of the model's performance.</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The model exhibits strong accuracy(0.89808) and recall(0.81081), indicating it is effective at identifying positive cases. However, the relatively low precision(0.58442) highlights a challenge with false positives. </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To enhance the model's performance, particularly in precision, further tuning and optimization may be necessary. </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Balancing these metrics will be crucial, especially in contexts where the cost of false positives is high</a:t>
            </a:r>
            <a:endParaRPr lang="en-US" sz="2000" b="0" i="0" dirty="0">
              <a:solidFill>
                <a:srgbClr val="F0F6FC"/>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01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A146E-EF1A-47D1-A64D-D6D2D8C48F2F}"/>
              </a:ext>
            </a:extLst>
          </p:cNvPr>
          <p:cNvSpPr/>
          <p:nvPr/>
        </p:nvSpPr>
        <p:spPr>
          <a:xfrm>
            <a:off x="261257" y="1433890"/>
            <a:ext cx="11446329" cy="2923877"/>
          </a:xfrm>
          <a:prstGeom prst="rect">
            <a:avLst/>
          </a:prstGeom>
        </p:spPr>
        <p:txBody>
          <a:bodyPr wrap="square">
            <a:spAutoFit/>
          </a:bodyPr>
          <a:lstStyle/>
          <a:p>
            <a:r>
              <a:rPr lang="en-US" sz="2400" b="1" dirty="0">
                <a:solidFill>
                  <a:srgbClr val="F0F6FC"/>
                </a:solidFill>
                <a:latin typeface="Arial Black" panose="020B0A04020102020204" pitchFamily="34" charset="0"/>
                <a:cs typeface="Arial" panose="020B0604020202020204" pitchFamily="34" charset="0"/>
              </a:rPr>
              <a:t>Logistic regression</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According to the logistic regression classifier model, total day </a:t>
            </a:r>
            <a:r>
              <a:rPr lang="en-US" sz="2000" dirty="0" err="1">
                <a:solidFill>
                  <a:srgbClr val="F0F6FC"/>
                </a:solidFill>
                <a:latin typeface="Arial" panose="020B0604020202020204" pitchFamily="34" charset="0"/>
                <a:cs typeface="Arial" panose="020B0604020202020204" pitchFamily="34" charset="0"/>
              </a:rPr>
              <a:t>charge,total</a:t>
            </a:r>
            <a:r>
              <a:rPr lang="en-US" sz="2000" dirty="0">
                <a:solidFill>
                  <a:srgbClr val="F0F6FC"/>
                </a:solidFill>
                <a:latin typeface="Arial" panose="020B0604020202020204" pitchFamily="34" charset="0"/>
                <a:cs typeface="Arial" panose="020B0604020202020204" pitchFamily="34" charset="0"/>
              </a:rPr>
              <a:t> day minutes and international plan are the top three important features.</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Model accuracy is 77.9%, which indicates that the model correctly predicts the outcome about 77.9% of the time. However, the F1 score is only 49%, suggesting that the model struggles to balance precision and recall effectively. </a:t>
            </a:r>
          </a:p>
          <a:p>
            <a:pPr marL="342900" indent="-342900">
              <a:buFont typeface="Wingdings" panose="05000000000000000000" pitchFamily="2" charset="2"/>
              <a:buChar char="Ø"/>
            </a:pPr>
            <a:r>
              <a:rPr lang="en-US" sz="2000" dirty="0">
                <a:solidFill>
                  <a:srgbClr val="F0F6FC"/>
                </a:solidFill>
                <a:latin typeface="Arial" panose="020B0604020202020204" pitchFamily="34" charset="0"/>
                <a:cs typeface="Arial" panose="020B0604020202020204" pitchFamily="34" charset="0"/>
              </a:rPr>
              <a:t>This means that while the model may identify some positive cases, it is likely to produce a significant number of false positives and false negatives, leading to less reliable predictions overall.</a:t>
            </a:r>
            <a:endParaRPr lang="en-US" sz="2000" b="0" i="0" dirty="0">
              <a:solidFill>
                <a:srgbClr val="F0F6FC"/>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6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C4361E-CC3F-4BF5-93A0-C239DFD69986}"/>
              </a:ext>
            </a:extLst>
          </p:cNvPr>
          <p:cNvSpPr txBox="1"/>
          <p:nvPr/>
        </p:nvSpPr>
        <p:spPr>
          <a:xfrm>
            <a:off x="244929" y="282638"/>
            <a:ext cx="9062357" cy="461665"/>
          </a:xfrm>
          <a:prstGeom prst="rect">
            <a:avLst/>
          </a:prstGeom>
          <a:noFill/>
        </p:spPr>
        <p:txBody>
          <a:bodyPr wrap="square" rtlCol="0">
            <a:spAutoFit/>
          </a:bodyPr>
          <a:lstStyle/>
          <a:p>
            <a:r>
              <a:rPr lang="en-US" sz="2400" dirty="0">
                <a:latin typeface="Arial Black" panose="020B0A04020102020204" pitchFamily="34" charset="0"/>
              </a:rPr>
              <a:t>RECOMENDATIONS</a:t>
            </a:r>
          </a:p>
        </p:txBody>
      </p:sp>
      <p:sp>
        <p:nvSpPr>
          <p:cNvPr id="3" name="Rectangle 2">
            <a:extLst>
              <a:ext uri="{FF2B5EF4-FFF2-40B4-BE49-F238E27FC236}">
                <a16:creationId xmlns:a16="http://schemas.microsoft.com/office/drawing/2014/main" id="{41807650-F2B2-4ED7-84A9-3644B3EB7465}"/>
              </a:ext>
            </a:extLst>
          </p:cNvPr>
          <p:cNvSpPr/>
          <p:nvPr/>
        </p:nvSpPr>
        <p:spPr>
          <a:xfrm>
            <a:off x="244930" y="1417202"/>
            <a:ext cx="11947070" cy="2585323"/>
          </a:xfrm>
          <a:prstGeom prst="rect">
            <a:avLst/>
          </a:prstGeom>
        </p:spPr>
        <p:txBody>
          <a:bodyPr wrap="square">
            <a:spAutoFit/>
          </a:bodyPr>
          <a:lstStyle/>
          <a:p>
            <a:r>
              <a:rPr lang="en-US" sz="2400" b="1" dirty="0">
                <a:latin typeface="Arial Black" panose="020B0A04020102020204" pitchFamily="34" charset="0"/>
                <a:cs typeface="Arial" panose="020B0604020202020204" pitchFamily="34" charset="0"/>
              </a:rPr>
              <a:t>Decision Tree Classifier</a:t>
            </a:r>
            <a:r>
              <a:rPr lang="en-US" sz="2400" dirty="0">
                <a:latin typeface="Arial Black" panose="020B0A04020102020204" pitchFamily="34" charset="0"/>
                <a:cs typeface="Arial" panose="020B0604020202020204" pitchFamily="34" charset="0"/>
              </a:rPr>
              <a:t>:</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Achieved an accuracy of approximately 90% and a recall of 81%, indicating strong performance in identifying positive cases. </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However, it faced challenges with precision (58%), suggesting a significant number of false positives.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To enhance performance, recommendations include hyperparameter tuning, feature engineering, handling class imbalance, exploring ensemble methods, adjusting classification thresholds, and implementing cross-validation.</a:t>
            </a:r>
          </a:p>
          <a:p>
            <a:endParaRPr lang="en-US" b="0" i="0" dirty="0">
              <a:solidFill>
                <a:srgbClr val="374151"/>
              </a:solidFill>
              <a:effectLst/>
              <a:latin typeface="__Inter_d65c78"/>
            </a:endParaRPr>
          </a:p>
        </p:txBody>
      </p:sp>
      <p:sp>
        <p:nvSpPr>
          <p:cNvPr id="4" name="Rectangle 3">
            <a:extLst>
              <a:ext uri="{FF2B5EF4-FFF2-40B4-BE49-F238E27FC236}">
                <a16:creationId xmlns:a16="http://schemas.microsoft.com/office/drawing/2014/main" id="{7AB43463-B943-42C0-A04C-E1F1C3357C5C}"/>
              </a:ext>
            </a:extLst>
          </p:cNvPr>
          <p:cNvSpPr/>
          <p:nvPr/>
        </p:nvSpPr>
        <p:spPr>
          <a:xfrm>
            <a:off x="168274" y="4168726"/>
            <a:ext cx="11947069" cy="1846659"/>
          </a:xfrm>
          <a:prstGeom prst="rect">
            <a:avLst/>
          </a:prstGeom>
        </p:spPr>
        <p:txBody>
          <a:bodyPr wrap="square">
            <a:spAutoFit/>
          </a:bodyPr>
          <a:lstStyle/>
          <a:p>
            <a:r>
              <a:rPr lang="en-US" sz="2400" b="1" dirty="0">
                <a:latin typeface="Arial Black" panose="020B0A04020102020204" pitchFamily="34" charset="0"/>
              </a:rPr>
              <a:t>Logistic Regression</a:t>
            </a:r>
            <a:r>
              <a:rPr lang="en-US" sz="2400" dirty="0">
                <a:latin typeface="Arial Black" panose="020B0A04020102020204" pitchFamily="34" charset="0"/>
              </a:rPr>
              <a:t>:</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Demonstrated a lower accuracy of 77.9% and a concerning F1 score of 49%, indicating difficulties in balancing precision and recall.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Key features identified were total day charge, total day minutes, and international plan.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Recommendations for improvement include feature selection, applying regularization, thorough data preprocessing, exploring alternative models, and addressing class imbalance.</a:t>
            </a:r>
          </a:p>
        </p:txBody>
      </p:sp>
    </p:spTree>
    <p:extLst>
      <p:ext uri="{BB962C8B-B14F-4D97-AF65-F5344CB8AC3E}">
        <p14:creationId xmlns:p14="http://schemas.microsoft.com/office/powerpoint/2010/main" val="146731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349E8-C826-4AA4-87B3-753B0E0F0BA2}"/>
              </a:ext>
            </a:extLst>
          </p:cNvPr>
          <p:cNvSpPr txBox="1"/>
          <p:nvPr/>
        </p:nvSpPr>
        <p:spPr>
          <a:xfrm>
            <a:off x="889462" y="1812174"/>
            <a:ext cx="10507287" cy="2954655"/>
          </a:xfrm>
          <a:prstGeom prst="rect">
            <a:avLst/>
          </a:prstGeom>
          <a:noFill/>
        </p:spPr>
        <p:txBody>
          <a:bodyPr wrap="square" rtlCol="0">
            <a:spAutoFit/>
          </a:bodyPr>
          <a:lstStyle/>
          <a:p>
            <a:r>
              <a:rPr lang="en-US" sz="2800" b="1" dirty="0">
                <a:latin typeface="Arial Black" panose="020B0A04020102020204" pitchFamily="34" charset="0"/>
                <a:cs typeface="Arial" panose="020B0604020202020204" pitchFamily="34" charset="0"/>
              </a:rPr>
              <a:t>Introduction</a:t>
            </a:r>
          </a:p>
          <a:p>
            <a:r>
              <a:rPr lang="en-US" sz="2000" dirty="0">
                <a:latin typeface="Arial" panose="020B0604020202020204" pitchFamily="34" charset="0"/>
                <a:cs typeface="Arial" panose="020B0604020202020204" pitchFamily="34" charset="0"/>
              </a:rPr>
              <a:t>One big challenge of the telecommunications sector is customer churn when customers decide to discontinue their services due to dissatisfaction or unfulfilled needs. For </a:t>
            </a:r>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where churn occurs mostly due to demographic factors, usage patterns, service interaction, and even payment history, it is thus important to understand these so as to formulate methodologies of improving customer satisfaction and retention. By identifying key indicators of churn, </a:t>
            </a:r>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will have the necessary information to take the needed measures to resolve the problems before they cause loss of customers.</a:t>
            </a:r>
          </a:p>
          <a:p>
            <a:endParaRPr lang="en-US" dirty="0"/>
          </a:p>
        </p:txBody>
      </p:sp>
    </p:spTree>
    <p:extLst>
      <p:ext uri="{BB962C8B-B14F-4D97-AF65-F5344CB8AC3E}">
        <p14:creationId xmlns:p14="http://schemas.microsoft.com/office/powerpoint/2010/main" val="19998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66895-1094-46BA-9C60-A502B24EC39C}"/>
              </a:ext>
            </a:extLst>
          </p:cNvPr>
          <p:cNvSpPr/>
          <p:nvPr/>
        </p:nvSpPr>
        <p:spPr>
          <a:xfrm>
            <a:off x="283028" y="1832019"/>
            <a:ext cx="11625943"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Overall, both models require further optimization and refinement to improve their predictive capabilities, particularly in contexts where the cost of false positives and negatives is significant. Continuous monitoring and stakeholder engagement are essential for ensuring the models remain effective and aligned with business needs.</a:t>
            </a:r>
          </a:p>
        </p:txBody>
      </p:sp>
    </p:spTree>
    <p:extLst>
      <p:ext uri="{BB962C8B-B14F-4D97-AF65-F5344CB8AC3E}">
        <p14:creationId xmlns:p14="http://schemas.microsoft.com/office/powerpoint/2010/main" val="130949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39D36-DBDE-4273-A183-3280BD91D03B}"/>
              </a:ext>
            </a:extLst>
          </p:cNvPr>
          <p:cNvSpPr txBox="1"/>
          <p:nvPr/>
        </p:nvSpPr>
        <p:spPr>
          <a:xfrm>
            <a:off x="731520" y="1288473"/>
            <a:ext cx="10640291" cy="3539430"/>
          </a:xfrm>
          <a:prstGeom prst="rect">
            <a:avLst/>
          </a:prstGeom>
          <a:noFill/>
        </p:spPr>
        <p:txBody>
          <a:bodyPr wrap="square" rtlCol="0">
            <a:spAutoFit/>
          </a:bodyPr>
          <a:lstStyle/>
          <a:p>
            <a:r>
              <a:rPr lang="en-US" sz="2800" b="1" dirty="0">
                <a:latin typeface="Arial Black" panose="020B0A04020102020204" pitchFamily="34" charset="0"/>
                <a:cs typeface="Arial" panose="020B0604020202020204" pitchFamily="34" charset="0"/>
              </a:rPr>
              <a:t>Business Problem.</a:t>
            </a:r>
          </a:p>
          <a:p>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can enhance its customer retention efforts by identifying key behavior indicators that signal susceptibility to churn, such as usage patterns, customer service interactions, payment history, and demographic information. Just as early intervention is crucial in healthcare, timely identification of at-risk customers enables </a:t>
            </a:r>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to implement targeted retention strategies, improving customer satisfaction and loyalty. By leveraging predictive analytics, the company can reduce customer attrition, protect revenue streams, and make informed decisions about resource allocation, ultimately fostering a more stable customer base.</a:t>
            </a:r>
          </a:p>
          <a:p>
            <a:br>
              <a:rPr lang="en-US" dirty="0"/>
            </a:br>
            <a:endParaRPr lang="en-US" dirty="0"/>
          </a:p>
        </p:txBody>
      </p:sp>
    </p:spTree>
    <p:extLst>
      <p:ext uri="{BB962C8B-B14F-4D97-AF65-F5344CB8AC3E}">
        <p14:creationId xmlns:p14="http://schemas.microsoft.com/office/powerpoint/2010/main" val="414065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9C06C-A1BD-4887-AB06-A8DF7D31C915}"/>
              </a:ext>
            </a:extLst>
          </p:cNvPr>
          <p:cNvSpPr txBox="1"/>
          <p:nvPr/>
        </p:nvSpPr>
        <p:spPr>
          <a:xfrm>
            <a:off x="781396" y="1280160"/>
            <a:ext cx="10390909" cy="3570208"/>
          </a:xfrm>
          <a:prstGeom prst="rect">
            <a:avLst/>
          </a:prstGeom>
          <a:noFill/>
        </p:spPr>
        <p:txBody>
          <a:bodyPr wrap="square" rtlCol="0">
            <a:spAutoFit/>
          </a:bodyPr>
          <a:lstStyle/>
          <a:p>
            <a:r>
              <a:rPr lang="en-US" sz="2800" b="1" dirty="0">
                <a:latin typeface="Arial Black" panose="020B0A04020102020204" pitchFamily="34" charset="0"/>
              </a:rPr>
              <a:t>Business Understanding</a:t>
            </a:r>
          </a:p>
          <a:p>
            <a:r>
              <a:rPr lang="en-US" sz="2000" dirty="0">
                <a:latin typeface="Arial" panose="020B0604020202020204" pitchFamily="34" charset="0"/>
                <a:cs typeface="Arial" panose="020B0604020202020204" pitchFamily="34" charset="0"/>
              </a:rPr>
              <a:t>The objective is to build a classifier that predicts whether a customer will soon stop doing business with </a:t>
            </a:r>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addressing the critical issue of customer churn in the telecommunications industry. By analyzing customer demographics, usage patterns, service interactions, payment history, and contract details, </a:t>
            </a:r>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aims to identify key indicators of churn. This predictive model will enable the company to proactively engage at-risk customers with targeted retention strategies, ultimately reducing financial losses and enhancing customer satisfaction and loyalty. Leveraging these insights will support </a:t>
            </a:r>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in maintaining a stable revenue stream and fostering sustainable growth in a competitive market.</a:t>
            </a:r>
          </a:p>
          <a:p>
            <a:endParaRPr lang="en-US" dirty="0"/>
          </a:p>
        </p:txBody>
      </p:sp>
    </p:spTree>
    <p:extLst>
      <p:ext uri="{BB962C8B-B14F-4D97-AF65-F5344CB8AC3E}">
        <p14:creationId xmlns:p14="http://schemas.microsoft.com/office/powerpoint/2010/main" val="68297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1C2F6-9992-4B19-889F-B6CA224D754F}"/>
              </a:ext>
            </a:extLst>
          </p:cNvPr>
          <p:cNvSpPr txBox="1"/>
          <p:nvPr/>
        </p:nvSpPr>
        <p:spPr>
          <a:xfrm>
            <a:off x="448887" y="1296785"/>
            <a:ext cx="11030989" cy="3262432"/>
          </a:xfrm>
          <a:prstGeom prst="rect">
            <a:avLst/>
          </a:prstGeom>
          <a:noFill/>
        </p:spPr>
        <p:txBody>
          <a:bodyPr wrap="square" rtlCol="0">
            <a:spAutoFit/>
          </a:bodyPr>
          <a:lstStyle/>
          <a:p>
            <a:r>
              <a:rPr lang="en-US" sz="2800" b="1" dirty="0">
                <a:latin typeface="Arial Black" panose="020B0A04020102020204" pitchFamily="34" charset="0"/>
                <a:cs typeface="Arial" panose="020B0604020202020204" pitchFamily="34" charset="0"/>
              </a:rPr>
              <a:t>Data Understanding</a:t>
            </a:r>
          </a:p>
          <a:p>
            <a:r>
              <a:rPr lang="en-US" sz="2000" dirty="0">
                <a:latin typeface="Arial" panose="020B0604020202020204" pitchFamily="34" charset="0"/>
                <a:cs typeface="Arial" panose="020B0604020202020204" pitchFamily="34" charset="0"/>
              </a:rPr>
              <a:t>The dataset used in this project is sourced from here: </a:t>
            </a:r>
            <a:r>
              <a:rPr lang="en-US" sz="2000" u="sng" dirty="0">
                <a:latin typeface="Arial" panose="020B0604020202020204" pitchFamily="34" charset="0"/>
                <a:cs typeface="Arial" panose="020B0604020202020204" pitchFamily="34" charset="0"/>
                <a:hlinkClick r:id="rId2"/>
              </a:rPr>
              <a:t>https://www.kaggle.com/datasets/becksddf/churn-in-telecoms-dataset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data for predicting customer churn at </a:t>
            </a:r>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encompasses a broad array of attributes: demographic, usage pattern, service interaction, payment history, and contract. It's important to understand the completeness, consistency, and relevance of this data to bring out the patterns that relate to churn risk. It analyzes these factors to come up with a predictive model for </a:t>
            </a:r>
            <a:r>
              <a:rPr lang="en-US" sz="2000" dirty="0" err="1">
                <a:latin typeface="Arial" panose="020B0604020202020204" pitchFamily="34" charset="0"/>
                <a:cs typeface="Arial" panose="020B0604020202020204" pitchFamily="34" charset="0"/>
              </a:rPr>
              <a:t>SyriaTel</a:t>
            </a:r>
            <a:r>
              <a:rPr lang="en-US" sz="2000" dirty="0">
                <a:latin typeface="Arial" panose="020B0604020202020204" pitchFamily="34" charset="0"/>
                <a:cs typeface="Arial" panose="020B0604020202020204" pitchFamily="34" charset="0"/>
              </a:rPr>
              <a:t> that will highlight the at-risk customers accurately for the purpose of retention strategies and improvement of customer satisfaction and loyalty.</a:t>
            </a:r>
          </a:p>
          <a:p>
            <a:endParaRPr lang="en-US" dirty="0"/>
          </a:p>
        </p:txBody>
      </p:sp>
    </p:spTree>
    <p:extLst>
      <p:ext uri="{BB962C8B-B14F-4D97-AF65-F5344CB8AC3E}">
        <p14:creationId xmlns:p14="http://schemas.microsoft.com/office/powerpoint/2010/main" val="222487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07BA6-0AA2-4899-8CDB-15809179E4B6}"/>
              </a:ext>
            </a:extLst>
          </p:cNvPr>
          <p:cNvSpPr txBox="1"/>
          <p:nvPr/>
        </p:nvSpPr>
        <p:spPr>
          <a:xfrm>
            <a:off x="930729" y="1453243"/>
            <a:ext cx="10238014" cy="1261884"/>
          </a:xfrm>
          <a:prstGeom prst="rect">
            <a:avLst/>
          </a:prstGeom>
          <a:noFill/>
        </p:spPr>
        <p:txBody>
          <a:bodyPr wrap="square" rtlCol="0">
            <a:spAutoFit/>
          </a:bodyPr>
          <a:lstStyle/>
          <a:p>
            <a:r>
              <a:rPr lang="en-US" sz="2800" b="1" dirty="0">
                <a:latin typeface="Arial Black" panose="020B0A04020102020204" pitchFamily="34" charset="0"/>
                <a:cs typeface="Arial" panose="020B0604020202020204" pitchFamily="34" charset="0"/>
              </a:rPr>
              <a:t>Data Analysis and Data Preparation</a:t>
            </a:r>
          </a:p>
          <a:p>
            <a:r>
              <a:rPr lang="en-US" sz="2400" dirty="0">
                <a:latin typeface="Arial" panose="020B0604020202020204" pitchFamily="34" charset="0"/>
                <a:cs typeface="Arial" panose="020B0604020202020204" pitchFamily="34" charset="0"/>
              </a:rPr>
              <a:t>Before performing exploratory analysis and modelling on the data certain issues such as missing values and duplicates have to be handled first.</a:t>
            </a:r>
          </a:p>
        </p:txBody>
      </p:sp>
    </p:spTree>
    <p:extLst>
      <p:ext uri="{BB962C8B-B14F-4D97-AF65-F5344CB8AC3E}">
        <p14:creationId xmlns:p14="http://schemas.microsoft.com/office/powerpoint/2010/main" val="75805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203A24-8997-48F5-82B2-BDE652DC63F3}"/>
              </a:ext>
            </a:extLst>
          </p:cNvPr>
          <p:cNvSpPr txBox="1"/>
          <p:nvPr/>
        </p:nvSpPr>
        <p:spPr>
          <a:xfrm>
            <a:off x="326571" y="783771"/>
            <a:ext cx="9470572" cy="800219"/>
          </a:xfrm>
          <a:prstGeom prst="rect">
            <a:avLst/>
          </a:prstGeom>
          <a:noFill/>
        </p:spPr>
        <p:txBody>
          <a:bodyPr wrap="square" rtlCol="0">
            <a:spAutoFit/>
          </a:bodyPr>
          <a:lstStyle/>
          <a:p>
            <a:r>
              <a:rPr lang="en-US" sz="2800" b="1" dirty="0">
                <a:latin typeface="Arial Black" panose="020B0A04020102020204" pitchFamily="34" charset="0"/>
              </a:rPr>
              <a:t>Distribution Plots for Numeric Features</a:t>
            </a:r>
          </a:p>
          <a:p>
            <a:endParaRPr lang="en-US" dirty="0"/>
          </a:p>
        </p:txBody>
      </p:sp>
      <p:pic>
        <p:nvPicPr>
          <p:cNvPr id="2050" name="Picture 2" descr="alt text">
            <a:extLst>
              <a:ext uri="{FF2B5EF4-FFF2-40B4-BE49-F238E27FC236}">
                <a16:creationId xmlns:a16="http://schemas.microsoft.com/office/drawing/2014/main" id="{85CCBBCC-591A-4509-8372-EFC7D7C3E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 y="1479550"/>
            <a:ext cx="11642272" cy="38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58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8F0FFE-B05B-4F41-8030-5337FCC3D1A3}"/>
              </a:ext>
            </a:extLst>
          </p:cNvPr>
          <p:cNvSpPr txBox="1"/>
          <p:nvPr/>
        </p:nvSpPr>
        <p:spPr>
          <a:xfrm>
            <a:off x="342900" y="653143"/>
            <a:ext cx="10482943" cy="523220"/>
          </a:xfrm>
          <a:prstGeom prst="rect">
            <a:avLst/>
          </a:prstGeom>
          <a:noFill/>
        </p:spPr>
        <p:txBody>
          <a:bodyPr wrap="square" rtlCol="0">
            <a:spAutoFit/>
          </a:bodyPr>
          <a:lstStyle/>
          <a:p>
            <a:r>
              <a:rPr lang="en-US" sz="2800" b="1" dirty="0">
                <a:latin typeface="Arial Black" panose="020B0A04020102020204" pitchFamily="34" charset="0"/>
              </a:rPr>
              <a:t>Distribution of churn</a:t>
            </a:r>
          </a:p>
        </p:txBody>
      </p:sp>
      <p:pic>
        <p:nvPicPr>
          <p:cNvPr id="3074" name="Picture 2" descr="alt text">
            <a:extLst>
              <a:ext uri="{FF2B5EF4-FFF2-40B4-BE49-F238E27FC236}">
                <a16:creationId xmlns:a16="http://schemas.microsoft.com/office/drawing/2014/main" id="{CC024214-B0AA-4F65-B4B7-5B14D91CA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404257"/>
            <a:ext cx="4572000" cy="37882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6981FB-04D7-46AD-9F2E-3C42809CE090}"/>
              </a:ext>
            </a:extLst>
          </p:cNvPr>
          <p:cNvSpPr txBox="1"/>
          <p:nvPr/>
        </p:nvSpPr>
        <p:spPr>
          <a:xfrm>
            <a:off x="604157" y="5339443"/>
            <a:ext cx="11283043" cy="73866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dataset is unbalanced with only 14.49% of objects belonging to class 1</a:t>
            </a:r>
          </a:p>
          <a:p>
            <a:endParaRPr lang="en-US" dirty="0"/>
          </a:p>
        </p:txBody>
      </p:sp>
    </p:spTree>
    <p:extLst>
      <p:ext uri="{BB962C8B-B14F-4D97-AF65-F5344CB8AC3E}">
        <p14:creationId xmlns:p14="http://schemas.microsoft.com/office/powerpoint/2010/main" val="148955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CD9A9-010A-47B4-85E4-BA90BFB7ACEB}"/>
              </a:ext>
            </a:extLst>
          </p:cNvPr>
          <p:cNvSpPr txBox="1"/>
          <p:nvPr/>
        </p:nvSpPr>
        <p:spPr>
          <a:xfrm>
            <a:off x="195943" y="538842"/>
            <a:ext cx="10711543" cy="1508105"/>
          </a:xfrm>
          <a:prstGeom prst="rect">
            <a:avLst/>
          </a:prstGeom>
          <a:noFill/>
        </p:spPr>
        <p:txBody>
          <a:bodyPr wrap="square" rtlCol="0">
            <a:spAutoFit/>
          </a:bodyPr>
          <a:lstStyle/>
          <a:p>
            <a:r>
              <a:rPr lang="en-US" sz="2800" b="1" dirty="0">
                <a:latin typeface="Arial Black" panose="020B0A04020102020204" pitchFamily="34" charset="0"/>
                <a:cs typeface="Arial" panose="020B0604020202020204" pitchFamily="34" charset="0"/>
              </a:rPr>
              <a:t>How the number of customer service calls affects churn</a:t>
            </a:r>
          </a:p>
          <a:p>
            <a:br>
              <a:rPr lang="en-US" dirty="0"/>
            </a:br>
            <a:endParaRPr lang="en-US" dirty="0"/>
          </a:p>
        </p:txBody>
      </p:sp>
      <p:pic>
        <p:nvPicPr>
          <p:cNvPr id="4098" name="Picture 2" descr="alt text">
            <a:extLst>
              <a:ext uri="{FF2B5EF4-FFF2-40B4-BE49-F238E27FC236}">
                <a16:creationId xmlns:a16="http://schemas.microsoft.com/office/drawing/2014/main" id="{DA941589-FBD8-4141-8F72-B599886FD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395" y="1227933"/>
            <a:ext cx="7323137" cy="530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233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77</TotalTime>
  <Words>1252</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__Inter_d65c78</vt:lpstr>
      <vt:lpstr>Arial</vt:lpstr>
      <vt:lpstr>Arial Black</vt:lpstr>
      <vt:lpstr>Century Gothic</vt:lpstr>
      <vt:lpstr>Wingdings</vt:lpstr>
      <vt:lpstr>Wingdings 3</vt:lpstr>
      <vt:lpstr>Ion</vt:lpstr>
      <vt:lpstr>TelecomChurnPredict-phase3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TelecomChurnPredict-phase3</dc:title>
  <dc:creator>james ngumo</dc:creator>
  <cp:lastModifiedBy>james ngumo</cp:lastModifiedBy>
  <cp:revision>9</cp:revision>
  <dcterms:created xsi:type="dcterms:W3CDTF">2024-12-08T23:27:10Z</dcterms:created>
  <dcterms:modified xsi:type="dcterms:W3CDTF">2024-12-09T00:44:44Z</dcterms:modified>
</cp:coreProperties>
</file>