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8CA"/>
          </a:solidFill>
        </a:fill>
      </a:tcStyle>
    </a:wholeTbl>
    <a:band2H>
      <a:tcTxStyle b="def" i="def"/>
      <a:tcStyle>
        <a:tcBdr/>
        <a:fill>
          <a:solidFill>
            <a:srgbClr val="FFF4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5"/>
          </a:solidFill>
        </a:fill>
      </a:tcStyle>
    </a:wholeTbl>
    <a:band2H>
      <a:tcTxStyle b="def" i="def"/>
      <a:tcStyle>
        <a:tcBdr/>
        <a:fill>
          <a:solidFill>
            <a:srgbClr val="E6F6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2CA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365758" y="2166364"/>
            <a:ext cx="11471566" cy="1739348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pc="150" sz="6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524000" y="3996249"/>
            <a:ext cx="9144000" cy="1309256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/>
            </a:lvl1pPr>
            <a:lvl2pPr marL="0" indent="457200" algn="ctr">
              <a:buClrTx/>
              <a:buSzTx/>
              <a:buNone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0" indent="1371600" algn="ctr">
              <a:buClrTx/>
              <a:buSzTx/>
              <a:buNone/>
              <a:defRPr sz="2000"/>
            </a:lvl4pPr>
            <a:lvl5pPr marL="0" indent="1828800" algn="ctr"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9019312" y="0"/>
            <a:ext cx="274320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9160623" y="274638"/>
            <a:ext cx="2402381" cy="5897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idx="1"/>
          </p:nvPr>
        </p:nvSpPr>
        <p:spPr>
          <a:xfrm>
            <a:off x="838199" y="274638"/>
            <a:ext cx="7973291" cy="58975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8073048" y="6470796"/>
            <a:ext cx="256541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099BD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833191" y="2208878"/>
            <a:ext cx="10515601" cy="16764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pc="150" sz="6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33191" y="4010333"/>
            <a:ext cx="10515601" cy="117464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>
                <a:solidFill>
                  <a:srgbClr val="099BDD"/>
                </a:solidFill>
              </a:defRPr>
            </a:lvl1pPr>
            <a:lvl2pPr marL="0" indent="4572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2pPr>
            <a:lvl3pPr marL="0" indent="9144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3pPr>
            <a:lvl4pPr marL="0" indent="13716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4pPr>
            <a:lvl5pPr marL="0" indent="18288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9BD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1205343" y="2011679"/>
            <a:ext cx="4754881" cy="42062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1207008" y="1913470"/>
            <a:ext cx="4754880" cy="74309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100"/>
            </a:lvl1pPr>
            <a:lvl2pPr marL="0" indent="457200">
              <a:buClrTx/>
              <a:buSzTx/>
              <a:buNone/>
              <a:defRPr sz="2100"/>
            </a:lvl2pPr>
            <a:lvl3pPr marL="0" indent="914400">
              <a:buClrTx/>
              <a:buSzTx/>
              <a:buNone/>
              <a:defRPr sz="2100"/>
            </a:lvl3pPr>
            <a:lvl4pPr marL="0" indent="1371600">
              <a:buClrTx/>
              <a:buSzTx/>
              <a:buNone/>
              <a:defRPr sz="2100"/>
            </a:lvl4pPr>
            <a:lvl5pPr marL="0" indent="1828800">
              <a:buClrTx/>
              <a:buSz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6231230" y="1913470"/>
            <a:ext cx="4754881" cy="74309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21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1207008" y="2120053"/>
            <a:ext cx="6126480" cy="41148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437605" indent="-209005">
              <a:defRPr sz="3200"/>
            </a:lvl2pPr>
            <a:lvl3pPr marL="701040" indent="-243840">
              <a:defRPr sz="3200"/>
            </a:lvl3pPr>
            <a:lvl4pPr marL="978408" indent="-292608">
              <a:defRPr sz="3200"/>
            </a:lvl4pPr>
            <a:lvl5pPr marL="1207008" indent="-292608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quarter" idx="13"/>
          </p:nvPr>
        </p:nvSpPr>
        <p:spPr>
          <a:xfrm>
            <a:off x="7789023" y="2147485"/>
            <a:ext cx="3200401" cy="343232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buClrTx/>
              <a:buSzTx/>
              <a:buNone/>
              <a:defRPr sz="18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280160" y="2211494"/>
            <a:ext cx="6126480" cy="39319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7790688" y="2150621"/>
            <a:ext cx="3200401" cy="34290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5000"/>
              </a:lnSpc>
              <a:buClrTx/>
              <a:buSzTx/>
              <a:buNone/>
              <a:defRPr sz="1800"/>
            </a:lvl1pPr>
            <a:lvl2pPr marL="0" indent="457200">
              <a:lnSpc>
                <a:spcPct val="95000"/>
              </a:lnSpc>
              <a:buClrTx/>
              <a:buSzTx/>
              <a:buNone/>
              <a:defRPr sz="1800"/>
            </a:lvl2pPr>
            <a:lvl3pPr marL="0" indent="914400">
              <a:lnSpc>
                <a:spcPct val="95000"/>
              </a:lnSpc>
              <a:buClrTx/>
              <a:buSzTx/>
              <a:buNone/>
              <a:defRPr sz="1800"/>
            </a:lvl3pPr>
            <a:lvl4pPr marL="0" indent="1371600">
              <a:lnSpc>
                <a:spcPct val="95000"/>
              </a:lnSpc>
              <a:buClrTx/>
              <a:buSzTx/>
              <a:buNone/>
              <a:defRPr sz="1800"/>
            </a:lvl4pPr>
            <a:lvl5pPr marL="0" indent="1828800">
              <a:lnSpc>
                <a:spcPct val="95000"/>
              </a:lnSpc>
              <a:buClrTx/>
              <a:buSz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482" y="176109"/>
            <a:ext cx="12188954" cy="16459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02919" y="284175"/>
            <a:ext cx="9784081" cy="1508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1202919" y="2011679"/>
            <a:ext cx="9784081" cy="420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0658926" y="6470796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1pPr>
      <a:lvl2pPr marL="429768" marR="0" indent="-20116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2pPr>
      <a:lvl3pPr marL="680720" marR="0" indent="-22352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3pPr>
      <a:lvl4pPr marL="9372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4pPr>
      <a:lvl5pPr marL="11658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5pPr>
      <a:lvl6pPr marL="13703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6pPr>
      <a:lvl7pPr marL="15575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7pPr>
      <a:lvl8pPr marL="17147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8pPr>
      <a:lvl9pPr marL="1891925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jonathanmedd" TargetMode="External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3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sconf.eu/" TargetMode="External"/><Relationship Id="rId3" Type="http://schemas.openxmlformats.org/officeDocument/2006/relationships/hyperlink" Target="https://powershell.org/summit/" TargetMode="External"/><Relationship Id="rId4" Type="http://schemas.openxmlformats.org/officeDocument/2006/relationships/hyperlink" Target="https://www.eventbrite.com/e/powershell-winops-fundamentals-tickets-38501821986" TargetMode="External"/><Relationship Id="rId5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s.msdn.microsoft.com/powershell/2018/01/10/powershell-core-6-0-generally-available-ga-and-supported/" TargetMode="External"/><Relationship Id="rId3" Type="http://schemas.openxmlformats.org/officeDocument/2006/relationships/hyperlink" Target="http://wragg.io/powershell-core/" TargetMode="External"/><Relationship Id="rId4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7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ctrTitle"/>
          </p:nvPr>
        </p:nvSpPr>
        <p:spPr>
          <a:xfrm>
            <a:off x="544353" y="2152076"/>
            <a:ext cx="11471565" cy="1739346"/>
          </a:xfrm>
          <a:prstGeom prst="rect">
            <a:avLst/>
          </a:prstGeom>
        </p:spPr>
        <p:txBody>
          <a:bodyPr/>
          <a:lstStyle>
            <a:lvl1pPr algn="r">
              <a:defRPr spc="100"/>
            </a:lvl1pPr>
          </a:lstStyle>
          <a:p>
            <a:pPr/>
            <a:r>
              <a:t>PowerShell User Group</a:t>
            </a:r>
          </a:p>
        </p:txBody>
      </p:sp>
      <p:sp>
        <p:nvSpPr>
          <p:cNvPr id="117" name="Subtitle 2"/>
          <p:cNvSpPr txBox="1"/>
          <p:nvPr>
            <p:ph type="subTitle" sz="quarter" idx="1"/>
          </p:nvPr>
        </p:nvSpPr>
        <p:spPr>
          <a:xfrm>
            <a:off x="1524000" y="3996249"/>
            <a:ext cx="9144000" cy="1309256"/>
          </a:xfrm>
          <a:prstGeom prst="rect">
            <a:avLst/>
          </a:prstGeom>
        </p:spPr>
        <p:txBody>
          <a:bodyPr/>
          <a:lstStyle/>
          <a:p>
            <a:pPr>
              <a:defRPr i="1" sz="2800"/>
            </a:pPr>
            <a:r>
              <a:t>London</a:t>
            </a:r>
            <a:br/>
            <a:r>
              <a:t>25/01/2018</a:t>
            </a:r>
          </a:p>
        </p:txBody>
      </p:sp>
      <p:pic>
        <p:nvPicPr>
          <p:cNvPr id="1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710" y="1976146"/>
            <a:ext cx="1915277" cy="1915278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extBox 4"/>
          <p:cNvSpPr txBox="1"/>
          <p:nvPr/>
        </p:nvSpPr>
        <p:spPr>
          <a:xfrm>
            <a:off x="5407836" y="5511801"/>
            <a:ext cx="308344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@LONPSUG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7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/>
            <a:r>
              <a:t>agenda!</a:t>
            </a:r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346840" y="2011678"/>
            <a:ext cx="11582401" cy="4483715"/>
          </a:xfrm>
          <a:prstGeom prst="rect">
            <a:avLst/>
          </a:prstGeom>
        </p:spPr>
        <p:txBody>
          <a:bodyPr/>
          <a:lstStyle/>
          <a:p>
            <a:pPr>
              <a:defRPr sz="3100"/>
            </a:pPr>
            <a:r>
              <a:t>7.00pm - Arrival</a:t>
            </a:r>
            <a:endParaRPr sz="2000"/>
          </a:p>
          <a:p>
            <a:pPr>
              <a:defRPr sz="3100"/>
            </a:pPr>
            <a:r>
              <a:t>7.00pm - Welcome / User Group Introduction - </a:t>
            </a:r>
            <a:r>
              <a:rPr u="sng">
                <a:uFill>
                  <a:solidFill>
                    <a:srgbClr val="FFFFFF"/>
                  </a:solidFill>
                </a:uFill>
                <a:hlinkClick r:id="rId2" invalidUrl="" action="" tgtFrame="" tooltip="" history="1" highlightClick="0" endSnd="0"/>
              </a:rPr>
              <a:t>@</a:t>
            </a:r>
            <a:r>
              <a:t>ebrucucen</a:t>
            </a:r>
            <a:endParaRPr sz="3400"/>
          </a:p>
          <a:p>
            <a:pPr>
              <a:defRPr sz="3100"/>
            </a:pPr>
            <a:r>
              <a:t>7.05pm - Part 1 - Session1: "Adventures in AST" by Chris Dent</a:t>
            </a:r>
            <a:endParaRPr sz="3400"/>
          </a:p>
          <a:p>
            <a:pPr>
              <a:defRPr sz="3100"/>
            </a:pPr>
            <a:r>
              <a:t>8.05pm - Break / Refreshments</a:t>
            </a:r>
            <a:endParaRPr sz="2000"/>
          </a:p>
          <a:p>
            <a:pPr>
              <a:defRPr sz="3100"/>
            </a:pPr>
            <a:r>
              <a:t>8.15pm – Part 2 - Session 2: "Friends Don't Let Friends Do IaaS" by Chris Gardner - @HalbaradKenafin</a:t>
            </a:r>
            <a:endParaRPr sz="3400"/>
          </a:p>
          <a:p>
            <a:pPr>
              <a:defRPr sz="3100"/>
            </a:pPr>
            <a:r>
              <a:t>9.15pm - Wrap up / Pub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7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/>
            <a:r>
              <a:t>sponsors!</a:t>
            </a:r>
          </a:p>
        </p:txBody>
      </p:sp>
      <p:sp>
        <p:nvSpPr>
          <p:cNvPr id="126" name="Content Placeholder 2"/>
          <p:cNvSpPr txBox="1"/>
          <p:nvPr>
            <p:ph type="body" idx="1"/>
          </p:nvPr>
        </p:nvSpPr>
        <p:spPr>
          <a:xfrm>
            <a:off x="346840" y="2011678"/>
            <a:ext cx="11582401" cy="4483715"/>
          </a:xfrm>
          <a:prstGeom prst="rect">
            <a:avLst/>
          </a:prstGeom>
        </p:spPr>
        <p:txBody>
          <a:bodyPr/>
          <a:lstStyle/>
          <a:p>
            <a:pPr>
              <a:defRPr sz="3100"/>
            </a:pPr>
          </a:p>
        </p:txBody>
      </p:sp>
      <p:pic>
        <p:nvPicPr>
          <p:cNvPr id="1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4175" y="2691435"/>
            <a:ext cx="4445001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95240" y="2437435"/>
            <a:ext cx="4064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140" y="4875835"/>
            <a:ext cx="2032001" cy="203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7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/>
            <a:r>
              <a:t>WHO Are WE?</a:t>
            </a:r>
          </a:p>
        </p:txBody>
      </p:sp>
      <p:pic>
        <p:nvPicPr>
          <p:cNvPr id="1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1400" y="2228850"/>
            <a:ext cx="7543800" cy="35433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https://get-psuguk.herokuapp.com"/>
          <p:cNvSpPr txBox="1"/>
          <p:nvPr/>
        </p:nvSpPr>
        <p:spPr>
          <a:xfrm>
            <a:off x="6003733" y="5866129"/>
            <a:ext cx="391833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200"/>
              </a:spcBef>
              <a:buClr>
                <a:srgbClr val="FFFFFF"/>
              </a:buClr>
              <a:buFont typeface="Wingdings"/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https://get-psuguk.herokuapp.com</a:t>
            </a:r>
          </a:p>
        </p:txBody>
      </p:sp>
      <p:pic>
        <p:nvPicPr>
          <p:cNvPr id="136" name="image12.png" descr="image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82759" y="5850929"/>
            <a:ext cx="871095" cy="871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7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/>
            <a:r>
              <a:t>Other PowerShell events</a:t>
            </a:r>
          </a:p>
        </p:txBody>
      </p:sp>
      <p:sp>
        <p:nvSpPr>
          <p:cNvPr id="139" name="Content Placeholder 2"/>
          <p:cNvSpPr txBox="1"/>
          <p:nvPr>
            <p:ph type="body" idx="1"/>
          </p:nvPr>
        </p:nvSpPr>
        <p:spPr>
          <a:xfrm>
            <a:off x="346840" y="2011679"/>
            <a:ext cx="11636054" cy="4697465"/>
          </a:xfrm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t>PS ConfEU – Hanover, Germany</a:t>
            </a:r>
          </a:p>
          <a:p>
            <a:pPr lvl="1" marL="411480" indent="-182879">
              <a:spcBef>
                <a:spcPts val="400"/>
              </a:spcBef>
              <a:defRPr sz="3000"/>
            </a:pPr>
            <a:r>
              <a:t>April 17-20, 2018: Registration open</a:t>
            </a:r>
            <a:endParaRPr sz="2000"/>
          </a:p>
          <a:p>
            <a:pPr lvl="1" marL="411480" indent="-182879">
              <a:spcBef>
                <a:spcPts val="400"/>
              </a:spcBef>
              <a:defRPr sz="3000"/>
            </a:pPr>
            <a:r>
              <a:rPr u="sng">
                <a:uFill>
                  <a:solidFill>
                    <a:srgbClr val="FFFFFF"/>
                  </a:solidFill>
                </a:uFill>
                <a:hlinkClick r:id="rId2" invalidUrl="" action="" tgtFrame="" tooltip="" history="1" highlightClick="0" endSnd="0"/>
              </a:rPr>
              <a:t>http://www.psconf.eu/</a:t>
            </a:r>
          </a:p>
          <a:p>
            <a:pPr>
              <a:defRPr sz="3200"/>
            </a:pPr>
            <a:r>
              <a:t>PowerShell Summit – Seattle, USA</a:t>
            </a:r>
          </a:p>
          <a:p>
            <a:pPr lvl="1" marL="411480" indent="-182879">
              <a:spcBef>
                <a:spcPts val="400"/>
              </a:spcBef>
              <a:defRPr sz="3000"/>
            </a:pPr>
            <a:r>
              <a:t>April 9 – 12, 2018: Registration open</a:t>
            </a:r>
            <a:endParaRPr sz="2000"/>
          </a:p>
          <a:p>
            <a:pPr lvl="1" marL="411480" indent="-182879">
              <a:spcBef>
                <a:spcPts val="400"/>
              </a:spcBef>
              <a:defRPr sz="3000"/>
            </a:pPr>
            <a:r>
              <a:rPr u="sng">
                <a:uFill>
                  <a:solidFill>
                    <a:srgbClr val="FFFFFF"/>
                  </a:solidFill>
                </a:uFill>
                <a:hlinkClick r:id="rId3" invalidUrl="" action="" tgtFrame="" tooltip="" history="1" highlightClick="0" endSnd="0"/>
              </a:rPr>
              <a:t>https://powershell.org/summit/</a:t>
            </a:r>
          </a:p>
          <a:p>
            <a:pPr>
              <a:defRPr sz="3200"/>
            </a:pPr>
            <a:r>
              <a:t>PowerShell &amp; WinOps Fundamentals (Online monthly)</a:t>
            </a:r>
          </a:p>
          <a:p>
            <a:pPr lvl="1" marL="411480" indent="-182879">
              <a:spcBef>
                <a:spcPts val="400"/>
              </a:spcBef>
              <a:defRPr sz="3000"/>
            </a:pPr>
            <a:r>
              <a:rPr u="sng">
                <a:uFill>
                  <a:solidFill>
                    <a:srgbClr val="FFFFFF"/>
                  </a:solidFill>
                </a:uFill>
                <a:hlinkClick r:id="rId4" invalidUrl="" action="" tgtFrame="" tooltip="" history="1" highlightClick="0" endSnd="0"/>
              </a:rPr>
              <a:t>https://www.eventbrite.com/e/powershell-winops-fundamentals-tickets-38501821986</a:t>
            </a:r>
          </a:p>
        </p:txBody>
      </p:sp>
      <p:pic>
        <p:nvPicPr>
          <p:cNvPr id="140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7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/>
            <a:r>
              <a:t>PowerShell news</a:t>
            </a:r>
          </a:p>
        </p:txBody>
      </p:sp>
      <p:sp>
        <p:nvSpPr>
          <p:cNvPr id="143" name="Content Placeholder 2"/>
          <p:cNvSpPr txBox="1"/>
          <p:nvPr>
            <p:ph type="body" idx="1"/>
          </p:nvPr>
        </p:nvSpPr>
        <p:spPr>
          <a:xfrm>
            <a:off x="346841" y="2011679"/>
            <a:ext cx="11317335" cy="2972916"/>
          </a:xfrm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t>PowerShell Core 6.0: Generally Available (GA)</a:t>
            </a:r>
          </a:p>
          <a:p>
            <a:pPr lvl="1" marL="411480" indent="-182879">
              <a:spcBef>
                <a:spcPts val="400"/>
              </a:spcBef>
              <a:defRPr sz="3200"/>
            </a:pPr>
            <a:r>
              <a:rPr u="sng">
                <a:uFill>
                  <a:solidFill>
                    <a:srgbClr val="FFFFFF"/>
                  </a:solidFill>
                </a:uFill>
                <a:hlinkClick r:id="rId2" invalidUrl="" action="" tgtFrame="" tooltip="" history="1" highlightClick="0" endSnd="0"/>
              </a:rPr>
              <a:t>https://blogs.msdn.microsoft.com/powershell/2018/01/10/powershell-core-6-0-generally-available-ga-and-supported/</a:t>
            </a:r>
          </a:p>
          <a:p>
            <a:pPr>
              <a:defRPr sz="3400"/>
            </a:pPr>
            <a:r>
              <a:t>Really useful summary of changes here:</a:t>
            </a:r>
          </a:p>
          <a:p>
            <a:pPr lvl="1" marL="411480" indent="-182879">
              <a:spcBef>
                <a:spcPts val="400"/>
              </a:spcBef>
              <a:defRPr sz="3200"/>
            </a:pPr>
            <a:r>
              <a:rPr u="sng">
                <a:uFill>
                  <a:solidFill>
                    <a:srgbClr val="FFFFFF"/>
                  </a:solidFill>
                </a:uFill>
                <a:hlinkClick r:id="rId3" invalidUrl="" action="" tgtFrame="" tooltip="" history="1" highlightClick="0" endSnd="0"/>
              </a:rPr>
              <a:t>http://wragg.io/powershell-core/</a:t>
            </a:r>
            <a:r>
              <a:t> </a:t>
            </a:r>
          </a:p>
        </p:txBody>
      </p:sp>
      <p:pic>
        <p:nvPicPr>
          <p:cNvPr id="14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7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/>
            <a:r>
              <a:t>Let us know</a:t>
            </a:r>
          </a:p>
        </p:txBody>
      </p:sp>
      <p:sp>
        <p:nvSpPr>
          <p:cNvPr id="147" name="Content Placeholder 2"/>
          <p:cNvSpPr txBox="1"/>
          <p:nvPr>
            <p:ph type="body" idx="1"/>
          </p:nvPr>
        </p:nvSpPr>
        <p:spPr>
          <a:xfrm>
            <a:off x="346840" y="2011678"/>
            <a:ext cx="11582401" cy="4483715"/>
          </a:xfrm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t>If you want to present [10 mins/30 mins/1 hour?]</a:t>
            </a:r>
          </a:p>
          <a:p>
            <a:pPr>
              <a:defRPr sz="3400"/>
            </a:pPr>
            <a:r>
              <a:t>If you know a sponsor to feed us?</a:t>
            </a:r>
          </a:p>
          <a:p>
            <a:pPr>
              <a:defRPr sz="3400"/>
            </a:pPr>
            <a:r>
              <a:t>Any topics you are interested in?</a:t>
            </a:r>
          </a:p>
        </p:txBody>
      </p:sp>
      <p:pic>
        <p:nvPicPr>
          <p:cNvPr id="14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2" descr="Picture 2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10051" y="3180383"/>
            <a:ext cx="4645449" cy="3462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anded">
  <a:themeElements>
    <a:clrScheme name="Banded">
      <a:dk1>
        <a:srgbClr val="2C2C2C"/>
      </a:dk1>
      <a:lt1>
        <a:srgbClr val="099BDD"/>
      </a:lt1>
      <a:dk2>
        <a:srgbClr val="A7A7A7"/>
      </a:dk2>
      <a:lt2>
        <a:srgbClr val="535353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00FF"/>
      </a:hlink>
      <a:folHlink>
        <a:srgbClr val="FF00FF"/>
      </a:folHlink>
    </a:clrScheme>
    <a:fontScheme name="Banded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5875" dir="5400000">
              <a:srgbClr val="000000">
                <a:alpha val="68000"/>
              </a:srgbClr>
            </a:outerShdw>
          </a:effectLst>
        </a:effectStyle>
        <a:effectStyle>
          <a:effectLst>
            <a:outerShdw sx="100000" sy="100000" kx="0" ky="0" algn="b" rotWithShape="0" blurRad="50800" dist="15875" dir="5400000">
              <a:srgbClr val="000000">
                <a:alpha val="6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5875" dir="5400000">
            <a:srgbClr val="000000">
              <a:alpha val="6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anded">
  <a:themeElements>
    <a:clrScheme name="Bande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00FF"/>
      </a:hlink>
      <a:folHlink>
        <a:srgbClr val="FF00FF"/>
      </a:folHlink>
    </a:clrScheme>
    <a:fontScheme name="Banded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5875" dir="5400000">
              <a:srgbClr val="000000">
                <a:alpha val="68000"/>
              </a:srgbClr>
            </a:outerShdw>
          </a:effectLst>
        </a:effectStyle>
        <a:effectStyle>
          <a:effectLst>
            <a:outerShdw sx="100000" sy="100000" kx="0" ky="0" algn="b" rotWithShape="0" blurRad="50800" dist="15875" dir="5400000">
              <a:srgbClr val="000000">
                <a:alpha val="6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5875" dir="5400000">
            <a:srgbClr val="000000">
              <a:alpha val="6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