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72" r:id="rId7"/>
    <p:sldId id="273" r:id="rId8"/>
    <p:sldId id="274" r:id="rId9"/>
    <p:sldId id="278" r:id="rId10"/>
    <p:sldId id="279" r:id="rId11"/>
    <p:sldId id="280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toberfest.digitalocean.com/" TargetMode="External"/><Relationship Id="rId2" Type="http://schemas.openxmlformats.org/officeDocument/2006/relationships/hyperlink" Target="https://blogs.msdn.microsoft.com/powershell/2017/09/12/dsc-future-direction-upd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31/10/2017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Group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79"/>
            <a:ext cx="11674582" cy="4481399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PowerShell Fundamentals Group:</a:t>
            </a:r>
          </a:p>
          <a:p>
            <a:pPr lvl="1"/>
            <a:r>
              <a:rPr lang="en-GB" sz="2800" b="1" dirty="0"/>
              <a:t>90% of people would be interested in a PowerShell Fundamentals group (see https://www.eventbrite.com/e/powershell-winops-fundamentals-tickets-38501821986);</a:t>
            </a:r>
          </a:p>
          <a:p>
            <a:r>
              <a:rPr lang="en-GB" sz="3000" b="1" dirty="0"/>
              <a:t>Preferred Topics:</a:t>
            </a:r>
          </a:p>
          <a:p>
            <a:pPr lvl="1"/>
            <a:r>
              <a:rPr lang="en-GB" sz="2800" b="1" dirty="0"/>
              <a:t>PowerShell Best Practices, fundamentals and toolmaking, DSC and something different to use PowerShell for;</a:t>
            </a:r>
          </a:p>
          <a:p>
            <a:r>
              <a:rPr lang="en-GB" sz="3200" b="1" dirty="0"/>
              <a:t>Suggestions to increase group numbers and encourage participation:</a:t>
            </a:r>
          </a:p>
          <a:p>
            <a:pPr lvl="1"/>
            <a:r>
              <a:rPr lang="en-GB" sz="2800" b="1" dirty="0"/>
              <a:t>Cross-promotion, sponsorship and … food (and beer?);</a:t>
            </a: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22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Group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79"/>
            <a:ext cx="11674582" cy="4481399"/>
          </a:xfrm>
        </p:spPr>
        <p:txBody>
          <a:bodyPr>
            <a:normAutofit/>
          </a:bodyPr>
          <a:lstStyle/>
          <a:p>
            <a:r>
              <a:rPr lang="en-GB" sz="3000" b="1" dirty="0"/>
              <a:t>PowerShell knowledge level:</a:t>
            </a:r>
          </a:p>
          <a:p>
            <a:r>
              <a:rPr lang="en-GB" sz="3000" b="1" dirty="0"/>
              <a:t>Scale was between 1 and 5</a:t>
            </a:r>
          </a:p>
          <a:p>
            <a:pPr lvl="1"/>
            <a:r>
              <a:rPr lang="en-GB" sz="2800" b="1" dirty="0"/>
              <a:t>60% of people see themselves as between 2 and 3, 30% a 4 and 5 and 10% a 1;</a:t>
            </a:r>
          </a:p>
          <a:p>
            <a:r>
              <a:rPr lang="en-GB" sz="3000" b="1" dirty="0"/>
              <a:t>Github use:</a:t>
            </a:r>
          </a:p>
          <a:p>
            <a:pPr lvl="1"/>
            <a:r>
              <a:rPr lang="en-GB" sz="2800" b="1" dirty="0"/>
              <a:t>50% of people use Github</a:t>
            </a:r>
          </a:p>
          <a:p>
            <a:r>
              <a:rPr lang="en-GB" sz="3000" b="1" dirty="0"/>
              <a:t>‘The Pester Book’ winner:</a:t>
            </a:r>
          </a:p>
          <a:p>
            <a:pPr lvl="1"/>
            <a:r>
              <a:rPr lang="en-GB" sz="2800" b="1" dirty="0"/>
              <a:t>Colin </a:t>
            </a:r>
            <a:r>
              <a:rPr lang="en-GB" sz="2800" b="1" dirty="0" err="1"/>
              <a:t>Westwater</a:t>
            </a:r>
            <a:r>
              <a:rPr lang="en-GB" sz="2800" b="1" dirty="0"/>
              <a:t>;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73011"/>
          </a:xfrm>
        </p:spPr>
        <p:txBody>
          <a:bodyPr>
            <a:normAutofit/>
          </a:bodyPr>
          <a:lstStyle/>
          <a:p>
            <a:r>
              <a:rPr lang="en-GB" b="1" dirty="0"/>
              <a:t>DSC Core</a:t>
            </a:r>
          </a:p>
          <a:p>
            <a:pPr lvl="1"/>
            <a:r>
              <a:rPr lang="en-GB" b="1" dirty="0"/>
              <a:t>Cross-platform on Windows, Mac, Linux and Azure (with extension);</a:t>
            </a:r>
          </a:p>
          <a:p>
            <a:pPr lvl="1"/>
            <a:r>
              <a:rPr lang="en-GB" b="1" dirty="0"/>
              <a:t>No dependency on WMI or WMF, support native C/C++, Python and PowerShell;</a:t>
            </a:r>
          </a:p>
          <a:p>
            <a:pPr lvl="1"/>
            <a:r>
              <a:rPr lang="en-GB" b="1" dirty="0">
                <a:hlinkClick r:id="rId2"/>
              </a:rPr>
              <a:t>https://blogs.msdn.microsoft.com/powershell/2017/09/12/dsc-future-direction-update/</a:t>
            </a:r>
            <a:endParaRPr lang="en-GB" b="1" dirty="0"/>
          </a:p>
          <a:p>
            <a:r>
              <a:rPr lang="en-GB" b="1" dirty="0" err="1"/>
              <a:t>Hacktoberfest</a:t>
            </a:r>
            <a:r>
              <a:rPr lang="en-GB" b="1" dirty="0"/>
              <a:t> 2017 is Over</a:t>
            </a:r>
          </a:p>
          <a:p>
            <a:pPr lvl="1"/>
            <a:r>
              <a:rPr lang="en-GB" b="1" dirty="0">
                <a:hlinkClick r:id="rId3"/>
              </a:rPr>
              <a:t>https://hacktoberfest.digitalocean.com/</a:t>
            </a:r>
            <a:endParaRPr lang="en-GB" b="1" dirty="0"/>
          </a:p>
          <a:p>
            <a:r>
              <a:rPr lang="en-GB" b="1" dirty="0"/>
              <a:t>PowerShell in Azure Cloud Shell is now publicly available in Azure Portal</a:t>
            </a:r>
          </a:p>
          <a:p>
            <a:pPr lvl="1"/>
            <a:r>
              <a:rPr lang="en-GB" b="1" dirty="0"/>
              <a:t>Available alongside Bash in Azure Cloud Shell;</a:t>
            </a:r>
          </a:p>
          <a:p>
            <a:pPr lvl="1"/>
            <a:r>
              <a:rPr lang="en-GB" b="1" dirty="0"/>
              <a:t>https://blogs.msdn.microsoft.com/powershell/2017/09/26/powershell-in-azure-cloud-shell-preview-is-now-publically-available-in-azure-portal/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scottish</a:t>
            </a:r>
            <a:r>
              <a:rPr lang="en-GB" dirty="0"/>
              <a:t>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</a:t>
            </a:r>
            <a:r>
              <a:rPr lang="en-GB" sz="3200" b="1" dirty="0" err="1"/>
              <a:t>scotpsug</a:t>
            </a:r>
            <a:endParaRPr lang="en-GB" sz="3200" b="1" dirty="0"/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</a:t>
            </a:r>
            <a:r>
              <a:rPr lang="en-GB" sz="1800" b="1" dirty="0" err="1"/>
              <a:t>pauby</a:t>
            </a:r>
            <a:r>
              <a:rPr lang="en-GB" sz="1800" b="1" dirty="0"/>
              <a:t>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</a:t>
            </a:r>
            <a:r>
              <a:rPr lang="en-GB" sz="3200" b="1" dirty="0" err="1"/>
              <a:t>lonpsug</a:t>
            </a:r>
            <a:endParaRPr lang="en-GB" sz="3200" b="1" dirty="0"/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</a:t>
            </a:r>
            <a:r>
              <a:rPr lang="en-GB" sz="1800" b="1" dirty="0" err="1"/>
              <a:t>iainbrighton</a:t>
            </a:r>
            <a:r>
              <a:rPr lang="en-GB" sz="1800" b="1" dirty="0"/>
              <a:t>)</a:t>
            </a:r>
            <a:r>
              <a:rPr lang="en-GB" sz="3000" b="1" dirty="0"/>
              <a:t>, Gael Colas </a:t>
            </a:r>
            <a:r>
              <a:rPr lang="en-GB" sz="1800" b="1" dirty="0"/>
              <a:t>(@</a:t>
            </a:r>
            <a:r>
              <a:rPr lang="en-GB" sz="1800" b="1" dirty="0" err="1"/>
              <a:t>gaelcolas</a:t>
            </a:r>
            <a:r>
              <a:rPr lang="en-GB" sz="1800" b="1" dirty="0"/>
              <a:t>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7.00pm – Waiting room for general chit chat;</a:t>
            </a:r>
          </a:p>
          <a:p>
            <a:r>
              <a:rPr lang="en-GB" sz="3400" b="1" dirty="0"/>
              <a:t>7.05pm – Welcome, introductions and agenda;</a:t>
            </a:r>
          </a:p>
          <a:p>
            <a:r>
              <a:rPr lang="en-GB" sz="3400" b="1" dirty="0"/>
              <a:t>7.10pm – PowerShell and Devops news and events roundup;</a:t>
            </a:r>
          </a:p>
          <a:p>
            <a:r>
              <a:rPr lang="en-GB" sz="3400" b="1" dirty="0"/>
              <a:t>7.30pm – Hardening your Azure </a:t>
            </a:r>
            <a:r>
              <a:rPr lang="en-GB" sz="3400" b="1" dirty="0" err="1"/>
              <a:t>Webapp</a:t>
            </a:r>
            <a:r>
              <a:rPr lang="en-GB" sz="3400" b="1" dirty="0"/>
              <a:t> and Database Deployments Lifecycle by Ebru </a:t>
            </a:r>
            <a:r>
              <a:rPr lang="en-GB" sz="3400" b="1" dirty="0" err="1"/>
              <a:t>Cucen</a:t>
            </a:r>
            <a:r>
              <a:rPr lang="en-GB" sz="3400" b="1" dirty="0"/>
              <a:t> (@</a:t>
            </a:r>
            <a:r>
              <a:rPr lang="en-GB" sz="3400" b="1" dirty="0" err="1"/>
              <a:t>ebrucucen</a:t>
            </a:r>
            <a:r>
              <a:rPr lang="en-GB" sz="3400" b="1" dirty="0"/>
              <a:t>);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8.15pm – Wrap up / close;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79"/>
            <a:ext cx="11641026" cy="3617333"/>
          </a:xfrm>
        </p:spPr>
        <p:txBody>
          <a:bodyPr>
            <a:normAutofit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20th – </a:t>
            </a:r>
            <a:r>
              <a:rPr lang="en-GB" sz="3200" b="1" dirty="0" err="1"/>
              <a:t>Thur</a:t>
            </a:r>
            <a:r>
              <a:rPr lang="en-GB" sz="3200" b="1" dirty="0"/>
              <a:t> 21st September</a:t>
            </a:r>
          </a:p>
          <a:p>
            <a:pPr lvl="1"/>
            <a:r>
              <a:rPr lang="en-GB" sz="3200" b="1" dirty="0"/>
              <a:t>http://winops.org </a:t>
            </a:r>
          </a:p>
          <a:p>
            <a:r>
              <a:rPr lang="en-GB" sz="3200" b="1" dirty="0"/>
              <a:t>Videos:</a:t>
            </a:r>
          </a:p>
          <a:p>
            <a:pPr lvl="1"/>
            <a:r>
              <a:rPr lang="en-GB" sz="3000" b="1" dirty="0"/>
              <a:t>Find it on http://winops.org, scroll right to the bottom and click the YouTube link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D4A3-FB4A-408A-B5E4-BF1FFA2EFDF9}"/>
              </a:ext>
            </a:extLst>
          </p:cNvPr>
          <p:cNvSpPr/>
          <p:nvPr/>
        </p:nvSpPr>
        <p:spPr>
          <a:xfrm>
            <a:off x="1859929" y="5514921"/>
            <a:ext cx="9588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000" b="1" dirty="0"/>
              <a:t>https://www.youtube.com/channel/UCP1OgsLk-HkEdQyhjJX_5JQ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BCA80E-1623-4555-A948-319D97D0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3" y="5055474"/>
            <a:ext cx="1807828" cy="1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8092483" cy="4406876"/>
          </a:xfrm>
        </p:spPr>
        <p:txBody>
          <a:bodyPr>
            <a:normAutofit/>
          </a:bodyPr>
          <a:lstStyle/>
          <a:p>
            <a:r>
              <a:rPr lang="en-GB" sz="3400" b="1" dirty="0"/>
              <a:t>PSDAY.UK</a:t>
            </a:r>
          </a:p>
          <a:p>
            <a:pPr lvl="1"/>
            <a:r>
              <a:rPr lang="en-GB" sz="3200" b="1" dirty="0"/>
              <a:t>Friday 22nd September;</a:t>
            </a:r>
          </a:p>
          <a:p>
            <a:pPr lvl="1"/>
            <a:r>
              <a:rPr lang="en-GB" sz="3200" b="1" dirty="0"/>
              <a:t>http://psday.uk </a:t>
            </a:r>
          </a:p>
          <a:p>
            <a:pPr lvl="1"/>
            <a:endParaRPr lang="en-GB" sz="3200" b="1" dirty="0"/>
          </a:p>
          <a:p>
            <a:r>
              <a:rPr lang="en-GB" sz="3200" b="1" dirty="0"/>
              <a:t>Videos</a:t>
            </a:r>
          </a:p>
          <a:p>
            <a:pPr lvl="1"/>
            <a:r>
              <a:rPr lang="en-GB" sz="2800" b="1" dirty="0"/>
              <a:t>http://psuguk.video</a:t>
            </a:r>
          </a:p>
          <a:p>
            <a:pPr lvl="1"/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90194-D4F4-477B-9FDD-C123D3F9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493" y="169983"/>
            <a:ext cx="3152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9040439" cy="2065370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SQL-GLA 2017</a:t>
            </a:r>
          </a:p>
          <a:p>
            <a:pPr lvl="1"/>
            <a:r>
              <a:rPr lang="en-GB" sz="3200" b="1" dirty="0"/>
              <a:t>Friday 10 November 13:30 to 20:00</a:t>
            </a:r>
          </a:p>
          <a:p>
            <a:pPr lvl="1"/>
            <a:r>
              <a:rPr lang="en-GB" sz="3200" b="1" dirty="0" err="1"/>
              <a:t>Trongate</a:t>
            </a:r>
            <a:r>
              <a:rPr lang="en-GB" sz="3200" b="1" dirty="0"/>
              <a:t>, Glasgow</a:t>
            </a:r>
          </a:p>
          <a:p>
            <a:pPr lvl="1"/>
            <a:r>
              <a:rPr lang="en-GB" sz="3200" b="1" dirty="0"/>
              <a:t>Free entry – WAITING LIST TICKETS AVAILABLE</a:t>
            </a:r>
          </a:p>
          <a:p>
            <a:pPr lvl="1"/>
            <a:r>
              <a:rPr lang="en-GB" sz="3200" b="1" dirty="0"/>
              <a:t>http://sqlglasgow.co.uk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5B994-C35B-4602-A471-EB9EC1F1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8" y="4325622"/>
            <a:ext cx="76200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22D30-F882-418A-9F85-EBED5ABE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37" y="1846116"/>
            <a:ext cx="1753398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Group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79"/>
            <a:ext cx="11674582" cy="4481399"/>
          </a:xfrm>
        </p:spPr>
        <p:txBody>
          <a:bodyPr>
            <a:normAutofit/>
          </a:bodyPr>
          <a:lstStyle/>
          <a:p>
            <a:r>
              <a:rPr lang="en-GB" sz="3400" b="1" dirty="0"/>
              <a:t>Most convenient meeting times:</a:t>
            </a:r>
          </a:p>
          <a:p>
            <a:pPr lvl="1"/>
            <a:r>
              <a:rPr lang="en-GB" sz="2800" b="1" dirty="0"/>
              <a:t>Monday to Thursday evenings between 7pm and 9pm</a:t>
            </a:r>
          </a:p>
          <a:p>
            <a:r>
              <a:rPr lang="en-GB" sz="3000" b="1" dirty="0"/>
              <a:t>Online or Face to Face Meetups:</a:t>
            </a:r>
          </a:p>
          <a:p>
            <a:pPr lvl="1"/>
            <a:r>
              <a:rPr lang="en-GB" sz="2800" b="1" dirty="0"/>
              <a:t>70% of people wanted face to face meetings or had no preference;</a:t>
            </a:r>
          </a:p>
          <a:p>
            <a:r>
              <a:rPr lang="en-GB" sz="3000" b="1" dirty="0"/>
              <a:t>Speaking / Presenting:</a:t>
            </a:r>
          </a:p>
          <a:p>
            <a:pPr lvl="1"/>
            <a:r>
              <a:rPr lang="en-GB" sz="2800" b="1" dirty="0"/>
              <a:t>60% of people would consider speaking;</a:t>
            </a:r>
          </a:p>
          <a:p>
            <a:pPr lvl="1"/>
            <a:r>
              <a:rPr lang="en-GB" sz="2800" b="1" dirty="0"/>
              <a:t>87.5% of those felt that they either had nothing to talk about or it was at a technical level too low for the group;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8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871</TotalTime>
  <Words>623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events</vt:lpstr>
      <vt:lpstr>events</vt:lpstr>
      <vt:lpstr>events</vt:lpstr>
      <vt:lpstr>Group survey</vt:lpstr>
      <vt:lpstr>Group survey</vt:lpstr>
      <vt:lpstr>Group survey</vt:lpstr>
      <vt:lpstr>Powershell News!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70</cp:revision>
  <dcterms:created xsi:type="dcterms:W3CDTF">2016-10-27T15:24:17Z</dcterms:created>
  <dcterms:modified xsi:type="dcterms:W3CDTF">2017-10-31T18:19:31Z</dcterms:modified>
</cp:coreProperties>
</file>