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76" r:id="rId4"/>
    <p:sldId id="278" r:id="rId5"/>
    <p:sldId id="277" r:id="rId6"/>
    <p:sldId id="279" r:id="rId7"/>
    <p:sldId id="280" r:id="rId8"/>
    <p:sldId id="284" r:id="rId9"/>
    <p:sldId id="281" r:id="rId10"/>
    <p:sldId id="285"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07" autoAdjust="0"/>
  </p:normalViewPr>
  <p:slideViewPr>
    <p:cSldViewPr snapToGrid="0">
      <p:cViewPr varScale="1">
        <p:scale>
          <a:sx n="105" d="100"/>
          <a:sy n="105" d="100"/>
        </p:scale>
        <p:origin x="120" y="168"/>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2/28/2018</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2/28/2018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2/28/2018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2/28/2018</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72683" y="2152076"/>
            <a:ext cx="9743235" cy="1739347"/>
          </a:xfrm>
        </p:spPr>
        <p:txBody>
          <a:bodyPr/>
          <a:lstStyle/>
          <a:p>
            <a:pPr algn="l"/>
            <a:r>
              <a:rPr lang="en-GB" dirty="0"/>
              <a:t>PowerShell &amp; DEVOPS</a:t>
            </a:r>
            <a:br>
              <a:rPr lang="en-GB" dirty="0"/>
            </a:br>
            <a:r>
              <a:rPr lang="en-GB" dirty="0"/>
              <a:t>User Group</a:t>
            </a:r>
          </a:p>
        </p:txBody>
      </p:sp>
      <p:sp>
        <p:nvSpPr>
          <p:cNvPr id="3" name="Subtitle 2"/>
          <p:cNvSpPr>
            <a:spLocks noGrp="1"/>
          </p:cNvSpPr>
          <p:nvPr>
            <p:ph type="subTitle" idx="1"/>
          </p:nvPr>
        </p:nvSpPr>
        <p:spPr/>
        <p:txBody>
          <a:bodyPr>
            <a:normAutofit/>
          </a:bodyPr>
          <a:lstStyle/>
          <a:p>
            <a:r>
              <a:rPr lang="en-GB" sz="2800" b="1" i="1" dirty="0"/>
              <a:t>Scotland</a:t>
            </a:r>
            <a:br>
              <a:rPr lang="en-GB" sz="2800" b="1" i="1" dirty="0"/>
            </a:br>
            <a:r>
              <a:rPr lang="en-GB" sz="2800" b="1" i="1" dirty="0"/>
              <a:t>28/02/2018</a:t>
            </a:r>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11" y="1976146"/>
            <a:ext cx="1915276" cy="19152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Tree>
    <p:extLst>
      <p:ext uri="{BB962C8B-B14F-4D97-AF65-F5344CB8AC3E}">
        <p14:creationId xmlns:p14="http://schemas.microsoft.com/office/powerpoint/2010/main" val="30222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agenda!</a:t>
            </a:r>
          </a:p>
        </p:txBody>
      </p:sp>
      <p:sp>
        <p:nvSpPr>
          <p:cNvPr id="3" name="Content Placeholder 2"/>
          <p:cNvSpPr>
            <a:spLocks noGrp="1"/>
          </p:cNvSpPr>
          <p:nvPr>
            <p:ph idx="1"/>
          </p:nvPr>
        </p:nvSpPr>
        <p:spPr>
          <a:xfrm>
            <a:off x="83856" y="2100102"/>
            <a:ext cx="11582400" cy="4318454"/>
          </a:xfrm>
        </p:spPr>
        <p:txBody>
          <a:bodyPr>
            <a:normAutofit/>
          </a:bodyPr>
          <a:lstStyle/>
          <a:p>
            <a:r>
              <a:rPr lang="en-GB" sz="3200" dirty="0">
                <a:latin typeface="Calibri" panose="020F0502020204030204" pitchFamily="34" charset="0"/>
                <a:cs typeface="Calibri" panose="020F0502020204030204" pitchFamily="34" charset="0"/>
              </a:rPr>
              <a:t>7.00pm – Welcome, introductions and agenda</a:t>
            </a:r>
          </a:p>
          <a:p>
            <a:r>
              <a:rPr lang="en-GB" sz="3200" dirty="0">
                <a:latin typeface="Calibri" panose="020F0502020204030204" pitchFamily="34" charset="0"/>
                <a:cs typeface="Calibri" panose="020F0502020204030204" pitchFamily="34" charset="0"/>
              </a:rPr>
              <a:t>7.15pm – </a:t>
            </a:r>
            <a:r>
              <a:rPr lang="en-GB" sz="3200" b="1" dirty="0">
                <a:latin typeface="Calibri" panose="020F0502020204030204" pitchFamily="34" charset="0"/>
                <a:cs typeface="Calibri" panose="020F0502020204030204" pitchFamily="34" charset="0"/>
              </a:rPr>
              <a:t>RTFM - Runtime Type Fiddling for the Masses </a:t>
            </a:r>
            <a:r>
              <a:rPr lang="en-GB" sz="3200" dirty="0">
                <a:latin typeface="Calibri" panose="020F0502020204030204" pitchFamily="34" charset="0"/>
                <a:cs typeface="Calibri" panose="020F0502020204030204" pitchFamily="34" charset="0"/>
              </a:rPr>
              <a:t>by </a:t>
            </a:r>
            <a:r>
              <a:rPr lang="en-GB" sz="3200" b="1" dirty="0">
                <a:latin typeface="Calibri" panose="020F0502020204030204" pitchFamily="34" charset="0"/>
                <a:cs typeface="Calibri" panose="020F0502020204030204" pitchFamily="34" charset="0"/>
              </a:rPr>
              <a:t>Mathias Jessen </a:t>
            </a:r>
            <a:r>
              <a:rPr lang="en-GB" sz="3200" dirty="0">
                <a:latin typeface="Calibri" panose="020F0502020204030204" pitchFamily="34" charset="0"/>
                <a:cs typeface="Calibri" panose="020F0502020204030204" pitchFamily="34" charset="0"/>
              </a:rPr>
              <a:t>(@</a:t>
            </a:r>
            <a:r>
              <a:rPr lang="en-GB" sz="3200" dirty="0" err="1">
                <a:latin typeface="Calibri" panose="020F0502020204030204" pitchFamily="34" charset="0"/>
                <a:cs typeface="Calibri" panose="020F0502020204030204" pitchFamily="34" charset="0"/>
              </a:rPr>
              <a:t>iisresetme</a:t>
            </a:r>
            <a:r>
              <a:rPr lang="en-GB" sz="3200" dirty="0">
                <a:latin typeface="Calibri" panose="020F0502020204030204" pitchFamily="34" charset="0"/>
                <a:cs typeface="Calibri" panose="020F0502020204030204" pitchFamily="34" charset="0"/>
              </a:rPr>
              <a:t>)</a:t>
            </a:r>
          </a:p>
          <a:p>
            <a:r>
              <a:rPr lang="en-GB" sz="3200" dirty="0">
                <a:solidFill>
                  <a:srgbClr val="FFFFFF"/>
                </a:solidFill>
                <a:latin typeface="Calibri" panose="020F0502020204030204" pitchFamily="34" charset="0"/>
                <a:cs typeface="Calibri" panose="020F0502020204030204" pitchFamily="34" charset="0"/>
              </a:rPr>
              <a:t>8.15pm – Break</a:t>
            </a:r>
          </a:p>
          <a:p>
            <a:r>
              <a:rPr lang="en-GB" sz="3200" dirty="0">
                <a:solidFill>
                  <a:srgbClr val="FFFFFF"/>
                </a:solidFill>
                <a:latin typeface="Calibri" panose="020F0502020204030204" pitchFamily="34" charset="0"/>
                <a:cs typeface="Calibri" panose="020F0502020204030204" pitchFamily="34" charset="0"/>
              </a:rPr>
              <a:t>8.20pm </a:t>
            </a:r>
            <a:r>
              <a:rPr lang="en-GB" sz="3200" dirty="0">
                <a:latin typeface="Calibri" panose="020F0502020204030204" pitchFamily="34" charset="0"/>
                <a:cs typeface="Calibri" panose="020F0502020204030204" pitchFamily="34" charset="0"/>
              </a:rPr>
              <a:t>- </a:t>
            </a:r>
            <a:r>
              <a:rPr lang="en-GB" sz="3200" b="1" dirty="0">
                <a:latin typeface="Calibri" panose="020F0502020204030204" pitchFamily="34" charset="0"/>
                <a:cs typeface="Calibri" panose="020F0502020204030204" pitchFamily="34" charset="0"/>
              </a:rPr>
              <a:t>Automating Windows Servicing using Microsoft solutions &amp; Community tools</a:t>
            </a:r>
            <a:r>
              <a:rPr lang="en-GB" sz="3200" dirty="0">
                <a:latin typeface="Calibri" panose="020F0502020204030204" pitchFamily="34" charset="0"/>
                <a:cs typeface="Calibri" panose="020F0502020204030204" pitchFamily="34" charset="0"/>
              </a:rPr>
              <a:t> by </a:t>
            </a:r>
            <a:r>
              <a:rPr lang="en-GB" sz="3200" b="1" dirty="0">
                <a:latin typeface="Calibri" panose="020F0502020204030204" pitchFamily="34" charset="0"/>
                <a:cs typeface="Calibri" panose="020F0502020204030204" pitchFamily="34" charset="0"/>
              </a:rPr>
              <a:t>Simon Binder </a:t>
            </a:r>
            <a:r>
              <a:rPr lang="en-GB" sz="3200" dirty="0">
                <a:latin typeface="Calibri" panose="020F0502020204030204" pitchFamily="34" charset="0"/>
                <a:cs typeface="Calibri" panose="020F0502020204030204" pitchFamily="34" charset="0"/>
              </a:rPr>
              <a:t>(@</a:t>
            </a:r>
            <a:r>
              <a:rPr lang="en-GB" sz="3200" dirty="0" err="1">
                <a:latin typeface="Calibri" panose="020F0502020204030204" pitchFamily="34" charset="0"/>
                <a:cs typeface="Calibri" panose="020F0502020204030204" pitchFamily="34" charset="0"/>
              </a:rPr>
              <a:t>bindertech</a:t>
            </a:r>
            <a:r>
              <a:rPr lang="en-GB" sz="3200" dirty="0">
                <a:latin typeface="Calibri" panose="020F0502020204030204" pitchFamily="34" charset="0"/>
                <a:cs typeface="Calibri" panose="020F0502020204030204" pitchFamily="34" charset="0"/>
              </a:rPr>
              <a:t>)</a:t>
            </a:r>
          </a:p>
          <a:p>
            <a:r>
              <a:rPr lang="en-GB" sz="3200" dirty="0">
                <a:solidFill>
                  <a:srgbClr val="FFFFFF"/>
                </a:solidFill>
                <a:latin typeface="Calibri" panose="020F0502020204030204" pitchFamily="34" charset="0"/>
                <a:cs typeface="Calibri" panose="020F0502020204030204" pitchFamily="34" charset="0"/>
              </a:rPr>
              <a:t>9.30pm </a:t>
            </a:r>
            <a:r>
              <a:rPr lang="en-GB" sz="3200" dirty="0">
                <a:latin typeface="Calibri" panose="020F0502020204030204" pitchFamily="34" charset="0"/>
                <a:cs typeface="Calibri" panose="020F0502020204030204" pitchFamily="34" charset="0"/>
              </a:rPr>
              <a:t>– Thanks </a:t>
            </a:r>
            <a:r>
              <a:rPr lang="en-GB" sz="3200" dirty="0" err="1">
                <a:latin typeface="Calibri" panose="020F0502020204030204" pitchFamily="34" charset="0"/>
                <a:cs typeface="Calibri" panose="020F0502020204030204" pitchFamily="34" charset="0"/>
              </a:rPr>
              <a:t>you’s</a:t>
            </a:r>
            <a:endParaRPr lang="en-GB" sz="2400" dirty="0">
              <a:latin typeface="Calibri" panose="020F0502020204030204" pitchFamily="34" charset="0"/>
              <a:cs typeface="Calibri" panose="020F0502020204030204" pitchFamily="34" charset="0"/>
            </a:endParaRPr>
          </a:p>
          <a:p>
            <a:endParaRPr lang="en-GB" sz="3200" dirty="0">
              <a:latin typeface="Calibri" panose="020F0502020204030204" pitchFamily="34" charset="0"/>
              <a:cs typeface="Calibri" panose="020F0502020204030204" pitchFamily="34" charset="0"/>
            </a:endParaRPr>
          </a:p>
          <a:p>
            <a:endParaRPr lang="en-GB" sz="3200" dirty="0">
              <a:solidFill>
                <a:srgbClr val="FFFFFF"/>
              </a:solidFill>
              <a:latin typeface="Calibri" panose="020F0502020204030204" pitchFamily="34" charset="0"/>
              <a:cs typeface="Calibri" panose="020F0502020204030204" pitchFamily="34" charset="0"/>
            </a:endParaRPr>
          </a:p>
          <a:p>
            <a:endParaRPr lang="en-GB" sz="3200" dirty="0">
              <a:latin typeface="Calibri" panose="020F0502020204030204" pitchFamily="34" charset="0"/>
              <a:cs typeface="Calibri" panose="020F0502020204030204" pitchFamily="34" charset="0"/>
            </a:endParaRPr>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
        <p:nvSpPr>
          <p:cNvPr id="6" name="Content Placeholder 2">
            <a:extLst>
              <a:ext uri="{FF2B5EF4-FFF2-40B4-BE49-F238E27FC236}">
                <a16:creationId xmlns:a16="http://schemas.microsoft.com/office/drawing/2014/main" id="{85CF125B-379F-4E1E-9667-3BA029A2F0A3}"/>
              </a:ext>
            </a:extLst>
          </p:cNvPr>
          <p:cNvSpPr txBox="1">
            <a:spLocks/>
          </p:cNvSpPr>
          <p:nvPr/>
        </p:nvSpPr>
        <p:spPr>
          <a:xfrm>
            <a:off x="83856" y="2127090"/>
            <a:ext cx="11582400" cy="68713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endParaRPr lang="en-GB"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7321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11486" y="2483632"/>
            <a:ext cx="3045384" cy="3045384"/>
          </a:xfrm>
          <a:prstGeom prst="rect">
            <a:avLst/>
          </a:prstGeom>
        </p:spPr>
      </p:pic>
      <p:sp>
        <p:nvSpPr>
          <p:cNvPr id="2" name="Title 1"/>
          <p:cNvSpPr>
            <a:spLocks noGrp="1"/>
          </p:cNvSpPr>
          <p:nvPr>
            <p:ph type="title"/>
          </p:nvPr>
        </p:nvSpPr>
        <p:spPr>
          <a:xfrm>
            <a:off x="1202919" y="284176"/>
            <a:ext cx="9784080" cy="1508760"/>
          </a:xfrm>
        </p:spPr>
        <p:txBody>
          <a:bodyPr>
            <a:normAutofit/>
          </a:bodyPr>
          <a:lstStyle/>
          <a:p>
            <a:r>
              <a:rPr lang="en-GB" dirty="0"/>
              <a:t>Join the PSUG Slack TEAM</a:t>
            </a:r>
          </a:p>
        </p:txBody>
      </p:sp>
      <p:sp>
        <p:nvSpPr>
          <p:cNvPr id="3" name="Content Placeholder 2"/>
          <p:cNvSpPr>
            <a:spLocks noGrp="1"/>
          </p:cNvSpPr>
          <p:nvPr>
            <p:ph idx="1"/>
          </p:nvPr>
        </p:nvSpPr>
        <p:spPr>
          <a:xfrm>
            <a:off x="4772025" y="2011680"/>
            <a:ext cx="6524625" cy="4206240"/>
          </a:xfrm>
        </p:spPr>
        <p:txBody>
          <a:bodyPr>
            <a:normAutofit/>
          </a:bodyPr>
          <a:lstStyle/>
          <a:p>
            <a:r>
              <a:rPr lang="en-GB" dirty="0"/>
              <a:t>We’re here: </a:t>
            </a:r>
          </a:p>
          <a:p>
            <a:endParaRPr lang="en-GB" dirty="0"/>
          </a:p>
          <a:p>
            <a:pPr marL="0" indent="0">
              <a:buNone/>
            </a:pPr>
            <a:r>
              <a:rPr lang="en-GB" b="1" dirty="0"/>
              <a:t>https://get-psuguk.herokuapp.com</a:t>
            </a:r>
          </a:p>
          <a:p>
            <a:endParaRPr lang="en-GB" b="1" dirty="0"/>
          </a:p>
          <a:p>
            <a:pPr marL="0" indent="0">
              <a:buNone/>
            </a:pPr>
            <a:r>
              <a:rPr lang="en-GB" b="1" dirty="0"/>
              <a:t>Or </a:t>
            </a:r>
          </a:p>
          <a:p>
            <a:pPr marL="0" indent="0">
              <a:buNone/>
            </a:pPr>
            <a:endParaRPr lang="en-GB" b="1" dirty="0"/>
          </a:p>
          <a:p>
            <a:pPr marL="0" indent="0">
              <a:buNone/>
            </a:pPr>
            <a:r>
              <a:rPr lang="en-GB" b="1" dirty="0"/>
              <a:t>http://bit.ly/2eQyxOD</a:t>
            </a:r>
            <a:br>
              <a:rPr lang="en-GB" b="1" dirty="0"/>
            </a:br>
            <a:br>
              <a:rPr lang="en-GB" b="1" dirty="0"/>
            </a:br>
            <a:r>
              <a:rPr lang="en-GB" b="1" dirty="0"/>
              <a:t> </a:t>
            </a:r>
          </a:p>
        </p:txBody>
      </p:sp>
      <p:pic>
        <p:nvPicPr>
          <p:cNvPr id="12" name="Picture 11"/>
          <p:cNvPicPr>
            <a:picLocks noChangeAspect="1"/>
          </p:cNvPicPr>
          <p:nvPr/>
        </p:nvPicPr>
        <p:blipFill>
          <a:blip r:embed="rId3"/>
          <a:stretch>
            <a:fillRect/>
          </a:stretch>
        </p:blipFill>
        <p:spPr>
          <a:xfrm>
            <a:off x="9323518" y="29296"/>
            <a:ext cx="2078636" cy="2078636"/>
          </a:xfrm>
          <a:prstGeom prst="rect">
            <a:avLst/>
          </a:prstGeom>
        </p:spPr>
      </p:pic>
      <p:sp>
        <p:nvSpPr>
          <p:cNvPr id="7" name="TextBox 6">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Tree>
    <p:extLst>
      <p:ext uri="{BB962C8B-B14F-4D97-AF65-F5344CB8AC3E}">
        <p14:creationId xmlns:p14="http://schemas.microsoft.com/office/powerpoint/2010/main" val="209493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31F8BA-9197-4996-B766-4FD17028DD37}"/>
              </a:ext>
            </a:extLst>
          </p:cNvPr>
          <p:cNvSpPr txBox="1"/>
          <p:nvPr/>
        </p:nvSpPr>
        <p:spPr>
          <a:xfrm>
            <a:off x="500376" y="3429000"/>
            <a:ext cx="5102247" cy="2246769"/>
          </a:xfrm>
          <a:prstGeom prst="rect">
            <a:avLst/>
          </a:prstGeom>
          <a:noFill/>
        </p:spPr>
        <p:txBody>
          <a:bodyPr wrap="square" rtlCol="0">
            <a:spAutoFit/>
          </a:bodyPr>
          <a:lstStyle/>
          <a:p>
            <a:r>
              <a:rPr lang="en-GB" sz="2800" b="1" dirty="0"/>
              <a:t> 	</a:t>
            </a:r>
            <a:r>
              <a:rPr lang="en-GB" sz="2800" b="1" dirty="0">
                <a:solidFill>
                  <a:srgbClr val="FFFF00"/>
                </a:solidFill>
              </a:rPr>
              <a:t>https://psdevopsug.scot</a:t>
            </a:r>
          </a:p>
          <a:p>
            <a:endParaRPr lang="en-GB" sz="2800" b="1" dirty="0">
              <a:solidFill>
                <a:srgbClr val="FFFF00"/>
              </a:solidFill>
            </a:endParaRPr>
          </a:p>
          <a:p>
            <a:r>
              <a:rPr lang="en-GB" sz="2800" b="1" dirty="0">
                <a:solidFill>
                  <a:srgbClr val="FFFF00"/>
                </a:solidFill>
              </a:rPr>
              <a:t> 	</a:t>
            </a:r>
            <a:r>
              <a:rPr lang="en-GB" sz="2400" b="1" dirty="0">
                <a:solidFill>
                  <a:srgbClr val="FFFF00"/>
                </a:solidFill>
              </a:rPr>
              <a:t>@</a:t>
            </a:r>
            <a:r>
              <a:rPr lang="en-GB" sz="2800" b="1" dirty="0">
                <a:solidFill>
                  <a:srgbClr val="FFFF00"/>
                </a:solidFill>
              </a:rPr>
              <a:t>scotpsug</a:t>
            </a:r>
          </a:p>
          <a:p>
            <a:endParaRPr lang="en-GB" sz="2800" b="1" dirty="0">
              <a:solidFill>
                <a:srgbClr val="FFFF00"/>
              </a:solidFill>
            </a:endParaRPr>
          </a:p>
          <a:p>
            <a:r>
              <a:rPr lang="en-GB" sz="2800" b="1" dirty="0">
                <a:solidFill>
                  <a:srgbClr val="FFFF00"/>
                </a:solidFill>
              </a:rPr>
              <a:t>	https://git.psdevopsug.scot</a:t>
            </a:r>
          </a:p>
        </p:txBody>
      </p:sp>
      <p:sp>
        <p:nvSpPr>
          <p:cNvPr id="2" name="Title 1"/>
          <p:cNvSpPr>
            <a:spLocks noGrp="1"/>
          </p:cNvSpPr>
          <p:nvPr>
            <p:ph type="title"/>
          </p:nvPr>
        </p:nvSpPr>
        <p:spPr>
          <a:xfrm>
            <a:off x="2043953" y="284176"/>
            <a:ext cx="8943046" cy="1508760"/>
          </a:xfrm>
        </p:spPr>
        <p:txBody>
          <a:bodyPr/>
          <a:lstStyle/>
          <a:p>
            <a:r>
              <a:rPr lang="en-GB" dirty="0"/>
              <a:t>scottish POWERSHELL &amp; DEVOPS user group</a:t>
            </a:r>
          </a:p>
        </p:txBody>
      </p:sp>
      <p:sp>
        <p:nvSpPr>
          <p:cNvPr id="3" name="Content Placeholder 2"/>
          <p:cNvSpPr>
            <a:spLocks noGrp="1"/>
          </p:cNvSpPr>
          <p:nvPr>
            <p:ph idx="1"/>
          </p:nvPr>
        </p:nvSpPr>
        <p:spPr>
          <a:xfrm>
            <a:off x="346841" y="2011680"/>
            <a:ext cx="11582400" cy="1131016"/>
          </a:xfrm>
        </p:spPr>
        <p:txBody>
          <a:bodyPr>
            <a:normAutofit/>
          </a:bodyPr>
          <a:lstStyle/>
          <a:p>
            <a:r>
              <a:rPr lang="en-GB" sz="3400" b="1" dirty="0"/>
              <a:t>Scottish PowerShell &amp; Devops User Group</a:t>
            </a:r>
          </a:p>
          <a:p>
            <a:pPr lvl="1"/>
            <a:r>
              <a:rPr lang="en-GB" sz="3000" b="1" dirty="0"/>
              <a:t>Organiser – Paul Broadwith </a:t>
            </a:r>
            <a:r>
              <a:rPr lang="en-GB" sz="2400" b="1" dirty="0"/>
              <a:t>(@pauby)</a:t>
            </a:r>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pic>
        <p:nvPicPr>
          <p:cNvPr id="7" name="Picture 6">
            <a:extLst>
              <a:ext uri="{FF2B5EF4-FFF2-40B4-BE49-F238E27FC236}">
                <a16:creationId xmlns:a16="http://schemas.microsoft.com/office/drawing/2014/main" id="{182CA754-4420-4E6B-969C-981637F63861}"/>
              </a:ext>
            </a:extLst>
          </p:cNvPr>
          <p:cNvPicPr>
            <a:picLocks noChangeAspect="1"/>
          </p:cNvPicPr>
          <p:nvPr/>
        </p:nvPicPr>
        <p:blipFill>
          <a:blip r:embed="rId3"/>
          <a:stretch>
            <a:fillRect/>
          </a:stretch>
        </p:blipFill>
        <p:spPr>
          <a:xfrm>
            <a:off x="500376" y="3532333"/>
            <a:ext cx="327171" cy="327171"/>
          </a:xfrm>
          <a:prstGeom prst="rect">
            <a:avLst/>
          </a:prstGeom>
        </p:spPr>
      </p:pic>
      <p:pic>
        <p:nvPicPr>
          <p:cNvPr id="13" name="Picture 12">
            <a:extLst>
              <a:ext uri="{FF2B5EF4-FFF2-40B4-BE49-F238E27FC236}">
                <a16:creationId xmlns:a16="http://schemas.microsoft.com/office/drawing/2014/main" id="{C52B6884-197E-429C-934A-8BB669F3ED4E}"/>
              </a:ext>
            </a:extLst>
          </p:cNvPr>
          <p:cNvPicPr>
            <a:picLocks noChangeAspect="1"/>
          </p:cNvPicPr>
          <p:nvPr/>
        </p:nvPicPr>
        <p:blipFill>
          <a:blip r:embed="rId4"/>
          <a:stretch>
            <a:fillRect/>
          </a:stretch>
        </p:blipFill>
        <p:spPr>
          <a:xfrm>
            <a:off x="475871" y="4364497"/>
            <a:ext cx="409384" cy="409384"/>
          </a:xfrm>
          <a:prstGeom prst="rect">
            <a:avLst/>
          </a:prstGeom>
        </p:spPr>
      </p:pic>
      <p:pic>
        <p:nvPicPr>
          <p:cNvPr id="16" name="Picture 15">
            <a:extLst>
              <a:ext uri="{FF2B5EF4-FFF2-40B4-BE49-F238E27FC236}">
                <a16:creationId xmlns:a16="http://schemas.microsoft.com/office/drawing/2014/main" id="{D474109E-93FA-4AB3-8F08-2CA2E9E1FB3A}"/>
              </a:ext>
            </a:extLst>
          </p:cNvPr>
          <p:cNvPicPr>
            <a:picLocks noChangeAspect="1"/>
          </p:cNvPicPr>
          <p:nvPr/>
        </p:nvPicPr>
        <p:blipFill>
          <a:blip r:embed="rId5"/>
          <a:stretch>
            <a:fillRect/>
          </a:stretch>
        </p:blipFill>
        <p:spPr>
          <a:xfrm>
            <a:off x="5602623" y="3496791"/>
            <a:ext cx="409261" cy="409261"/>
          </a:xfrm>
          <a:prstGeom prst="rect">
            <a:avLst/>
          </a:prstGeom>
        </p:spPr>
      </p:pic>
      <p:pic>
        <p:nvPicPr>
          <p:cNvPr id="9" name="Picture 8">
            <a:extLst>
              <a:ext uri="{FF2B5EF4-FFF2-40B4-BE49-F238E27FC236}">
                <a16:creationId xmlns:a16="http://schemas.microsoft.com/office/drawing/2014/main" id="{86EF3BB6-4985-4649-BF60-7A98857E7C42}"/>
              </a:ext>
            </a:extLst>
          </p:cNvPr>
          <p:cNvPicPr>
            <a:picLocks noChangeAspect="1"/>
          </p:cNvPicPr>
          <p:nvPr/>
        </p:nvPicPr>
        <p:blipFill>
          <a:blip r:embed="rId6"/>
          <a:stretch>
            <a:fillRect/>
          </a:stretch>
        </p:blipFill>
        <p:spPr>
          <a:xfrm>
            <a:off x="5578116" y="4408613"/>
            <a:ext cx="458274" cy="321153"/>
          </a:xfrm>
          <a:prstGeom prst="rect">
            <a:avLst/>
          </a:prstGeom>
        </p:spPr>
      </p:pic>
      <p:sp>
        <p:nvSpPr>
          <p:cNvPr id="11" name="TextBox 10">
            <a:extLst>
              <a:ext uri="{FF2B5EF4-FFF2-40B4-BE49-F238E27FC236}">
                <a16:creationId xmlns:a16="http://schemas.microsoft.com/office/drawing/2014/main" id="{8C045131-9466-48B7-928E-ED642A6DDEFE}"/>
              </a:ext>
            </a:extLst>
          </p:cNvPr>
          <p:cNvSpPr txBox="1"/>
          <p:nvPr/>
        </p:nvSpPr>
        <p:spPr>
          <a:xfrm>
            <a:off x="5909569" y="3429000"/>
            <a:ext cx="5845642" cy="1384995"/>
          </a:xfrm>
          <a:prstGeom prst="rect">
            <a:avLst/>
          </a:prstGeom>
          <a:noFill/>
        </p:spPr>
        <p:txBody>
          <a:bodyPr wrap="square" rtlCol="0">
            <a:spAutoFit/>
          </a:bodyPr>
          <a:lstStyle/>
          <a:p>
            <a:pPr marL="228600" lvl="1"/>
            <a:r>
              <a:rPr lang="en-GB" sz="2800" b="1" dirty="0">
                <a:solidFill>
                  <a:srgbClr val="FFFF00"/>
                </a:solidFill>
              </a:rPr>
              <a:t>https://facebook.psdevopsug.scot</a:t>
            </a:r>
          </a:p>
          <a:p>
            <a:pPr marL="228600" lvl="1"/>
            <a:endParaRPr lang="en-GB" sz="2800" b="1" dirty="0">
              <a:solidFill>
                <a:srgbClr val="FFFF00"/>
              </a:solidFill>
            </a:endParaRPr>
          </a:p>
          <a:p>
            <a:pPr marL="228600" lvl="1" indent="0">
              <a:buNone/>
            </a:pPr>
            <a:r>
              <a:rPr lang="en-GB" sz="2800" b="1" dirty="0">
                <a:solidFill>
                  <a:srgbClr val="FFFF00"/>
                </a:solidFill>
              </a:rPr>
              <a:t>https://video.psdevopsug.scot</a:t>
            </a:r>
          </a:p>
        </p:txBody>
      </p:sp>
      <p:pic>
        <p:nvPicPr>
          <p:cNvPr id="12" name="Picture 11">
            <a:extLst>
              <a:ext uri="{FF2B5EF4-FFF2-40B4-BE49-F238E27FC236}">
                <a16:creationId xmlns:a16="http://schemas.microsoft.com/office/drawing/2014/main" id="{936CDF11-C078-4035-8DCA-D4B3B0D4F10E}"/>
              </a:ext>
            </a:extLst>
          </p:cNvPr>
          <p:cNvPicPr>
            <a:picLocks noChangeAspect="1"/>
          </p:cNvPicPr>
          <p:nvPr/>
        </p:nvPicPr>
        <p:blipFill>
          <a:blip r:embed="rId7"/>
          <a:stretch>
            <a:fillRect/>
          </a:stretch>
        </p:blipFill>
        <p:spPr>
          <a:xfrm>
            <a:off x="501947" y="5216070"/>
            <a:ext cx="357231" cy="357231"/>
          </a:xfrm>
          <a:prstGeom prst="rect">
            <a:avLst/>
          </a:prstGeom>
        </p:spPr>
      </p:pic>
    </p:spTree>
    <p:extLst>
      <p:ext uri="{BB962C8B-B14F-4D97-AF65-F5344CB8AC3E}">
        <p14:creationId xmlns:p14="http://schemas.microsoft.com/office/powerpoint/2010/main" val="990842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uk POWERSHELL &amp; DEVOPS user groups</a:t>
            </a:r>
          </a:p>
        </p:txBody>
      </p:sp>
      <p:sp>
        <p:nvSpPr>
          <p:cNvPr id="3" name="Content Placeholder 2"/>
          <p:cNvSpPr>
            <a:spLocks noGrp="1"/>
          </p:cNvSpPr>
          <p:nvPr>
            <p:ph idx="1"/>
          </p:nvPr>
        </p:nvSpPr>
        <p:spPr>
          <a:xfrm>
            <a:off x="346841" y="2011680"/>
            <a:ext cx="11582400" cy="3053386"/>
          </a:xfrm>
        </p:spPr>
        <p:txBody>
          <a:bodyPr>
            <a:normAutofit/>
          </a:bodyPr>
          <a:lstStyle/>
          <a:p>
            <a:r>
              <a:rPr lang="en-GB" sz="3400" b="1" dirty="0"/>
              <a:t>London PowerShell &amp; Devops User Group</a:t>
            </a:r>
          </a:p>
          <a:p>
            <a:pPr lvl="1"/>
            <a:r>
              <a:rPr lang="en-GB" sz="3200" b="1" dirty="0"/>
              <a:t>Organisers – </a:t>
            </a:r>
          </a:p>
          <a:p>
            <a:pPr lvl="2"/>
            <a:r>
              <a:rPr lang="en-GB" sz="2800" b="1" dirty="0"/>
              <a:t>Iain Brighton </a:t>
            </a:r>
            <a:r>
              <a:rPr lang="en-GB" sz="1600" b="1" dirty="0"/>
              <a:t>(@</a:t>
            </a:r>
            <a:r>
              <a:rPr lang="en-GB" sz="1600" b="1" dirty="0" err="1"/>
              <a:t>iainbrighton</a:t>
            </a:r>
            <a:r>
              <a:rPr lang="en-GB" sz="1600" b="1" dirty="0"/>
              <a:t>)</a:t>
            </a:r>
            <a:endParaRPr lang="en-GB" sz="2800" b="1" dirty="0"/>
          </a:p>
          <a:p>
            <a:pPr lvl="2"/>
            <a:r>
              <a:rPr lang="en-GB" sz="2800" b="1" dirty="0"/>
              <a:t>Gael Colas </a:t>
            </a:r>
            <a:r>
              <a:rPr lang="en-GB" sz="1600" b="1" dirty="0"/>
              <a:t>(@gaelcolas), </a:t>
            </a:r>
          </a:p>
          <a:p>
            <a:pPr lvl="2"/>
            <a:r>
              <a:rPr lang="en-GB" sz="2800" b="1" dirty="0"/>
              <a:t>Ebru </a:t>
            </a:r>
            <a:r>
              <a:rPr lang="en-GB" sz="2800" b="1" dirty="0" err="1"/>
              <a:t>Cucen</a:t>
            </a:r>
            <a:r>
              <a:rPr lang="en-GB" sz="2800" b="1" dirty="0"/>
              <a:t> </a:t>
            </a:r>
            <a:r>
              <a:rPr lang="en-GB" sz="1600" b="1" dirty="0"/>
              <a:t>(@</a:t>
            </a:r>
            <a:r>
              <a:rPr lang="en-GB" sz="1600" b="1" dirty="0" err="1"/>
              <a:t>ebrucucen</a:t>
            </a:r>
            <a:r>
              <a:rPr lang="en-GB" sz="1600" b="1" dirty="0"/>
              <a:t>)</a:t>
            </a:r>
          </a:p>
          <a:p>
            <a:pPr lvl="2"/>
            <a:r>
              <a:rPr lang="en-GB" sz="2800" b="1" dirty="0"/>
              <a:t>Daniel Krebs </a:t>
            </a:r>
            <a:r>
              <a:rPr lang="en-GB" sz="1600" b="1" dirty="0"/>
              <a:t>(@dan1el42)</a:t>
            </a:r>
          </a:p>
          <a:p>
            <a:endParaRPr lang="en-GB" sz="3200" b="1" dirty="0"/>
          </a:p>
          <a:p>
            <a:endParaRPr lang="en-GB" sz="3400" b="1" dirty="0"/>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
        <p:nvSpPr>
          <p:cNvPr id="12" name="TextBox 11">
            <a:extLst>
              <a:ext uri="{FF2B5EF4-FFF2-40B4-BE49-F238E27FC236}">
                <a16:creationId xmlns:a16="http://schemas.microsoft.com/office/drawing/2014/main" id="{BC9D04ED-055F-44F3-981A-7CCA9C207F54}"/>
              </a:ext>
            </a:extLst>
          </p:cNvPr>
          <p:cNvSpPr txBox="1"/>
          <p:nvPr/>
        </p:nvSpPr>
        <p:spPr>
          <a:xfrm>
            <a:off x="346841" y="5176707"/>
            <a:ext cx="5102247" cy="523220"/>
          </a:xfrm>
          <a:prstGeom prst="rect">
            <a:avLst/>
          </a:prstGeom>
          <a:noFill/>
        </p:spPr>
        <p:txBody>
          <a:bodyPr wrap="square" rtlCol="0">
            <a:spAutoFit/>
          </a:bodyPr>
          <a:lstStyle/>
          <a:p>
            <a:r>
              <a:rPr lang="en-GB" sz="2800" b="1" dirty="0"/>
              <a:t> 	 </a:t>
            </a:r>
            <a:r>
              <a:rPr lang="en-GB" sz="2800" b="1" dirty="0">
                <a:solidFill>
                  <a:srgbClr val="FFFF00"/>
                </a:solidFill>
              </a:rPr>
              <a:t>https://powershell.org.uk/ </a:t>
            </a:r>
          </a:p>
        </p:txBody>
      </p:sp>
      <p:sp>
        <p:nvSpPr>
          <p:cNvPr id="14" name="TextBox 13">
            <a:extLst>
              <a:ext uri="{FF2B5EF4-FFF2-40B4-BE49-F238E27FC236}">
                <a16:creationId xmlns:a16="http://schemas.microsoft.com/office/drawing/2014/main" id="{4DB6C332-435D-4A7E-A615-04C3E00B8033}"/>
              </a:ext>
            </a:extLst>
          </p:cNvPr>
          <p:cNvSpPr txBox="1"/>
          <p:nvPr/>
        </p:nvSpPr>
        <p:spPr>
          <a:xfrm>
            <a:off x="6826993" y="5176707"/>
            <a:ext cx="4910461" cy="523220"/>
          </a:xfrm>
          <a:prstGeom prst="rect">
            <a:avLst/>
          </a:prstGeom>
          <a:noFill/>
        </p:spPr>
        <p:txBody>
          <a:bodyPr wrap="square" rtlCol="0">
            <a:spAutoFit/>
          </a:bodyPr>
          <a:lstStyle/>
          <a:p>
            <a:pPr marL="228600" lvl="1"/>
            <a:r>
              <a:rPr lang="en-GB" sz="2800" b="1" dirty="0"/>
              <a:t>	</a:t>
            </a:r>
            <a:r>
              <a:rPr lang="en-GB" sz="2800" b="1" dirty="0">
                <a:solidFill>
                  <a:srgbClr val="FFFF00"/>
                </a:solidFill>
              </a:rPr>
              <a:t>@</a:t>
            </a:r>
            <a:r>
              <a:rPr lang="en-GB" sz="2800" b="1" dirty="0" err="1">
                <a:solidFill>
                  <a:srgbClr val="FFFF00"/>
                </a:solidFill>
              </a:rPr>
              <a:t>lonpsug</a:t>
            </a:r>
            <a:endParaRPr lang="en-GB" sz="2800" b="1" dirty="0">
              <a:solidFill>
                <a:srgbClr val="FFFF00"/>
              </a:solidFill>
            </a:endParaRPr>
          </a:p>
        </p:txBody>
      </p:sp>
      <p:pic>
        <p:nvPicPr>
          <p:cNvPr id="15" name="Picture 14">
            <a:extLst>
              <a:ext uri="{FF2B5EF4-FFF2-40B4-BE49-F238E27FC236}">
                <a16:creationId xmlns:a16="http://schemas.microsoft.com/office/drawing/2014/main" id="{8A0BFCE2-D0D4-49D0-BA46-BF405A07015B}"/>
              </a:ext>
            </a:extLst>
          </p:cNvPr>
          <p:cNvPicPr>
            <a:picLocks noChangeAspect="1"/>
          </p:cNvPicPr>
          <p:nvPr/>
        </p:nvPicPr>
        <p:blipFill>
          <a:blip r:embed="rId3"/>
          <a:stretch>
            <a:fillRect/>
          </a:stretch>
        </p:blipFill>
        <p:spPr>
          <a:xfrm>
            <a:off x="459716" y="5244331"/>
            <a:ext cx="327171" cy="327171"/>
          </a:xfrm>
          <a:prstGeom prst="rect">
            <a:avLst/>
          </a:prstGeom>
        </p:spPr>
      </p:pic>
      <p:pic>
        <p:nvPicPr>
          <p:cNvPr id="16" name="Picture 15">
            <a:extLst>
              <a:ext uri="{FF2B5EF4-FFF2-40B4-BE49-F238E27FC236}">
                <a16:creationId xmlns:a16="http://schemas.microsoft.com/office/drawing/2014/main" id="{37098706-592F-440D-8763-C9C822AFCBA2}"/>
              </a:ext>
            </a:extLst>
          </p:cNvPr>
          <p:cNvPicPr>
            <a:picLocks noChangeAspect="1"/>
          </p:cNvPicPr>
          <p:nvPr/>
        </p:nvPicPr>
        <p:blipFill>
          <a:blip r:embed="rId4"/>
          <a:stretch>
            <a:fillRect/>
          </a:stretch>
        </p:blipFill>
        <p:spPr>
          <a:xfrm>
            <a:off x="6797401" y="5244331"/>
            <a:ext cx="409384" cy="409384"/>
          </a:xfrm>
          <a:prstGeom prst="rect">
            <a:avLst/>
          </a:prstGeom>
        </p:spPr>
      </p:pic>
    </p:spTree>
    <p:extLst>
      <p:ext uri="{BB962C8B-B14F-4D97-AF65-F5344CB8AC3E}">
        <p14:creationId xmlns:p14="http://schemas.microsoft.com/office/powerpoint/2010/main" val="127339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uk POWERSHELL &amp; DEVOPS user groups</a:t>
            </a:r>
          </a:p>
        </p:txBody>
      </p:sp>
      <p:sp>
        <p:nvSpPr>
          <p:cNvPr id="3" name="Content Placeholder 2"/>
          <p:cNvSpPr>
            <a:spLocks noGrp="1"/>
          </p:cNvSpPr>
          <p:nvPr>
            <p:ph idx="1"/>
          </p:nvPr>
        </p:nvSpPr>
        <p:spPr>
          <a:xfrm>
            <a:off x="346841" y="2011679"/>
            <a:ext cx="11582400" cy="1508761"/>
          </a:xfrm>
        </p:spPr>
        <p:txBody>
          <a:bodyPr>
            <a:normAutofit/>
          </a:bodyPr>
          <a:lstStyle/>
          <a:p>
            <a:r>
              <a:rPr lang="en-GB" sz="3200" b="1" dirty="0"/>
              <a:t>Southampton PowerShell &amp; Devops User Group	  </a:t>
            </a:r>
          </a:p>
          <a:p>
            <a:pPr lvl="1"/>
            <a:r>
              <a:rPr lang="en-GB" sz="3000" b="1" dirty="0"/>
              <a:t>Organiser – </a:t>
            </a:r>
          </a:p>
          <a:p>
            <a:pPr lvl="2"/>
            <a:r>
              <a:rPr lang="en-GB" sz="2800" b="1" dirty="0"/>
              <a:t>Jonathan </a:t>
            </a:r>
            <a:r>
              <a:rPr lang="en-GB" sz="2800" b="1" dirty="0" err="1"/>
              <a:t>Medd</a:t>
            </a:r>
            <a:r>
              <a:rPr lang="en-GB" sz="2800" b="1" dirty="0"/>
              <a:t> (@</a:t>
            </a:r>
            <a:r>
              <a:rPr lang="en-GB" sz="2800" b="1" dirty="0" err="1"/>
              <a:t>jonathanmedd</a:t>
            </a:r>
            <a:r>
              <a:rPr lang="en-GB" sz="2800" b="1" dirty="0"/>
              <a:t>)</a:t>
            </a:r>
          </a:p>
          <a:p>
            <a:endParaRPr lang="en-GB" sz="3400" b="1" dirty="0"/>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
        <p:nvSpPr>
          <p:cNvPr id="17" name="TextBox 16">
            <a:extLst>
              <a:ext uri="{FF2B5EF4-FFF2-40B4-BE49-F238E27FC236}">
                <a16:creationId xmlns:a16="http://schemas.microsoft.com/office/drawing/2014/main" id="{553D3F60-002A-4ADA-B49E-0C8B7FD05D9D}"/>
              </a:ext>
            </a:extLst>
          </p:cNvPr>
          <p:cNvSpPr txBox="1"/>
          <p:nvPr/>
        </p:nvSpPr>
        <p:spPr>
          <a:xfrm>
            <a:off x="346841" y="3667946"/>
            <a:ext cx="5102247" cy="523220"/>
          </a:xfrm>
          <a:prstGeom prst="rect">
            <a:avLst/>
          </a:prstGeom>
          <a:noFill/>
        </p:spPr>
        <p:txBody>
          <a:bodyPr wrap="square" rtlCol="0">
            <a:spAutoFit/>
          </a:bodyPr>
          <a:lstStyle/>
          <a:p>
            <a:r>
              <a:rPr lang="en-GB" sz="2800" b="1" dirty="0"/>
              <a:t> 	 </a:t>
            </a:r>
            <a:r>
              <a:rPr lang="en-GB" sz="2800" b="1" dirty="0">
                <a:solidFill>
                  <a:srgbClr val="FFFF00"/>
                </a:solidFill>
              </a:rPr>
              <a:t>https://powershell.org.uk/ </a:t>
            </a:r>
          </a:p>
        </p:txBody>
      </p:sp>
      <p:sp>
        <p:nvSpPr>
          <p:cNvPr id="18" name="TextBox 17">
            <a:extLst>
              <a:ext uri="{FF2B5EF4-FFF2-40B4-BE49-F238E27FC236}">
                <a16:creationId xmlns:a16="http://schemas.microsoft.com/office/drawing/2014/main" id="{70661777-D4DC-4EF5-B9B6-DA52C2F3B6C5}"/>
              </a:ext>
            </a:extLst>
          </p:cNvPr>
          <p:cNvSpPr txBox="1"/>
          <p:nvPr/>
        </p:nvSpPr>
        <p:spPr>
          <a:xfrm>
            <a:off x="6826993" y="3667946"/>
            <a:ext cx="4910461" cy="523220"/>
          </a:xfrm>
          <a:prstGeom prst="rect">
            <a:avLst/>
          </a:prstGeom>
          <a:noFill/>
        </p:spPr>
        <p:txBody>
          <a:bodyPr wrap="square" rtlCol="0">
            <a:spAutoFit/>
          </a:bodyPr>
          <a:lstStyle/>
          <a:p>
            <a:pPr marL="228600" lvl="1"/>
            <a:r>
              <a:rPr lang="en-GB" sz="2800" b="1" dirty="0"/>
              <a:t>	</a:t>
            </a:r>
            <a:r>
              <a:rPr lang="en-GB" sz="2800" b="1" dirty="0">
                <a:solidFill>
                  <a:srgbClr val="FFFF00"/>
                </a:solidFill>
              </a:rPr>
              <a:t>@</a:t>
            </a:r>
            <a:r>
              <a:rPr lang="en-GB" sz="2800" b="1" dirty="0" err="1">
                <a:solidFill>
                  <a:srgbClr val="FFFF00"/>
                </a:solidFill>
              </a:rPr>
              <a:t>uksthcoastpsug</a:t>
            </a:r>
            <a:endParaRPr lang="en-GB" sz="2800" b="1" dirty="0">
              <a:solidFill>
                <a:srgbClr val="FFFF00"/>
              </a:solidFill>
            </a:endParaRPr>
          </a:p>
        </p:txBody>
      </p:sp>
      <p:pic>
        <p:nvPicPr>
          <p:cNvPr id="19" name="Picture 18">
            <a:extLst>
              <a:ext uri="{FF2B5EF4-FFF2-40B4-BE49-F238E27FC236}">
                <a16:creationId xmlns:a16="http://schemas.microsoft.com/office/drawing/2014/main" id="{08E5EB0E-2B6B-439C-BADC-C94535A0E077}"/>
              </a:ext>
            </a:extLst>
          </p:cNvPr>
          <p:cNvPicPr>
            <a:picLocks noChangeAspect="1"/>
          </p:cNvPicPr>
          <p:nvPr/>
        </p:nvPicPr>
        <p:blipFill>
          <a:blip r:embed="rId3"/>
          <a:stretch>
            <a:fillRect/>
          </a:stretch>
        </p:blipFill>
        <p:spPr>
          <a:xfrm>
            <a:off x="459716" y="3735570"/>
            <a:ext cx="327171" cy="327171"/>
          </a:xfrm>
          <a:prstGeom prst="rect">
            <a:avLst/>
          </a:prstGeom>
        </p:spPr>
      </p:pic>
      <p:pic>
        <p:nvPicPr>
          <p:cNvPr id="20" name="Picture 19">
            <a:extLst>
              <a:ext uri="{FF2B5EF4-FFF2-40B4-BE49-F238E27FC236}">
                <a16:creationId xmlns:a16="http://schemas.microsoft.com/office/drawing/2014/main" id="{C245ABD5-D649-4D05-AA30-AAA5920A3B6C}"/>
              </a:ext>
            </a:extLst>
          </p:cNvPr>
          <p:cNvPicPr>
            <a:picLocks noChangeAspect="1"/>
          </p:cNvPicPr>
          <p:nvPr/>
        </p:nvPicPr>
        <p:blipFill>
          <a:blip r:embed="rId4"/>
          <a:stretch>
            <a:fillRect/>
          </a:stretch>
        </p:blipFill>
        <p:spPr>
          <a:xfrm>
            <a:off x="6797401" y="3735570"/>
            <a:ext cx="409384" cy="409384"/>
          </a:xfrm>
          <a:prstGeom prst="rect">
            <a:avLst/>
          </a:prstGeom>
        </p:spPr>
      </p:pic>
    </p:spTree>
    <p:extLst>
      <p:ext uri="{BB962C8B-B14F-4D97-AF65-F5344CB8AC3E}">
        <p14:creationId xmlns:p14="http://schemas.microsoft.com/office/powerpoint/2010/main" val="352475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uk POWERSHELL &amp; DEVOPS user groups</a:t>
            </a:r>
          </a:p>
        </p:txBody>
      </p:sp>
      <p:sp>
        <p:nvSpPr>
          <p:cNvPr id="3" name="Content Placeholder 2"/>
          <p:cNvSpPr>
            <a:spLocks noGrp="1"/>
          </p:cNvSpPr>
          <p:nvPr>
            <p:ph idx="1"/>
          </p:nvPr>
        </p:nvSpPr>
        <p:spPr>
          <a:xfrm>
            <a:off x="1333849" y="2852257"/>
            <a:ext cx="10595391" cy="3643135"/>
          </a:xfrm>
        </p:spPr>
        <p:txBody>
          <a:bodyPr>
            <a:normAutofit/>
          </a:bodyPr>
          <a:lstStyle/>
          <a:p>
            <a:r>
              <a:rPr lang="en-GB" sz="3400" b="1" dirty="0"/>
              <a:t>You can find details of all of the groups:</a:t>
            </a:r>
          </a:p>
          <a:p>
            <a:endParaRPr lang="en-GB" sz="3400" b="1" dirty="0"/>
          </a:p>
          <a:p>
            <a:pPr lvl="1"/>
            <a:r>
              <a:rPr lang="en-GB" sz="3200" b="1" dirty="0"/>
              <a:t> </a:t>
            </a:r>
            <a:r>
              <a:rPr lang="en-GB" sz="3200" b="1" dirty="0">
                <a:solidFill>
                  <a:srgbClr val="FFFF00"/>
                </a:solidFill>
              </a:rPr>
              <a:t>https://powershell.org.uk/</a:t>
            </a:r>
          </a:p>
          <a:p>
            <a:pPr lvl="1"/>
            <a:r>
              <a:rPr lang="en-GB" sz="3200" b="1" dirty="0">
                <a:solidFill>
                  <a:srgbClr val="FFFF00"/>
                </a:solidFill>
              </a:rPr>
              <a:t> https://github.com/powershellorguk</a:t>
            </a:r>
          </a:p>
          <a:p>
            <a:pPr lvl="1"/>
            <a:r>
              <a:rPr lang="en-GB" sz="3200" b="1" dirty="0">
                <a:solidFill>
                  <a:srgbClr val="FFFF00"/>
                </a:solidFill>
              </a:rPr>
              <a:t> http://psuguk.video</a:t>
            </a:r>
          </a:p>
          <a:p>
            <a:pPr lvl="1"/>
            <a:endParaRPr lang="en-GB" sz="3200" b="1" dirty="0"/>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pic>
        <p:nvPicPr>
          <p:cNvPr id="12" name="Picture 11">
            <a:extLst>
              <a:ext uri="{FF2B5EF4-FFF2-40B4-BE49-F238E27FC236}">
                <a16:creationId xmlns:a16="http://schemas.microsoft.com/office/drawing/2014/main" id="{27357607-67E7-4989-81C0-2CFA0A243520}"/>
              </a:ext>
            </a:extLst>
          </p:cNvPr>
          <p:cNvPicPr>
            <a:picLocks noChangeAspect="1"/>
          </p:cNvPicPr>
          <p:nvPr/>
        </p:nvPicPr>
        <p:blipFill>
          <a:blip r:embed="rId3"/>
          <a:stretch>
            <a:fillRect/>
          </a:stretch>
        </p:blipFill>
        <p:spPr>
          <a:xfrm>
            <a:off x="1321038" y="5112440"/>
            <a:ext cx="458274" cy="321153"/>
          </a:xfrm>
          <a:prstGeom prst="rect">
            <a:avLst/>
          </a:prstGeom>
        </p:spPr>
      </p:pic>
      <p:pic>
        <p:nvPicPr>
          <p:cNvPr id="15" name="Picture 14">
            <a:extLst>
              <a:ext uri="{FF2B5EF4-FFF2-40B4-BE49-F238E27FC236}">
                <a16:creationId xmlns:a16="http://schemas.microsoft.com/office/drawing/2014/main" id="{B978C244-67C3-4D86-8162-A29E029D3449}"/>
              </a:ext>
            </a:extLst>
          </p:cNvPr>
          <p:cNvPicPr>
            <a:picLocks noChangeAspect="1"/>
          </p:cNvPicPr>
          <p:nvPr/>
        </p:nvPicPr>
        <p:blipFill>
          <a:blip r:embed="rId4"/>
          <a:stretch>
            <a:fillRect/>
          </a:stretch>
        </p:blipFill>
        <p:spPr>
          <a:xfrm>
            <a:off x="1390863" y="4594632"/>
            <a:ext cx="357231" cy="357231"/>
          </a:xfrm>
          <a:prstGeom prst="rect">
            <a:avLst/>
          </a:prstGeom>
        </p:spPr>
      </p:pic>
      <p:pic>
        <p:nvPicPr>
          <p:cNvPr id="16" name="Picture 15">
            <a:extLst>
              <a:ext uri="{FF2B5EF4-FFF2-40B4-BE49-F238E27FC236}">
                <a16:creationId xmlns:a16="http://schemas.microsoft.com/office/drawing/2014/main" id="{E8D0DD22-3375-4B1F-9036-9D9314405EDC}"/>
              </a:ext>
            </a:extLst>
          </p:cNvPr>
          <p:cNvPicPr>
            <a:picLocks noChangeAspect="1"/>
          </p:cNvPicPr>
          <p:nvPr/>
        </p:nvPicPr>
        <p:blipFill>
          <a:blip r:embed="rId5"/>
          <a:stretch>
            <a:fillRect/>
          </a:stretch>
        </p:blipFill>
        <p:spPr>
          <a:xfrm>
            <a:off x="1390863" y="4045606"/>
            <a:ext cx="388449" cy="388449"/>
          </a:xfrm>
          <a:prstGeom prst="rect">
            <a:avLst/>
          </a:prstGeom>
        </p:spPr>
      </p:pic>
    </p:spTree>
    <p:extLst>
      <p:ext uri="{BB962C8B-B14F-4D97-AF65-F5344CB8AC3E}">
        <p14:creationId xmlns:p14="http://schemas.microsoft.com/office/powerpoint/2010/main" val="337620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agenda!</a:t>
            </a:r>
          </a:p>
        </p:txBody>
      </p:sp>
      <p:sp>
        <p:nvSpPr>
          <p:cNvPr id="3" name="Content Placeholder 2"/>
          <p:cNvSpPr>
            <a:spLocks noGrp="1"/>
          </p:cNvSpPr>
          <p:nvPr>
            <p:ph idx="1"/>
          </p:nvPr>
        </p:nvSpPr>
        <p:spPr>
          <a:xfrm>
            <a:off x="83856" y="2127090"/>
            <a:ext cx="11582400" cy="687132"/>
          </a:xfrm>
        </p:spPr>
        <p:txBody>
          <a:bodyPr>
            <a:normAutofit/>
          </a:bodyPr>
          <a:lstStyle/>
          <a:p>
            <a:r>
              <a:rPr lang="en-GB" sz="3200" dirty="0">
                <a:latin typeface="Calibri" panose="020F0502020204030204" pitchFamily="34" charset="0"/>
                <a:cs typeface="Calibri" panose="020F0502020204030204" pitchFamily="34" charset="0"/>
              </a:rPr>
              <a:t>7.00pm – Welcome, introductions and agenda;</a:t>
            </a:r>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Tree>
    <p:extLst>
      <p:ext uri="{BB962C8B-B14F-4D97-AF65-F5344CB8AC3E}">
        <p14:creationId xmlns:p14="http://schemas.microsoft.com/office/powerpoint/2010/main" val="121512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agenda!</a:t>
            </a:r>
          </a:p>
        </p:txBody>
      </p:sp>
      <p:sp>
        <p:nvSpPr>
          <p:cNvPr id="3" name="Content Placeholder 2"/>
          <p:cNvSpPr>
            <a:spLocks noGrp="1"/>
          </p:cNvSpPr>
          <p:nvPr>
            <p:ph idx="1"/>
          </p:nvPr>
        </p:nvSpPr>
        <p:spPr>
          <a:xfrm>
            <a:off x="83856" y="2814222"/>
            <a:ext cx="11582400" cy="3297168"/>
          </a:xfrm>
        </p:spPr>
        <p:txBody>
          <a:bodyPr>
            <a:normAutofit/>
          </a:bodyPr>
          <a:lstStyle/>
          <a:p>
            <a:r>
              <a:rPr lang="en-GB" sz="3200" dirty="0">
                <a:latin typeface="Calibri" panose="020F0502020204030204" pitchFamily="34" charset="0"/>
                <a:cs typeface="Calibri" panose="020F0502020204030204" pitchFamily="34" charset="0"/>
              </a:rPr>
              <a:t>7.15pm – </a:t>
            </a:r>
            <a:r>
              <a:rPr lang="en-GB" sz="3200" b="1" dirty="0">
                <a:latin typeface="Calibri" panose="020F0502020204030204" pitchFamily="34" charset="0"/>
                <a:cs typeface="Calibri" panose="020F0502020204030204" pitchFamily="34" charset="0"/>
              </a:rPr>
              <a:t>RTFM - Runtime Type Fiddling for the Masses </a:t>
            </a:r>
            <a:r>
              <a:rPr lang="en-GB" sz="3200" dirty="0">
                <a:latin typeface="Calibri" panose="020F0502020204030204" pitchFamily="34" charset="0"/>
                <a:cs typeface="Calibri" panose="020F0502020204030204" pitchFamily="34" charset="0"/>
              </a:rPr>
              <a:t>by </a:t>
            </a:r>
            <a:r>
              <a:rPr lang="en-GB" sz="3200" b="1" dirty="0">
                <a:latin typeface="Calibri" panose="020F0502020204030204" pitchFamily="34" charset="0"/>
                <a:cs typeface="Calibri" panose="020F0502020204030204" pitchFamily="34" charset="0"/>
              </a:rPr>
              <a:t>Mathias Jessen </a:t>
            </a:r>
            <a:r>
              <a:rPr lang="en-GB" sz="3200" dirty="0">
                <a:latin typeface="Calibri" panose="020F0502020204030204" pitchFamily="34" charset="0"/>
                <a:cs typeface="Calibri" panose="020F0502020204030204" pitchFamily="34" charset="0"/>
              </a:rPr>
              <a:t>(@</a:t>
            </a:r>
            <a:r>
              <a:rPr lang="en-GB" sz="3200" dirty="0" err="1">
                <a:latin typeface="Calibri" panose="020F0502020204030204" pitchFamily="34" charset="0"/>
                <a:cs typeface="Calibri" panose="020F0502020204030204" pitchFamily="34" charset="0"/>
              </a:rPr>
              <a:t>iisresetme</a:t>
            </a:r>
            <a:r>
              <a:rPr lang="en-GB" sz="3200" dirty="0">
                <a:latin typeface="Calibri" panose="020F0502020204030204" pitchFamily="34" charset="0"/>
                <a:cs typeface="Calibri" panose="020F0502020204030204" pitchFamily="34" charset="0"/>
              </a:rPr>
              <a:t>)</a:t>
            </a:r>
          </a:p>
          <a:p>
            <a:pPr marL="0" indent="0">
              <a:buNone/>
            </a:pPr>
            <a:r>
              <a:rPr lang="en-GB" sz="2800" i="1" dirty="0"/>
              <a:t>"One of PowerShell's core strength comes from the Extended Type System, which allows users to seamlessly interact with different data types like .NET, WMI, COM, XML etc. But what about the underlying type system, that of .NET? Let's take an adventure into the Common Type System and see what we can do to overcome some of the limitations imposed by ETS and PowerShell"</a:t>
            </a:r>
            <a:endParaRPr lang="en-GB" sz="2800" dirty="0">
              <a:latin typeface="Calibri" panose="020F0502020204030204" pitchFamily="34" charset="0"/>
              <a:cs typeface="Calibri" panose="020F0502020204030204" pitchFamily="34" charset="0"/>
            </a:endParaRPr>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Tree>
    <p:extLst>
      <p:ext uri="{BB962C8B-B14F-4D97-AF65-F5344CB8AC3E}">
        <p14:creationId xmlns:p14="http://schemas.microsoft.com/office/powerpoint/2010/main" val="120763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agenda!</a:t>
            </a:r>
          </a:p>
        </p:txBody>
      </p:sp>
      <p:sp>
        <p:nvSpPr>
          <p:cNvPr id="3" name="Content Placeholder 2"/>
          <p:cNvSpPr>
            <a:spLocks noGrp="1"/>
          </p:cNvSpPr>
          <p:nvPr>
            <p:ph idx="1"/>
          </p:nvPr>
        </p:nvSpPr>
        <p:spPr>
          <a:xfrm>
            <a:off x="83856" y="2814222"/>
            <a:ext cx="11582400" cy="3297168"/>
          </a:xfrm>
        </p:spPr>
        <p:txBody>
          <a:bodyPr>
            <a:normAutofit/>
          </a:bodyPr>
          <a:lstStyle/>
          <a:p>
            <a:r>
              <a:rPr lang="en-GB" sz="3200" dirty="0">
                <a:latin typeface="Calibri" panose="020F0502020204030204" pitchFamily="34" charset="0"/>
                <a:cs typeface="Calibri" panose="020F0502020204030204" pitchFamily="34" charset="0"/>
              </a:rPr>
              <a:t>7.15pm – </a:t>
            </a:r>
            <a:r>
              <a:rPr lang="en-GB" sz="3200" b="1" dirty="0">
                <a:latin typeface="Calibri" panose="020F0502020204030204" pitchFamily="34" charset="0"/>
                <a:cs typeface="Calibri" panose="020F0502020204030204" pitchFamily="34" charset="0"/>
              </a:rPr>
              <a:t>RTFM - Runtime Type Fiddling for the Masses </a:t>
            </a:r>
            <a:r>
              <a:rPr lang="en-GB" sz="3200" dirty="0">
                <a:latin typeface="Calibri" panose="020F0502020204030204" pitchFamily="34" charset="0"/>
                <a:cs typeface="Calibri" panose="020F0502020204030204" pitchFamily="34" charset="0"/>
              </a:rPr>
              <a:t>by </a:t>
            </a:r>
            <a:r>
              <a:rPr lang="en-GB" sz="3200" b="1" dirty="0">
                <a:latin typeface="Calibri" panose="020F0502020204030204" pitchFamily="34" charset="0"/>
                <a:cs typeface="Calibri" panose="020F0502020204030204" pitchFamily="34" charset="0"/>
              </a:rPr>
              <a:t>Mathias Jessen </a:t>
            </a:r>
            <a:r>
              <a:rPr lang="en-GB" sz="3200" dirty="0">
                <a:latin typeface="Calibri" panose="020F0502020204030204" pitchFamily="34" charset="0"/>
                <a:cs typeface="Calibri" panose="020F0502020204030204" pitchFamily="34" charset="0"/>
              </a:rPr>
              <a:t>(@</a:t>
            </a:r>
            <a:r>
              <a:rPr lang="en-GB" sz="3200" dirty="0" err="1">
                <a:latin typeface="Calibri" panose="020F0502020204030204" pitchFamily="34" charset="0"/>
                <a:cs typeface="Calibri" panose="020F0502020204030204" pitchFamily="34" charset="0"/>
              </a:rPr>
              <a:t>iisresetme</a:t>
            </a:r>
            <a:r>
              <a:rPr lang="en-GB" sz="3200" dirty="0">
                <a:latin typeface="Calibri" panose="020F0502020204030204" pitchFamily="34" charset="0"/>
                <a:cs typeface="Calibri" panose="020F0502020204030204" pitchFamily="34" charset="0"/>
              </a:rPr>
              <a:t>)</a:t>
            </a:r>
          </a:p>
          <a:p>
            <a:r>
              <a:rPr lang="en-GB" sz="3200" dirty="0">
                <a:solidFill>
                  <a:srgbClr val="FFFFFF"/>
                </a:solidFill>
                <a:latin typeface="Calibri" panose="020F0502020204030204" pitchFamily="34" charset="0"/>
                <a:cs typeface="Calibri" panose="020F0502020204030204" pitchFamily="34" charset="0"/>
              </a:rPr>
              <a:t>8.15pm – Break;</a:t>
            </a:r>
          </a:p>
          <a:p>
            <a:endParaRPr lang="en-GB" sz="3200" dirty="0">
              <a:latin typeface="Calibri" panose="020F0502020204030204" pitchFamily="34" charset="0"/>
              <a:cs typeface="Calibri" panose="020F0502020204030204" pitchFamily="34" charset="0"/>
            </a:endParaRPr>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
        <p:nvSpPr>
          <p:cNvPr id="6" name="Content Placeholder 2">
            <a:extLst>
              <a:ext uri="{FF2B5EF4-FFF2-40B4-BE49-F238E27FC236}">
                <a16:creationId xmlns:a16="http://schemas.microsoft.com/office/drawing/2014/main" id="{85CF125B-379F-4E1E-9667-3BA029A2F0A3}"/>
              </a:ext>
            </a:extLst>
          </p:cNvPr>
          <p:cNvSpPr txBox="1">
            <a:spLocks/>
          </p:cNvSpPr>
          <p:nvPr/>
        </p:nvSpPr>
        <p:spPr>
          <a:xfrm>
            <a:off x="83856" y="2127090"/>
            <a:ext cx="11582400" cy="68713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GB" sz="3200" dirty="0">
                <a:latin typeface="Calibri" panose="020F0502020204030204" pitchFamily="34" charset="0"/>
                <a:cs typeface="Calibri" panose="020F0502020204030204" pitchFamily="34" charset="0"/>
              </a:rPr>
              <a:t>7.00pm – Welcome, introductions and agenda;</a:t>
            </a:r>
          </a:p>
        </p:txBody>
      </p:sp>
    </p:spTree>
    <p:extLst>
      <p:ext uri="{BB962C8B-B14F-4D97-AF65-F5344CB8AC3E}">
        <p14:creationId xmlns:p14="http://schemas.microsoft.com/office/powerpoint/2010/main" val="140512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agenda!</a:t>
            </a:r>
          </a:p>
        </p:txBody>
      </p:sp>
      <p:sp>
        <p:nvSpPr>
          <p:cNvPr id="3" name="Content Placeholder 2"/>
          <p:cNvSpPr>
            <a:spLocks noGrp="1"/>
          </p:cNvSpPr>
          <p:nvPr>
            <p:ph idx="1"/>
          </p:nvPr>
        </p:nvSpPr>
        <p:spPr>
          <a:xfrm>
            <a:off x="346841" y="2011679"/>
            <a:ext cx="11582400" cy="4483713"/>
          </a:xfrm>
        </p:spPr>
        <p:txBody>
          <a:bodyPr>
            <a:normAutofit/>
          </a:bodyPr>
          <a:lstStyle/>
          <a:p>
            <a:r>
              <a:rPr lang="en-GB" sz="3400" dirty="0">
                <a:solidFill>
                  <a:srgbClr val="FFFFFF"/>
                </a:solidFill>
                <a:latin typeface="Calibri" panose="020F0502020204030204" pitchFamily="34" charset="0"/>
                <a:cs typeface="Calibri" panose="020F0502020204030204" pitchFamily="34" charset="0"/>
              </a:rPr>
              <a:t>8.20pm </a:t>
            </a:r>
            <a:r>
              <a:rPr lang="en-GB" sz="3600" dirty="0">
                <a:latin typeface="Calibri" panose="020F0502020204030204" pitchFamily="34" charset="0"/>
                <a:cs typeface="Calibri" panose="020F0502020204030204" pitchFamily="34" charset="0"/>
              </a:rPr>
              <a:t>- </a:t>
            </a:r>
            <a:r>
              <a:rPr lang="en-GB" sz="3600" b="1" dirty="0">
                <a:latin typeface="Calibri" panose="020F0502020204030204" pitchFamily="34" charset="0"/>
                <a:cs typeface="Calibri" panose="020F0502020204030204" pitchFamily="34" charset="0"/>
              </a:rPr>
              <a:t>Automating Windows Servicing using Microsoft solutions &amp; Community tools </a:t>
            </a:r>
            <a:r>
              <a:rPr lang="en-GB" sz="3600" dirty="0">
                <a:latin typeface="Calibri" panose="020F0502020204030204" pitchFamily="34" charset="0"/>
                <a:cs typeface="Calibri" panose="020F0502020204030204" pitchFamily="34" charset="0"/>
              </a:rPr>
              <a:t>by </a:t>
            </a:r>
            <a:r>
              <a:rPr lang="en-GB" sz="3600" b="1" dirty="0">
                <a:latin typeface="Calibri" panose="020F0502020204030204" pitchFamily="34" charset="0"/>
                <a:cs typeface="Calibri" panose="020F0502020204030204" pitchFamily="34" charset="0"/>
              </a:rPr>
              <a:t>Simon Binder </a:t>
            </a:r>
            <a:r>
              <a:rPr lang="en-GB" sz="3600" dirty="0">
                <a:latin typeface="Calibri" panose="020F0502020204030204" pitchFamily="34" charset="0"/>
                <a:cs typeface="Calibri" panose="020F0502020204030204" pitchFamily="34" charset="0"/>
              </a:rPr>
              <a:t>(@</a:t>
            </a:r>
            <a:r>
              <a:rPr lang="en-GB" sz="3600" dirty="0" err="1">
                <a:latin typeface="Calibri" panose="020F0502020204030204" pitchFamily="34" charset="0"/>
                <a:cs typeface="Calibri" panose="020F0502020204030204" pitchFamily="34" charset="0"/>
              </a:rPr>
              <a:t>bindertech</a:t>
            </a:r>
            <a:r>
              <a:rPr lang="en-GB" sz="3600" dirty="0">
                <a:latin typeface="Calibri" panose="020F0502020204030204" pitchFamily="34" charset="0"/>
                <a:cs typeface="Calibri" panose="020F0502020204030204" pitchFamily="34" charset="0"/>
              </a:rPr>
              <a:t>)</a:t>
            </a:r>
          </a:p>
          <a:p>
            <a:pPr marL="0" indent="0">
              <a:buNone/>
            </a:pPr>
            <a:r>
              <a:rPr lang="en-GB" sz="2800" i="1" dirty="0"/>
              <a:t>"Have you looked at the servicing model of Windows 10 and thought: "Are Microsoft mad, my organization will never cope with this?!" If so, this session is for you! (and no, they are not!) Using Intune &amp; </a:t>
            </a:r>
            <a:r>
              <a:rPr lang="en-GB" sz="2800" i="1" dirty="0" err="1"/>
              <a:t>ConfigMgr</a:t>
            </a:r>
            <a:r>
              <a:rPr lang="en-GB" sz="2800" i="1" dirty="0"/>
              <a:t> I'll walk your through how to create an automated solution for </a:t>
            </a:r>
            <a:r>
              <a:rPr lang="en-GB" sz="2800" i="1" dirty="0" err="1"/>
              <a:t>WaaS</a:t>
            </a:r>
            <a:r>
              <a:rPr lang="en-GB" sz="2800" i="1" dirty="0"/>
              <a:t>. To spice it up, OMS, Azure Automation and community tools are added to the mix. With this, you'll have tools, knowledge &amp; inspiration to start building a solution that suits your needs and environment."</a:t>
            </a:r>
            <a:endParaRPr lang="en-GB" sz="2800" dirty="0">
              <a:latin typeface="Calibri" panose="020F0502020204030204" pitchFamily="34" charset="0"/>
              <a:cs typeface="Calibri" panose="020F0502020204030204" pitchFamily="34" charset="0"/>
            </a:endParaRPr>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Tree>
    <p:extLst>
      <p:ext uri="{BB962C8B-B14F-4D97-AF65-F5344CB8AC3E}">
        <p14:creationId xmlns:p14="http://schemas.microsoft.com/office/powerpoint/2010/main" val="3154887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1">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FFFFFF"/>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1143</TotalTime>
  <Words>471</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Corbel</vt:lpstr>
      <vt:lpstr>Wingdings</vt:lpstr>
      <vt:lpstr>Banded</vt:lpstr>
      <vt:lpstr>PowerShell &amp; DEVOPS User Group</vt:lpstr>
      <vt:lpstr>scottish POWERSHELL &amp; DEVOPS user group</vt:lpstr>
      <vt:lpstr>uk POWERSHELL &amp; DEVOPS user groups</vt:lpstr>
      <vt:lpstr>uk POWERSHELL &amp; DEVOPS user groups</vt:lpstr>
      <vt:lpstr>uk POWERSHELL &amp; DEVOPS user groups</vt:lpstr>
      <vt:lpstr>agenda!</vt:lpstr>
      <vt:lpstr>agenda!</vt:lpstr>
      <vt:lpstr>agenda!</vt:lpstr>
      <vt:lpstr>agenda!</vt:lpstr>
      <vt:lpstr>agenda!</vt:lpstr>
      <vt:lpstr>Join the PSUG Slack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Scottish PowerShell &amp; Devops User Group</dc:title>
  <dc:creator>Paul Broadwith</dc:creator>
  <cp:lastModifiedBy>Paul Broadwith</cp:lastModifiedBy>
  <cp:revision>90</cp:revision>
  <dcterms:created xsi:type="dcterms:W3CDTF">2016-10-27T15:24:17Z</dcterms:created>
  <dcterms:modified xsi:type="dcterms:W3CDTF">2018-02-28T18:49:37Z</dcterms:modified>
</cp:coreProperties>
</file>