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ng&amp;ehk=zWfVOEUnTNmjDnS58ZtggA&amp;r=0&amp;pid=OfficeInsert" ContentType="image/p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1.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93" r:id="rId5"/>
    <p:sldMasterId id="2147483703" r:id="rId6"/>
  </p:sldMasterIdLst>
  <p:notesMasterIdLst>
    <p:notesMasterId r:id="rId25"/>
  </p:notesMasterIdLst>
  <p:handoutMasterIdLst>
    <p:handoutMasterId r:id="rId26"/>
  </p:handoutMasterIdLst>
  <p:sldIdLst>
    <p:sldId id="265" r:id="rId7"/>
    <p:sldId id="270" r:id="rId8"/>
    <p:sldId id="266" r:id="rId9"/>
    <p:sldId id="285" r:id="rId10"/>
    <p:sldId id="286" r:id="rId11"/>
    <p:sldId id="287" r:id="rId12"/>
    <p:sldId id="271" r:id="rId13"/>
    <p:sldId id="273" r:id="rId14"/>
    <p:sldId id="274" r:id="rId15"/>
    <p:sldId id="275" r:id="rId16"/>
    <p:sldId id="276" r:id="rId17"/>
    <p:sldId id="277" r:id="rId18"/>
    <p:sldId id="279" r:id="rId19"/>
    <p:sldId id="281" r:id="rId20"/>
    <p:sldId id="268" r:id="rId21"/>
    <p:sldId id="282" r:id="rId22"/>
    <p:sldId id="284" r:id="rId23"/>
    <p:sldId id="269"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800"/>
    <a:srgbClr val="DB2E02"/>
    <a:srgbClr val="FDBD2F"/>
    <a:srgbClr val="FF8641"/>
    <a:srgbClr val="599CDB"/>
    <a:srgbClr val="A2C9FB"/>
    <a:srgbClr val="BE85D0"/>
    <a:srgbClr val="4C6169"/>
    <a:srgbClr val="123E64"/>
    <a:srgbClr val="1490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75672" autoAdjust="0"/>
  </p:normalViewPr>
  <p:slideViewPr>
    <p:cSldViewPr snapToObjects="1">
      <p:cViewPr varScale="1">
        <p:scale>
          <a:sx n="87" d="100"/>
          <a:sy n="87" d="100"/>
        </p:scale>
        <p:origin x="837"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Binder" userId="e6444bff-f9e3-4617-9456-bf631fe13422" providerId="ADAL" clId="{7C612C62-AF7A-496C-85C2-6B5A32140407}"/>
    <pc:docChg chg="delSld">
      <pc:chgData name="Simon Binder" userId="e6444bff-f9e3-4617-9456-bf631fe13422" providerId="ADAL" clId="{7C612C62-AF7A-496C-85C2-6B5A32140407}" dt="2018-03-02T22:26:48.100" v="4" actId="2696"/>
      <pc:docMkLst>
        <pc:docMk/>
      </pc:docMkLst>
      <pc:sldChg chg="del">
        <pc:chgData name="Simon Binder" userId="e6444bff-f9e3-4617-9456-bf631fe13422" providerId="ADAL" clId="{7C612C62-AF7A-496C-85C2-6B5A32140407}" dt="2018-03-02T22:26:26.389" v="0" actId="2696"/>
        <pc:sldMkLst>
          <pc:docMk/>
          <pc:sldMk cId="2606453381" sldId="256"/>
        </pc:sldMkLst>
      </pc:sldChg>
      <pc:sldChg chg="del">
        <pc:chgData name="Simon Binder" userId="e6444bff-f9e3-4617-9456-bf631fe13422" providerId="ADAL" clId="{7C612C62-AF7A-496C-85C2-6B5A32140407}" dt="2018-03-02T22:26:44.678" v="3" actId="2696"/>
        <pc:sldMkLst>
          <pc:docMk/>
          <pc:sldMk cId="2452351524" sldId="280"/>
        </pc:sldMkLst>
      </pc:sldChg>
      <pc:sldChg chg="del">
        <pc:chgData name="Simon Binder" userId="e6444bff-f9e3-4617-9456-bf631fe13422" providerId="ADAL" clId="{7C612C62-AF7A-496C-85C2-6B5A32140407}" dt="2018-03-02T22:26:39.834" v="1" actId="2696"/>
        <pc:sldMkLst>
          <pc:docMk/>
          <pc:sldMk cId="1265332271" sldId="283"/>
        </pc:sldMkLst>
      </pc:sldChg>
      <pc:sldChg chg="del">
        <pc:chgData name="Simon Binder" userId="e6444bff-f9e3-4617-9456-bf631fe13422" providerId="ADAL" clId="{7C612C62-AF7A-496C-85C2-6B5A32140407}" dt="2018-03-02T22:26:48.100" v="4" actId="2696"/>
        <pc:sldMkLst>
          <pc:docMk/>
          <pc:sldMk cId="670433646" sldId="288"/>
        </pc:sldMkLst>
      </pc:sldChg>
      <pc:sldMasterChg chg="delSldLayout">
        <pc:chgData name="Simon Binder" userId="e6444bff-f9e3-4617-9456-bf631fe13422" providerId="ADAL" clId="{7C612C62-AF7A-496C-85C2-6B5A32140407}" dt="2018-03-02T22:26:39.834" v="2" actId="2696"/>
        <pc:sldMasterMkLst>
          <pc:docMk/>
          <pc:sldMasterMk cId="447802174" sldId="2147483703"/>
        </pc:sldMasterMkLst>
        <pc:sldLayoutChg chg="del">
          <pc:chgData name="Simon Binder" userId="e6444bff-f9e3-4617-9456-bf631fe13422" providerId="ADAL" clId="{7C612C62-AF7A-496C-85C2-6B5A32140407}" dt="2018-03-02T22:26:39.834" v="2" actId="2696"/>
          <pc:sldLayoutMkLst>
            <pc:docMk/>
            <pc:sldMasterMk cId="447802174" sldId="2147483703"/>
            <pc:sldLayoutMk cId="431011565" sldId="214748370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84E9E7-0A46-C642-B1CD-9F43F63A761F}" type="datetime1">
              <a:rPr lang="en-US" smtClean="0"/>
              <a:t>3/2/2018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C0FFE6-5FBB-9B41-A19C-338E023F0B0A}" type="slidenum">
              <a:rPr lang="en-US" smtClean="0"/>
              <a:pPr/>
              <a:t>‹#›</a:t>
            </a:fld>
            <a:endParaRPr lang="en-US"/>
          </a:p>
        </p:txBody>
      </p:sp>
    </p:spTree>
    <p:extLst>
      <p:ext uri="{BB962C8B-B14F-4D97-AF65-F5344CB8AC3E}">
        <p14:creationId xmlns:p14="http://schemas.microsoft.com/office/powerpoint/2010/main" val="9656770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37FED-970C-2049-96AE-96BD1BA5E2DA}" type="datetime1">
              <a:rPr lang="en-US" smtClean="0"/>
              <a:t>3/2/2018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48085-8ED8-F544-9D86-69C4C46BE9E8}" type="slidenum">
              <a:rPr lang="en-US" smtClean="0"/>
              <a:pPr/>
              <a:t>‹#›</a:t>
            </a:fld>
            <a:endParaRPr lang="en-US"/>
          </a:p>
        </p:txBody>
      </p:sp>
    </p:spTree>
    <p:extLst>
      <p:ext uri="{BB962C8B-B14F-4D97-AF65-F5344CB8AC3E}">
        <p14:creationId xmlns:p14="http://schemas.microsoft.com/office/powerpoint/2010/main" val="45996025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2704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a:t>Azure Automation, Script (explain the script and why), Intune vs </a:t>
            </a:r>
            <a:r>
              <a:rPr lang="en-US" b="1" dirty="0" err="1"/>
              <a:t>ConfigMgr</a:t>
            </a:r>
            <a:r>
              <a:rPr lang="en-US" b="1" dirty="0"/>
              <a:t>, Update rings and explain the different DO-options.</a:t>
            </a:r>
          </a:p>
          <a:p>
            <a:endParaRPr lang="en-US" b="1" dirty="0"/>
          </a:p>
          <a:p>
            <a:r>
              <a:rPr lang="en-US" dirty="0">
                <a:effectLst/>
              </a:rPr>
              <a:t>HTTP Only (0)</a:t>
            </a:r>
            <a:r>
              <a:rPr lang="en-US" dirty="0"/>
              <a:t> </a:t>
            </a:r>
            <a:r>
              <a:rPr lang="en-US" dirty="0">
                <a:effectLst/>
              </a:rPr>
              <a:t>This setting disables peer-to-peer caching but still allows Delivery Optimization to download content from Windows Update servers or WSUS servers. This mode uses additional metadata provided by the Delivery Optimization cloud services for a peerless reliable and efficient download experience.</a:t>
            </a:r>
            <a:r>
              <a:rPr lang="en-US" dirty="0"/>
              <a:t> </a:t>
            </a:r>
          </a:p>
          <a:p>
            <a:endParaRPr lang="en-US" dirty="0">
              <a:effectLst/>
            </a:endParaRPr>
          </a:p>
          <a:p>
            <a:r>
              <a:rPr lang="en-US" dirty="0">
                <a:effectLst/>
              </a:rPr>
              <a:t>LAN (1 – Default)</a:t>
            </a:r>
            <a:r>
              <a:rPr lang="en-US" dirty="0"/>
              <a:t> </a:t>
            </a:r>
            <a:r>
              <a:rPr lang="en-US" dirty="0">
                <a:effectLst/>
              </a:rPr>
              <a:t>This default operating mode for Delivery Optimization enables peer sharing on the same network. The Delivery Optimization cloud service finds other clients that connect to the Internet using the same public IP as the target client. These clients then attempts to connect to other peers on the same network by using their private subnet IP.</a:t>
            </a:r>
            <a:r>
              <a:rPr lang="en-US" dirty="0"/>
              <a:t> </a:t>
            </a:r>
          </a:p>
          <a:p>
            <a:endParaRPr lang="en-US" dirty="0">
              <a:effectLst/>
            </a:endParaRPr>
          </a:p>
          <a:p>
            <a:r>
              <a:rPr lang="en-US" dirty="0">
                <a:effectLst/>
              </a:rPr>
              <a:t>Group (2)</a:t>
            </a:r>
            <a:r>
              <a:rPr lang="en-US" dirty="0"/>
              <a:t> </a:t>
            </a:r>
            <a:r>
              <a:rPr lang="en-US" dirty="0">
                <a:effectLst/>
              </a:rPr>
              <a:t>When group mode is set, the group is automatically selected based on the device’s Active Directory Domain Services (AD DS) site (Windows 10, version 1607) or the domain the device is authenticated to (Windows 10, version 1511). In group mode, peering occurs across internal subnets, between devices that belong to the same group, including devices in remote offices. You can use the </a:t>
            </a:r>
            <a:r>
              <a:rPr lang="en-US" dirty="0" err="1">
                <a:effectLst/>
              </a:rPr>
              <a:t>GroupID</a:t>
            </a:r>
            <a:r>
              <a:rPr lang="en-US" dirty="0">
                <a:effectLst/>
              </a:rPr>
              <a:t> option to create your own custom group independently of domains and AD DS sites. Group download mode is the recommended option for most organizations looking to achieve the best bandwidth optimization with Delivery Optimization.</a:t>
            </a:r>
            <a:r>
              <a:rPr lang="en-US" dirty="0"/>
              <a:t> </a:t>
            </a:r>
          </a:p>
          <a:p>
            <a:endParaRPr lang="en-US" dirty="0">
              <a:effectLst/>
            </a:endParaRPr>
          </a:p>
          <a:p>
            <a:r>
              <a:rPr lang="en-US" dirty="0">
                <a:effectLst/>
              </a:rPr>
              <a:t>Internet (3)</a:t>
            </a:r>
            <a:r>
              <a:rPr lang="en-US" dirty="0"/>
              <a:t> </a:t>
            </a:r>
            <a:r>
              <a:rPr lang="en-US" dirty="0">
                <a:effectLst/>
              </a:rPr>
              <a:t>Enable Internet peer sources for Delivery Optimization.</a:t>
            </a:r>
            <a:r>
              <a:rPr lang="en-US" dirty="0"/>
              <a:t> </a:t>
            </a:r>
          </a:p>
          <a:p>
            <a:endParaRPr lang="en-US" dirty="0">
              <a:effectLst/>
            </a:endParaRPr>
          </a:p>
          <a:p>
            <a:r>
              <a:rPr lang="en-US" dirty="0">
                <a:effectLst/>
              </a:rPr>
              <a:t>Simple (99)</a:t>
            </a:r>
            <a:r>
              <a:rPr lang="en-US" dirty="0"/>
              <a:t> </a:t>
            </a:r>
            <a:r>
              <a:rPr lang="en-US" dirty="0">
                <a:effectLst/>
              </a:rPr>
              <a:t>Simple mode disables the use of Delivery Optimization cloud services completely (for offline environments). Delivery Optimization switches to this mode automatically when the Delivery Optimization cloud services are unavailable, unreachable or when the content file size is less than 10 MB. In this mode, Delivery Optimization provides a reliable download experience, with no peer-to-peer caching.</a:t>
            </a:r>
            <a:r>
              <a:rPr lang="en-US" dirty="0"/>
              <a:t> </a:t>
            </a:r>
          </a:p>
          <a:p>
            <a:endParaRPr lang="en-US" dirty="0">
              <a:effectLst/>
            </a:endParaRPr>
          </a:p>
          <a:p>
            <a:r>
              <a:rPr lang="en-US" dirty="0">
                <a:effectLst/>
              </a:rPr>
              <a:t>Bypass (100)</a:t>
            </a:r>
            <a:r>
              <a:rPr lang="en-US" dirty="0"/>
              <a:t> </a:t>
            </a:r>
            <a:r>
              <a:rPr lang="en-US" dirty="0">
                <a:effectLst/>
              </a:rPr>
              <a:t>Bypass Delivery Optimization and use BITS, instead. For example, select this mode so that clients can use BranchCache.</a:t>
            </a:r>
          </a:p>
          <a:p>
            <a:endParaRPr lang="en-US" b="1" dirty="0">
              <a:effectLst/>
            </a:endParaRPr>
          </a:p>
          <a:p>
            <a:r>
              <a:rPr lang="en-US" b="1" dirty="0"/>
              <a:t>https://docs.microsoft.com/en-us/windows/deployment/update/waas-delivery-optimization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080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sure was a Cheeseburger of a demo! But – even though we, Client Management </a:t>
            </a:r>
            <a:r>
              <a:rPr lang="en-US" dirty="0" err="1"/>
              <a:t>ppl</a:t>
            </a:r>
            <a:r>
              <a:rPr lang="en-US" dirty="0"/>
              <a:t>, are the Navy SEALS, The Avengers, the Fantastic 4 and the Bananas In </a:t>
            </a:r>
            <a:r>
              <a:rPr lang="en-US" dirty="0" err="1"/>
              <a:t>Pyjamas</a:t>
            </a:r>
            <a:r>
              <a:rPr lang="en-US" dirty="0"/>
              <a:t> of IT-Pros. We cant do this alone.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26F31E-B696-4FAA-ABD2-9D847D9F1C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2791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endParaRPr lang="en-US" dirty="0"/>
          </a:p>
          <a:p>
            <a:r>
              <a:rPr lang="en-US" b="1" dirty="0"/>
              <a:t>The technology you need to manage WaaS isn’t hard.</a:t>
            </a:r>
            <a:r>
              <a:rPr lang="en-US" dirty="0"/>
              <a:t> But you may need to extend that to </a:t>
            </a:r>
            <a:r>
              <a:rPr lang="en-US" dirty="0" err="1"/>
              <a:t>achive</a:t>
            </a:r>
            <a:r>
              <a:rPr lang="en-US" dirty="0"/>
              <a:t> more – and If you haven’t started to plan for it, you REALLY should get going now. Don’t imagine that it will be possible to invent it while running it. You wont have neither time or success. </a:t>
            </a:r>
          </a:p>
          <a:p>
            <a:endParaRPr lang="en-US" dirty="0"/>
          </a:p>
          <a:p>
            <a:r>
              <a:rPr lang="en-US" b="1" dirty="0"/>
              <a:t>Its all about the user</a:t>
            </a:r>
          </a:p>
          <a:p>
            <a:endParaRPr lang="en-US" b="1" dirty="0"/>
          </a:p>
          <a:p>
            <a:r>
              <a:rPr lang="en-US" b="1" dirty="0"/>
              <a:t>Its also vital for your future career! </a:t>
            </a:r>
            <a:r>
              <a:rPr lang="en-US" b="0" dirty="0"/>
              <a:t>Even if you stop managing Windows, User/Technology/The importance of process and </a:t>
            </a:r>
            <a:r>
              <a:rPr lang="en-US" b="0" dirty="0" err="1"/>
              <a:t>caothic</a:t>
            </a:r>
            <a:r>
              <a:rPr lang="en-US" b="0" dirty="0"/>
              <a:t> order.</a:t>
            </a: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123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5550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2B83-76A5-4275-B437-FE6F5CBE5C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90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324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761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https://blogs.technet.microsoft.com/windowsitpro/2018/02/01/changes-to-office-and-windows-servicing-and-support/</a:t>
            </a:r>
          </a:p>
          <a:p>
            <a:endParaRPr lang="en-US" dirty="0"/>
          </a:p>
          <a:p>
            <a:r>
              <a:rPr lang="en-US" dirty="0"/>
              <a:t>What’s changed:</a:t>
            </a:r>
          </a:p>
          <a:p>
            <a:endParaRPr lang="en-US" dirty="0"/>
          </a:p>
          <a:p>
            <a:r>
              <a:rPr lang="en-US" dirty="0"/>
              <a:t>All current versions (apart from 1511 that already received it) of Windows 10 Enterprise &amp; Education gets 6 months additional servicing. DATES + “Additional PAID servicing options from 1607” – contact your account team. Other than that, as before.</a:t>
            </a:r>
          </a:p>
          <a:p>
            <a:endParaRPr lang="en-US" dirty="0"/>
          </a:p>
          <a:p>
            <a:r>
              <a:rPr lang="en-US" dirty="0"/>
              <a:t>I’ll mention Office as well:</a:t>
            </a:r>
          </a:p>
          <a:p>
            <a:r>
              <a:rPr lang="en-US" dirty="0" err="1"/>
              <a:t>ProPlus</a:t>
            </a:r>
            <a:r>
              <a:rPr lang="en-US" dirty="0"/>
              <a:t> will only be supported on SAC versions that are being serviced.</a:t>
            </a:r>
          </a:p>
          <a:p>
            <a:r>
              <a:rPr lang="en-US" dirty="0"/>
              <a:t>From January 14 2020 – </a:t>
            </a:r>
            <a:r>
              <a:rPr lang="en-US" dirty="0" err="1"/>
              <a:t>ProPlus</a:t>
            </a:r>
            <a:r>
              <a:rPr lang="en-US" dirty="0"/>
              <a:t> will not be supported on LTSC, Windows Server 2016 and Windows 8.1 and older.</a:t>
            </a:r>
          </a:p>
          <a:p>
            <a:endParaRPr lang="en-US" dirty="0"/>
          </a:p>
          <a:p>
            <a:r>
              <a:rPr lang="en-US" dirty="0"/>
              <a:t>New virtualization options will be offered…</a:t>
            </a:r>
          </a:p>
          <a:p>
            <a:endParaRPr lang="en-US" dirty="0"/>
          </a:p>
          <a:p>
            <a:r>
              <a:rPr lang="en-US" dirty="0"/>
              <a:t>Office 2019 – H2 2018 (previews Q3 2018) – supported on Windows 10 SAC, W10 LTSC 2018, next LTSC of Windows Server. ONLY C2R!!! 5+2 years support (end 10/14 2025 – </a:t>
            </a:r>
            <a:r>
              <a:rPr lang="en-US" dirty="0" err="1"/>
              <a:t>allinged</a:t>
            </a:r>
            <a:r>
              <a:rPr lang="en-US" dirty="0"/>
              <a:t> with Office 2016)</a:t>
            </a:r>
          </a:p>
          <a:p>
            <a:endParaRPr lang="en-US" dirty="0"/>
          </a:p>
          <a:p>
            <a:r>
              <a:rPr lang="en-US" dirty="0"/>
              <a:t>Windows 10 LTSC – Fall 2018 – standard silicon support policy.</a:t>
            </a:r>
          </a:p>
          <a:p>
            <a:endParaRPr lang="en-US" dirty="0"/>
          </a:p>
          <a:p>
            <a:endParaRPr lang="en-US" dirty="0"/>
          </a:p>
          <a:p>
            <a:endParaRPr lang="en-US" dirty="0"/>
          </a:p>
          <a:p>
            <a:r>
              <a:rPr lang="en-US" dirty="0"/>
              <a:t>Windows as a Service is something you already know from your smart-phone, </a:t>
            </a:r>
            <a:r>
              <a:rPr lang="en-US" dirty="0" err="1"/>
              <a:t>Macbook</a:t>
            </a:r>
            <a:r>
              <a:rPr lang="en-US" dirty="0"/>
              <a:t> or in some cases even Linux-distribution. You also know the reason for it from any cloud-service you’ve ever used. </a:t>
            </a:r>
          </a:p>
          <a:p>
            <a:endParaRPr lang="en-US" dirty="0"/>
          </a:p>
          <a:p>
            <a:r>
              <a:rPr lang="en-US" dirty="0"/>
              <a:t>In essences, its all about delivering a more secure, more functional and always up-to-date Windows – quicker, simpler, faster and cheaper than what was possible before. </a:t>
            </a:r>
          </a:p>
          <a:p>
            <a:endParaRPr lang="en-US" dirty="0"/>
          </a:p>
          <a:p>
            <a:r>
              <a:rPr lang="en-US" dirty="0"/>
              <a:t>Today it works like this:</a:t>
            </a:r>
          </a:p>
          <a:p>
            <a:endParaRPr lang="en-US" dirty="0"/>
          </a:p>
          <a:p>
            <a:r>
              <a:rPr lang="en-US" dirty="0"/>
              <a:t>Every March and September a new Windows (and also Office ProPlus Configuration Manager and Windows Server) version (build) is released. Prior to that, Windows Insiders have had about 6 months to test new features, bash bugs and leave feedback. Each new version are released in what’s called the Semi-Annual Channel. So, you can stop </a:t>
            </a:r>
            <a:r>
              <a:rPr lang="en-US" dirty="0" err="1"/>
              <a:t>referreing</a:t>
            </a:r>
            <a:r>
              <a:rPr lang="en-US" dirty="0"/>
              <a:t> to builds as CB and CBB.</a:t>
            </a:r>
          </a:p>
          <a:p>
            <a:endParaRPr lang="en-US" dirty="0"/>
          </a:p>
          <a:p>
            <a:r>
              <a:rPr lang="en-US" dirty="0"/>
              <a:t>Each new version will have 18 months support from the date its released. Some time during the first 4-6 months, a version will be acknowledge by Microsoft as, essentially, business ready. The time frame MAY vary depending on the time it takes for software and hardware vendors to ensure support for the new version. It could also depend on the number of bugs that MAY be discovered during the first months of “piloting”.</a:t>
            </a:r>
          </a:p>
          <a:p>
            <a:endParaRPr lang="en-US" dirty="0"/>
          </a:p>
          <a:p>
            <a:r>
              <a:rPr lang="en-US" dirty="0"/>
              <a:t>When a build gets 18 months old, the support ends and you have a 60? Day grace-period to upgrade the remaining devices to the supported build of your choice. </a:t>
            </a:r>
          </a:p>
          <a:p>
            <a:endParaRPr lang="en-US" dirty="0"/>
          </a:p>
          <a:p>
            <a:r>
              <a:rPr lang="en-US" dirty="0"/>
              <a:t>So, you don’t NEED to upgrade more often than every 18 months, but you may WANT to do it, and I would recommend as fast as possible. </a:t>
            </a:r>
          </a:p>
          <a:p>
            <a:endParaRPr lang="en-US" dirty="0"/>
          </a:p>
          <a:p>
            <a:r>
              <a:rPr lang="en-US" dirty="0"/>
              <a:t>This is explained in great detail in the excellent post by my fellow speaker Michaels Niehaus in the “WaaS in a Nutshell” blogpost. Its not harder than that </a:t>
            </a:r>
            <a:r>
              <a:rPr lang="en-US" dirty="0">
                <a:sym typeface="Wingdings" panose="05000000000000000000" pitchFamily="2" charset="2"/>
              </a:rPr>
              <a:t></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21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50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I like to use the terminology:</a:t>
            </a:r>
          </a:p>
          <a:p>
            <a:endParaRPr lang="en-US" dirty="0"/>
          </a:p>
          <a:p>
            <a:r>
              <a:rPr lang="en-US" b="1" dirty="0"/>
              <a:t> Let the right person, do the right thing, at the right time, with the mandate needed and in perfect harmony with the rest of the organization. That’s freakishly good.. If you remember that ill be perfectly happy </a:t>
            </a:r>
            <a:r>
              <a:rPr lang="en-US" b="1" dirty="0">
                <a:sym typeface="Wingdings" panose="05000000000000000000" pitchFamily="2" charset="2"/>
              </a:rPr>
              <a:t></a:t>
            </a: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66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1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681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 have more tools than ever before, it’s a matter of choosing which of them that are suitable for your organization.</a:t>
            </a:r>
          </a:p>
          <a:p>
            <a:endParaRPr lang="en-US" b="1" dirty="0"/>
          </a:p>
          <a:p>
            <a:pPr marL="228600" indent="-228600">
              <a:buAutoNum type="arabicPeriod"/>
            </a:pPr>
            <a:r>
              <a:rPr lang="en-US" b="1" dirty="0"/>
              <a:t>Windows Update for Business – </a:t>
            </a:r>
            <a:r>
              <a:rPr lang="en-US" b="1" dirty="0" err="1"/>
              <a:t>ConfigMgr</a:t>
            </a:r>
            <a:r>
              <a:rPr lang="en-US" b="1" dirty="0"/>
              <a:t>/Windows Update – For devices that are not connected with bad or no connection, BYOD, Schools that requires limited management etc.</a:t>
            </a:r>
          </a:p>
          <a:p>
            <a:pPr marL="228600" indent="-228600">
              <a:buAutoNum type="arabicPeriod"/>
            </a:pPr>
            <a:r>
              <a:rPr lang="en-US" b="1" dirty="0"/>
              <a:t>Windows Servicing – You want to control and distribute content, but other than that let Windows handle everything. You want to ONLY upgrade the OS. Automate as much as possible with included tools.</a:t>
            </a:r>
          </a:p>
          <a:p>
            <a:pPr marL="228600" indent="-228600">
              <a:buAutoNum type="arabicPeriod"/>
            </a:pPr>
            <a:r>
              <a:rPr lang="en-US" b="1" dirty="0"/>
              <a:t>Task Sequence. You want full control, do more than one thing, currently easier integration with community tools etc.</a:t>
            </a:r>
          </a:p>
          <a:p>
            <a:pPr marL="228600" indent="-228600">
              <a:buAutoNum type="arabicPeriod"/>
            </a:pPr>
            <a:endParaRPr lang="en-US" b="1" dirty="0"/>
          </a:p>
          <a:p>
            <a:pPr marL="228600" indent="-228600">
              <a:buAutoNum type="arabicPeriod"/>
            </a:pPr>
            <a:r>
              <a:rPr lang="en-US" b="1" dirty="0"/>
              <a:t>Regardless, we need to have a few things. Collection structure, automation, application knowledge and handling, inventory, insight (Windows Analytics) etc.</a:t>
            </a:r>
          </a:p>
          <a:p>
            <a:pPr marL="228600" indent="-228600">
              <a:buAutoNum type="arabicPeriod"/>
            </a:pP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6E3724-1C86-48C5-950A-B442961429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673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7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age white">
    <p:bg>
      <p:bgPr>
        <a:blipFill dpi="0" rotWithShape="1">
          <a:blip r:embed="rId2">
            <a:alphaModFix amt="70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20438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121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75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a:lstStyle/>
          <a:p>
            <a:fld id="{026EB9C9-4BCB-46E5-B3B3-09AD3677738B}" type="datetimeFigureOut">
              <a:rPr lang="sv-SE" smtClean="0"/>
              <a:pPr/>
              <a:t>2018-03-02</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pic>
        <p:nvPicPr>
          <p:cNvPr id="7" name="Bildobjekt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290963" y="1065411"/>
            <a:ext cx="1775391" cy="291740"/>
          </a:xfrm>
          <a:prstGeom prst="rect">
            <a:avLst/>
          </a:prstGeom>
        </p:spPr>
      </p:pic>
      <p:pic>
        <p:nvPicPr>
          <p:cNvPr id="8" name="Bildobjekt 7"/>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277099" y="227186"/>
            <a:ext cx="1780992" cy="813437"/>
          </a:xfrm>
          <a:prstGeom prst="rect">
            <a:avLst/>
          </a:prstGeom>
        </p:spPr>
      </p:pic>
    </p:spTree>
    <p:extLst>
      <p:ext uri="{BB962C8B-B14F-4D97-AF65-F5344CB8AC3E}">
        <p14:creationId xmlns:p14="http://schemas.microsoft.com/office/powerpoint/2010/main" val="1295782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Klicka här för att ändra format</a:t>
            </a:r>
          </a:p>
        </p:txBody>
      </p:sp>
      <p:sp>
        <p:nvSpPr>
          <p:cNvPr id="3" name="Platshållare för innehåll 2"/>
          <p:cNvSpPr>
            <a:spLocks noGrp="1"/>
          </p:cNvSpPr>
          <p:nvPr>
            <p:ph idx="1"/>
          </p:nvPr>
        </p:nvSpPr>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lvl1pPr>
              <a:defRPr>
                <a:solidFill>
                  <a:schemeClr val="bg1"/>
                </a:solidFill>
              </a:defRPr>
            </a:lvl1pPr>
          </a:lstStyle>
          <a:p>
            <a:fld id="{40E0407B-C5A1-49A4-8902-9BB79EF74842}" type="datetimeFigureOut">
              <a:rPr lang="sv-SE" smtClean="0"/>
              <a:pPr/>
              <a:t>2018-03-02</a:t>
            </a:fld>
            <a:endParaRPr lang="sv-SE" dirty="0"/>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lvl1pPr>
              <a:defRPr>
                <a:solidFill>
                  <a:schemeClr val="bg1"/>
                </a:solidFill>
              </a:defRPr>
            </a:lvl1pPr>
          </a:lstStyle>
          <a:p>
            <a:fld id="{A2D937C7-61C1-46FB-8688-C750C5026D99}" type="slidenum">
              <a:rPr lang="sv-SE" smtClean="0"/>
              <a:pPr/>
              <a:t>‹#›</a:t>
            </a:fld>
            <a:endParaRPr lang="sv-SE" dirty="0"/>
          </a:p>
        </p:txBody>
      </p:sp>
    </p:spTree>
    <p:extLst>
      <p:ext uri="{BB962C8B-B14F-4D97-AF65-F5344CB8AC3E}">
        <p14:creationId xmlns:p14="http://schemas.microsoft.com/office/powerpoint/2010/main" val="2803849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628650" y="273844"/>
            <a:ext cx="7886700" cy="994172"/>
          </a:xfrm>
          <a:prstGeom prst="rect">
            <a:avLst/>
          </a:prstGeom>
        </p:spPr>
        <p:txBody>
          <a:bodyPr/>
          <a:lstStyle>
            <a:lvl1pPr>
              <a:defRPr>
                <a:latin typeface="Segoe UI Light" panose="020B0502040204020203" pitchFamily="34"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026EB9C9-4BCB-46E5-B3B3-09AD3677738B}" type="datetimeFigureOut">
              <a:rPr lang="sv-SE" smtClean="0"/>
              <a:pPr/>
              <a:t>2018-03-02</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2873767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a:lstStyle/>
          <a:p>
            <a:fld id="{026EB9C9-4BCB-46E5-B3B3-09AD3677738B}" type="datetimeFigureOut">
              <a:rPr lang="sv-SE" smtClean="0"/>
              <a:pPr/>
              <a:t>2018-03-02</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pic>
        <p:nvPicPr>
          <p:cNvPr id="7" name="Bildobjekt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290963" y="1065411"/>
            <a:ext cx="1775391" cy="291740"/>
          </a:xfrm>
          <a:prstGeom prst="rect">
            <a:avLst/>
          </a:prstGeom>
        </p:spPr>
      </p:pic>
      <p:pic>
        <p:nvPicPr>
          <p:cNvPr id="8" name="Bildobjekt 7"/>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277099" y="227186"/>
            <a:ext cx="1780992" cy="813437"/>
          </a:xfrm>
          <a:prstGeom prst="rect">
            <a:avLst/>
          </a:prstGeom>
        </p:spPr>
      </p:pic>
    </p:spTree>
    <p:extLst>
      <p:ext uri="{BB962C8B-B14F-4D97-AF65-F5344CB8AC3E}">
        <p14:creationId xmlns:p14="http://schemas.microsoft.com/office/powerpoint/2010/main" val="3857821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628650" y="273844"/>
            <a:ext cx="7886700" cy="994172"/>
          </a:xfrm>
          <a:prstGeom prst="rect">
            <a:avLst/>
          </a:prstGeom>
        </p:spPr>
        <p:txBody>
          <a:bodyPr/>
          <a:lstStyle>
            <a:lvl1pPr>
              <a:defRPr>
                <a:latin typeface="Segoe UI Light" panose="020B0502040204020203" pitchFamily="34"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026EB9C9-4BCB-46E5-B3B3-09AD3677738B}" type="datetimeFigureOut">
              <a:rPr lang="sv-SE" smtClean="0"/>
              <a:pPr/>
              <a:t>2018-03-02</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2228331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Klicka här för att ändra format</a:t>
            </a:r>
          </a:p>
        </p:txBody>
      </p:sp>
      <p:sp>
        <p:nvSpPr>
          <p:cNvPr id="3" name="Platshållare för innehåll 2"/>
          <p:cNvSpPr>
            <a:spLocks noGrp="1"/>
          </p:cNvSpPr>
          <p:nvPr>
            <p:ph idx="1"/>
          </p:nvPr>
        </p:nvSpPr>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lvl1pPr>
              <a:defRPr>
                <a:solidFill>
                  <a:schemeClr val="bg1"/>
                </a:solidFill>
              </a:defRPr>
            </a:lvl1pPr>
          </a:lstStyle>
          <a:p>
            <a:fld id="{40E0407B-C5A1-49A4-8902-9BB79EF74842}" type="datetimeFigureOut">
              <a:rPr lang="sv-SE" smtClean="0"/>
              <a:pPr/>
              <a:t>2018-03-02</a:t>
            </a:fld>
            <a:endParaRPr lang="sv-SE" dirty="0"/>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lvl1pPr>
              <a:defRPr>
                <a:solidFill>
                  <a:schemeClr val="bg1"/>
                </a:solidFill>
              </a:defRPr>
            </a:lvl1pPr>
          </a:lstStyle>
          <a:p>
            <a:fld id="{A2D937C7-61C1-46FB-8688-C750C5026D99}" type="slidenum">
              <a:rPr lang="sv-SE" smtClean="0"/>
              <a:pPr/>
              <a:t>‹#›</a:t>
            </a:fld>
            <a:endParaRPr lang="sv-SE" dirty="0"/>
          </a:p>
        </p:txBody>
      </p:sp>
    </p:spTree>
    <p:extLst>
      <p:ext uri="{BB962C8B-B14F-4D97-AF65-F5344CB8AC3E}">
        <p14:creationId xmlns:p14="http://schemas.microsoft.com/office/powerpoint/2010/main" val="178730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9702"/>
            <a:ext cx="7772400" cy="1102519"/>
          </a:xfrm>
        </p:spPr>
        <p:txBody>
          <a:bodyPr/>
          <a:lstStyle>
            <a:lvl1pPr algn="ctr">
              <a:defRPr>
                <a:solidFill>
                  <a:schemeClr val="tx1"/>
                </a:solidFill>
              </a:defRPr>
            </a:lvl1pPr>
          </a:lstStyle>
          <a:p>
            <a:r>
              <a:rPr lang="nb-NO" dirty="0"/>
              <a:t>Klikk for å redigere tittelstil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white">
    <p:bg>
      <p:bgPr>
        <a:blipFill dpi="0" rotWithShape="1">
          <a:blip r:embed="rId2">
            <a:alphaModFix amt="70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394308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76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7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pening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41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9702"/>
            <a:ext cx="7772400" cy="1102519"/>
          </a:xfrm>
        </p:spPr>
        <p:txBody>
          <a:bodyPr/>
          <a:lstStyle>
            <a:lvl1pPr algn="ctr">
              <a:defRPr>
                <a:solidFill>
                  <a:schemeClr val="tx1"/>
                </a:solidFill>
              </a:defRPr>
            </a:lvl1pPr>
          </a:lstStyle>
          <a:p>
            <a:r>
              <a:rPr lang="nb-NO" dirty="0"/>
              <a:t>Klikk for å redigere tittelstil</a:t>
            </a:r>
            <a:endParaRPr lang="en-US" dirty="0"/>
          </a:p>
        </p:txBody>
      </p:sp>
    </p:spTree>
    <p:extLst>
      <p:ext uri="{BB962C8B-B14F-4D97-AF65-F5344CB8AC3E}">
        <p14:creationId xmlns:p14="http://schemas.microsoft.com/office/powerpoint/2010/main" val="169838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age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355147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1.png"/><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55526"/>
            <a:ext cx="8229600" cy="914400"/>
          </a:xfrm>
          <a:prstGeom prst="rect">
            <a:avLst/>
          </a:prstGeom>
        </p:spPr>
        <p:txBody>
          <a:bodyPr vert="horz" lIns="91440" tIns="45720" rIns="91440" bIns="45720" rtlCol="0" anchor="ctr">
            <a:normAutofit/>
          </a:bodyPr>
          <a:lstStyle/>
          <a:p>
            <a:r>
              <a:rPr lang="nb-NO" dirty="0"/>
              <a:t>Klikk for å redigere tittelstil</a:t>
            </a:r>
            <a:endParaRPr lang="en-US" dirty="0"/>
          </a:p>
        </p:txBody>
      </p:sp>
      <p:sp>
        <p:nvSpPr>
          <p:cNvPr id="3" name="Text Placeholder 2"/>
          <p:cNvSpPr>
            <a:spLocks noGrp="1"/>
          </p:cNvSpPr>
          <p:nvPr>
            <p:ph type="body" idx="1"/>
          </p:nvPr>
        </p:nvSpPr>
        <p:spPr>
          <a:xfrm>
            <a:off x="457200" y="1469927"/>
            <a:ext cx="8229600" cy="282297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49" r:id="rId2"/>
    <p:sldLayoutId id="2147483655" r:id="rId3"/>
    <p:sldLayoutId id="2147483692" r:id="rId4"/>
    <p:sldLayoutId id="2147483689" r:id="rId5"/>
    <p:sldLayoutId id="2147483691" r:id="rId6"/>
  </p:sldLayoutIdLst>
  <p:hf sldNum="0" hdr="0" ftr="0" dt="0"/>
  <p:txStyles>
    <p:titleStyle>
      <a:lvl1pPr algn="l" defTabSz="457200" rtl="0" eaLnBrk="1" latinLnBrk="0" hangingPunct="1">
        <a:spcBef>
          <a:spcPct val="0"/>
        </a:spcBef>
        <a:buNone/>
        <a:defRPr sz="3200" kern="1200">
          <a:solidFill>
            <a:schemeClr val="tx1"/>
          </a:solidFill>
          <a:latin typeface="Museo Sans 100"/>
          <a:ea typeface="+mj-ea"/>
          <a:cs typeface="Museo Sans 100"/>
        </a:defRPr>
      </a:lvl1pPr>
    </p:titleStyle>
    <p:bodyStyle>
      <a:lvl1pPr marL="342900" indent="-342900" algn="l" defTabSz="457200" rtl="0" eaLnBrk="1" latinLnBrk="0" hangingPunct="1">
        <a:spcBef>
          <a:spcPct val="20000"/>
        </a:spcBef>
        <a:buClr>
          <a:srgbClr val="73BFDD"/>
        </a:buClr>
        <a:buFont typeface="Arial"/>
        <a:buChar char="•"/>
        <a:defRPr sz="2000" b="0" i="0" strike="noStrike" kern="1200">
          <a:solidFill>
            <a:schemeClr val="tx1"/>
          </a:solidFill>
          <a:latin typeface="Museo Sans 300"/>
          <a:ea typeface="+mn-ea"/>
          <a:cs typeface="Museo Sans 300"/>
        </a:defRPr>
      </a:lvl1pPr>
      <a:lvl2pPr marL="742950" indent="-28575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2pPr>
      <a:lvl3pPr marL="1257300" indent="-34290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3pPr>
      <a:lvl4pPr marL="16002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4pPr>
      <a:lvl5pPr marL="20574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55526"/>
            <a:ext cx="8229600" cy="914400"/>
          </a:xfrm>
          <a:prstGeom prst="rect">
            <a:avLst/>
          </a:prstGeom>
        </p:spPr>
        <p:txBody>
          <a:bodyPr vert="horz" lIns="91440" tIns="45720" rIns="91440" bIns="45720" rtlCol="0" anchor="ctr">
            <a:normAutofit/>
          </a:bodyPr>
          <a:lstStyle/>
          <a:p>
            <a:r>
              <a:rPr lang="nb-NO" dirty="0"/>
              <a:t>Klikk for å redigere tittelstil</a:t>
            </a:r>
            <a:endParaRPr lang="en-US" dirty="0"/>
          </a:p>
        </p:txBody>
      </p:sp>
      <p:sp>
        <p:nvSpPr>
          <p:cNvPr id="3" name="Text Placeholder 2"/>
          <p:cNvSpPr>
            <a:spLocks noGrp="1"/>
          </p:cNvSpPr>
          <p:nvPr>
            <p:ph type="body" idx="1"/>
          </p:nvPr>
        </p:nvSpPr>
        <p:spPr>
          <a:xfrm>
            <a:off x="457200" y="1469927"/>
            <a:ext cx="8229600" cy="282297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US" dirty="0"/>
          </a:p>
        </p:txBody>
      </p:sp>
    </p:spTree>
    <p:extLst>
      <p:ext uri="{BB962C8B-B14F-4D97-AF65-F5344CB8AC3E}">
        <p14:creationId xmlns:p14="http://schemas.microsoft.com/office/powerpoint/2010/main" val="248892571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sldNum="0" hdr="0" ftr="0" dt="0"/>
  <p:txStyles>
    <p:titleStyle>
      <a:lvl1pPr algn="l" defTabSz="457200" rtl="0" eaLnBrk="1" latinLnBrk="0" hangingPunct="1">
        <a:spcBef>
          <a:spcPct val="0"/>
        </a:spcBef>
        <a:buNone/>
        <a:defRPr sz="3200" kern="1200">
          <a:solidFill>
            <a:schemeClr val="tx1"/>
          </a:solidFill>
          <a:latin typeface="Museo Sans 100"/>
          <a:ea typeface="+mj-ea"/>
          <a:cs typeface="Museo Sans 100"/>
        </a:defRPr>
      </a:lvl1pPr>
    </p:titleStyle>
    <p:bodyStyle>
      <a:lvl1pPr marL="342900" indent="-342900" algn="l" defTabSz="457200" rtl="0" eaLnBrk="1" latinLnBrk="0" hangingPunct="1">
        <a:spcBef>
          <a:spcPct val="20000"/>
        </a:spcBef>
        <a:buClr>
          <a:srgbClr val="73BFDD"/>
        </a:buClr>
        <a:buFont typeface="Arial"/>
        <a:buChar char="•"/>
        <a:defRPr sz="2000" b="0" i="0" strike="noStrike" kern="1200">
          <a:solidFill>
            <a:schemeClr val="tx1"/>
          </a:solidFill>
          <a:latin typeface="Museo Sans 300"/>
          <a:ea typeface="+mn-ea"/>
          <a:cs typeface="Museo Sans 300"/>
        </a:defRPr>
      </a:lvl1pPr>
      <a:lvl2pPr marL="742950" indent="-28575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2pPr>
      <a:lvl3pPr marL="1257300" indent="-34290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3pPr>
      <a:lvl4pPr marL="16002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4pPr>
      <a:lvl5pPr marL="20574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bg1"/>
                </a:solidFill>
              </a:defRPr>
            </a:lvl1pPr>
          </a:lstStyle>
          <a:p>
            <a:fld id="{026EB9C9-4BCB-46E5-B3B3-09AD3677738B}" type="datetimeFigureOut">
              <a:rPr lang="sv-SE" smtClean="0"/>
              <a:pPr/>
              <a:t>2018-03-02</a:t>
            </a:fld>
            <a:endParaRPr lang="sv-SE" dirty="0"/>
          </a:p>
        </p:txBody>
      </p:sp>
      <p:sp>
        <p:nvSpPr>
          <p:cNvPr id="5" name="Platshållare för sidfot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B240767-FD45-408F-98F7-E57F15A24E3D}" type="slidenum">
              <a:rPr lang="sv-SE" smtClean="0"/>
              <a:t>‹#›</a:t>
            </a:fld>
            <a:endParaRPr lang="sv-SE"/>
          </a:p>
        </p:txBody>
      </p:sp>
    </p:spTree>
    <p:extLst>
      <p:ext uri="{BB962C8B-B14F-4D97-AF65-F5344CB8AC3E}">
        <p14:creationId xmlns:p14="http://schemas.microsoft.com/office/powerpoint/2010/main" val="44780217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png&amp;ehk=zWfVOEUnTNmjDnS58ZtggA&amp;r=0&amp;pid=OfficeInsert"/><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9C4AA9-765F-4B7E-A5A1-B04B11D15CB1}"/>
              </a:ext>
            </a:extLst>
          </p:cNvPr>
          <p:cNvSpPr/>
          <p:nvPr/>
        </p:nvSpPr>
        <p:spPr>
          <a:xfrm>
            <a:off x="0" y="1910031"/>
            <a:ext cx="9144000" cy="1323439"/>
          </a:xfrm>
          <a:prstGeom prst="rect">
            <a:avLst/>
          </a:prstGeom>
        </p:spPr>
        <p:txBody>
          <a:bodyPr wrap="square">
            <a:spAutoFit/>
          </a:bodyPr>
          <a:lstStyle/>
          <a:p>
            <a:pPr lvl="0" algn="ctr"/>
            <a:r>
              <a:rPr lang="en-US" sz="4000" dirty="0">
                <a:solidFill>
                  <a:prstClr val="white"/>
                </a:solidFill>
                <a:latin typeface="Museo Sans 100"/>
              </a:rPr>
              <a:t>Implementing the technical aspects of Windows as a Service </a:t>
            </a:r>
            <a:endParaRPr kumimoji="0" lang="en-US" sz="4800" b="1" i="0" u="none" strike="noStrike" kern="1200" cap="none" spc="0" normalizeH="0" baseline="0" noProof="0" dirty="0">
              <a:ln>
                <a:noFill/>
              </a:ln>
              <a:solidFill>
                <a:prstClr val="white"/>
              </a:solidFill>
              <a:effectLst/>
              <a:uLnTx/>
              <a:uFillTx/>
              <a:latin typeface="Museo Sans 100"/>
              <a:ea typeface="+mn-ea"/>
              <a:cs typeface="+mn-cs"/>
            </a:endParaRPr>
          </a:p>
        </p:txBody>
      </p:sp>
      <p:sp>
        <p:nvSpPr>
          <p:cNvPr id="2" name="Rectangle 1">
            <a:extLst>
              <a:ext uri="{FF2B5EF4-FFF2-40B4-BE49-F238E27FC236}">
                <a16:creationId xmlns:a16="http://schemas.microsoft.com/office/drawing/2014/main" id="{420B6277-7C08-4C3D-8919-9E4D13B7380B}"/>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9AC61DD-8448-4183-B506-CBE93F9E6F29}"/>
              </a:ext>
            </a:extLst>
          </p:cNvPr>
          <p:cNvSpPr txBox="1"/>
          <p:nvPr/>
        </p:nvSpPr>
        <p:spPr>
          <a:xfrm>
            <a:off x="6372200" y="4120792"/>
            <a:ext cx="2592288" cy="646331"/>
          </a:xfrm>
          <a:prstGeom prst="rect">
            <a:avLst/>
          </a:prstGeom>
          <a:noFill/>
        </p:spPr>
        <p:txBody>
          <a:bodyPr wrap="square" rtlCol="0">
            <a:spAutoFit/>
          </a:bodyPr>
          <a:lstStyle/>
          <a:p>
            <a:r>
              <a:rPr lang="en-US" dirty="0">
                <a:solidFill>
                  <a:schemeClr val="bg1"/>
                </a:solidFill>
              </a:rPr>
              <a:t>Please don’t feed the penguin!</a:t>
            </a:r>
          </a:p>
        </p:txBody>
      </p:sp>
    </p:spTree>
    <p:extLst>
      <p:ext uri="{BB962C8B-B14F-4D97-AF65-F5344CB8AC3E}">
        <p14:creationId xmlns:p14="http://schemas.microsoft.com/office/powerpoint/2010/main" val="426756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635578" y="1028917"/>
            <a:ext cx="7886700" cy="994172"/>
          </a:xfrm>
        </p:spPr>
        <p:txBody>
          <a:bodyPr/>
          <a:lstStyle/>
          <a:p>
            <a:pPr algn="ctr"/>
            <a:r>
              <a:rPr lang="sv-SE" sz="10350" dirty="0"/>
              <a:t>Windows </a:t>
            </a:r>
            <a:r>
              <a:rPr lang="sv-SE" sz="10350" dirty="0" err="1"/>
              <a:t>Analytics</a:t>
            </a:r>
            <a:endParaRPr lang="sv-SE" sz="10350" dirty="0"/>
          </a:p>
        </p:txBody>
      </p:sp>
      <p:sp>
        <p:nvSpPr>
          <p:cNvPr id="3" name="Rectangle 2">
            <a:extLst>
              <a:ext uri="{FF2B5EF4-FFF2-40B4-BE49-F238E27FC236}">
                <a16:creationId xmlns:a16="http://schemas.microsoft.com/office/drawing/2014/main" id="{42E84863-18E7-4633-95D5-95CDAD7191BC}"/>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24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566304" y="1742426"/>
            <a:ext cx="7886700" cy="994172"/>
          </a:xfrm>
        </p:spPr>
        <p:txBody>
          <a:bodyPr/>
          <a:lstStyle/>
          <a:p>
            <a:pPr algn="ctr"/>
            <a:r>
              <a:rPr lang="sv-SE" sz="10350" dirty="0" err="1"/>
              <a:t>ConfigMgr</a:t>
            </a:r>
            <a:endParaRPr lang="sv-SE" sz="10350" dirty="0"/>
          </a:p>
        </p:txBody>
      </p:sp>
      <p:sp>
        <p:nvSpPr>
          <p:cNvPr id="3" name="Rectangle 2">
            <a:extLst>
              <a:ext uri="{FF2B5EF4-FFF2-40B4-BE49-F238E27FC236}">
                <a16:creationId xmlns:a16="http://schemas.microsoft.com/office/drawing/2014/main" id="{EA09A278-F7A9-4B21-999E-249C2307CCDB}"/>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70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524742" y="1721644"/>
            <a:ext cx="7886700" cy="994172"/>
          </a:xfrm>
        </p:spPr>
        <p:txBody>
          <a:bodyPr/>
          <a:lstStyle/>
          <a:p>
            <a:pPr algn="ctr"/>
            <a:r>
              <a:rPr lang="sv-SE" sz="10350" dirty="0"/>
              <a:t>Intune</a:t>
            </a:r>
          </a:p>
        </p:txBody>
      </p:sp>
      <p:sp>
        <p:nvSpPr>
          <p:cNvPr id="3" name="Rectangle 2">
            <a:extLst>
              <a:ext uri="{FF2B5EF4-FFF2-40B4-BE49-F238E27FC236}">
                <a16:creationId xmlns:a16="http://schemas.microsoft.com/office/drawing/2014/main" id="{1B27D95C-4474-433A-852B-84845B66B56A}"/>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05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Title 2"/>
          <p:cNvSpPr txBox="1">
            <a:spLocks/>
          </p:cNvSpPr>
          <p:nvPr/>
        </p:nvSpPr>
        <p:spPr>
          <a:xfrm>
            <a:off x="114300" y="1884760"/>
            <a:ext cx="8915400" cy="1373981"/>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685800"/>
            <a:r>
              <a:rPr lang="en-US" sz="6600" dirty="0">
                <a:solidFill>
                  <a:prstClr val="white"/>
                </a:solidFill>
                <a:latin typeface="Segoe UI Light" panose="020B0502040204020203" pitchFamily="34" charset="0"/>
              </a:rPr>
              <a:t>You can’t do it alone</a:t>
            </a:r>
          </a:p>
        </p:txBody>
      </p:sp>
      <p:sp>
        <p:nvSpPr>
          <p:cNvPr id="2" name="Title 1">
            <a:extLst>
              <a:ext uri="{FF2B5EF4-FFF2-40B4-BE49-F238E27FC236}">
                <a16:creationId xmlns:a16="http://schemas.microsoft.com/office/drawing/2014/main" id="{21DFF57E-988F-4535-8957-6AD1B5E0871C}"/>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0374A44D-C4B0-44CE-ABC7-F6F041F367DE}"/>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34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628650" y="2074935"/>
            <a:ext cx="7886700" cy="994172"/>
          </a:xfrm>
        </p:spPr>
        <p:txBody>
          <a:bodyPr/>
          <a:lstStyle/>
          <a:p>
            <a:pPr algn="ctr"/>
            <a:r>
              <a:rPr lang="sv-SE" sz="10350" dirty="0" err="1"/>
              <a:t>Why</a:t>
            </a:r>
            <a:r>
              <a:rPr lang="sv-SE" sz="10350" dirty="0"/>
              <a:t>?</a:t>
            </a:r>
          </a:p>
        </p:txBody>
      </p:sp>
      <p:sp>
        <p:nvSpPr>
          <p:cNvPr id="3" name="Rectangle 2">
            <a:extLst>
              <a:ext uri="{FF2B5EF4-FFF2-40B4-BE49-F238E27FC236}">
                <a16:creationId xmlns:a16="http://schemas.microsoft.com/office/drawing/2014/main" id="{7EC3FAE3-B0A9-4FF4-81D0-3BEB00FACCA8}"/>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94C117-CB81-43A2-9C0F-3C6B11C9508A}"/>
              </a:ext>
            </a:extLst>
          </p:cNvPr>
          <p:cNvSpPr/>
          <p:nvPr/>
        </p:nvSpPr>
        <p:spPr>
          <a:xfrm>
            <a:off x="178724" y="133004"/>
            <a:ext cx="2410691" cy="1616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sp>
        <p:nvSpPr>
          <p:cNvPr id="3" name="Rectangle 2">
            <a:extLst>
              <a:ext uri="{FF2B5EF4-FFF2-40B4-BE49-F238E27FC236}">
                <a16:creationId xmlns:a16="http://schemas.microsoft.com/office/drawing/2014/main" id="{34E93933-F4E7-4170-9551-D37EF50BF495}"/>
              </a:ext>
            </a:extLst>
          </p:cNvPr>
          <p:cNvSpPr/>
          <p:nvPr/>
        </p:nvSpPr>
        <p:spPr>
          <a:xfrm>
            <a:off x="2904588" y="2121626"/>
            <a:ext cx="3334823" cy="923330"/>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Museo Sans 100"/>
                <a:ea typeface="+mn-ea"/>
                <a:cs typeface="+mn-cs"/>
              </a:rPr>
              <a:t>Questions?</a:t>
            </a:r>
          </a:p>
        </p:txBody>
      </p:sp>
      <p:sp>
        <p:nvSpPr>
          <p:cNvPr id="4" name="Rectangle 3">
            <a:extLst>
              <a:ext uri="{FF2B5EF4-FFF2-40B4-BE49-F238E27FC236}">
                <a16:creationId xmlns:a16="http://schemas.microsoft.com/office/drawing/2014/main" id="{A0518F07-72FC-4EA3-97C4-EB3EB1A00B33}"/>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30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264965" y="273844"/>
            <a:ext cx="7886700" cy="994172"/>
          </a:xfrm>
        </p:spPr>
        <p:txBody>
          <a:bodyPr/>
          <a:lstStyle/>
          <a:p>
            <a:r>
              <a:rPr lang="sv-SE" dirty="0"/>
              <a:t>It is:</a:t>
            </a:r>
          </a:p>
        </p:txBody>
      </p:sp>
      <p:sp>
        <p:nvSpPr>
          <p:cNvPr id="3" name="Platshållare för innehåll 2"/>
          <p:cNvSpPr>
            <a:spLocks noGrp="1"/>
          </p:cNvSpPr>
          <p:nvPr>
            <p:ph idx="1"/>
          </p:nvPr>
        </p:nvSpPr>
        <p:spPr>
          <a:xfrm>
            <a:off x="254579" y="1369219"/>
            <a:ext cx="7886700" cy="3263504"/>
          </a:xfrm>
        </p:spPr>
        <p:txBody>
          <a:bodyPr/>
          <a:lstStyle/>
          <a:p>
            <a:endParaRPr lang="sv-SE" dirty="0"/>
          </a:p>
        </p:txBody>
      </p:sp>
      <p:sp>
        <p:nvSpPr>
          <p:cNvPr id="4" name="Rectangle 3">
            <a:extLst>
              <a:ext uri="{FF2B5EF4-FFF2-40B4-BE49-F238E27FC236}">
                <a16:creationId xmlns:a16="http://schemas.microsoft.com/office/drawing/2014/main" id="{6309171E-C440-4B6E-AD5B-E15D1D8C4C90}"/>
              </a:ext>
            </a:extLst>
          </p:cNvPr>
          <p:cNvSpPr/>
          <p:nvPr/>
        </p:nvSpPr>
        <p:spPr>
          <a:xfrm>
            <a:off x="6194715" y="1356015"/>
            <a:ext cx="2653145" cy="2431472"/>
          </a:xfrm>
          <a:prstGeom prst="rect">
            <a:avLst/>
          </a:prstGeom>
          <a:solidFill>
            <a:srgbClr val="A20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prstClr val="white"/>
                </a:solidFill>
                <a:latin typeface="Calibri" panose="020F0502020204030204"/>
              </a:rPr>
              <a:t>Vital</a:t>
            </a:r>
          </a:p>
        </p:txBody>
      </p:sp>
      <p:sp>
        <p:nvSpPr>
          <p:cNvPr id="5" name="Rectangle 4">
            <a:extLst>
              <a:ext uri="{FF2B5EF4-FFF2-40B4-BE49-F238E27FC236}">
                <a16:creationId xmlns:a16="http://schemas.microsoft.com/office/drawing/2014/main" id="{21D6135F-3105-4B6F-8B43-EF3AD15AD46F}"/>
              </a:ext>
            </a:extLst>
          </p:cNvPr>
          <p:cNvSpPr/>
          <p:nvPr/>
        </p:nvSpPr>
        <p:spPr>
          <a:xfrm>
            <a:off x="3245428" y="1356015"/>
            <a:ext cx="2653145" cy="24314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schemeClr val="tx1"/>
                </a:solidFill>
                <a:latin typeface="Calibri" panose="020F0502020204030204"/>
              </a:rPr>
              <a:t>User Centric</a:t>
            </a:r>
          </a:p>
        </p:txBody>
      </p:sp>
      <p:sp>
        <p:nvSpPr>
          <p:cNvPr id="6" name="Rectangle 5">
            <a:extLst>
              <a:ext uri="{FF2B5EF4-FFF2-40B4-BE49-F238E27FC236}">
                <a16:creationId xmlns:a16="http://schemas.microsoft.com/office/drawing/2014/main" id="{FC2893F5-324B-4F28-951C-8D45CA1F1B3D}"/>
              </a:ext>
            </a:extLst>
          </p:cNvPr>
          <p:cNvSpPr/>
          <p:nvPr/>
        </p:nvSpPr>
        <p:spPr>
          <a:xfrm>
            <a:off x="296142" y="1356015"/>
            <a:ext cx="2653145" cy="2431472"/>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prstClr val="white"/>
                </a:solidFill>
                <a:latin typeface="Calibri" panose="020F0502020204030204"/>
              </a:rPr>
              <a:t>Not hard</a:t>
            </a:r>
          </a:p>
        </p:txBody>
      </p:sp>
      <p:sp>
        <p:nvSpPr>
          <p:cNvPr id="7" name="Rectangle 6">
            <a:extLst>
              <a:ext uri="{FF2B5EF4-FFF2-40B4-BE49-F238E27FC236}">
                <a16:creationId xmlns:a16="http://schemas.microsoft.com/office/drawing/2014/main" id="{9BA7A73B-77FD-4EC8-B9D9-55D37F21C1D5}"/>
              </a:ext>
            </a:extLst>
          </p:cNvPr>
          <p:cNvSpPr/>
          <p:nvPr/>
        </p:nvSpPr>
        <p:spPr>
          <a:xfrm>
            <a:off x="308758" y="1352414"/>
            <a:ext cx="2653145" cy="2431472"/>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050" dirty="0">
                <a:solidFill>
                  <a:prstClr val="white"/>
                </a:solidFill>
                <a:latin typeface="Calibri" panose="020F0502020204030204"/>
              </a:rPr>
              <a:t>Challenging</a:t>
            </a:r>
          </a:p>
        </p:txBody>
      </p:sp>
      <p:sp>
        <p:nvSpPr>
          <p:cNvPr id="8" name="Rectangle 7">
            <a:extLst>
              <a:ext uri="{FF2B5EF4-FFF2-40B4-BE49-F238E27FC236}">
                <a16:creationId xmlns:a16="http://schemas.microsoft.com/office/drawing/2014/main" id="{A373F236-0725-4652-AD42-5F4F202C91ED}"/>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82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CB32DE1-D133-4104-B324-39A14BEED9FA}"/>
              </a:ext>
            </a:extLst>
          </p:cNvPr>
          <p:cNvSpPr txBox="1">
            <a:spLocks/>
          </p:cNvSpPr>
          <p:nvPr/>
        </p:nvSpPr>
        <p:spPr>
          <a:xfrm>
            <a:off x="257930" y="1895584"/>
            <a:ext cx="8915400" cy="1373981"/>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US" sz="66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mj-cs"/>
            </a:endParaRPr>
          </a:p>
        </p:txBody>
      </p:sp>
      <p:pic>
        <p:nvPicPr>
          <p:cNvPr id="4" name="Picture 3" descr="A picture containing object&#10;&#10;Description generated with high confidence">
            <a:extLst>
              <a:ext uri="{FF2B5EF4-FFF2-40B4-BE49-F238E27FC236}">
                <a16:creationId xmlns:a16="http://schemas.microsoft.com/office/drawing/2014/main" id="{597F8909-0EF6-4AFC-ABFA-2E4258D66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387" y="1338635"/>
            <a:ext cx="3297227" cy="2466232"/>
          </a:xfrm>
          <a:prstGeom prst="rect">
            <a:avLst/>
          </a:prstGeom>
        </p:spPr>
      </p:pic>
      <p:sp>
        <p:nvSpPr>
          <p:cNvPr id="5" name="TextBox 4">
            <a:extLst>
              <a:ext uri="{FF2B5EF4-FFF2-40B4-BE49-F238E27FC236}">
                <a16:creationId xmlns:a16="http://schemas.microsoft.com/office/drawing/2014/main" id="{10BC0ACD-965C-40B4-A4F3-3AABBE049C1C}"/>
              </a:ext>
            </a:extLst>
          </p:cNvPr>
          <p:cNvSpPr txBox="1"/>
          <p:nvPr/>
        </p:nvSpPr>
        <p:spPr>
          <a:xfrm>
            <a:off x="76201" y="4214447"/>
            <a:ext cx="8874369" cy="507831"/>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Remember! Don’t drink and elevate!</a:t>
            </a:r>
          </a:p>
        </p:txBody>
      </p:sp>
    </p:spTree>
    <p:extLst>
      <p:ext uri="{BB962C8B-B14F-4D97-AF65-F5344CB8AC3E}">
        <p14:creationId xmlns:p14="http://schemas.microsoft.com/office/powerpoint/2010/main" val="233723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Museo Sans 100"/>
              </a:rPr>
              <a:t>Thank you! </a:t>
            </a:r>
            <a:br>
              <a:rPr lang="en-US" dirty="0">
                <a:solidFill>
                  <a:schemeClr val="bg1"/>
                </a:solidFill>
                <a:latin typeface="Museo Sans 100"/>
              </a:rPr>
            </a:br>
            <a:endParaRPr lang="en-US" dirty="0">
              <a:solidFill>
                <a:schemeClr val="bg1"/>
              </a:solidFill>
              <a:latin typeface="Museo Sans 100"/>
            </a:endParaRPr>
          </a:p>
        </p:txBody>
      </p:sp>
      <p:pic>
        <p:nvPicPr>
          <p:cNvPr id="4" name="Picture 3" descr="A picture containing ax, tool&#10;&#10;Description generated with very high confidence">
            <a:extLst>
              <a:ext uri="{FF2B5EF4-FFF2-40B4-BE49-F238E27FC236}">
                <a16:creationId xmlns:a16="http://schemas.microsoft.com/office/drawing/2014/main" id="{089CCE13-E1B3-45CA-91BA-E308ECCF9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78" y="2144239"/>
            <a:ext cx="631904" cy="513956"/>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434FDBAC-42E6-4362-906E-56BAA9345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95" y="2802949"/>
            <a:ext cx="1951751" cy="1219844"/>
          </a:xfrm>
          <a:prstGeom prst="rect">
            <a:avLst/>
          </a:prstGeom>
        </p:spPr>
      </p:pic>
      <p:pic>
        <p:nvPicPr>
          <p:cNvPr id="15" name="Picture 14" descr="A close up of a logo&#10;&#10;Description generated with very high confidence">
            <a:extLst>
              <a:ext uri="{FF2B5EF4-FFF2-40B4-BE49-F238E27FC236}">
                <a16:creationId xmlns:a16="http://schemas.microsoft.com/office/drawing/2014/main" id="{C3B211AB-399A-460D-BE0B-65018CEAE0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712" y="4048375"/>
            <a:ext cx="893444" cy="893444"/>
          </a:xfrm>
          <a:prstGeom prst="rect">
            <a:avLst/>
          </a:prstGeom>
        </p:spPr>
      </p:pic>
      <p:sp>
        <p:nvSpPr>
          <p:cNvPr id="16" name="TextBox 15">
            <a:extLst>
              <a:ext uri="{FF2B5EF4-FFF2-40B4-BE49-F238E27FC236}">
                <a16:creationId xmlns:a16="http://schemas.microsoft.com/office/drawing/2014/main" id="{9B0ED8FA-6264-4F72-9AC5-AA9377AA39BD}"/>
              </a:ext>
            </a:extLst>
          </p:cNvPr>
          <p:cNvSpPr txBox="1"/>
          <p:nvPr/>
        </p:nvSpPr>
        <p:spPr>
          <a:xfrm>
            <a:off x="2037435" y="2065177"/>
            <a:ext cx="3851384"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a:ln>
                  <a:noFill/>
                </a:ln>
                <a:solidFill>
                  <a:prstClr val="white"/>
                </a:solidFill>
                <a:effectLst/>
                <a:uLnTx/>
                <a:uFillTx/>
                <a:latin typeface="Museo Sans 100"/>
                <a:ea typeface="+mn-ea"/>
                <a:cs typeface="+mn-cs"/>
              </a:rPr>
              <a:t>@Bindertech</a:t>
            </a:r>
          </a:p>
        </p:txBody>
      </p:sp>
      <p:sp>
        <p:nvSpPr>
          <p:cNvPr id="17" name="TextBox 16">
            <a:extLst>
              <a:ext uri="{FF2B5EF4-FFF2-40B4-BE49-F238E27FC236}">
                <a16:creationId xmlns:a16="http://schemas.microsoft.com/office/drawing/2014/main" id="{2102D3EB-8DA5-4D8C-B14D-120448D2F999}"/>
              </a:ext>
            </a:extLst>
          </p:cNvPr>
          <p:cNvSpPr txBox="1"/>
          <p:nvPr/>
        </p:nvSpPr>
        <p:spPr>
          <a:xfrm>
            <a:off x="2092251" y="3124329"/>
            <a:ext cx="3851384"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a:ln>
                  <a:noFill/>
                </a:ln>
                <a:solidFill>
                  <a:prstClr val="white"/>
                </a:solidFill>
                <a:effectLst/>
                <a:uLnTx/>
                <a:uFillTx/>
                <a:latin typeface="Museo Sans 100"/>
                <a:ea typeface="+mn-ea"/>
                <a:cs typeface="+mn-cs"/>
              </a:rPr>
              <a:t>Bindertech.se</a:t>
            </a:r>
          </a:p>
        </p:txBody>
      </p:sp>
      <p:sp>
        <p:nvSpPr>
          <p:cNvPr id="18" name="TextBox 17">
            <a:extLst>
              <a:ext uri="{FF2B5EF4-FFF2-40B4-BE49-F238E27FC236}">
                <a16:creationId xmlns:a16="http://schemas.microsoft.com/office/drawing/2014/main" id="{D6849FDF-5498-4E24-8B59-F2F385251D65}"/>
              </a:ext>
            </a:extLst>
          </p:cNvPr>
          <p:cNvSpPr txBox="1"/>
          <p:nvPr/>
        </p:nvSpPr>
        <p:spPr>
          <a:xfrm>
            <a:off x="2092251" y="4239567"/>
            <a:ext cx="4690188"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a:ln>
                  <a:noFill/>
                </a:ln>
                <a:solidFill>
                  <a:prstClr val="white"/>
                </a:solidFill>
                <a:effectLst/>
                <a:uLnTx/>
                <a:uFillTx/>
                <a:latin typeface="Museo Sans 100"/>
                <a:ea typeface="+mn-ea"/>
                <a:cs typeface="+mn-cs"/>
              </a:rPr>
              <a:t>Knee-Deep in Tech</a:t>
            </a:r>
          </a:p>
        </p:txBody>
      </p:sp>
      <p:sp>
        <p:nvSpPr>
          <p:cNvPr id="9" name="TextBox 8">
            <a:extLst>
              <a:ext uri="{FF2B5EF4-FFF2-40B4-BE49-F238E27FC236}">
                <a16:creationId xmlns:a16="http://schemas.microsoft.com/office/drawing/2014/main" id="{1B289952-6C0B-4B58-AA24-E42C10E4A9FD}"/>
              </a:ext>
            </a:extLst>
          </p:cNvPr>
          <p:cNvSpPr txBox="1"/>
          <p:nvPr/>
        </p:nvSpPr>
        <p:spPr>
          <a:xfrm>
            <a:off x="2092251" y="1196250"/>
            <a:ext cx="6512197"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a:ln>
                  <a:noFill/>
                </a:ln>
                <a:solidFill>
                  <a:prstClr val="white"/>
                </a:solidFill>
                <a:effectLst/>
                <a:uLnTx/>
                <a:uFillTx/>
                <a:latin typeface="Museo Sans 100"/>
                <a:ea typeface="+mn-ea"/>
                <a:cs typeface="+mn-cs"/>
              </a:rPr>
              <a:t>simon.binder@bindertech.se</a:t>
            </a:r>
          </a:p>
        </p:txBody>
      </p:sp>
      <p:pic>
        <p:nvPicPr>
          <p:cNvPr id="5" name="Picture 4">
            <a:extLst>
              <a:ext uri="{FF2B5EF4-FFF2-40B4-BE49-F238E27FC236}">
                <a16:creationId xmlns:a16="http://schemas.microsoft.com/office/drawing/2014/main" id="{7175DC73-2191-4341-ACAD-806F63506A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063" y="1268017"/>
            <a:ext cx="818475" cy="498758"/>
          </a:xfrm>
          <a:prstGeom prst="rect">
            <a:avLst/>
          </a:prstGeom>
        </p:spPr>
      </p:pic>
      <p:sp>
        <p:nvSpPr>
          <p:cNvPr id="11" name="Rectangle 10">
            <a:extLst>
              <a:ext uri="{FF2B5EF4-FFF2-40B4-BE49-F238E27FC236}">
                <a16:creationId xmlns:a16="http://schemas.microsoft.com/office/drawing/2014/main" id="{59DDD2E9-8D4B-441D-8ADF-D1545A908E65}"/>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0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264965" y="273844"/>
            <a:ext cx="7886700" cy="994172"/>
          </a:xfrm>
        </p:spPr>
        <p:txBody>
          <a:bodyPr/>
          <a:lstStyle/>
          <a:p>
            <a:endParaRPr lang="sv-SE" dirty="0"/>
          </a:p>
        </p:txBody>
      </p:sp>
      <p:sp>
        <p:nvSpPr>
          <p:cNvPr id="4" name="Rectangle 3">
            <a:extLst>
              <a:ext uri="{FF2B5EF4-FFF2-40B4-BE49-F238E27FC236}">
                <a16:creationId xmlns:a16="http://schemas.microsoft.com/office/drawing/2014/main" id="{6309171E-C440-4B6E-AD5B-E15D1D8C4C90}"/>
              </a:ext>
            </a:extLst>
          </p:cNvPr>
          <p:cNvSpPr/>
          <p:nvPr/>
        </p:nvSpPr>
        <p:spPr>
          <a:xfrm>
            <a:off x="6194715" y="1356015"/>
            <a:ext cx="2653145" cy="2431472"/>
          </a:xfrm>
          <a:prstGeom prst="rect">
            <a:avLst/>
          </a:prstGeom>
          <a:solidFill>
            <a:srgbClr val="A20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prstClr val="white"/>
                </a:solidFill>
                <a:latin typeface="Calibri" panose="020F0502020204030204"/>
              </a:rPr>
              <a:t>Teamwork</a:t>
            </a:r>
          </a:p>
        </p:txBody>
      </p:sp>
      <p:sp>
        <p:nvSpPr>
          <p:cNvPr id="5" name="Rectangle 4">
            <a:extLst>
              <a:ext uri="{FF2B5EF4-FFF2-40B4-BE49-F238E27FC236}">
                <a16:creationId xmlns:a16="http://schemas.microsoft.com/office/drawing/2014/main" id="{21D6135F-3105-4B6F-8B43-EF3AD15AD46F}"/>
              </a:ext>
            </a:extLst>
          </p:cNvPr>
          <p:cNvSpPr/>
          <p:nvPr/>
        </p:nvSpPr>
        <p:spPr>
          <a:xfrm>
            <a:off x="3245428" y="1356015"/>
            <a:ext cx="2653145" cy="24314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schemeClr val="tx1"/>
                </a:solidFill>
                <a:latin typeface="Calibri" panose="020F0502020204030204"/>
              </a:rPr>
              <a:t>Chaos &amp; Order</a:t>
            </a:r>
          </a:p>
        </p:txBody>
      </p:sp>
      <p:sp>
        <p:nvSpPr>
          <p:cNvPr id="6" name="Rectangle 5">
            <a:extLst>
              <a:ext uri="{FF2B5EF4-FFF2-40B4-BE49-F238E27FC236}">
                <a16:creationId xmlns:a16="http://schemas.microsoft.com/office/drawing/2014/main" id="{FC2893F5-324B-4F28-951C-8D45CA1F1B3D}"/>
              </a:ext>
            </a:extLst>
          </p:cNvPr>
          <p:cNvSpPr/>
          <p:nvPr/>
        </p:nvSpPr>
        <p:spPr>
          <a:xfrm>
            <a:off x="296142" y="1356015"/>
            <a:ext cx="2653145" cy="2431472"/>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err="1">
                <a:solidFill>
                  <a:prstClr val="white"/>
                </a:solidFill>
                <a:latin typeface="Calibri" panose="020F0502020204030204"/>
              </a:rPr>
              <a:t>WaaS</a:t>
            </a:r>
            <a:endParaRPr lang="en-US" sz="4500" dirty="0">
              <a:solidFill>
                <a:prstClr val="white"/>
              </a:solidFill>
              <a:latin typeface="Calibri" panose="020F0502020204030204"/>
            </a:endParaRPr>
          </a:p>
        </p:txBody>
      </p:sp>
      <p:sp>
        <p:nvSpPr>
          <p:cNvPr id="10" name="Rectangle 9">
            <a:extLst>
              <a:ext uri="{FF2B5EF4-FFF2-40B4-BE49-F238E27FC236}">
                <a16:creationId xmlns:a16="http://schemas.microsoft.com/office/drawing/2014/main" id="{9E8ABF61-646E-4F4F-847C-7C59FFEA39D9}"/>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81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2231BA4-EB9E-4C16-9D43-D875043E2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72" y="1314822"/>
            <a:ext cx="2513856" cy="2513856"/>
          </a:xfrm>
          <a:prstGeom prst="rect">
            <a:avLst/>
          </a:prstGeom>
        </p:spPr>
      </p:pic>
      <p:sp>
        <p:nvSpPr>
          <p:cNvPr id="15" name="TextBox 14">
            <a:extLst>
              <a:ext uri="{FF2B5EF4-FFF2-40B4-BE49-F238E27FC236}">
                <a16:creationId xmlns:a16="http://schemas.microsoft.com/office/drawing/2014/main" id="{00D517F4-91BB-467D-B2A4-1A8380C3B9FF}"/>
              </a:ext>
            </a:extLst>
          </p:cNvPr>
          <p:cNvSpPr txBox="1"/>
          <p:nvPr/>
        </p:nvSpPr>
        <p:spPr>
          <a:xfrm>
            <a:off x="319305" y="1419622"/>
            <a:ext cx="29032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solidFill>
                    <a:prstClr val="white"/>
                  </a:solidFill>
                </a:ln>
                <a:solidFill>
                  <a:prstClr val="white"/>
                </a:solidFill>
                <a:effectLst/>
                <a:uLnTx/>
                <a:uFillTx/>
                <a:latin typeface="Museo Sans 100"/>
                <a:ea typeface="+mn-ea"/>
                <a:cs typeface="+mn-cs"/>
              </a:rPr>
              <a:t>Technical Evangelist?</a:t>
            </a:r>
          </a:p>
        </p:txBody>
      </p:sp>
      <p:sp>
        <p:nvSpPr>
          <p:cNvPr id="16" name="TextBox 15">
            <a:extLst>
              <a:ext uri="{FF2B5EF4-FFF2-40B4-BE49-F238E27FC236}">
                <a16:creationId xmlns:a16="http://schemas.microsoft.com/office/drawing/2014/main" id="{B43441AF-D55C-469C-8A20-A38468D6EC38}"/>
              </a:ext>
            </a:extLst>
          </p:cNvPr>
          <p:cNvSpPr txBox="1"/>
          <p:nvPr/>
        </p:nvSpPr>
        <p:spPr>
          <a:xfrm>
            <a:off x="6156176" y="1419622"/>
            <a:ext cx="29032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solidFill>
                    <a:prstClr val="white"/>
                  </a:solidFill>
                </a:ln>
                <a:solidFill>
                  <a:prstClr val="white"/>
                </a:solidFill>
                <a:effectLst/>
                <a:uLnTx/>
                <a:uFillTx/>
                <a:latin typeface="Museo Sans 100"/>
                <a:ea typeface="+mn-ea"/>
                <a:cs typeface="+mn-cs"/>
              </a:rPr>
              <a:t>Pluralsight Author</a:t>
            </a:r>
          </a:p>
        </p:txBody>
      </p:sp>
      <p:sp>
        <p:nvSpPr>
          <p:cNvPr id="17" name="TextBox 16">
            <a:extLst>
              <a:ext uri="{FF2B5EF4-FFF2-40B4-BE49-F238E27FC236}">
                <a16:creationId xmlns:a16="http://schemas.microsoft.com/office/drawing/2014/main" id="{9A4F3509-ED0F-416A-8455-1683A94E5FBC}"/>
              </a:ext>
            </a:extLst>
          </p:cNvPr>
          <p:cNvSpPr txBox="1"/>
          <p:nvPr/>
        </p:nvSpPr>
        <p:spPr>
          <a:xfrm>
            <a:off x="6156176" y="3291830"/>
            <a:ext cx="29032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solidFill>
                    <a:prstClr val="white"/>
                  </a:solidFill>
                </a:ln>
                <a:solidFill>
                  <a:prstClr val="white"/>
                </a:solidFill>
                <a:effectLst/>
                <a:uLnTx/>
                <a:uFillTx/>
                <a:latin typeface="Museo Sans 100"/>
                <a:ea typeface="+mn-ea"/>
                <a:cs typeface="+mn-cs"/>
              </a:rPr>
              <a:t>Microsoft Certified Trainer</a:t>
            </a:r>
          </a:p>
        </p:txBody>
      </p:sp>
      <p:sp>
        <p:nvSpPr>
          <p:cNvPr id="18" name="TextBox 17">
            <a:extLst>
              <a:ext uri="{FF2B5EF4-FFF2-40B4-BE49-F238E27FC236}">
                <a16:creationId xmlns:a16="http://schemas.microsoft.com/office/drawing/2014/main" id="{029B44BA-86FA-4577-8E96-CF238DD2E212}"/>
              </a:ext>
            </a:extLst>
          </p:cNvPr>
          <p:cNvSpPr txBox="1"/>
          <p:nvPr/>
        </p:nvSpPr>
        <p:spPr>
          <a:xfrm>
            <a:off x="197161" y="3291830"/>
            <a:ext cx="31475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solidFill>
                    <a:prstClr val="white"/>
                  </a:solidFill>
                </a:ln>
                <a:solidFill>
                  <a:prstClr val="white"/>
                </a:solidFill>
                <a:effectLst/>
                <a:uLnTx/>
                <a:uFillTx/>
                <a:latin typeface="Museo Sans 100"/>
                <a:ea typeface="+mn-ea"/>
                <a:cs typeface="+mn-cs"/>
              </a:rPr>
              <a:t>MCSE, MCSA, P-TSP</a:t>
            </a:r>
          </a:p>
        </p:txBody>
      </p:sp>
      <p:sp>
        <p:nvSpPr>
          <p:cNvPr id="7" name="TextBox 6">
            <a:extLst>
              <a:ext uri="{FF2B5EF4-FFF2-40B4-BE49-F238E27FC236}">
                <a16:creationId xmlns:a16="http://schemas.microsoft.com/office/drawing/2014/main" id="{016766CE-9AE8-4648-9083-75311B9341DF}"/>
              </a:ext>
            </a:extLst>
          </p:cNvPr>
          <p:cNvSpPr txBox="1"/>
          <p:nvPr/>
        </p:nvSpPr>
        <p:spPr>
          <a:xfrm>
            <a:off x="3065919" y="4210784"/>
            <a:ext cx="29032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solidFill>
                    <a:prstClr val="white"/>
                  </a:solidFill>
                </a:ln>
                <a:solidFill>
                  <a:prstClr val="white"/>
                </a:solidFill>
                <a:effectLst/>
                <a:uLnTx/>
                <a:uFillTx/>
                <a:latin typeface="Museo Sans 100"/>
                <a:ea typeface="+mn-ea"/>
                <a:cs typeface="+mn-cs"/>
              </a:rPr>
              <a:t>@</a:t>
            </a:r>
            <a:r>
              <a:rPr kumimoji="0" lang="en-US" sz="1800" b="0" i="0" u="none" strike="noStrike" kern="1200" cap="none" spc="0" normalizeH="0" baseline="0" noProof="0" dirty="0" err="1">
                <a:ln>
                  <a:solidFill>
                    <a:prstClr val="white"/>
                  </a:solidFill>
                </a:ln>
                <a:solidFill>
                  <a:prstClr val="white"/>
                </a:solidFill>
                <a:effectLst/>
                <a:uLnTx/>
                <a:uFillTx/>
                <a:latin typeface="Museo Sans 100"/>
                <a:ea typeface="+mn-ea"/>
                <a:cs typeface="+mn-cs"/>
              </a:rPr>
              <a:t>Bindertech</a:t>
            </a:r>
            <a:r>
              <a:rPr kumimoji="0" lang="en-US" sz="1800" b="0" i="0" u="none" strike="noStrike" kern="1200" cap="none" spc="0" normalizeH="0" baseline="0" noProof="0" dirty="0">
                <a:ln>
                  <a:solidFill>
                    <a:prstClr val="white"/>
                  </a:solidFill>
                </a:ln>
                <a:solidFill>
                  <a:prstClr val="white"/>
                </a:solidFill>
                <a:effectLst/>
                <a:uLnTx/>
                <a:uFillTx/>
                <a:latin typeface="Museo Sans 100"/>
                <a:ea typeface="+mn-ea"/>
                <a:cs typeface="+mn-cs"/>
              </a:rPr>
              <a:t> - #</a:t>
            </a:r>
            <a:r>
              <a:rPr kumimoji="0" lang="en-US" sz="1800" b="0" i="0" u="none" strike="noStrike" kern="1200" cap="none" spc="0" normalizeH="0" baseline="0" noProof="0" dirty="0" err="1">
                <a:ln>
                  <a:solidFill>
                    <a:prstClr val="white"/>
                  </a:solidFill>
                </a:ln>
                <a:solidFill>
                  <a:prstClr val="white"/>
                </a:solidFill>
                <a:effectLst/>
                <a:uLnTx/>
                <a:uFillTx/>
                <a:latin typeface="Museo Sans 100"/>
                <a:ea typeface="+mn-ea"/>
                <a:cs typeface="+mn-cs"/>
              </a:rPr>
              <a:t>KneeDeepinTech</a:t>
            </a:r>
            <a:endParaRPr kumimoji="0" lang="en-US" sz="1800" b="0" i="0" u="none" strike="noStrike" kern="1200" cap="none" spc="0" normalizeH="0" baseline="0" noProof="0" dirty="0">
              <a:ln>
                <a:solidFill>
                  <a:prstClr val="white"/>
                </a:solidFill>
              </a:ln>
              <a:solidFill>
                <a:prstClr val="white"/>
              </a:solidFill>
              <a:effectLst/>
              <a:uLnTx/>
              <a:uFillTx/>
              <a:latin typeface="Museo Sans 100"/>
              <a:ea typeface="+mn-ea"/>
              <a:cs typeface="+mn-cs"/>
            </a:endParaRPr>
          </a:p>
        </p:txBody>
      </p:sp>
      <p:sp>
        <p:nvSpPr>
          <p:cNvPr id="8" name="Rectangle 7">
            <a:extLst>
              <a:ext uri="{FF2B5EF4-FFF2-40B4-BE49-F238E27FC236}">
                <a16:creationId xmlns:a16="http://schemas.microsoft.com/office/drawing/2014/main" id="{FEFA4F3F-5472-4F10-9C88-E5AC9B831C09}"/>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72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txBox="1">
            <a:spLocks/>
          </p:cNvSpPr>
          <p:nvPr/>
        </p:nvSpPr>
        <p:spPr>
          <a:xfrm>
            <a:off x="257930" y="1895584"/>
            <a:ext cx="8915400" cy="1373981"/>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685800"/>
            <a:r>
              <a:rPr lang="en-US" sz="6600" dirty="0">
                <a:solidFill>
                  <a:prstClr val="white"/>
                </a:solidFill>
                <a:latin typeface="Segoe UI Light" panose="020B0502040204020203" pitchFamily="34" charset="0"/>
              </a:rPr>
              <a:t>What WaaS that?</a:t>
            </a:r>
          </a:p>
        </p:txBody>
      </p:sp>
      <p:sp>
        <p:nvSpPr>
          <p:cNvPr id="2" name="Title 1">
            <a:extLst>
              <a:ext uri="{FF2B5EF4-FFF2-40B4-BE49-F238E27FC236}">
                <a16:creationId xmlns:a16="http://schemas.microsoft.com/office/drawing/2014/main" id="{AFD8CB3E-728D-4D37-B288-F03760F1807B}"/>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6837E56C-F2AF-4117-BD44-46A8BA5DB3CF}"/>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84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264965" y="273844"/>
            <a:ext cx="7886700" cy="994172"/>
          </a:xfrm>
        </p:spPr>
        <p:txBody>
          <a:bodyPr/>
          <a:lstStyle/>
          <a:p>
            <a:endParaRPr lang="sv-SE" dirty="0"/>
          </a:p>
        </p:txBody>
      </p:sp>
      <p:sp>
        <p:nvSpPr>
          <p:cNvPr id="3" name="Platshållare för innehåll 2"/>
          <p:cNvSpPr>
            <a:spLocks noGrp="1"/>
          </p:cNvSpPr>
          <p:nvPr>
            <p:ph idx="1"/>
          </p:nvPr>
        </p:nvSpPr>
        <p:spPr>
          <a:xfrm>
            <a:off x="254579" y="1369219"/>
            <a:ext cx="7886700" cy="3263504"/>
          </a:xfrm>
        </p:spPr>
        <p:txBody>
          <a:bodyPr/>
          <a:lstStyle/>
          <a:p>
            <a:endParaRPr lang="sv-SE" dirty="0"/>
          </a:p>
        </p:txBody>
      </p:sp>
      <p:sp>
        <p:nvSpPr>
          <p:cNvPr id="4" name="Rectangle 3">
            <a:extLst>
              <a:ext uri="{FF2B5EF4-FFF2-40B4-BE49-F238E27FC236}">
                <a16:creationId xmlns:a16="http://schemas.microsoft.com/office/drawing/2014/main" id="{6309171E-C440-4B6E-AD5B-E15D1D8C4C90}"/>
              </a:ext>
            </a:extLst>
          </p:cNvPr>
          <p:cNvSpPr/>
          <p:nvPr/>
        </p:nvSpPr>
        <p:spPr>
          <a:xfrm>
            <a:off x="6194715" y="1356015"/>
            <a:ext cx="2653145" cy="2431472"/>
          </a:xfrm>
          <a:prstGeom prst="rect">
            <a:avLst/>
          </a:prstGeom>
          <a:solidFill>
            <a:srgbClr val="A2C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prstClr val="white"/>
                </a:solidFill>
                <a:latin typeface="Calibri" panose="020F0502020204030204"/>
              </a:rPr>
              <a:t>18</a:t>
            </a:r>
          </a:p>
        </p:txBody>
      </p:sp>
      <p:sp>
        <p:nvSpPr>
          <p:cNvPr id="5" name="Rectangle 4">
            <a:extLst>
              <a:ext uri="{FF2B5EF4-FFF2-40B4-BE49-F238E27FC236}">
                <a16:creationId xmlns:a16="http://schemas.microsoft.com/office/drawing/2014/main" id="{21D6135F-3105-4B6F-8B43-EF3AD15AD46F}"/>
              </a:ext>
            </a:extLst>
          </p:cNvPr>
          <p:cNvSpPr/>
          <p:nvPr/>
        </p:nvSpPr>
        <p:spPr>
          <a:xfrm>
            <a:off x="3245428" y="1356015"/>
            <a:ext cx="2653145" cy="2431472"/>
          </a:xfrm>
          <a:prstGeom prst="rect">
            <a:avLst/>
          </a:prstGeom>
          <a:solidFill>
            <a:srgbClr val="BE85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prstClr val="white"/>
                </a:solidFill>
                <a:latin typeface="Calibri" panose="020F0502020204030204"/>
              </a:rPr>
              <a:t>4-6</a:t>
            </a:r>
          </a:p>
        </p:txBody>
      </p:sp>
      <p:sp>
        <p:nvSpPr>
          <p:cNvPr id="6" name="Rectangle 5">
            <a:extLst>
              <a:ext uri="{FF2B5EF4-FFF2-40B4-BE49-F238E27FC236}">
                <a16:creationId xmlns:a16="http://schemas.microsoft.com/office/drawing/2014/main" id="{FC2893F5-324B-4F28-951C-8D45CA1F1B3D}"/>
              </a:ext>
            </a:extLst>
          </p:cNvPr>
          <p:cNvSpPr/>
          <p:nvPr/>
        </p:nvSpPr>
        <p:spPr>
          <a:xfrm>
            <a:off x="296142" y="1356015"/>
            <a:ext cx="2653145" cy="2431472"/>
          </a:xfrm>
          <a:prstGeom prst="rect">
            <a:avLst/>
          </a:prstGeom>
          <a:solidFill>
            <a:srgbClr val="599CD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4500" dirty="0">
                <a:solidFill>
                  <a:prstClr val="white"/>
                </a:solidFill>
                <a:latin typeface="Calibri" panose="020F0502020204030204"/>
              </a:rPr>
              <a:t>3 &amp; 9</a:t>
            </a:r>
          </a:p>
        </p:txBody>
      </p:sp>
      <p:sp>
        <p:nvSpPr>
          <p:cNvPr id="7" name="Multiplication Sign 6">
            <a:extLst>
              <a:ext uri="{FF2B5EF4-FFF2-40B4-BE49-F238E27FC236}">
                <a16:creationId xmlns:a16="http://schemas.microsoft.com/office/drawing/2014/main" id="{5E8304F4-AB42-4A11-9180-F227C3CE3944}"/>
              </a:ext>
            </a:extLst>
          </p:cNvPr>
          <p:cNvSpPr/>
          <p:nvPr/>
        </p:nvSpPr>
        <p:spPr>
          <a:xfrm>
            <a:off x="1084772" y="61917"/>
            <a:ext cx="6974455" cy="510438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F064D9B-ED8E-41A4-8BD8-E1E59B0DB980}"/>
              </a:ext>
            </a:extLst>
          </p:cNvPr>
          <p:cNvPicPr>
            <a:picLocks noChangeAspect="1"/>
          </p:cNvPicPr>
          <p:nvPr/>
        </p:nvPicPr>
        <p:blipFill>
          <a:blip r:embed="rId4"/>
          <a:stretch>
            <a:fillRect/>
          </a:stretch>
        </p:blipFill>
        <p:spPr>
          <a:xfrm>
            <a:off x="-1" y="-1881"/>
            <a:ext cx="9144000" cy="5143500"/>
          </a:xfrm>
          <a:prstGeom prst="rect">
            <a:avLst/>
          </a:prstGeom>
        </p:spPr>
      </p:pic>
    </p:spTree>
    <p:extLst>
      <p:ext uri="{BB962C8B-B14F-4D97-AF65-F5344CB8AC3E}">
        <p14:creationId xmlns:p14="http://schemas.microsoft.com/office/powerpoint/2010/main" val="17608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82C6-6C8C-47D7-AE9C-547275A491B4}"/>
              </a:ext>
            </a:extLst>
          </p:cNvPr>
          <p:cNvSpPr>
            <a:spLocks noGrp="1"/>
          </p:cNvSpPr>
          <p:nvPr>
            <p:ph type="title"/>
          </p:nvPr>
        </p:nvSpPr>
        <p:spPr/>
        <p:txBody>
          <a:bodyPr/>
          <a:lstStyle/>
          <a:p>
            <a:endParaRPr lang="en-US"/>
          </a:p>
        </p:txBody>
      </p:sp>
      <p:pic>
        <p:nvPicPr>
          <p:cNvPr id="5" name="Content Placeholder 4" descr="A close up of text on a black surface&#10;&#10;Description generated with high confidence">
            <a:extLst>
              <a:ext uri="{FF2B5EF4-FFF2-40B4-BE49-F238E27FC236}">
                <a16:creationId xmlns:a16="http://schemas.microsoft.com/office/drawing/2014/main" id="{FC4743B2-3367-4ADD-BB9D-80103895A2D4}"/>
              </a:ext>
            </a:extLst>
          </p:cNvPr>
          <p:cNvPicPr>
            <a:picLocks noGrp="1" noChangeAspect="1"/>
          </p:cNvPicPr>
          <p:nvPr>
            <p:ph idx="1"/>
          </p:nvPr>
        </p:nvPicPr>
        <p:blipFill>
          <a:blip r:embed="rId2"/>
          <a:stretch>
            <a:fillRect/>
          </a:stretch>
        </p:blipFill>
        <p:spPr/>
      </p:pic>
      <p:pic>
        <p:nvPicPr>
          <p:cNvPr id="7" name="Picture 6" descr="A close up of text on a black surface&#10;&#10;Description generated with high confidence">
            <a:extLst>
              <a:ext uri="{FF2B5EF4-FFF2-40B4-BE49-F238E27FC236}">
                <a16:creationId xmlns:a16="http://schemas.microsoft.com/office/drawing/2014/main" id="{CC016779-BB7A-4B38-B84C-2DC519F24261}"/>
              </a:ext>
            </a:extLst>
          </p:cNvPr>
          <p:cNvPicPr>
            <a:picLocks noChangeAspect="1"/>
          </p:cNvPicPr>
          <p:nvPr/>
        </p:nvPicPr>
        <p:blipFill>
          <a:blip r:embed="rId2"/>
          <a:stretch>
            <a:fillRect/>
          </a:stretch>
        </p:blipFill>
        <p:spPr>
          <a:xfrm>
            <a:off x="2238375" y="238125"/>
            <a:ext cx="4667250" cy="4667250"/>
          </a:xfrm>
          <a:prstGeom prst="rect">
            <a:avLst/>
          </a:prstGeom>
        </p:spPr>
      </p:pic>
    </p:spTree>
    <p:extLst>
      <p:ext uri="{BB962C8B-B14F-4D97-AF65-F5344CB8AC3E}">
        <p14:creationId xmlns:p14="http://schemas.microsoft.com/office/powerpoint/2010/main" val="230896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628650" y="2074665"/>
            <a:ext cx="7886700" cy="994172"/>
          </a:xfrm>
        </p:spPr>
        <p:txBody>
          <a:bodyPr/>
          <a:lstStyle/>
          <a:p>
            <a:pPr algn="ctr"/>
            <a:r>
              <a:rPr lang="sv-SE" dirty="0"/>
              <a:t>And </a:t>
            </a:r>
            <a:r>
              <a:rPr lang="sv-SE" dirty="0" err="1"/>
              <a:t>then</a:t>
            </a:r>
            <a:r>
              <a:rPr lang="sv-SE" dirty="0"/>
              <a:t> </a:t>
            </a:r>
            <a:r>
              <a:rPr lang="sv-SE" dirty="0" err="1"/>
              <a:t>what</a:t>
            </a:r>
            <a:r>
              <a:rPr lang="sv-SE" dirty="0"/>
              <a:t>?</a:t>
            </a:r>
            <a:br>
              <a:rPr lang="sv-SE" dirty="0"/>
            </a:br>
            <a:br>
              <a:rPr lang="sv-SE" dirty="0"/>
            </a:br>
            <a:br>
              <a:rPr lang="sv-SE" dirty="0"/>
            </a:br>
            <a:br>
              <a:rPr lang="sv-SE" dirty="0"/>
            </a:br>
            <a:endParaRPr lang="sv-SE" dirty="0"/>
          </a:p>
        </p:txBody>
      </p:sp>
      <p:sp>
        <p:nvSpPr>
          <p:cNvPr id="4" name="Rubrik 1">
            <a:extLst>
              <a:ext uri="{FF2B5EF4-FFF2-40B4-BE49-F238E27FC236}">
                <a16:creationId xmlns:a16="http://schemas.microsoft.com/office/drawing/2014/main" id="{2EBA03E6-5C81-4159-A28C-BBEEDF310792}"/>
              </a:ext>
            </a:extLst>
          </p:cNvPr>
          <p:cNvSpPr txBox="1">
            <a:spLocks/>
          </p:cNvSpPr>
          <p:nvPr/>
        </p:nvSpPr>
        <p:spPr>
          <a:xfrm>
            <a:off x="628650" y="2074665"/>
            <a:ext cx="7886700" cy="994172"/>
          </a:xfrm>
          <a:blipFill>
            <a:blip r:embed="rId3"/>
            <a:stretch>
              <a:fillRect/>
            </a:stretch>
          </a:blipFill>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685800"/>
            <a:r>
              <a:rPr lang="sv-SE" sz="5400" dirty="0" err="1">
                <a:solidFill>
                  <a:prstClr val="white"/>
                </a:solidFill>
                <a:latin typeface="Calibri Light" panose="020F0302020204030204"/>
              </a:rPr>
              <a:t>You</a:t>
            </a:r>
            <a:r>
              <a:rPr lang="sv-SE" sz="5400" dirty="0">
                <a:solidFill>
                  <a:prstClr val="white"/>
                </a:solidFill>
                <a:latin typeface="Calibri Light" panose="020F0302020204030204"/>
              </a:rPr>
              <a:t> start all over </a:t>
            </a:r>
            <a:r>
              <a:rPr lang="sv-SE" sz="5400" dirty="0" err="1">
                <a:solidFill>
                  <a:prstClr val="white"/>
                </a:solidFill>
                <a:latin typeface="Calibri Light" panose="020F0302020204030204"/>
              </a:rPr>
              <a:t>again</a:t>
            </a:r>
            <a:r>
              <a:rPr lang="sv-SE" sz="5400" dirty="0">
                <a:solidFill>
                  <a:prstClr val="white"/>
                </a:solidFill>
                <a:latin typeface="Calibri Light" panose="020F0302020204030204"/>
              </a:rPr>
              <a:t>!</a:t>
            </a:r>
            <a:br>
              <a:rPr lang="sv-SE" sz="5400" dirty="0">
                <a:solidFill>
                  <a:prstClr val="white"/>
                </a:solidFill>
                <a:latin typeface="Calibri Light" panose="020F0302020204030204"/>
              </a:rPr>
            </a:br>
            <a:br>
              <a:rPr lang="sv-SE" sz="5400" dirty="0">
                <a:solidFill>
                  <a:prstClr val="white"/>
                </a:solidFill>
                <a:latin typeface="Calibri Light" panose="020F0302020204030204"/>
              </a:rPr>
            </a:br>
            <a:br>
              <a:rPr lang="sv-SE" sz="5400" dirty="0">
                <a:solidFill>
                  <a:prstClr val="white"/>
                </a:solidFill>
                <a:latin typeface="Calibri Light" panose="020F0302020204030204"/>
              </a:rPr>
            </a:br>
            <a:br>
              <a:rPr lang="sv-SE" sz="5400" dirty="0">
                <a:solidFill>
                  <a:prstClr val="white"/>
                </a:solidFill>
                <a:latin typeface="Calibri Light" panose="020F0302020204030204"/>
              </a:rPr>
            </a:br>
            <a:endParaRPr lang="sv-SE" sz="5400" dirty="0">
              <a:solidFill>
                <a:prstClr val="white"/>
              </a:solidFill>
              <a:latin typeface="Calibri Light" panose="020F0302020204030204"/>
            </a:endParaRPr>
          </a:p>
        </p:txBody>
      </p:sp>
      <p:sp>
        <p:nvSpPr>
          <p:cNvPr id="5" name="Rectangle 4">
            <a:extLst>
              <a:ext uri="{FF2B5EF4-FFF2-40B4-BE49-F238E27FC236}">
                <a16:creationId xmlns:a16="http://schemas.microsoft.com/office/drawing/2014/main" id="{823E06B6-0D9C-48F0-9FE7-8EFC84A92971}"/>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03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Title 2"/>
          <p:cNvSpPr txBox="1">
            <a:spLocks/>
          </p:cNvSpPr>
          <p:nvPr/>
        </p:nvSpPr>
        <p:spPr>
          <a:xfrm>
            <a:off x="114300" y="1884760"/>
            <a:ext cx="8915400" cy="1373981"/>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685800"/>
            <a:r>
              <a:rPr lang="en-US" sz="6600" dirty="0">
                <a:solidFill>
                  <a:prstClr val="white"/>
                </a:solidFill>
                <a:latin typeface="Segoe UI Light" panose="020B0502040204020203" pitchFamily="34" charset="0"/>
              </a:rPr>
              <a:t>I TIL you…</a:t>
            </a:r>
          </a:p>
        </p:txBody>
      </p:sp>
      <p:sp>
        <p:nvSpPr>
          <p:cNvPr id="2" name="Title 1">
            <a:extLst>
              <a:ext uri="{FF2B5EF4-FFF2-40B4-BE49-F238E27FC236}">
                <a16:creationId xmlns:a16="http://schemas.microsoft.com/office/drawing/2014/main" id="{8A6A6B99-529A-4019-90B8-55A0F2E7CAE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A562AB82-6E72-4174-942F-8E367B28C1E9}"/>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2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Title 2"/>
          <p:cNvSpPr txBox="1">
            <a:spLocks/>
          </p:cNvSpPr>
          <p:nvPr/>
        </p:nvSpPr>
        <p:spPr>
          <a:xfrm>
            <a:off x="114300" y="1884760"/>
            <a:ext cx="8915400" cy="1373981"/>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685800"/>
            <a:r>
              <a:rPr lang="en-US" sz="6600" dirty="0">
                <a:solidFill>
                  <a:prstClr val="white"/>
                </a:solidFill>
                <a:latin typeface="Segoe UI Light" panose="020B0502040204020203" pitchFamily="34" charset="0"/>
              </a:rPr>
              <a:t>Let’s get technical</a:t>
            </a:r>
          </a:p>
        </p:txBody>
      </p:sp>
      <p:sp>
        <p:nvSpPr>
          <p:cNvPr id="2" name="Rectangle 1">
            <a:extLst>
              <a:ext uri="{FF2B5EF4-FFF2-40B4-BE49-F238E27FC236}">
                <a16:creationId xmlns:a16="http://schemas.microsoft.com/office/drawing/2014/main" id="{6AACD532-6ED3-4689-BD50-E5CBD0DA7BCB}"/>
              </a:ext>
            </a:extLst>
          </p:cNvPr>
          <p:cNvSpPr/>
          <p:nvPr/>
        </p:nvSpPr>
        <p:spPr>
          <a:xfrm>
            <a:off x="4369510" y="1483535"/>
            <a:ext cx="3332019" cy="1572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600" dirty="0">
                <a:solidFill>
                  <a:prstClr val="white"/>
                </a:solidFill>
                <a:latin typeface="Segoe UI Light" panose="020B0502040204020203" pitchFamily="34" charset="0"/>
              </a:rPr>
              <a:t>physical</a:t>
            </a:r>
          </a:p>
        </p:txBody>
      </p:sp>
      <p:sp>
        <p:nvSpPr>
          <p:cNvPr id="4" name="Title 3">
            <a:extLst>
              <a:ext uri="{FF2B5EF4-FFF2-40B4-BE49-F238E27FC236}">
                <a16:creationId xmlns:a16="http://schemas.microsoft.com/office/drawing/2014/main" id="{CCD85215-A606-450B-A13D-5AFEEE247BCC}"/>
              </a:ext>
            </a:extLst>
          </p:cNvPr>
          <p:cNvSpPr>
            <a:spLocks noGrp="1"/>
          </p:cNvSpPr>
          <p:nvPr>
            <p:ph type="title"/>
          </p:nvPr>
        </p:nvSpPr>
        <p:spPr/>
        <p:txBody>
          <a:bodyPr/>
          <a:lstStyle/>
          <a:p>
            <a:endParaRPr lang="en-US"/>
          </a:p>
        </p:txBody>
      </p:sp>
      <p:sp>
        <p:nvSpPr>
          <p:cNvPr id="5" name="Rectangle 4">
            <a:extLst>
              <a:ext uri="{FF2B5EF4-FFF2-40B4-BE49-F238E27FC236}">
                <a16:creationId xmlns:a16="http://schemas.microsoft.com/office/drawing/2014/main" id="{7FB73B7C-4345-4CFD-B5D6-8A75E3902DEA}"/>
              </a:ext>
            </a:extLst>
          </p:cNvPr>
          <p:cNvSpPr/>
          <p:nvPr/>
        </p:nvSpPr>
        <p:spPr>
          <a:xfrm>
            <a:off x="7452320" y="4227934"/>
            <a:ext cx="1512168" cy="64807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10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PT-mal_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PT-mal_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D51032C51DA24458A9FF9BD331C77C3" ma:contentTypeVersion="2" ma:contentTypeDescription="Opprett et nytt dokument." ma:contentTypeScope="" ma:versionID="4b85e52c484fa3d3aedd82cb48e1a044">
  <xsd:schema xmlns:xsd="http://www.w3.org/2001/XMLSchema" xmlns:xs="http://www.w3.org/2001/XMLSchema" xmlns:p="http://schemas.microsoft.com/office/2006/metadata/properties" xmlns:ns2="928efe62-90f7-4330-b3a0-5b3e20b49c2b" targetNamespace="http://schemas.microsoft.com/office/2006/metadata/properties" ma:root="true" ma:fieldsID="82d756963f2f4b57586f0cd774224fd0" ns2:_="">
    <xsd:import namespace="928efe62-90f7-4330-b3a0-5b3e20b49c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8efe62-90f7-4330-b3a0-5b3e20b49c2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6FD79E-18DF-4718-B9D0-EA36CF94E5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8efe62-90f7-4330-b3a0-5b3e20b49c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8B8D88-7621-49EE-87E3-7FF284363B37}">
  <ds:schemaRefs>
    <ds:schemaRef ds:uri="http://schemas.microsoft.com/sharepoint/v3/contenttype/forms"/>
  </ds:schemaRefs>
</ds:datastoreItem>
</file>

<file path=customXml/itemProps3.xml><?xml version="1.0" encoding="utf-8"?>
<ds:datastoreItem xmlns:ds="http://schemas.openxmlformats.org/officeDocument/2006/customXml" ds:itemID="{199D328D-E1E5-4167-AFF9-93EDD9EDCF20}">
  <ds:schemaRefs>
    <ds:schemaRef ds:uri="http://schemas.microsoft.com/office/infopath/2007/PartnerControls"/>
    <ds:schemaRef ds:uri="http://purl.org/dc/elements/1.1/"/>
    <ds:schemaRef ds:uri="http://www.w3.org/XML/1998/namespace"/>
    <ds:schemaRef ds:uri="http://purl.org/dc/dcmitype/"/>
    <ds:schemaRef ds:uri="http://schemas.microsoft.com/office/2006/documentManagement/types"/>
    <ds:schemaRef ds:uri="http://schemas.openxmlformats.org/package/2006/metadata/core-properties"/>
    <ds:schemaRef ds:uri="928efe62-90f7-4330-b3a0-5b3e20b49c2b"/>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PPT-mal_NIC.potx</Template>
  <TotalTime>1400</TotalTime>
  <Words>1321</Words>
  <Application>Microsoft Office PowerPoint</Application>
  <PresentationFormat>On-screen Show (16:9)</PresentationFormat>
  <Paragraphs>122</Paragraphs>
  <Slides>18</Slides>
  <Notes>16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Calibri Light</vt:lpstr>
      <vt:lpstr>Consolas</vt:lpstr>
      <vt:lpstr>Museo Sans 100</vt:lpstr>
      <vt:lpstr>Museo Sans 300</vt:lpstr>
      <vt:lpstr>Segoe UI Light</vt:lpstr>
      <vt:lpstr>Verdana</vt:lpstr>
      <vt:lpstr>Wingdings</vt:lpstr>
      <vt:lpstr>PPT-mal_NIC</vt:lpstr>
      <vt:lpstr>1_PPT-mal_NIC</vt:lpstr>
      <vt:lpstr>Anpassad formgivning</vt:lpstr>
      <vt:lpstr>PowerPoint Presentation</vt:lpstr>
      <vt:lpstr>PowerPoint Presentation</vt:lpstr>
      <vt:lpstr>PowerPoint Presentation</vt:lpstr>
      <vt:lpstr>PowerPoint Presentation</vt:lpstr>
      <vt:lpstr>PowerPoint Presentation</vt:lpstr>
      <vt:lpstr>PowerPoint Presentation</vt:lpstr>
      <vt:lpstr>And then what?    </vt:lpstr>
      <vt:lpstr>PowerPoint Presentation</vt:lpstr>
      <vt:lpstr>PowerPoint Presentation</vt:lpstr>
      <vt:lpstr>Windows Analytics</vt:lpstr>
      <vt:lpstr>ConfigMgr</vt:lpstr>
      <vt:lpstr>Intune</vt:lpstr>
      <vt:lpstr>PowerPoint Presentation</vt:lpstr>
      <vt:lpstr>Why?</vt:lpstr>
      <vt:lpstr>PowerPoint Presentation</vt:lpstr>
      <vt:lpstr>It is: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tn</dc:creator>
  <cp:lastModifiedBy>Simon Binder</cp:lastModifiedBy>
  <cp:revision>66</cp:revision>
  <dcterms:created xsi:type="dcterms:W3CDTF">2012-11-21T10:27:26Z</dcterms:created>
  <dcterms:modified xsi:type="dcterms:W3CDTF">2018-03-02T22:26:50Z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0x0101008D51032C51DA24458A9FF9BD331C77C3</vt:lpwstr>
  </property>
</Properties>
</file>