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76" r:id="rId4"/>
    <p:sldId id="278" r:id="rId5"/>
    <p:sldId id="277" r:id="rId6"/>
    <p:sldId id="279" r:id="rId7"/>
    <p:sldId id="280" r:id="rId8"/>
    <p:sldId id="284" r:id="rId9"/>
    <p:sldId id="281" r:id="rId10"/>
    <p:sldId id="286" r:id="rId11"/>
    <p:sldId id="285" r:id="rId12"/>
    <p:sldId id="287"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07" autoAdjust="0"/>
  </p:normalViewPr>
  <p:slideViewPr>
    <p:cSldViewPr snapToGrid="0">
      <p:cViewPr varScale="1">
        <p:scale>
          <a:sx n="99" d="100"/>
          <a:sy n="99" d="100"/>
        </p:scale>
        <p:origin x="102" y="216"/>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4/1/2018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72683" y="2152076"/>
            <a:ext cx="9743235" cy="1739347"/>
          </a:xfrm>
        </p:spPr>
        <p:txBody>
          <a:bodyPr/>
          <a:lstStyle/>
          <a:p>
            <a:pPr algn="l"/>
            <a:r>
              <a:rPr lang="en-GB" dirty="0"/>
              <a:t>PowerShell &amp; DEVOPS</a:t>
            </a:r>
            <a:br>
              <a:rPr lang="en-GB" dirty="0"/>
            </a:br>
            <a:r>
              <a:rPr lang="en-GB" dirty="0"/>
              <a:t>User Group</a:t>
            </a:r>
          </a:p>
        </p:txBody>
      </p:sp>
      <p:sp>
        <p:nvSpPr>
          <p:cNvPr id="3" name="Subtitle 2"/>
          <p:cNvSpPr>
            <a:spLocks noGrp="1"/>
          </p:cNvSpPr>
          <p:nvPr>
            <p:ph type="subTitle" idx="1"/>
          </p:nvPr>
        </p:nvSpPr>
        <p:spPr/>
        <p:txBody>
          <a:bodyPr>
            <a:normAutofit/>
          </a:bodyPr>
          <a:lstStyle/>
          <a:p>
            <a:r>
              <a:rPr lang="en-GB" sz="2800" b="1" i="1" dirty="0"/>
              <a:t>Scotland</a:t>
            </a:r>
            <a:br>
              <a:rPr lang="en-GB" sz="2800" b="1" i="1" dirty="0"/>
            </a:br>
            <a:r>
              <a:rPr lang="en-GB" sz="2800" b="1" i="1" dirty="0"/>
              <a:t>21/03/2018</a:t>
            </a: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11" y="1976146"/>
            <a:ext cx="1915276" cy="1915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30222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100102"/>
            <a:ext cx="11582400" cy="4318454"/>
          </a:xfrm>
        </p:spPr>
        <p:txBody>
          <a:bodyPr anchor="ctr">
            <a:normAutofit/>
          </a:bodyPr>
          <a:lstStyle/>
          <a:p>
            <a:r>
              <a:rPr lang="en-GB" sz="3200" dirty="0">
                <a:solidFill>
                  <a:srgbClr val="FFFFFF"/>
                </a:solidFill>
                <a:latin typeface="Calibri" panose="020F0502020204030204" pitchFamily="34" charset="0"/>
                <a:cs typeface="Calibri" panose="020F0502020204030204" pitchFamily="34" charset="0"/>
              </a:rPr>
              <a:t>9.30pm </a:t>
            </a:r>
            <a:r>
              <a:rPr lang="en-GB" sz="3200" dirty="0">
                <a:latin typeface="Calibri" panose="020F0502020204030204" pitchFamily="34" charset="0"/>
                <a:cs typeface="Calibri" panose="020F0502020204030204" pitchFamily="34" charset="0"/>
              </a:rPr>
              <a:t>– Thanks </a:t>
            </a:r>
            <a:r>
              <a:rPr lang="en-GB" sz="3200" dirty="0" err="1">
                <a:latin typeface="Calibri" panose="020F0502020204030204" pitchFamily="34" charset="0"/>
                <a:cs typeface="Calibri" panose="020F0502020204030204" pitchFamily="34" charset="0"/>
              </a:rPr>
              <a:t>you’s</a:t>
            </a:r>
            <a:endParaRPr lang="en-GB" sz="24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6" name="Content Placeholder 2">
            <a:extLst>
              <a:ext uri="{FF2B5EF4-FFF2-40B4-BE49-F238E27FC236}">
                <a16:creationId xmlns:a16="http://schemas.microsoft.com/office/drawing/2014/main" id="{85CF125B-379F-4E1E-9667-3BA029A2F0A3}"/>
              </a:ext>
            </a:extLst>
          </p:cNvPr>
          <p:cNvSpPr txBox="1">
            <a:spLocks/>
          </p:cNvSpPr>
          <p:nvPr/>
        </p:nvSpPr>
        <p:spPr>
          <a:xfrm>
            <a:off x="83856" y="2127090"/>
            <a:ext cx="11582400" cy="6871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endParaRPr lang="en-GB"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164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100102"/>
            <a:ext cx="11582400" cy="4318454"/>
          </a:xfrm>
        </p:spPr>
        <p:txBody>
          <a:bodyPr>
            <a:normAutofit/>
          </a:bodyPr>
          <a:lstStyle/>
          <a:p>
            <a:r>
              <a:rPr lang="en-GB" sz="3200" dirty="0">
                <a:latin typeface="Calibri" panose="020F0502020204030204" pitchFamily="34" charset="0"/>
                <a:cs typeface="Calibri" panose="020F0502020204030204" pitchFamily="34" charset="0"/>
              </a:rPr>
              <a:t>7.00pm – Welcome, introductions and agenda</a:t>
            </a:r>
          </a:p>
          <a:p>
            <a:r>
              <a:rPr lang="en-GB" sz="3200" dirty="0">
                <a:latin typeface="Calibri" panose="020F0502020204030204" pitchFamily="34" charset="0"/>
                <a:cs typeface="Calibri" panose="020F0502020204030204" pitchFamily="34" charset="0"/>
              </a:rPr>
              <a:t>7.15pm – </a:t>
            </a:r>
            <a:r>
              <a:rPr lang="en-GB" sz="3200" b="1" dirty="0">
                <a:latin typeface="Calibri" panose="020F0502020204030204" pitchFamily="34" charset="0"/>
                <a:cs typeface="Calibri" panose="020F0502020204030204" pitchFamily="34" charset="0"/>
              </a:rPr>
              <a:t>RTFM - Runtime Type Fiddling for the Masses </a:t>
            </a:r>
            <a:r>
              <a:rPr lang="en-GB" sz="3200" dirty="0">
                <a:latin typeface="Calibri" panose="020F0502020204030204" pitchFamily="34" charset="0"/>
                <a:cs typeface="Calibri" panose="020F0502020204030204" pitchFamily="34" charset="0"/>
              </a:rPr>
              <a:t>by </a:t>
            </a:r>
            <a:r>
              <a:rPr lang="en-GB" sz="3200" b="1" dirty="0">
                <a:latin typeface="Calibri" panose="020F0502020204030204" pitchFamily="34" charset="0"/>
                <a:cs typeface="Calibri" panose="020F0502020204030204" pitchFamily="34" charset="0"/>
              </a:rPr>
              <a:t>Mathias Jessen </a:t>
            </a:r>
            <a:r>
              <a:rPr lang="en-GB" sz="3200" dirty="0">
                <a:latin typeface="Calibri" panose="020F0502020204030204" pitchFamily="34" charset="0"/>
                <a:cs typeface="Calibri" panose="020F0502020204030204" pitchFamily="34" charset="0"/>
              </a:rPr>
              <a:t>(@</a:t>
            </a:r>
            <a:r>
              <a:rPr lang="en-GB" sz="3200" dirty="0" err="1">
                <a:latin typeface="Calibri" panose="020F0502020204030204" pitchFamily="34" charset="0"/>
                <a:cs typeface="Calibri" panose="020F0502020204030204" pitchFamily="34" charset="0"/>
              </a:rPr>
              <a:t>iisresetme</a:t>
            </a:r>
            <a:r>
              <a:rPr lang="en-GB" sz="3200" dirty="0">
                <a:latin typeface="Calibri" panose="020F0502020204030204" pitchFamily="34" charset="0"/>
                <a:cs typeface="Calibri" panose="020F0502020204030204" pitchFamily="34" charset="0"/>
              </a:rPr>
              <a:t>)</a:t>
            </a:r>
          </a:p>
          <a:p>
            <a:r>
              <a:rPr lang="en-GB" sz="3200" dirty="0">
                <a:solidFill>
                  <a:srgbClr val="FFFFFF"/>
                </a:solidFill>
                <a:latin typeface="Calibri" panose="020F0502020204030204" pitchFamily="34" charset="0"/>
                <a:cs typeface="Calibri" panose="020F0502020204030204" pitchFamily="34" charset="0"/>
              </a:rPr>
              <a:t>8.15pm – Break</a:t>
            </a:r>
          </a:p>
          <a:p>
            <a:r>
              <a:rPr lang="en-GB" sz="3200" dirty="0">
                <a:solidFill>
                  <a:srgbClr val="FFFFFF"/>
                </a:solidFill>
                <a:latin typeface="Calibri" panose="020F0502020204030204" pitchFamily="34" charset="0"/>
                <a:cs typeface="Calibri" panose="020F0502020204030204" pitchFamily="34" charset="0"/>
              </a:rPr>
              <a:t>8.20pm </a:t>
            </a:r>
            <a:r>
              <a:rPr lang="en-GB" sz="3200" dirty="0">
                <a:latin typeface="Calibri" panose="020F0502020204030204" pitchFamily="34" charset="0"/>
                <a:cs typeface="Calibri" panose="020F0502020204030204" pitchFamily="34" charset="0"/>
              </a:rPr>
              <a:t>– </a:t>
            </a:r>
            <a:r>
              <a:rPr lang="en-GB" sz="3200" b="1" dirty="0">
                <a:latin typeface="Calibri" panose="020F0502020204030204" pitchFamily="34" charset="0"/>
                <a:cs typeface="Calibri" panose="020F0502020204030204" pitchFamily="34" charset="0"/>
              </a:rPr>
              <a:t>All about PowerShell </a:t>
            </a:r>
            <a:r>
              <a:rPr lang="en-GB" sz="3200" b="1" dirty="0" err="1">
                <a:latin typeface="Calibri" panose="020F0502020204030204" pitchFamily="34" charset="0"/>
                <a:cs typeface="Calibri" panose="020F0502020204030204" pitchFamily="34" charset="0"/>
              </a:rPr>
              <a:t>ScriptAnalyzer</a:t>
            </a:r>
            <a:r>
              <a:rPr lang="en-GB" sz="3200" dirty="0">
                <a:latin typeface="Calibri" panose="020F0502020204030204" pitchFamily="34" charset="0"/>
                <a:cs typeface="Calibri" panose="020F0502020204030204" pitchFamily="34" charset="0"/>
              </a:rPr>
              <a:t> by </a:t>
            </a:r>
            <a:r>
              <a:rPr lang="en-GB" sz="3200" b="1" dirty="0">
                <a:latin typeface="Calibri" panose="020F0502020204030204" pitchFamily="34" charset="0"/>
                <a:cs typeface="Calibri" panose="020F0502020204030204" pitchFamily="34" charset="0"/>
              </a:rPr>
              <a:t>Chris </a:t>
            </a:r>
            <a:r>
              <a:rPr lang="en-GB" sz="3200" b="1" dirty="0" err="1">
                <a:latin typeface="Calibri" panose="020F0502020204030204" pitchFamily="34" charset="0"/>
                <a:cs typeface="Calibri" panose="020F0502020204030204" pitchFamily="34" charset="0"/>
              </a:rPr>
              <a:t>Bergmeister</a:t>
            </a:r>
            <a:r>
              <a:rPr lang="en-GB" sz="3200" dirty="0">
                <a:latin typeface="Calibri" panose="020F0502020204030204" pitchFamily="34" charset="0"/>
                <a:cs typeface="Calibri" panose="020F0502020204030204" pitchFamily="34" charset="0"/>
              </a:rPr>
              <a:t>(@</a:t>
            </a:r>
            <a:r>
              <a:rPr lang="en-GB" sz="3200" dirty="0" err="1">
                <a:latin typeface="Calibri" panose="020F0502020204030204" pitchFamily="34" charset="0"/>
                <a:cs typeface="Calibri" panose="020F0502020204030204" pitchFamily="34" charset="0"/>
              </a:rPr>
              <a:t>christophbergm</a:t>
            </a:r>
            <a:r>
              <a:rPr lang="en-GB" sz="3200" dirty="0">
                <a:latin typeface="Calibri" panose="020F0502020204030204" pitchFamily="34" charset="0"/>
                <a:cs typeface="Calibri" panose="020F0502020204030204" pitchFamily="34" charset="0"/>
              </a:rPr>
              <a:t>)</a:t>
            </a:r>
          </a:p>
          <a:p>
            <a:r>
              <a:rPr lang="en-GB" sz="3200" dirty="0">
                <a:solidFill>
                  <a:srgbClr val="FFFFFF"/>
                </a:solidFill>
                <a:latin typeface="Calibri" panose="020F0502020204030204" pitchFamily="34" charset="0"/>
                <a:cs typeface="Calibri" panose="020F0502020204030204" pitchFamily="34" charset="0"/>
              </a:rPr>
              <a:t>9.30pm </a:t>
            </a:r>
            <a:r>
              <a:rPr lang="en-GB" sz="3200" dirty="0">
                <a:latin typeface="Calibri" panose="020F0502020204030204" pitchFamily="34" charset="0"/>
                <a:cs typeface="Calibri" panose="020F0502020204030204" pitchFamily="34" charset="0"/>
              </a:rPr>
              <a:t>– Thanks </a:t>
            </a:r>
            <a:r>
              <a:rPr lang="en-GB" sz="3200" dirty="0" err="1">
                <a:latin typeface="Calibri" panose="020F0502020204030204" pitchFamily="34" charset="0"/>
                <a:cs typeface="Calibri" panose="020F0502020204030204" pitchFamily="34" charset="0"/>
              </a:rPr>
              <a:t>you’s</a:t>
            </a:r>
            <a:endParaRPr lang="en-GB" sz="2400" dirty="0">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a:p>
            <a:endParaRPr lang="en-GB" sz="3200" dirty="0">
              <a:solidFill>
                <a:srgbClr val="FFFFFF"/>
              </a:solidFill>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6" name="Content Placeholder 2">
            <a:extLst>
              <a:ext uri="{FF2B5EF4-FFF2-40B4-BE49-F238E27FC236}">
                <a16:creationId xmlns:a16="http://schemas.microsoft.com/office/drawing/2014/main" id="{85CF125B-379F-4E1E-9667-3BA029A2F0A3}"/>
              </a:ext>
            </a:extLst>
          </p:cNvPr>
          <p:cNvSpPr txBox="1">
            <a:spLocks/>
          </p:cNvSpPr>
          <p:nvPr/>
        </p:nvSpPr>
        <p:spPr>
          <a:xfrm>
            <a:off x="83856" y="2127090"/>
            <a:ext cx="11582400" cy="6871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endParaRPr lang="en-GB"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732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May meetup venue</a:t>
            </a:r>
          </a:p>
        </p:txBody>
      </p:sp>
      <p:sp>
        <p:nvSpPr>
          <p:cNvPr id="3" name="Content Placeholder 2"/>
          <p:cNvSpPr>
            <a:spLocks noGrp="1"/>
          </p:cNvSpPr>
          <p:nvPr>
            <p:ph idx="1"/>
          </p:nvPr>
        </p:nvSpPr>
        <p:spPr>
          <a:xfrm>
            <a:off x="83856" y="2100102"/>
            <a:ext cx="11582400" cy="4318454"/>
          </a:xfrm>
        </p:spPr>
        <p:txBody>
          <a:bodyPr>
            <a:normAutofit/>
          </a:bodyPr>
          <a:lstStyle/>
          <a:p>
            <a:endParaRPr lang="en-GB" sz="3200" dirty="0">
              <a:latin typeface="Calibri" panose="020F0502020204030204" pitchFamily="34" charset="0"/>
              <a:cs typeface="Calibri" panose="020F0502020204030204" pitchFamily="34" charset="0"/>
            </a:endParaRPr>
          </a:p>
          <a:p>
            <a:endParaRPr lang="en-GB" sz="3200" dirty="0">
              <a:solidFill>
                <a:srgbClr val="FFFFFF"/>
              </a:solidFill>
              <a:latin typeface="Calibri" panose="020F0502020204030204" pitchFamily="34" charset="0"/>
              <a:cs typeface="Calibri" panose="020F0502020204030204" pitchFamily="34" charset="0"/>
            </a:endParaRPr>
          </a:p>
          <a:p>
            <a:endParaRPr lang="en-GB" sz="32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6" name="Content Placeholder 2">
            <a:extLst>
              <a:ext uri="{FF2B5EF4-FFF2-40B4-BE49-F238E27FC236}">
                <a16:creationId xmlns:a16="http://schemas.microsoft.com/office/drawing/2014/main" id="{85CF125B-379F-4E1E-9667-3BA029A2F0A3}"/>
              </a:ext>
            </a:extLst>
          </p:cNvPr>
          <p:cNvSpPr txBox="1">
            <a:spLocks/>
          </p:cNvSpPr>
          <p:nvPr/>
        </p:nvSpPr>
        <p:spPr>
          <a:xfrm>
            <a:off x="83856" y="2127090"/>
            <a:ext cx="11582400" cy="6871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endParaRPr lang="en-GB" sz="32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5245A4F3-16F8-443D-BA54-85C32F9F31E1}"/>
              </a:ext>
            </a:extLst>
          </p:cNvPr>
          <p:cNvPicPr>
            <a:picLocks noChangeAspect="1"/>
          </p:cNvPicPr>
          <p:nvPr/>
        </p:nvPicPr>
        <p:blipFill>
          <a:blip r:embed="rId3"/>
          <a:stretch>
            <a:fillRect/>
          </a:stretch>
        </p:blipFill>
        <p:spPr>
          <a:xfrm>
            <a:off x="8233736" y="2012382"/>
            <a:ext cx="3606032" cy="2031398"/>
          </a:xfrm>
          <a:prstGeom prst="rect">
            <a:avLst/>
          </a:prstGeom>
        </p:spPr>
      </p:pic>
      <p:pic>
        <p:nvPicPr>
          <p:cNvPr id="10" name="Picture 9">
            <a:extLst>
              <a:ext uri="{FF2B5EF4-FFF2-40B4-BE49-F238E27FC236}">
                <a16:creationId xmlns:a16="http://schemas.microsoft.com/office/drawing/2014/main" id="{F53A2C6C-EE71-4816-B4A2-94BD7B7E6D90}"/>
              </a:ext>
            </a:extLst>
          </p:cNvPr>
          <p:cNvPicPr>
            <a:picLocks noChangeAspect="1"/>
          </p:cNvPicPr>
          <p:nvPr/>
        </p:nvPicPr>
        <p:blipFill>
          <a:blip r:embed="rId4"/>
          <a:stretch>
            <a:fillRect/>
          </a:stretch>
        </p:blipFill>
        <p:spPr>
          <a:xfrm>
            <a:off x="4182553" y="2012381"/>
            <a:ext cx="3606032" cy="2031398"/>
          </a:xfrm>
          <a:prstGeom prst="rect">
            <a:avLst/>
          </a:prstGeom>
        </p:spPr>
      </p:pic>
      <p:pic>
        <p:nvPicPr>
          <p:cNvPr id="12" name="Picture 11">
            <a:extLst>
              <a:ext uri="{FF2B5EF4-FFF2-40B4-BE49-F238E27FC236}">
                <a16:creationId xmlns:a16="http://schemas.microsoft.com/office/drawing/2014/main" id="{6EE63229-D0C4-4CA6-81E6-3AC19D26C777}"/>
              </a:ext>
            </a:extLst>
          </p:cNvPr>
          <p:cNvPicPr>
            <a:picLocks noChangeAspect="1"/>
          </p:cNvPicPr>
          <p:nvPr/>
        </p:nvPicPr>
        <p:blipFill>
          <a:blip r:embed="rId5"/>
          <a:stretch>
            <a:fillRect/>
          </a:stretch>
        </p:blipFill>
        <p:spPr>
          <a:xfrm>
            <a:off x="123067" y="2012381"/>
            <a:ext cx="3606031" cy="2031398"/>
          </a:xfrm>
          <a:prstGeom prst="rect">
            <a:avLst/>
          </a:prstGeom>
        </p:spPr>
      </p:pic>
      <p:sp>
        <p:nvSpPr>
          <p:cNvPr id="15" name="Content Placeholder 2">
            <a:extLst>
              <a:ext uri="{FF2B5EF4-FFF2-40B4-BE49-F238E27FC236}">
                <a16:creationId xmlns:a16="http://schemas.microsoft.com/office/drawing/2014/main" id="{0B99442E-B966-411D-8A2E-1124F60CB4F9}"/>
              </a:ext>
            </a:extLst>
          </p:cNvPr>
          <p:cNvSpPr txBox="1">
            <a:spLocks/>
          </p:cNvSpPr>
          <p:nvPr/>
        </p:nvSpPr>
        <p:spPr>
          <a:xfrm>
            <a:off x="346841" y="4263224"/>
            <a:ext cx="11582400" cy="2232168"/>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a:lstStyle>
          <a:p>
            <a:r>
              <a:rPr lang="en-GB" sz="3400" dirty="0">
                <a:solidFill>
                  <a:srgbClr val="FFFFFF"/>
                </a:solidFill>
                <a:latin typeface="Calibri" panose="020F0502020204030204" pitchFamily="34" charset="0"/>
                <a:cs typeface="Calibri" panose="020F0502020204030204" pitchFamily="34" charset="0"/>
              </a:rPr>
              <a:t>Incremental group are kindly putting us up for our May meetup</a:t>
            </a:r>
          </a:p>
          <a:p>
            <a:r>
              <a:rPr lang="en-GB" sz="3400" dirty="0">
                <a:solidFill>
                  <a:srgbClr val="FFFFFF"/>
                </a:solidFill>
                <a:latin typeface="Calibri" panose="020F0502020204030204" pitchFamily="34" charset="0"/>
                <a:cs typeface="Calibri" panose="020F0502020204030204" pitchFamily="34" charset="0"/>
              </a:rPr>
              <a:t>Location - 5</a:t>
            </a:r>
            <a:r>
              <a:rPr lang="en-GB" sz="3400" baseline="30000" dirty="0">
                <a:solidFill>
                  <a:srgbClr val="FFFFFF"/>
                </a:solidFill>
                <a:latin typeface="Calibri" panose="020F0502020204030204" pitchFamily="34" charset="0"/>
                <a:cs typeface="Calibri" panose="020F0502020204030204" pitchFamily="34" charset="0"/>
              </a:rPr>
              <a:t>th</a:t>
            </a:r>
            <a:r>
              <a:rPr lang="en-GB" sz="3400" dirty="0">
                <a:solidFill>
                  <a:srgbClr val="FFFFFF"/>
                </a:solidFill>
                <a:latin typeface="Calibri" panose="020F0502020204030204" pitchFamily="34" charset="0"/>
                <a:cs typeface="Calibri" panose="020F0502020204030204" pitchFamily="34" charset="0"/>
              </a:rPr>
              <a:t> Floor, The Garment Factory, 10-12 Montrose Street, Glasgow, G1 1RE</a:t>
            </a:r>
          </a:p>
          <a:p>
            <a:r>
              <a:rPr lang="en-GB" sz="3400" dirty="0">
                <a:solidFill>
                  <a:srgbClr val="FFFFFF"/>
                </a:solidFill>
                <a:latin typeface="Calibri" panose="020F0502020204030204" pitchFamily="34" charset="0"/>
                <a:cs typeface="Calibri" panose="020F0502020204030204" pitchFamily="34" charset="0"/>
              </a:rPr>
              <a:t>Website - https://garment-factory.co</a:t>
            </a:r>
            <a:r>
              <a:rPr lang="en-GB" sz="3400">
                <a:solidFill>
                  <a:srgbClr val="FFFFFF"/>
                </a:solidFill>
                <a:latin typeface="Calibri" panose="020F0502020204030204" pitchFamily="34" charset="0"/>
                <a:cs typeface="Calibri" panose="020F0502020204030204" pitchFamily="34" charset="0"/>
              </a:rPr>
              <a:t>.uk</a:t>
            </a:r>
            <a:endParaRPr lang="en-GB"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141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11486" y="2483632"/>
            <a:ext cx="3045384" cy="3045384"/>
          </a:xfrm>
          <a:prstGeom prst="rect">
            <a:avLst/>
          </a:prstGeom>
        </p:spPr>
      </p:pic>
      <p:sp>
        <p:nvSpPr>
          <p:cNvPr id="2" name="Title 1"/>
          <p:cNvSpPr>
            <a:spLocks noGrp="1"/>
          </p:cNvSpPr>
          <p:nvPr>
            <p:ph type="title"/>
          </p:nvPr>
        </p:nvSpPr>
        <p:spPr>
          <a:xfrm>
            <a:off x="1202919" y="284176"/>
            <a:ext cx="9784080" cy="1508760"/>
          </a:xfrm>
        </p:spPr>
        <p:txBody>
          <a:bodyPr>
            <a:normAutofit/>
          </a:bodyPr>
          <a:lstStyle/>
          <a:p>
            <a:r>
              <a:rPr lang="en-GB" dirty="0"/>
              <a:t>Join the PSUG Slack TEAM</a:t>
            </a:r>
          </a:p>
        </p:txBody>
      </p:sp>
      <p:sp>
        <p:nvSpPr>
          <p:cNvPr id="3" name="Content Placeholder 2"/>
          <p:cNvSpPr>
            <a:spLocks noGrp="1"/>
          </p:cNvSpPr>
          <p:nvPr>
            <p:ph idx="1"/>
          </p:nvPr>
        </p:nvSpPr>
        <p:spPr>
          <a:xfrm>
            <a:off x="4772025" y="2011680"/>
            <a:ext cx="6524625" cy="4206240"/>
          </a:xfrm>
        </p:spPr>
        <p:txBody>
          <a:bodyPr>
            <a:normAutofit/>
          </a:bodyPr>
          <a:lstStyle/>
          <a:p>
            <a:r>
              <a:rPr lang="en-GB" dirty="0"/>
              <a:t>We’re here: </a:t>
            </a:r>
          </a:p>
          <a:p>
            <a:endParaRPr lang="en-GB" dirty="0"/>
          </a:p>
          <a:p>
            <a:pPr marL="0" indent="0">
              <a:buNone/>
            </a:pPr>
            <a:r>
              <a:rPr lang="en-GB" b="1" dirty="0"/>
              <a:t>https://get-psuguk.herokuapp.com</a:t>
            </a:r>
          </a:p>
          <a:p>
            <a:endParaRPr lang="en-GB" b="1" dirty="0"/>
          </a:p>
          <a:p>
            <a:pPr marL="0" indent="0">
              <a:buNone/>
            </a:pPr>
            <a:r>
              <a:rPr lang="en-GB" b="1" dirty="0"/>
              <a:t>Or </a:t>
            </a:r>
          </a:p>
          <a:p>
            <a:pPr marL="0" indent="0">
              <a:buNone/>
            </a:pPr>
            <a:endParaRPr lang="en-GB" b="1" dirty="0"/>
          </a:p>
          <a:p>
            <a:pPr marL="0" indent="0">
              <a:buNone/>
            </a:pPr>
            <a:r>
              <a:rPr lang="en-GB" b="1" dirty="0"/>
              <a:t>http://bit.ly/2eQyxOD</a:t>
            </a:r>
            <a:br>
              <a:rPr lang="en-GB" b="1" dirty="0"/>
            </a:br>
            <a:br>
              <a:rPr lang="en-GB" b="1" dirty="0"/>
            </a:br>
            <a:r>
              <a:rPr lang="en-GB" b="1" dirty="0"/>
              <a:t> </a:t>
            </a:r>
          </a:p>
        </p:txBody>
      </p:sp>
      <p:pic>
        <p:nvPicPr>
          <p:cNvPr id="12" name="Picture 11"/>
          <p:cNvPicPr>
            <a:picLocks noChangeAspect="1"/>
          </p:cNvPicPr>
          <p:nvPr/>
        </p:nvPicPr>
        <p:blipFill>
          <a:blip r:embed="rId3"/>
          <a:stretch>
            <a:fillRect/>
          </a:stretch>
        </p:blipFill>
        <p:spPr>
          <a:xfrm>
            <a:off x="9323518" y="29296"/>
            <a:ext cx="2078636" cy="2078636"/>
          </a:xfrm>
          <a:prstGeom prst="rect">
            <a:avLst/>
          </a:prstGeom>
        </p:spPr>
      </p:pic>
      <p:sp>
        <p:nvSpPr>
          <p:cNvPr id="7" name="TextBox 6">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209493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31F8BA-9197-4996-B766-4FD17028DD37}"/>
              </a:ext>
            </a:extLst>
          </p:cNvPr>
          <p:cNvSpPr txBox="1"/>
          <p:nvPr/>
        </p:nvSpPr>
        <p:spPr>
          <a:xfrm>
            <a:off x="500376" y="3429000"/>
            <a:ext cx="5102247" cy="2246769"/>
          </a:xfrm>
          <a:prstGeom prst="rect">
            <a:avLst/>
          </a:prstGeom>
          <a:noFill/>
        </p:spPr>
        <p:txBody>
          <a:bodyPr wrap="square" rtlCol="0">
            <a:spAutoFit/>
          </a:bodyPr>
          <a:lstStyle/>
          <a:p>
            <a:r>
              <a:rPr lang="en-GB" sz="2800" b="1" dirty="0"/>
              <a:t> 	</a:t>
            </a:r>
            <a:r>
              <a:rPr lang="en-GB" sz="2800" b="1" dirty="0">
                <a:solidFill>
                  <a:srgbClr val="FFFF00"/>
                </a:solidFill>
              </a:rPr>
              <a:t>https://psdevopsug.scot</a:t>
            </a:r>
          </a:p>
          <a:p>
            <a:endParaRPr lang="en-GB" sz="2800" b="1" dirty="0">
              <a:solidFill>
                <a:srgbClr val="FFFF00"/>
              </a:solidFill>
            </a:endParaRPr>
          </a:p>
          <a:p>
            <a:r>
              <a:rPr lang="en-GB" sz="2800" b="1" dirty="0">
                <a:solidFill>
                  <a:srgbClr val="FFFF00"/>
                </a:solidFill>
              </a:rPr>
              <a:t> 	</a:t>
            </a:r>
            <a:r>
              <a:rPr lang="en-GB" sz="2400" b="1" dirty="0">
                <a:solidFill>
                  <a:srgbClr val="FFFF00"/>
                </a:solidFill>
              </a:rPr>
              <a:t>@</a:t>
            </a:r>
            <a:r>
              <a:rPr lang="en-GB" sz="2800" b="1" dirty="0">
                <a:solidFill>
                  <a:srgbClr val="FFFF00"/>
                </a:solidFill>
              </a:rPr>
              <a:t>scotpsug</a:t>
            </a:r>
          </a:p>
          <a:p>
            <a:endParaRPr lang="en-GB" sz="2800" b="1" dirty="0">
              <a:solidFill>
                <a:srgbClr val="FFFF00"/>
              </a:solidFill>
            </a:endParaRPr>
          </a:p>
          <a:p>
            <a:r>
              <a:rPr lang="en-GB" sz="2800" b="1" dirty="0">
                <a:solidFill>
                  <a:srgbClr val="FFFF00"/>
                </a:solidFill>
              </a:rPr>
              <a:t>	https://git.psdevopsug.scot</a:t>
            </a:r>
          </a:p>
        </p:txBody>
      </p:sp>
      <p:sp>
        <p:nvSpPr>
          <p:cNvPr id="2" name="Title 1"/>
          <p:cNvSpPr>
            <a:spLocks noGrp="1"/>
          </p:cNvSpPr>
          <p:nvPr>
            <p:ph type="title"/>
          </p:nvPr>
        </p:nvSpPr>
        <p:spPr>
          <a:xfrm>
            <a:off x="2043953" y="284176"/>
            <a:ext cx="8943046" cy="1508760"/>
          </a:xfrm>
        </p:spPr>
        <p:txBody>
          <a:bodyPr/>
          <a:lstStyle/>
          <a:p>
            <a:r>
              <a:rPr lang="en-GB" dirty="0"/>
              <a:t>scottish POWERSHELL &amp; DEVOPS user group</a:t>
            </a:r>
          </a:p>
        </p:txBody>
      </p:sp>
      <p:sp>
        <p:nvSpPr>
          <p:cNvPr id="3" name="Content Placeholder 2"/>
          <p:cNvSpPr>
            <a:spLocks noGrp="1"/>
          </p:cNvSpPr>
          <p:nvPr>
            <p:ph idx="1"/>
          </p:nvPr>
        </p:nvSpPr>
        <p:spPr>
          <a:xfrm>
            <a:off x="346841" y="2011680"/>
            <a:ext cx="11582400" cy="1131016"/>
          </a:xfrm>
        </p:spPr>
        <p:txBody>
          <a:bodyPr>
            <a:normAutofit/>
          </a:bodyPr>
          <a:lstStyle/>
          <a:p>
            <a:r>
              <a:rPr lang="en-GB" sz="3400" b="1" dirty="0"/>
              <a:t>Scottish PowerShell &amp; Devops User Group</a:t>
            </a:r>
          </a:p>
          <a:p>
            <a:pPr lvl="1"/>
            <a:r>
              <a:rPr lang="en-GB" sz="3000" b="1" dirty="0"/>
              <a:t>Organiser – Paul Broadwith </a:t>
            </a:r>
            <a:r>
              <a:rPr lang="en-GB" sz="2400" b="1" dirty="0"/>
              <a:t>(@pauby)</a:t>
            </a: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pic>
        <p:nvPicPr>
          <p:cNvPr id="7" name="Picture 6">
            <a:extLst>
              <a:ext uri="{FF2B5EF4-FFF2-40B4-BE49-F238E27FC236}">
                <a16:creationId xmlns:a16="http://schemas.microsoft.com/office/drawing/2014/main" id="{182CA754-4420-4E6B-969C-981637F63861}"/>
              </a:ext>
            </a:extLst>
          </p:cNvPr>
          <p:cNvPicPr>
            <a:picLocks noChangeAspect="1"/>
          </p:cNvPicPr>
          <p:nvPr/>
        </p:nvPicPr>
        <p:blipFill>
          <a:blip r:embed="rId3"/>
          <a:stretch>
            <a:fillRect/>
          </a:stretch>
        </p:blipFill>
        <p:spPr>
          <a:xfrm>
            <a:off x="500376" y="3532333"/>
            <a:ext cx="327171" cy="327171"/>
          </a:xfrm>
          <a:prstGeom prst="rect">
            <a:avLst/>
          </a:prstGeom>
        </p:spPr>
      </p:pic>
      <p:pic>
        <p:nvPicPr>
          <p:cNvPr id="13" name="Picture 12">
            <a:extLst>
              <a:ext uri="{FF2B5EF4-FFF2-40B4-BE49-F238E27FC236}">
                <a16:creationId xmlns:a16="http://schemas.microsoft.com/office/drawing/2014/main" id="{C52B6884-197E-429C-934A-8BB669F3ED4E}"/>
              </a:ext>
            </a:extLst>
          </p:cNvPr>
          <p:cNvPicPr>
            <a:picLocks noChangeAspect="1"/>
          </p:cNvPicPr>
          <p:nvPr/>
        </p:nvPicPr>
        <p:blipFill>
          <a:blip r:embed="rId4"/>
          <a:stretch>
            <a:fillRect/>
          </a:stretch>
        </p:blipFill>
        <p:spPr>
          <a:xfrm>
            <a:off x="475871" y="4364497"/>
            <a:ext cx="409384" cy="409384"/>
          </a:xfrm>
          <a:prstGeom prst="rect">
            <a:avLst/>
          </a:prstGeom>
        </p:spPr>
      </p:pic>
      <p:pic>
        <p:nvPicPr>
          <p:cNvPr id="16" name="Picture 15">
            <a:extLst>
              <a:ext uri="{FF2B5EF4-FFF2-40B4-BE49-F238E27FC236}">
                <a16:creationId xmlns:a16="http://schemas.microsoft.com/office/drawing/2014/main" id="{D474109E-93FA-4AB3-8F08-2CA2E9E1FB3A}"/>
              </a:ext>
            </a:extLst>
          </p:cNvPr>
          <p:cNvPicPr>
            <a:picLocks noChangeAspect="1"/>
          </p:cNvPicPr>
          <p:nvPr/>
        </p:nvPicPr>
        <p:blipFill>
          <a:blip r:embed="rId5"/>
          <a:stretch>
            <a:fillRect/>
          </a:stretch>
        </p:blipFill>
        <p:spPr>
          <a:xfrm>
            <a:off x="5602623" y="3496791"/>
            <a:ext cx="409261" cy="409261"/>
          </a:xfrm>
          <a:prstGeom prst="rect">
            <a:avLst/>
          </a:prstGeom>
        </p:spPr>
      </p:pic>
      <p:pic>
        <p:nvPicPr>
          <p:cNvPr id="9" name="Picture 8">
            <a:extLst>
              <a:ext uri="{FF2B5EF4-FFF2-40B4-BE49-F238E27FC236}">
                <a16:creationId xmlns:a16="http://schemas.microsoft.com/office/drawing/2014/main" id="{86EF3BB6-4985-4649-BF60-7A98857E7C42}"/>
              </a:ext>
            </a:extLst>
          </p:cNvPr>
          <p:cNvPicPr>
            <a:picLocks noChangeAspect="1"/>
          </p:cNvPicPr>
          <p:nvPr/>
        </p:nvPicPr>
        <p:blipFill>
          <a:blip r:embed="rId6"/>
          <a:stretch>
            <a:fillRect/>
          </a:stretch>
        </p:blipFill>
        <p:spPr>
          <a:xfrm>
            <a:off x="5578116" y="4408613"/>
            <a:ext cx="458274" cy="321153"/>
          </a:xfrm>
          <a:prstGeom prst="rect">
            <a:avLst/>
          </a:prstGeom>
        </p:spPr>
      </p:pic>
      <p:sp>
        <p:nvSpPr>
          <p:cNvPr id="11" name="TextBox 10">
            <a:extLst>
              <a:ext uri="{FF2B5EF4-FFF2-40B4-BE49-F238E27FC236}">
                <a16:creationId xmlns:a16="http://schemas.microsoft.com/office/drawing/2014/main" id="{8C045131-9466-48B7-928E-ED642A6DDEFE}"/>
              </a:ext>
            </a:extLst>
          </p:cNvPr>
          <p:cNvSpPr txBox="1"/>
          <p:nvPr/>
        </p:nvSpPr>
        <p:spPr>
          <a:xfrm>
            <a:off x="5909569" y="3429000"/>
            <a:ext cx="5845642" cy="2246769"/>
          </a:xfrm>
          <a:prstGeom prst="rect">
            <a:avLst/>
          </a:prstGeom>
          <a:noFill/>
        </p:spPr>
        <p:txBody>
          <a:bodyPr wrap="square" rtlCol="0">
            <a:spAutoFit/>
          </a:bodyPr>
          <a:lstStyle/>
          <a:p>
            <a:pPr marL="228600" lvl="1"/>
            <a:r>
              <a:rPr lang="en-GB" sz="2800" b="1" dirty="0">
                <a:solidFill>
                  <a:srgbClr val="FFFF00"/>
                </a:solidFill>
              </a:rPr>
              <a:t>https://facebook.psdevopsug.scot</a:t>
            </a:r>
          </a:p>
          <a:p>
            <a:pPr marL="228600" lvl="1"/>
            <a:endParaRPr lang="en-GB" sz="2800" b="1" dirty="0">
              <a:solidFill>
                <a:srgbClr val="FFFF00"/>
              </a:solidFill>
            </a:endParaRPr>
          </a:p>
          <a:p>
            <a:pPr marL="228600" lvl="1" indent="0">
              <a:buNone/>
            </a:pPr>
            <a:r>
              <a:rPr lang="en-GB" sz="2800" b="1" dirty="0">
                <a:solidFill>
                  <a:srgbClr val="FFFF00"/>
                </a:solidFill>
              </a:rPr>
              <a:t>https://video.psdevopsug.scot</a:t>
            </a:r>
          </a:p>
          <a:p>
            <a:pPr marL="228600" lvl="1" indent="0">
              <a:buNone/>
            </a:pPr>
            <a:endParaRPr lang="en-GB" sz="2800" b="1" dirty="0">
              <a:solidFill>
                <a:srgbClr val="FFFF00"/>
              </a:solidFill>
            </a:endParaRPr>
          </a:p>
          <a:p>
            <a:pPr marL="228600" lvl="1" indent="0">
              <a:buNone/>
            </a:pPr>
            <a:r>
              <a:rPr lang="en-GB" sz="2800" b="1" dirty="0">
                <a:solidFill>
                  <a:srgbClr val="FFFF00"/>
                </a:solidFill>
              </a:rPr>
              <a:t>https://call.psdevopsug.scot</a:t>
            </a:r>
          </a:p>
        </p:txBody>
      </p:sp>
      <p:pic>
        <p:nvPicPr>
          <p:cNvPr id="12" name="Picture 11">
            <a:extLst>
              <a:ext uri="{FF2B5EF4-FFF2-40B4-BE49-F238E27FC236}">
                <a16:creationId xmlns:a16="http://schemas.microsoft.com/office/drawing/2014/main" id="{936CDF11-C078-4035-8DCA-D4B3B0D4F10E}"/>
              </a:ext>
            </a:extLst>
          </p:cNvPr>
          <p:cNvPicPr>
            <a:picLocks noChangeAspect="1"/>
          </p:cNvPicPr>
          <p:nvPr/>
        </p:nvPicPr>
        <p:blipFill>
          <a:blip r:embed="rId7"/>
          <a:stretch>
            <a:fillRect/>
          </a:stretch>
        </p:blipFill>
        <p:spPr>
          <a:xfrm>
            <a:off x="501947" y="5216070"/>
            <a:ext cx="357231" cy="357231"/>
          </a:xfrm>
          <a:prstGeom prst="rect">
            <a:avLst/>
          </a:prstGeom>
        </p:spPr>
      </p:pic>
      <p:pic>
        <p:nvPicPr>
          <p:cNvPr id="10" name="Picture 9">
            <a:extLst>
              <a:ext uri="{FF2B5EF4-FFF2-40B4-BE49-F238E27FC236}">
                <a16:creationId xmlns:a16="http://schemas.microsoft.com/office/drawing/2014/main" id="{85F9965B-25AB-4D51-AB40-AFCE1996871E}"/>
              </a:ext>
            </a:extLst>
          </p:cNvPr>
          <p:cNvPicPr>
            <a:picLocks noChangeAspect="1"/>
          </p:cNvPicPr>
          <p:nvPr/>
        </p:nvPicPr>
        <p:blipFill>
          <a:blip r:embed="rId8"/>
          <a:stretch>
            <a:fillRect/>
          </a:stretch>
        </p:blipFill>
        <p:spPr>
          <a:xfrm>
            <a:off x="5628637" y="5232327"/>
            <a:ext cx="357232" cy="357232"/>
          </a:xfrm>
          <a:prstGeom prst="rect">
            <a:avLst/>
          </a:prstGeom>
        </p:spPr>
      </p:pic>
    </p:spTree>
    <p:extLst>
      <p:ext uri="{BB962C8B-B14F-4D97-AF65-F5344CB8AC3E}">
        <p14:creationId xmlns:p14="http://schemas.microsoft.com/office/powerpoint/2010/main" val="99084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uk POWERSHELL &amp; DEVOPS user groups</a:t>
            </a:r>
          </a:p>
        </p:txBody>
      </p:sp>
      <p:sp>
        <p:nvSpPr>
          <p:cNvPr id="3" name="Content Placeholder 2"/>
          <p:cNvSpPr>
            <a:spLocks noGrp="1"/>
          </p:cNvSpPr>
          <p:nvPr>
            <p:ph idx="1"/>
          </p:nvPr>
        </p:nvSpPr>
        <p:spPr>
          <a:xfrm>
            <a:off x="346841" y="2011680"/>
            <a:ext cx="11582400" cy="3053386"/>
          </a:xfrm>
        </p:spPr>
        <p:txBody>
          <a:bodyPr>
            <a:normAutofit fontScale="92500" lnSpcReduction="10000"/>
          </a:bodyPr>
          <a:lstStyle/>
          <a:p>
            <a:r>
              <a:rPr lang="en-GB" sz="3400" b="1" dirty="0"/>
              <a:t>London PowerShell &amp; Devops User Group</a:t>
            </a:r>
          </a:p>
          <a:p>
            <a:pPr lvl="1"/>
            <a:r>
              <a:rPr lang="en-GB" sz="3200" b="1" dirty="0"/>
              <a:t>Organisers – </a:t>
            </a:r>
          </a:p>
          <a:p>
            <a:pPr lvl="2"/>
            <a:r>
              <a:rPr lang="en-GB" sz="2800" b="1" dirty="0"/>
              <a:t>Iain Brighton </a:t>
            </a:r>
            <a:r>
              <a:rPr lang="en-GB" sz="1600" b="1" dirty="0"/>
              <a:t>(@</a:t>
            </a:r>
            <a:r>
              <a:rPr lang="en-GB" sz="1600" b="1" dirty="0" err="1"/>
              <a:t>iainbrighton</a:t>
            </a:r>
            <a:r>
              <a:rPr lang="en-GB" sz="1600" b="1" dirty="0"/>
              <a:t>)</a:t>
            </a:r>
            <a:endParaRPr lang="en-GB" sz="2800" b="1" dirty="0"/>
          </a:p>
          <a:p>
            <a:pPr lvl="2"/>
            <a:r>
              <a:rPr lang="en-GB" sz="2800" b="1" dirty="0"/>
              <a:t>Gael Colas </a:t>
            </a:r>
            <a:r>
              <a:rPr lang="en-GB" sz="1600" b="1" dirty="0"/>
              <a:t>(@gaelcolas), </a:t>
            </a:r>
          </a:p>
          <a:p>
            <a:pPr lvl="2"/>
            <a:r>
              <a:rPr lang="en-GB" sz="2800" b="1" dirty="0"/>
              <a:t>Ebru </a:t>
            </a:r>
            <a:r>
              <a:rPr lang="en-GB" sz="2800" b="1" dirty="0" err="1"/>
              <a:t>Cucen</a:t>
            </a:r>
            <a:r>
              <a:rPr lang="en-GB" sz="2800" b="1" dirty="0"/>
              <a:t> </a:t>
            </a:r>
            <a:r>
              <a:rPr lang="en-GB" sz="1600" b="1" dirty="0"/>
              <a:t>(@</a:t>
            </a:r>
            <a:r>
              <a:rPr lang="en-GB" sz="1600" b="1" dirty="0" err="1"/>
              <a:t>ebrucucen</a:t>
            </a:r>
            <a:r>
              <a:rPr lang="en-GB" sz="1600" b="1" dirty="0"/>
              <a:t>)</a:t>
            </a:r>
          </a:p>
          <a:p>
            <a:pPr lvl="2"/>
            <a:r>
              <a:rPr lang="en-GB" sz="2800" b="1" dirty="0"/>
              <a:t>Daniel Krebs </a:t>
            </a:r>
            <a:r>
              <a:rPr lang="en-GB" sz="1600" b="1" dirty="0"/>
              <a:t>(@dan1el42)</a:t>
            </a:r>
          </a:p>
          <a:p>
            <a:pPr lvl="2"/>
            <a:r>
              <a:rPr lang="en-GB" sz="3000" b="1" dirty="0"/>
              <a:t>Ryan Yates </a:t>
            </a:r>
            <a:r>
              <a:rPr lang="en-GB" sz="1600" b="1" dirty="0"/>
              <a:t>(@ryanyates1990)</a:t>
            </a:r>
          </a:p>
          <a:p>
            <a:endParaRPr lang="en-GB" sz="3200" b="1" dirty="0"/>
          </a:p>
          <a:p>
            <a:endParaRPr lang="en-GB" sz="3400" b="1" dirty="0"/>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12" name="TextBox 11">
            <a:extLst>
              <a:ext uri="{FF2B5EF4-FFF2-40B4-BE49-F238E27FC236}">
                <a16:creationId xmlns:a16="http://schemas.microsoft.com/office/drawing/2014/main" id="{BC9D04ED-055F-44F3-981A-7CCA9C207F54}"/>
              </a:ext>
            </a:extLst>
          </p:cNvPr>
          <p:cNvSpPr txBox="1"/>
          <p:nvPr/>
        </p:nvSpPr>
        <p:spPr>
          <a:xfrm>
            <a:off x="346841" y="5735507"/>
            <a:ext cx="5102247" cy="523220"/>
          </a:xfrm>
          <a:prstGeom prst="rect">
            <a:avLst/>
          </a:prstGeom>
          <a:noFill/>
        </p:spPr>
        <p:txBody>
          <a:bodyPr wrap="square" rtlCol="0">
            <a:spAutoFit/>
          </a:bodyPr>
          <a:lstStyle/>
          <a:p>
            <a:r>
              <a:rPr lang="en-GB" sz="2800" b="1" dirty="0"/>
              <a:t> 	 </a:t>
            </a:r>
            <a:r>
              <a:rPr lang="en-GB" sz="2800" b="1" dirty="0">
                <a:solidFill>
                  <a:srgbClr val="FFFF00"/>
                </a:solidFill>
              </a:rPr>
              <a:t>https://powershell.org.uk/ </a:t>
            </a:r>
          </a:p>
        </p:txBody>
      </p:sp>
      <p:sp>
        <p:nvSpPr>
          <p:cNvPr id="14" name="TextBox 13">
            <a:extLst>
              <a:ext uri="{FF2B5EF4-FFF2-40B4-BE49-F238E27FC236}">
                <a16:creationId xmlns:a16="http://schemas.microsoft.com/office/drawing/2014/main" id="{4DB6C332-435D-4A7E-A615-04C3E00B8033}"/>
              </a:ext>
            </a:extLst>
          </p:cNvPr>
          <p:cNvSpPr txBox="1"/>
          <p:nvPr/>
        </p:nvSpPr>
        <p:spPr>
          <a:xfrm>
            <a:off x="6826993" y="5735507"/>
            <a:ext cx="4910461" cy="523220"/>
          </a:xfrm>
          <a:prstGeom prst="rect">
            <a:avLst/>
          </a:prstGeom>
          <a:noFill/>
        </p:spPr>
        <p:txBody>
          <a:bodyPr wrap="square" rtlCol="0">
            <a:spAutoFit/>
          </a:bodyPr>
          <a:lstStyle/>
          <a:p>
            <a:pPr marL="228600" lvl="1"/>
            <a:r>
              <a:rPr lang="en-GB" sz="2800" b="1" dirty="0"/>
              <a:t>	</a:t>
            </a:r>
            <a:r>
              <a:rPr lang="en-GB" sz="2800" b="1" dirty="0">
                <a:solidFill>
                  <a:srgbClr val="FFFF00"/>
                </a:solidFill>
              </a:rPr>
              <a:t>@</a:t>
            </a:r>
            <a:r>
              <a:rPr lang="en-GB" sz="2800" b="1" dirty="0" err="1">
                <a:solidFill>
                  <a:srgbClr val="FFFF00"/>
                </a:solidFill>
              </a:rPr>
              <a:t>lonpsug</a:t>
            </a:r>
            <a:endParaRPr lang="en-GB" sz="2800" b="1" dirty="0">
              <a:solidFill>
                <a:srgbClr val="FFFF00"/>
              </a:solidFill>
            </a:endParaRPr>
          </a:p>
        </p:txBody>
      </p:sp>
      <p:pic>
        <p:nvPicPr>
          <p:cNvPr id="15" name="Picture 14">
            <a:extLst>
              <a:ext uri="{FF2B5EF4-FFF2-40B4-BE49-F238E27FC236}">
                <a16:creationId xmlns:a16="http://schemas.microsoft.com/office/drawing/2014/main" id="{8A0BFCE2-D0D4-49D0-BA46-BF405A07015B}"/>
              </a:ext>
            </a:extLst>
          </p:cNvPr>
          <p:cNvPicPr>
            <a:picLocks noChangeAspect="1"/>
          </p:cNvPicPr>
          <p:nvPr/>
        </p:nvPicPr>
        <p:blipFill>
          <a:blip r:embed="rId3"/>
          <a:stretch>
            <a:fillRect/>
          </a:stretch>
        </p:blipFill>
        <p:spPr>
          <a:xfrm>
            <a:off x="459716" y="5803131"/>
            <a:ext cx="327171" cy="327171"/>
          </a:xfrm>
          <a:prstGeom prst="rect">
            <a:avLst/>
          </a:prstGeom>
        </p:spPr>
      </p:pic>
      <p:pic>
        <p:nvPicPr>
          <p:cNvPr id="16" name="Picture 15">
            <a:extLst>
              <a:ext uri="{FF2B5EF4-FFF2-40B4-BE49-F238E27FC236}">
                <a16:creationId xmlns:a16="http://schemas.microsoft.com/office/drawing/2014/main" id="{37098706-592F-440D-8763-C9C822AFCBA2}"/>
              </a:ext>
            </a:extLst>
          </p:cNvPr>
          <p:cNvPicPr>
            <a:picLocks noChangeAspect="1"/>
          </p:cNvPicPr>
          <p:nvPr/>
        </p:nvPicPr>
        <p:blipFill>
          <a:blip r:embed="rId4"/>
          <a:stretch>
            <a:fillRect/>
          </a:stretch>
        </p:blipFill>
        <p:spPr>
          <a:xfrm>
            <a:off x="6797401" y="5803131"/>
            <a:ext cx="409384" cy="409384"/>
          </a:xfrm>
          <a:prstGeom prst="rect">
            <a:avLst/>
          </a:prstGeom>
        </p:spPr>
      </p:pic>
    </p:spTree>
    <p:extLst>
      <p:ext uri="{BB962C8B-B14F-4D97-AF65-F5344CB8AC3E}">
        <p14:creationId xmlns:p14="http://schemas.microsoft.com/office/powerpoint/2010/main" val="127339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uk POWERSHELL &amp; DEVOPS user groups</a:t>
            </a:r>
          </a:p>
        </p:txBody>
      </p:sp>
      <p:sp>
        <p:nvSpPr>
          <p:cNvPr id="3" name="Content Placeholder 2"/>
          <p:cNvSpPr>
            <a:spLocks noGrp="1"/>
          </p:cNvSpPr>
          <p:nvPr>
            <p:ph idx="1"/>
          </p:nvPr>
        </p:nvSpPr>
        <p:spPr>
          <a:xfrm>
            <a:off x="346841" y="2011679"/>
            <a:ext cx="11582400" cy="1508761"/>
          </a:xfrm>
        </p:spPr>
        <p:txBody>
          <a:bodyPr>
            <a:normAutofit/>
          </a:bodyPr>
          <a:lstStyle/>
          <a:p>
            <a:r>
              <a:rPr lang="en-GB" sz="3200" b="1" dirty="0"/>
              <a:t>Southampton PowerShell &amp; Devops User Group	  </a:t>
            </a:r>
          </a:p>
          <a:p>
            <a:pPr lvl="1"/>
            <a:r>
              <a:rPr lang="en-GB" sz="3000" b="1" dirty="0"/>
              <a:t>Organiser – </a:t>
            </a:r>
          </a:p>
          <a:p>
            <a:pPr lvl="2"/>
            <a:r>
              <a:rPr lang="en-GB" sz="2800" b="1" dirty="0"/>
              <a:t>Jonathan </a:t>
            </a:r>
            <a:r>
              <a:rPr lang="en-GB" sz="2800" b="1" dirty="0" err="1"/>
              <a:t>Medd</a:t>
            </a:r>
            <a:r>
              <a:rPr lang="en-GB" sz="2800" b="1" dirty="0"/>
              <a:t> (@</a:t>
            </a:r>
            <a:r>
              <a:rPr lang="en-GB" sz="2800" b="1" dirty="0" err="1"/>
              <a:t>jonathanmedd</a:t>
            </a:r>
            <a:r>
              <a:rPr lang="en-GB" sz="2800" b="1" dirty="0"/>
              <a:t>)</a:t>
            </a:r>
          </a:p>
          <a:p>
            <a:endParaRPr lang="en-GB" sz="3400" b="1" dirty="0"/>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
        <p:nvSpPr>
          <p:cNvPr id="17" name="TextBox 16">
            <a:extLst>
              <a:ext uri="{FF2B5EF4-FFF2-40B4-BE49-F238E27FC236}">
                <a16:creationId xmlns:a16="http://schemas.microsoft.com/office/drawing/2014/main" id="{553D3F60-002A-4ADA-B49E-0C8B7FD05D9D}"/>
              </a:ext>
            </a:extLst>
          </p:cNvPr>
          <p:cNvSpPr txBox="1"/>
          <p:nvPr/>
        </p:nvSpPr>
        <p:spPr>
          <a:xfrm>
            <a:off x="346841" y="3667946"/>
            <a:ext cx="5102247" cy="523220"/>
          </a:xfrm>
          <a:prstGeom prst="rect">
            <a:avLst/>
          </a:prstGeom>
          <a:noFill/>
        </p:spPr>
        <p:txBody>
          <a:bodyPr wrap="square" rtlCol="0">
            <a:spAutoFit/>
          </a:bodyPr>
          <a:lstStyle/>
          <a:p>
            <a:r>
              <a:rPr lang="en-GB" sz="2800" b="1" dirty="0"/>
              <a:t> 	 </a:t>
            </a:r>
            <a:r>
              <a:rPr lang="en-GB" sz="2800" b="1" dirty="0">
                <a:solidFill>
                  <a:srgbClr val="FFFF00"/>
                </a:solidFill>
              </a:rPr>
              <a:t>https://powershell.org.uk/ </a:t>
            </a:r>
          </a:p>
        </p:txBody>
      </p:sp>
      <p:sp>
        <p:nvSpPr>
          <p:cNvPr id="18" name="TextBox 17">
            <a:extLst>
              <a:ext uri="{FF2B5EF4-FFF2-40B4-BE49-F238E27FC236}">
                <a16:creationId xmlns:a16="http://schemas.microsoft.com/office/drawing/2014/main" id="{70661777-D4DC-4EF5-B9B6-DA52C2F3B6C5}"/>
              </a:ext>
            </a:extLst>
          </p:cNvPr>
          <p:cNvSpPr txBox="1"/>
          <p:nvPr/>
        </p:nvSpPr>
        <p:spPr>
          <a:xfrm>
            <a:off x="6826993" y="3667946"/>
            <a:ext cx="4910461" cy="523220"/>
          </a:xfrm>
          <a:prstGeom prst="rect">
            <a:avLst/>
          </a:prstGeom>
          <a:noFill/>
        </p:spPr>
        <p:txBody>
          <a:bodyPr wrap="square" rtlCol="0">
            <a:spAutoFit/>
          </a:bodyPr>
          <a:lstStyle/>
          <a:p>
            <a:pPr marL="228600" lvl="1"/>
            <a:r>
              <a:rPr lang="en-GB" sz="2800" b="1" dirty="0"/>
              <a:t>	</a:t>
            </a:r>
            <a:r>
              <a:rPr lang="en-GB" sz="2800" b="1" dirty="0">
                <a:solidFill>
                  <a:srgbClr val="FFFF00"/>
                </a:solidFill>
              </a:rPr>
              <a:t>@</a:t>
            </a:r>
            <a:r>
              <a:rPr lang="en-GB" sz="2800" b="1" dirty="0" err="1">
                <a:solidFill>
                  <a:srgbClr val="FFFF00"/>
                </a:solidFill>
              </a:rPr>
              <a:t>uksthcoastpsug</a:t>
            </a:r>
            <a:endParaRPr lang="en-GB" sz="2800" b="1" dirty="0">
              <a:solidFill>
                <a:srgbClr val="FFFF00"/>
              </a:solidFill>
            </a:endParaRPr>
          </a:p>
        </p:txBody>
      </p:sp>
      <p:pic>
        <p:nvPicPr>
          <p:cNvPr id="19" name="Picture 18">
            <a:extLst>
              <a:ext uri="{FF2B5EF4-FFF2-40B4-BE49-F238E27FC236}">
                <a16:creationId xmlns:a16="http://schemas.microsoft.com/office/drawing/2014/main" id="{08E5EB0E-2B6B-439C-BADC-C94535A0E077}"/>
              </a:ext>
            </a:extLst>
          </p:cNvPr>
          <p:cNvPicPr>
            <a:picLocks noChangeAspect="1"/>
          </p:cNvPicPr>
          <p:nvPr/>
        </p:nvPicPr>
        <p:blipFill>
          <a:blip r:embed="rId3"/>
          <a:stretch>
            <a:fillRect/>
          </a:stretch>
        </p:blipFill>
        <p:spPr>
          <a:xfrm>
            <a:off x="459716" y="3735570"/>
            <a:ext cx="327171" cy="327171"/>
          </a:xfrm>
          <a:prstGeom prst="rect">
            <a:avLst/>
          </a:prstGeom>
        </p:spPr>
      </p:pic>
      <p:pic>
        <p:nvPicPr>
          <p:cNvPr id="20" name="Picture 19">
            <a:extLst>
              <a:ext uri="{FF2B5EF4-FFF2-40B4-BE49-F238E27FC236}">
                <a16:creationId xmlns:a16="http://schemas.microsoft.com/office/drawing/2014/main" id="{C245ABD5-D649-4D05-AA30-AAA5920A3B6C}"/>
              </a:ext>
            </a:extLst>
          </p:cNvPr>
          <p:cNvPicPr>
            <a:picLocks noChangeAspect="1"/>
          </p:cNvPicPr>
          <p:nvPr/>
        </p:nvPicPr>
        <p:blipFill>
          <a:blip r:embed="rId4"/>
          <a:stretch>
            <a:fillRect/>
          </a:stretch>
        </p:blipFill>
        <p:spPr>
          <a:xfrm>
            <a:off x="6797401" y="3735570"/>
            <a:ext cx="409384" cy="409384"/>
          </a:xfrm>
          <a:prstGeom prst="rect">
            <a:avLst/>
          </a:prstGeom>
        </p:spPr>
      </p:pic>
    </p:spTree>
    <p:extLst>
      <p:ext uri="{BB962C8B-B14F-4D97-AF65-F5344CB8AC3E}">
        <p14:creationId xmlns:p14="http://schemas.microsoft.com/office/powerpoint/2010/main" val="352475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uk POWERSHELL &amp; DEVOPS user groups</a:t>
            </a:r>
          </a:p>
        </p:txBody>
      </p:sp>
      <p:sp>
        <p:nvSpPr>
          <p:cNvPr id="3" name="Content Placeholder 2"/>
          <p:cNvSpPr>
            <a:spLocks noGrp="1"/>
          </p:cNvSpPr>
          <p:nvPr>
            <p:ph idx="1"/>
          </p:nvPr>
        </p:nvSpPr>
        <p:spPr>
          <a:xfrm>
            <a:off x="1333849" y="2852257"/>
            <a:ext cx="10595391" cy="3643135"/>
          </a:xfrm>
        </p:spPr>
        <p:txBody>
          <a:bodyPr>
            <a:normAutofit/>
          </a:bodyPr>
          <a:lstStyle/>
          <a:p>
            <a:r>
              <a:rPr lang="en-GB" sz="3400" b="1" dirty="0"/>
              <a:t>You can find details of all of the groups:</a:t>
            </a:r>
          </a:p>
          <a:p>
            <a:endParaRPr lang="en-GB" sz="3400" b="1" dirty="0"/>
          </a:p>
          <a:p>
            <a:pPr lvl="1"/>
            <a:r>
              <a:rPr lang="en-GB" sz="3200" b="1" dirty="0"/>
              <a:t> </a:t>
            </a:r>
            <a:r>
              <a:rPr lang="en-GB" sz="3200" b="1" dirty="0">
                <a:solidFill>
                  <a:srgbClr val="FFFF00"/>
                </a:solidFill>
              </a:rPr>
              <a:t>https://powershell.org.uk/</a:t>
            </a:r>
          </a:p>
          <a:p>
            <a:pPr lvl="1"/>
            <a:r>
              <a:rPr lang="en-GB" sz="3200" b="1" dirty="0">
                <a:solidFill>
                  <a:srgbClr val="FFFF00"/>
                </a:solidFill>
              </a:rPr>
              <a:t> https://github.com/powershellorguk</a:t>
            </a:r>
          </a:p>
          <a:p>
            <a:pPr lvl="1"/>
            <a:r>
              <a:rPr lang="en-GB" sz="3200" b="1" dirty="0">
                <a:solidFill>
                  <a:srgbClr val="FFFF00"/>
                </a:solidFill>
              </a:rPr>
              <a:t> http://psuguk.video</a:t>
            </a:r>
          </a:p>
          <a:p>
            <a:pPr lvl="1"/>
            <a:endParaRPr lang="en-GB" sz="3200" b="1" dirty="0"/>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pic>
        <p:nvPicPr>
          <p:cNvPr id="12" name="Picture 11">
            <a:extLst>
              <a:ext uri="{FF2B5EF4-FFF2-40B4-BE49-F238E27FC236}">
                <a16:creationId xmlns:a16="http://schemas.microsoft.com/office/drawing/2014/main" id="{27357607-67E7-4989-81C0-2CFA0A243520}"/>
              </a:ext>
            </a:extLst>
          </p:cNvPr>
          <p:cNvPicPr>
            <a:picLocks noChangeAspect="1"/>
          </p:cNvPicPr>
          <p:nvPr/>
        </p:nvPicPr>
        <p:blipFill>
          <a:blip r:embed="rId3"/>
          <a:stretch>
            <a:fillRect/>
          </a:stretch>
        </p:blipFill>
        <p:spPr>
          <a:xfrm>
            <a:off x="1321038" y="5112440"/>
            <a:ext cx="458274" cy="321153"/>
          </a:xfrm>
          <a:prstGeom prst="rect">
            <a:avLst/>
          </a:prstGeom>
        </p:spPr>
      </p:pic>
      <p:pic>
        <p:nvPicPr>
          <p:cNvPr id="15" name="Picture 14">
            <a:extLst>
              <a:ext uri="{FF2B5EF4-FFF2-40B4-BE49-F238E27FC236}">
                <a16:creationId xmlns:a16="http://schemas.microsoft.com/office/drawing/2014/main" id="{B978C244-67C3-4D86-8162-A29E029D3449}"/>
              </a:ext>
            </a:extLst>
          </p:cNvPr>
          <p:cNvPicPr>
            <a:picLocks noChangeAspect="1"/>
          </p:cNvPicPr>
          <p:nvPr/>
        </p:nvPicPr>
        <p:blipFill>
          <a:blip r:embed="rId4"/>
          <a:stretch>
            <a:fillRect/>
          </a:stretch>
        </p:blipFill>
        <p:spPr>
          <a:xfrm>
            <a:off x="1390863" y="4594632"/>
            <a:ext cx="357231" cy="357231"/>
          </a:xfrm>
          <a:prstGeom prst="rect">
            <a:avLst/>
          </a:prstGeom>
        </p:spPr>
      </p:pic>
      <p:pic>
        <p:nvPicPr>
          <p:cNvPr id="16" name="Picture 15">
            <a:extLst>
              <a:ext uri="{FF2B5EF4-FFF2-40B4-BE49-F238E27FC236}">
                <a16:creationId xmlns:a16="http://schemas.microsoft.com/office/drawing/2014/main" id="{E8D0DD22-3375-4B1F-9036-9D9314405EDC}"/>
              </a:ext>
            </a:extLst>
          </p:cNvPr>
          <p:cNvPicPr>
            <a:picLocks noChangeAspect="1"/>
          </p:cNvPicPr>
          <p:nvPr/>
        </p:nvPicPr>
        <p:blipFill>
          <a:blip r:embed="rId5"/>
          <a:stretch>
            <a:fillRect/>
          </a:stretch>
        </p:blipFill>
        <p:spPr>
          <a:xfrm>
            <a:off x="1390863" y="4045606"/>
            <a:ext cx="388449" cy="388449"/>
          </a:xfrm>
          <a:prstGeom prst="rect">
            <a:avLst/>
          </a:prstGeom>
        </p:spPr>
      </p:pic>
    </p:spTree>
    <p:extLst>
      <p:ext uri="{BB962C8B-B14F-4D97-AF65-F5344CB8AC3E}">
        <p14:creationId xmlns:p14="http://schemas.microsoft.com/office/powerpoint/2010/main" val="337620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127090"/>
            <a:ext cx="11874464" cy="4172110"/>
          </a:xfrm>
        </p:spPr>
        <p:txBody>
          <a:bodyPr anchor="ctr">
            <a:normAutofit/>
          </a:bodyPr>
          <a:lstStyle/>
          <a:p>
            <a:r>
              <a:rPr lang="en-GB" sz="3200" dirty="0">
                <a:latin typeface="Calibri" panose="020F0502020204030204" pitchFamily="34" charset="0"/>
                <a:cs typeface="Calibri" panose="020F0502020204030204" pitchFamily="34" charset="0"/>
              </a:rPr>
              <a:t>7.00pm – Welcome, introductions and agenda</a:t>
            </a: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121512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062480"/>
            <a:ext cx="11582400" cy="4226560"/>
          </a:xfrm>
        </p:spPr>
        <p:txBody>
          <a:bodyPr anchor="ctr">
            <a:normAutofit/>
          </a:bodyPr>
          <a:lstStyle/>
          <a:p>
            <a:r>
              <a:rPr lang="en-GB" sz="3200" dirty="0">
                <a:latin typeface="Calibri" panose="020F0502020204030204" pitchFamily="34" charset="0"/>
                <a:cs typeface="Calibri" panose="020F0502020204030204" pitchFamily="34" charset="0"/>
              </a:rPr>
              <a:t>7.15pm – </a:t>
            </a:r>
            <a:r>
              <a:rPr lang="en-GB" sz="3200" b="1" dirty="0">
                <a:latin typeface="Calibri" panose="020F0502020204030204" pitchFamily="34" charset="0"/>
                <a:cs typeface="Calibri" panose="020F0502020204030204" pitchFamily="34" charset="0"/>
              </a:rPr>
              <a:t>RTFM - Runtime Type Fiddling for the Masses </a:t>
            </a:r>
            <a:r>
              <a:rPr lang="en-GB" sz="3200" dirty="0">
                <a:latin typeface="Calibri" panose="020F0502020204030204" pitchFamily="34" charset="0"/>
                <a:cs typeface="Calibri" panose="020F0502020204030204" pitchFamily="34" charset="0"/>
              </a:rPr>
              <a:t>by </a:t>
            </a:r>
            <a:r>
              <a:rPr lang="en-GB" sz="3200" b="1" dirty="0">
                <a:latin typeface="Calibri" panose="020F0502020204030204" pitchFamily="34" charset="0"/>
                <a:cs typeface="Calibri" panose="020F0502020204030204" pitchFamily="34" charset="0"/>
              </a:rPr>
              <a:t>Mathias Jessen </a:t>
            </a:r>
            <a:r>
              <a:rPr lang="en-GB" sz="3200" dirty="0">
                <a:latin typeface="Calibri" panose="020F0502020204030204" pitchFamily="34" charset="0"/>
                <a:cs typeface="Calibri" panose="020F0502020204030204" pitchFamily="34" charset="0"/>
              </a:rPr>
              <a:t>(@</a:t>
            </a:r>
            <a:r>
              <a:rPr lang="en-GB" sz="3200" dirty="0" err="1">
                <a:latin typeface="Calibri" panose="020F0502020204030204" pitchFamily="34" charset="0"/>
                <a:cs typeface="Calibri" panose="020F0502020204030204" pitchFamily="34" charset="0"/>
              </a:rPr>
              <a:t>iisresetme</a:t>
            </a:r>
            <a:r>
              <a:rPr lang="en-GB" sz="3200" dirty="0">
                <a:latin typeface="Calibri" panose="020F0502020204030204" pitchFamily="34" charset="0"/>
                <a:cs typeface="Calibri" panose="020F0502020204030204" pitchFamily="34" charset="0"/>
              </a:rPr>
              <a:t>)</a:t>
            </a:r>
          </a:p>
          <a:p>
            <a:pPr marL="0" indent="0">
              <a:buNone/>
            </a:pPr>
            <a:r>
              <a:rPr lang="en-GB" sz="2800" i="1" dirty="0"/>
              <a:t>"One of PowerShell's core strength comes from the Extended Type System, which allows users to seamlessly interact with different data types like .NET, WMI, COM, XML etc. But what about the underlying type system, that of .NET? Let's take an adventure into the Common Type System and see what we can do to overcome some of the limitations imposed by ETS and PowerShell"</a:t>
            </a:r>
            <a:endParaRPr lang="en-GB" sz="28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12076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83856" y="2082800"/>
            <a:ext cx="11582400" cy="4028590"/>
          </a:xfrm>
        </p:spPr>
        <p:txBody>
          <a:bodyPr anchor="ctr">
            <a:normAutofit/>
          </a:bodyPr>
          <a:lstStyle/>
          <a:p>
            <a:r>
              <a:rPr lang="en-GB" sz="3200" dirty="0">
                <a:solidFill>
                  <a:srgbClr val="FFFFFF"/>
                </a:solidFill>
                <a:latin typeface="Calibri" panose="020F0502020204030204" pitchFamily="34" charset="0"/>
                <a:cs typeface="Calibri" panose="020F0502020204030204" pitchFamily="34" charset="0"/>
              </a:rPr>
              <a:t>8.15pm – Break</a:t>
            </a:r>
          </a:p>
          <a:p>
            <a:endParaRPr lang="en-GB" sz="32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14051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43953" y="284176"/>
            <a:ext cx="8943046" cy="1508760"/>
          </a:xfrm>
        </p:spPr>
        <p:txBody>
          <a:bodyPr/>
          <a:lstStyle/>
          <a:p>
            <a:r>
              <a:rPr lang="en-GB" dirty="0"/>
              <a:t>agenda!</a:t>
            </a:r>
          </a:p>
        </p:txBody>
      </p:sp>
      <p:sp>
        <p:nvSpPr>
          <p:cNvPr id="3" name="Content Placeholder 2"/>
          <p:cNvSpPr>
            <a:spLocks noGrp="1"/>
          </p:cNvSpPr>
          <p:nvPr>
            <p:ph idx="1"/>
          </p:nvPr>
        </p:nvSpPr>
        <p:spPr>
          <a:xfrm>
            <a:off x="346841" y="2011679"/>
            <a:ext cx="11582400" cy="4483713"/>
          </a:xfrm>
        </p:spPr>
        <p:txBody>
          <a:bodyPr anchor="ctr">
            <a:normAutofit/>
          </a:bodyPr>
          <a:lstStyle/>
          <a:p>
            <a:r>
              <a:rPr lang="en-GB" sz="3400" dirty="0">
                <a:solidFill>
                  <a:srgbClr val="FFFFFF"/>
                </a:solidFill>
                <a:latin typeface="Calibri" panose="020F0502020204030204" pitchFamily="34" charset="0"/>
                <a:cs typeface="Calibri" panose="020F0502020204030204" pitchFamily="34" charset="0"/>
              </a:rPr>
              <a:t>8.20pm </a:t>
            </a:r>
            <a:r>
              <a:rPr lang="en-GB" sz="3600" dirty="0">
                <a:latin typeface="Calibri" panose="020F0502020204030204" pitchFamily="34" charset="0"/>
                <a:cs typeface="Calibri" panose="020F0502020204030204" pitchFamily="34" charset="0"/>
              </a:rPr>
              <a:t>– </a:t>
            </a:r>
            <a:r>
              <a:rPr lang="en-GB" sz="3600" b="1" dirty="0">
                <a:latin typeface="Calibri" panose="020F0502020204030204" pitchFamily="34" charset="0"/>
                <a:cs typeface="Calibri" panose="020F0502020204030204" pitchFamily="34" charset="0"/>
              </a:rPr>
              <a:t>All about PowerShell </a:t>
            </a:r>
            <a:r>
              <a:rPr lang="en-GB" sz="3600" b="1">
                <a:latin typeface="Calibri" panose="020F0502020204030204" pitchFamily="34" charset="0"/>
                <a:cs typeface="Calibri" panose="020F0502020204030204" pitchFamily="34" charset="0"/>
              </a:rPr>
              <a:t>ScriptAnalyzer</a:t>
            </a:r>
            <a:r>
              <a:rPr lang="en-GB" sz="3600" b="1" dirty="0">
                <a:latin typeface="Calibri" panose="020F0502020204030204" pitchFamily="34" charset="0"/>
                <a:cs typeface="Calibri" panose="020F0502020204030204" pitchFamily="34" charset="0"/>
              </a:rPr>
              <a:t> </a:t>
            </a:r>
            <a:r>
              <a:rPr lang="en-GB" sz="3600" dirty="0">
                <a:latin typeface="Calibri" panose="020F0502020204030204" pitchFamily="34" charset="0"/>
                <a:cs typeface="Calibri" panose="020F0502020204030204" pitchFamily="34" charset="0"/>
              </a:rPr>
              <a:t>by </a:t>
            </a:r>
            <a:r>
              <a:rPr lang="en-GB" sz="3600" b="1" dirty="0">
                <a:latin typeface="Calibri" panose="020F0502020204030204" pitchFamily="34" charset="0"/>
                <a:cs typeface="Calibri" panose="020F0502020204030204" pitchFamily="34" charset="0"/>
              </a:rPr>
              <a:t>Chris </a:t>
            </a:r>
            <a:r>
              <a:rPr lang="en-GB" sz="3600" b="1" dirty="0" err="1">
                <a:latin typeface="Calibri" panose="020F0502020204030204" pitchFamily="34" charset="0"/>
                <a:cs typeface="Calibri" panose="020F0502020204030204" pitchFamily="34" charset="0"/>
              </a:rPr>
              <a:t>Bergmeister</a:t>
            </a:r>
            <a:r>
              <a:rPr lang="en-GB" sz="3600" b="1" dirty="0">
                <a:latin typeface="Calibri" panose="020F0502020204030204" pitchFamily="34" charset="0"/>
                <a:cs typeface="Calibri" panose="020F0502020204030204" pitchFamily="34" charset="0"/>
              </a:rPr>
              <a:t> </a:t>
            </a:r>
            <a:r>
              <a:rPr lang="en-GB" sz="3600" dirty="0">
                <a:latin typeface="Calibri" panose="020F0502020204030204" pitchFamily="34" charset="0"/>
                <a:cs typeface="Calibri" panose="020F0502020204030204" pitchFamily="34" charset="0"/>
              </a:rPr>
              <a:t>(@</a:t>
            </a:r>
            <a:r>
              <a:rPr lang="en-GB" sz="3600" dirty="0" err="1">
                <a:latin typeface="Calibri" panose="020F0502020204030204" pitchFamily="34" charset="0"/>
                <a:cs typeface="Calibri" panose="020F0502020204030204" pitchFamily="34" charset="0"/>
              </a:rPr>
              <a:t>ChristophBergm</a:t>
            </a:r>
            <a:r>
              <a:rPr lang="en-GB" sz="3600" dirty="0">
                <a:latin typeface="Calibri" panose="020F0502020204030204" pitchFamily="34" charset="0"/>
                <a:cs typeface="Calibri" panose="020F0502020204030204" pitchFamily="34" charset="0"/>
              </a:rPr>
              <a:t>)</a:t>
            </a:r>
          </a:p>
          <a:p>
            <a:pPr marL="0" indent="0">
              <a:buNone/>
            </a:pPr>
            <a:r>
              <a:rPr lang="en-GB" sz="2800" i="1" dirty="0"/>
              <a:t>Chris is a PowerShell Script Analyzer Community Maintainer.</a:t>
            </a:r>
            <a:endParaRPr lang="en-GB" sz="2800" dirty="0">
              <a:latin typeface="Calibri" panose="020F0502020204030204" pitchFamily="34" charset="0"/>
              <a:cs typeface="Calibri" panose="020F0502020204030204" pitchFamily="34" charset="0"/>
            </a:endParaRPr>
          </a:p>
        </p:txBody>
      </p:sp>
      <p:pic>
        <p:nvPicPr>
          <p:cNvPr id="4" name="Picture 2" descr="https://www.powershellgallery.com/Content/Images/packageDefaul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6" y="61397"/>
            <a:ext cx="1731538" cy="1731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CCD450-DD9B-4828-93DF-5818358510D7}"/>
              </a:ext>
            </a:extLst>
          </p:cNvPr>
          <p:cNvSpPr txBox="1"/>
          <p:nvPr/>
        </p:nvSpPr>
        <p:spPr>
          <a:xfrm>
            <a:off x="10705093" y="6418556"/>
            <a:ext cx="1486907" cy="369332"/>
          </a:xfrm>
          <a:prstGeom prst="rect">
            <a:avLst/>
          </a:prstGeom>
          <a:noFill/>
        </p:spPr>
        <p:txBody>
          <a:bodyPr wrap="square" rtlCol="0">
            <a:spAutoFit/>
          </a:bodyPr>
          <a:lstStyle/>
          <a:p>
            <a:pPr algn="r"/>
            <a:r>
              <a:rPr lang="en-GB" b="1" dirty="0"/>
              <a:t>@ScotPSUG</a:t>
            </a:r>
            <a:endParaRPr lang="en-GB" dirty="0"/>
          </a:p>
        </p:txBody>
      </p:sp>
    </p:spTree>
    <p:extLst>
      <p:ext uri="{BB962C8B-B14F-4D97-AF65-F5344CB8AC3E}">
        <p14:creationId xmlns:p14="http://schemas.microsoft.com/office/powerpoint/2010/main" val="315488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FFFFFF"/>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1160</TotalTime>
  <Words>405</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Corbel</vt:lpstr>
      <vt:lpstr>Wingdings</vt:lpstr>
      <vt:lpstr>Banded</vt:lpstr>
      <vt:lpstr>PowerShell &amp; DEVOPS User Group</vt:lpstr>
      <vt:lpstr>scottish POWERSHELL &amp; DEVOPS user group</vt:lpstr>
      <vt:lpstr>uk POWERSHELL &amp; DEVOPS user groups</vt:lpstr>
      <vt:lpstr>uk POWERSHELL &amp; DEVOPS user groups</vt:lpstr>
      <vt:lpstr>uk POWERSHELL &amp; DEVOPS user groups</vt:lpstr>
      <vt:lpstr>agenda!</vt:lpstr>
      <vt:lpstr>agenda!</vt:lpstr>
      <vt:lpstr>agenda!</vt:lpstr>
      <vt:lpstr>agenda!</vt:lpstr>
      <vt:lpstr>agenda!</vt:lpstr>
      <vt:lpstr>agenda!</vt:lpstr>
      <vt:lpstr>May meetup venue</vt:lpstr>
      <vt:lpstr>Join the PSUG Slack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Scottish PowerShell &amp; Devops User Group</dc:title>
  <dc:creator>Paul Broadwith</dc:creator>
  <cp:lastModifiedBy>Paul Broadwith</cp:lastModifiedBy>
  <cp:revision>95</cp:revision>
  <dcterms:created xsi:type="dcterms:W3CDTF">2016-10-27T15:24:17Z</dcterms:created>
  <dcterms:modified xsi:type="dcterms:W3CDTF">2018-04-01T20:06:59Z</dcterms:modified>
</cp:coreProperties>
</file>