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14" r:id="rId3"/>
    <p:sldId id="311" r:id="rId4"/>
    <p:sldId id="263" r:id="rId5"/>
    <p:sldId id="291" r:id="rId6"/>
    <p:sldId id="293" r:id="rId7"/>
    <p:sldId id="267" r:id="rId8"/>
    <p:sldId id="294" r:id="rId9"/>
    <p:sldId id="295" r:id="rId10"/>
    <p:sldId id="292" r:id="rId11"/>
    <p:sldId id="270" r:id="rId12"/>
    <p:sldId id="309" r:id="rId13"/>
    <p:sldId id="266" r:id="rId14"/>
    <p:sldId id="31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3B5431-2DED-49FC-804C-F066167E12F6}" type="doc">
      <dgm:prSet loTypeId="urn:microsoft.com/office/officeart/2009/layout/CircleArrowProcess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096241-019F-453B-8713-EA4D776652E9}">
      <dgm:prSet phldrT="[Text]"/>
      <dgm:spPr/>
      <dgm:t>
        <a:bodyPr/>
        <a:lstStyle/>
        <a:p>
          <a:r>
            <a:rPr lang="en-US" dirty="0"/>
            <a:t>Consistency</a:t>
          </a:r>
        </a:p>
      </dgm:t>
    </dgm:pt>
    <dgm:pt modelId="{61C70481-3D59-4E57-98E7-F2567F5C54DE}" type="parTrans" cxnId="{784BDD1D-B39F-4428-9F3A-C779D4211C2B}">
      <dgm:prSet/>
      <dgm:spPr/>
      <dgm:t>
        <a:bodyPr/>
        <a:lstStyle/>
        <a:p>
          <a:endParaRPr lang="en-US"/>
        </a:p>
      </dgm:t>
    </dgm:pt>
    <dgm:pt modelId="{58642492-7F77-4364-9AC1-AB141DF93DB3}" type="sibTrans" cxnId="{784BDD1D-B39F-4428-9F3A-C779D4211C2B}">
      <dgm:prSet/>
      <dgm:spPr/>
      <dgm:t>
        <a:bodyPr/>
        <a:lstStyle/>
        <a:p>
          <a:endParaRPr lang="en-US"/>
        </a:p>
      </dgm:t>
    </dgm:pt>
    <dgm:pt modelId="{D14EC618-A7C6-46C9-8A8F-37DF7D7E5B06}">
      <dgm:prSet phldrT="[Text]"/>
      <dgm:spPr/>
      <dgm:t>
        <a:bodyPr/>
        <a:lstStyle/>
        <a:p>
          <a:r>
            <a:rPr lang="en-US" dirty="0"/>
            <a:t>Trust</a:t>
          </a:r>
        </a:p>
      </dgm:t>
    </dgm:pt>
    <dgm:pt modelId="{70125795-F59D-48D2-9AF5-6C2227A01A5E}" type="parTrans" cxnId="{2E064EDE-D9ED-454B-800F-BFD714C9D59E}">
      <dgm:prSet/>
      <dgm:spPr/>
      <dgm:t>
        <a:bodyPr/>
        <a:lstStyle/>
        <a:p>
          <a:endParaRPr lang="en-US"/>
        </a:p>
      </dgm:t>
    </dgm:pt>
    <dgm:pt modelId="{96E2FB77-56AF-4062-A8C8-125B4C5B73F9}" type="sibTrans" cxnId="{2E064EDE-D9ED-454B-800F-BFD714C9D59E}">
      <dgm:prSet/>
      <dgm:spPr/>
      <dgm:t>
        <a:bodyPr/>
        <a:lstStyle/>
        <a:p>
          <a:endParaRPr lang="en-US"/>
        </a:p>
      </dgm:t>
    </dgm:pt>
    <dgm:pt modelId="{A5E8CB6F-FD60-4599-9B7D-BE62E32BA6EA}">
      <dgm:prSet phldrT="[Text]"/>
      <dgm:spPr/>
      <dgm:t>
        <a:bodyPr/>
        <a:lstStyle/>
        <a:p>
          <a:r>
            <a:rPr lang="en-US" dirty="0"/>
            <a:t>Reuse and Recycle</a:t>
          </a:r>
        </a:p>
      </dgm:t>
    </dgm:pt>
    <dgm:pt modelId="{42E95BF0-4337-4BD1-8C95-00C3064200F8}" type="parTrans" cxnId="{91081E22-B8A3-4277-84CD-3F4ECC8F300B}">
      <dgm:prSet/>
      <dgm:spPr/>
      <dgm:t>
        <a:bodyPr/>
        <a:lstStyle/>
        <a:p>
          <a:endParaRPr lang="en-US"/>
        </a:p>
      </dgm:t>
    </dgm:pt>
    <dgm:pt modelId="{1ABA445F-F045-4E57-813D-0987290563AB}" type="sibTrans" cxnId="{91081E22-B8A3-4277-84CD-3F4ECC8F300B}">
      <dgm:prSet/>
      <dgm:spPr/>
      <dgm:t>
        <a:bodyPr/>
        <a:lstStyle/>
        <a:p>
          <a:endParaRPr lang="en-US"/>
        </a:p>
      </dgm:t>
    </dgm:pt>
    <dgm:pt modelId="{ADCEFE2C-D8AD-48F1-98A1-45EC424AD96D}" type="pres">
      <dgm:prSet presAssocID="{6D3B5431-2DED-49FC-804C-F066167E12F6}" presName="Name0" presStyleCnt="0">
        <dgm:presLayoutVars>
          <dgm:chMax val="7"/>
          <dgm:chPref val="7"/>
          <dgm:dir val="rev"/>
          <dgm:animLvl val="lvl"/>
        </dgm:presLayoutVars>
      </dgm:prSet>
      <dgm:spPr/>
    </dgm:pt>
    <dgm:pt modelId="{802C5E63-AD0D-4F4C-876A-7FF84AD9E031}" type="pres">
      <dgm:prSet presAssocID="{A3096241-019F-453B-8713-EA4D776652E9}" presName="Accent1" presStyleCnt="0"/>
      <dgm:spPr/>
    </dgm:pt>
    <dgm:pt modelId="{1B6947BC-BB5D-42FC-97B2-7BF5F5D73B60}" type="pres">
      <dgm:prSet presAssocID="{A3096241-019F-453B-8713-EA4D776652E9}" presName="Accent" presStyleLbl="node1" presStyleIdx="0" presStyleCnt="3"/>
      <dgm:spPr>
        <a:solidFill>
          <a:schemeClr val="accent6">
            <a:lumMod val="75000"/>
          </a:schemeClr>
        </a:solidFill>
      </dgm:spPr>
    </dgm:pt>
    <dgm:pt modelId="{6D0527A7-6ED7-4798-A99D-6765739BD0E0}" type="pres">
      <dgm:prSet presAssocID="{A3096241-019F-453B-8713-EA4D776652E9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76A04879-A27A-441C-8E86-C2B51E680BCB}" type="pres">
      <dgm:prSet presAssocID="{D14EC618-A7C6-46C9-8A8F-37DF7D7E5B06}" presName="Accent2" presStyleCnt="0"/>
      <dgm:spPr/>
    </dgm:pt>
    <dgm:pt modelId="{FE5839E5-7D9A-4D63-80BD-B58A2B8BA1A4}" type="pres">
      <dgm:prSet presAssocID="{D14EC618-A7C6-46C9-8A8F-37DF7D7E5B06}" presName="Accent" presStyleLbl="node1" presStyleIdx="1" presStyleCnt="3"/>
      <dgm:spPr>
        <a:solidFill>
          <a:schemeClr val="accent6">
            <a:lumMod val="75000"/>
          </a:schemeClr>
        </a:solidFill>
      </dgm:spPr>
    </dgm:pt>
    <dgm:pt modelId="{C4C10904-2C48-4685-BA15-16B1CEE08491}" type="pres">
      <dgm:prSet presAssocID="{D14EC618-A7C6-46C9-8A8F-37DF7D7E5B06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58F452D2-A076-41C7-A963-A1FC5C84B10E}" type="pres">
      <dgm:prSet presAssocID="{A5E8CB6F-FD60-4599-9B7D-BE62E32BA6EA}" presName="Accent3" presStyleCnt="0"/>
      <dgm:spPr/>
    </dgm:pt>
    <dgm:pt modelId="{D14A389A-5017-48FD-AB28-82939082BE96}" type="pres">
      <dgm:prSet presAssocID="{A5E8CB6F-FD60-4599-9B7D-BE62E32BA6EA}" presName="Accent" presStyleLbl="node1" presStyleIdx="2" presStyleCnt="3"/>
      <dgm:spPr>
        <a:solidFill>
          <a:srgbClr val="00B050"/>
        </a:solidFill>
      </dgm:spPr>
    </dgm:pt>
    <dgm:pt modelId="{67378FA2-3B89-4F70-8B02-4A4F1B12FC5D}" type="pres">
      <dgm:prSet presAssocID="{A5E8CB6F-FD60-4599-9B7D-BE62E32BA6EA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290A1617-65EF-4622-8437-5BCB0C6252DE}" type="presOf" srcId="{D14EC618-A7C6-46C9-8A8F-37DF7D7E5B06}" destId="{C4C10904-2C48-4685-BA15-16B1CEE08491}" srcOrd="0" destOrd="0" presId="urn:microsoft.com/office/officeart/2009/layout/CircleArrowProcess"/>
    <dgm:cxn modelId="{784BDD1D-B39F-4428-9F3A-C779D4211C2B}" srcId="{6D3B5431-2DED-49FC-804C-F066167E12F6}" destId="{A3096241-019F-453B-8713-EA4D776652E9}" srcOrd="0" destOrd="0" parTransId="{61C70481-3D59-4E57-98E7-F2567F5C54DE}" sibTransId="{58642492-7F77-4364-9AC1-AB141DF93DB3}"/>
    <dgm:cxn modelId="{91081E22-B8A3-4277-84CD-3F4ECC8F300B}" srcId="{6D3B5431-2DED-49FC-804C-F066167E12F6}" destId="{A5E8CB6F-FD60-4599-9B7D-BE62E32BA6EA}" srcOrd="2" destOrd="0" parTransId="{42E95BF0-4337-4BD1-8C95-00C3064200F8}" sibTransId="{1ABA445F-F045-4E57-813D-0987290563AB}"/>
    <dgm:cxn modelId="{8FE8F161-BD16-404E-9755-BE52FA15936C}" type="presOf" srcId="{A5E8CB6F-FD60-4599-9B7D-BE62E32BA6EA}" destId="{67378FA2-3B89-4F70-8B02-4A4F1B12FC5D}" srcOrd="0" destOrd="0" presId="urn:microsoft.com/office/officeart/2009/layout/CircleArrowProcess"/>
    <dgm:cxn modelId="{19FA8680-225D-4518-ACAF-E7D5B7D55B5B}" type="presOf" srcId="{6D3B5431-2DED-49FC-804C-F066167E12F6}" destId="{ADCEFE2C-D8AD-48F1-98A1-45EC424AD96D}" srcOrd="0" destOrd="0" presId="urn:microsoft.com/office/officeart/2009/layout/CircleArrowProcess"/>
    <dgm:cxn modelId="{2BBC41DC-ABDA-4221-BAA2-12B20F3FEC76}" type="presOf" srcId="{A3096241-019F-453B-8713-EA4D776652E9}" destId="{6D0527A7-6ED7-4798-A99D-6765739BD0E0}" srcOrd="0" destOrd="0" presId="urn:microsoft.com/office/officeart/2009/layout/CircleArrowProcess"/>
    <dgm:cxn modelId="{2E064EDE-D9ED-454B-800F-BFD714C9D59E}" srcId="{6D3B5431-2DED-49FC-804C-F066167E12F6}" destId="{D14EC618-A7C6-46C9-8A8F-37DF7D7E5B06}" srcOrd="1" destOrd="0" parTransId="{70125795-F59D-48D2-9AF5-6C2227A01A5E}" sibTransId="{96E2FB77-56AF-4062-A8C8-125B4C5B73F9}"/>
    <dgm:cxn modelId="{029CB6DA-502B-4FB1-8982-AB2D1D7ADC97}" type="presParOf" srcId="{ADCEFE2C-D8AD-48F1-98A1-45EC424AD96D}" destId="{802C5E63-AD0D-4F4C-876A-7FF84AD9E031}" srcOrd="0" destOrd="0" presId="urn:microsoft.com/office/officeart/2009/layout/CircleArrowProcess"/>
    <dgm:cxn modelId="{C6184133-981F-479A-A1F8-D3D822A2F69D}" type="presParOf" srcId="{802C5E63-AD0D-4F4C-876A-7FF84AD9E031}" destId="{1B6947BC-BB5D-42FC-97B2-7BF5F5D73B60}" srcOrd="0" destOrd="0" presId="urn:microsoft.com/office/officeart/2009/layout/CircleArrowProcess"/>
    <dgm:cxn modelId="{951BF951-2C37-4BDD-950F-7EB4921D0453}" type="presParOf" srcId="{ADCEFE2C-D8AD-48F1-98A1-45EC424AD96D}" destId="{6D0527A7-6ED7-4798-A99D-6765739BD0E0}" srcOrd="1" destOrd="0" presId="urn:microsoft.com/office/officeart/2009/layout/CircleArrowProcess"/>
    <dgm:cxn modelId="{B9640CDF-E9AB-40B1-B224-CEE683E576F5}" type="presParOf" srcId="{ADCEFE2C-D8AD-48F1-98A1-45EC424AD96D}" destId="{76A04879-A27A-441C-8E86-C2B51E680BCB}" srcOrd="2" destOrd="0" presId="urn:microsoft.com/office/officeart/2009/layout/CircleArrowProcess"/>
    <dgm:cxn modelId="{7ECDD9A0-CFC8-40F2-B922-A8C2A863818B}" type="presParOf" srcId="{76A04879-A27A-441C-8E86-C2B51E680BCB}" destId="{FE5839E5-7D9A-4D63-80BD-B58A2B8BA1A4}" srcOrd="0" destOrd="0" presId="urn:microsoft.com/office/officeart/2009/layout/CircleArrowProcess"/>
    <dgm:cxn modelId="{37226718-A1EF-4DF3-9219-AF5E263AF46F}" type="presParOf" srcId="{ADCEFE2C-D8AD-48F1-98A1-45EC424AD96D}" destId="{C4C10904-2C48-4685-BA15-16B1CEE08491}" srcOrd="3" destOrd="0" presId="urn:microsoft.com/office/officeart/2009/layout/CircleArrowProcess"/>
    <dgm:cxn modelId="{D5FDD176-2C47-45BF-B107-6AA3430D3FF9}" type="presParOf" srcId="{ADCEFE2C-D8AD-48F1-98A1-45EC424AD96D}" destId="{58F452D2-A076-41C7-A963-A1FC5C84B10E}" srcOrd="4" destOrd="0" presId="urn:microsoft.com/office/officeart/2009/layout/CircleArrowProcess"/>
    <dgm:cxn modelId="{8C9D49FE-A3E8-4517-94C6-569DBF435A49}" type="presParOf" srcId="{58F452D2-A076-41C7-A963-A1FC5C84B10E}" destId="{D14A389A-5017-48FD-AB28-82939082BE96}" srcOrd="0" destOrd="0" presId="urn:microsoft.com/office/officeart/2009/layout/CircleArrowProcess"/>
    <dgm:cxn modelId="{31339D4A-3545-4EE4-8952-9BF594C127D7}" type="presParOf" srcId="{ADCEFE2C-D8AD-48F1-98A1-45EC424AD96D}" destId="{67378FA2-3B89-4F70-8B02-4A4F1B12FC5D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6947BC-BB5D-42FC-97B2-7BF5F5D73B60}">
      <dsp:nvSpPr>
        <dsp:cNvPr id="0" name=""/>
        <dsp:cNvSpPr/>
      </dsp:nvSpPr>
      <dsp:spPr>
        <a:xfrm>
          <a:off x="653880" y="7868"/>
          <a:ext cx="2178919" cy="2179250"/>
        </a:xfrm>
        <a:prstGeom prst="leftCircularArrow">
          <a:avLst>
            <a:gd name="adj1" fmla="val 10980"/>
            <a:gd name="adj2" fmla="val 1142322"/>
            <a:gd name="adj3" fmla="val 6300000"/>
            <a:gd name="adj4" fmla="val 0"/>
            <a:gd name="adj5" fmla="val 125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0527A7-6ED7-4798-A99D-6765739BD0E0}">
      <dsp:nvSpPr>
        <dsp:cNvPr id="0" name=""/>
        <dsp:cNvSpPr/>
      </dsp:nvSpPr>
      <dsp:spPr>
        <a:xfrm>
          <a:off x="1137948" y="794643"/>
          <a:ext cx="1210783" cy="605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Consistency</a:t>
          </a:r>
        </a:p>
      </dsp:txBody>
      <dsp:txXfrm>
        <a:off x="1137948" y="794643"/>
        <a:ext cx="1210783" cy="605246"/>
      </dsp:txXfrm>
    </dsp:sp>
    <dsp:sp modelId="{FE5839E5-7D9A-4D63-80BD-B58A2B8BA1A4}">
      <dsp:nvSpPr>
        <dsp:cNvPr id="0" name=""/>
        <dsp:cNvSpPr/>
      </dsp:nvSpPr>
      <dsp:spPr>
        <a:xfrm>
          <a:off x="1259067" y="1260009"/>
          <a:ext cx="2178919" cy="2179250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C10904-2C48-4685-BA15-16B1CEE08491}">
      <dsp:nvSpPr>
        <dsp:cNvPr id="0" name=""/>
        <dsp:cNvSpPr/>
      </dsp:nvSpPr>
      <dsp:spPr>
        <a:xfrm>
          <a:off x="1740680" y="2054028"/>
          <a:ext cx="1210783" cy="605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Trust</a:t>
          </a:r>
        </a:p>
      </dsp:txBody>
      <dsp:txXfrm>
        <a:off x="1740680" y="2054028"/>
        <a:ext cx="1210783" cy="605246"/>
      </dsp:txXfrm>
    </dsp:sp>
    <dsp:sp modelId="{D14A389A-5017-48FD-AB28-82939082BE96}">
      <dsp:nvSpPr>
        <dsp:cNvPr id="0" name=""/>
        <dsp:cNvSpPr/>
      </dsp:nvSpPr>
      <dsp:spPr>
        <a:xfrm>
          <a:off x="808552" y="2661991"/>
          <a:ext cx="1872029" cy="1872779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378FA2-3B89-4F70-8B02-4A4F1B12FC5D}">
      <dsp:nvSpPr>
        <dsp:cNvPr id="0" name=""/>
        <dsp:cNvSpPr/>
      </dsp:nvSpPr>
      <dsp:spPr>
        <a:xfrm>
          <a:off x="1137948" y="3315223"/>
          <a:ext cx="1210783" cy="605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Reuse and Recycle</a:t>
          </a:r>
        </a:p>
      </dsp:txBody>
      <dsp:txXfrm>
        <a:off x="1137948" y="3315223"/>
        <a:ext cx="1210783" cy="605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gif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0439" y="2152076"/>
            <a:ext cx="9725479" cy="1739347"/>
          </a:xfrm>
        </p:spPr>
        <p:txBody>
          <a:bodyPr>
            <a:normAutofit/>
          </a:bodyPr>
          <a:lstStyle/>
          <a:p>
            <a:pPr algn="l"/>
            <a:r>
              <a:rPr lang="en-GB" sz="4800" dirty="0"/>
              <a:t>Validate your </a:t>
            </a:r>
            <a:r>
              <a:rPr lang="en-GB" sz="4800" dirty="0" err="1"/>
              <a:t>powershell</a:t>
            </a:r>
            <a:r>
              <a:rPr lang="en-GB" sz="4800" dirty="0"/>
              <a:t> </a:t>
            </a:r>
            <a:r>
              <a:rPr lang="en-GB" sz="4800" dirty="0" err="1"/>
              <a:t>paramters</a:t>
            </a:r>
            <a:r>
              <a:rPr lang="en-GB" sz="4800" dirty="0"/>
              <a:t> with </a:t>
            </a:r>
            <a:r>
              <a:rPr lang="en-GB" sz="4800" dirty="0" err="1"/>
              <a:t>enums</a:t>
            </a:r>
            <a:endParaRPr lang="en-GB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711" y="3996249"/>
            <a:ext cx="11660877" cy="2058321"/>
          </a:xfrm>
        </p:spPr>
        <p:txBody>
          <a:bodyPr>
            <a:normAutofit/>
          </a:bodyPr>
          <a:lstStyle/>
          <a:p>
            <a:r>
              <a:rPr lang="en-GB" sz="3200" b="1" dirty="0"/>
              <a:t>Paul Broadwith</a:t>
            </a:r>
          </a:p>
          <a:p>
            <a:pPr algn="l"/>
            <a:br>
              <a:rPr lang="en-GB" sz="3200" b="1" i="1" dirty="0"/>
            </a:br>
            <a:r>
              <a:rPr lang="en-GB" sz="3200" b="1" i="1" dirty="0"/>
              <a:t>	</a:t>
            </a:r>
            <a:r>
              <a:rPr lang="en-GB" sz="2800" b="1" i="1" dirty="0"/>
              <a:t>@</a:t>
            </a:r>
            <a:r>
              <a:rPr lang="en-GB" sz="2800" b="1" i="1" dirty="0" err="1"/>
              <a:t>pauby</a:t>
            </a:r>
            <a:r>
              <a:rPr lang="en-GB" sz="2800" b="1" i="1" dirty="0"/>
              <a:t>			pauby.com			github.com/</a:t>
            </a:r>
            <a:r>
              <a:rPr lang="en-GB" sz="2800" b="1" i="1" dirty="0" err="1"/>
              <a:t>pauby</a:t>
            </a:r>
            <a:endParaRPr lang="en-GB" sz="2800" b="1" i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11" y="1976146"/>
            <a:ext cx="1915276" cy="1915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FC5C80-FE22-496E-98D2-2C2E55A52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184" y="5159656"/>
            <a:ext cx="388449" cy="3884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0B695E9-C269-470E-BC18-DA54A359FE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9676" y="5160407"/>
            <a:ext cx="357231" cy="3572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3DEF21-4EC2-4810-9D5D-223AE4A6E5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545" y="5113032"/>
            <a:ext cx="481695" cy="48169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EF8210E-6937-4798-AB7B-66F16C4FAC5D}"/>
              </a:ext>
            </a:extLst>
          </p:cNvPr>
          <p:cNvSpPr/>
          <p:nvPr/>
        </p:nvSpPr>
        <p:spPr>
          <a:xfrm>
            <a:off x="10602462" y="6569834"/>
            <a:ext cx="153920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1000" b="1" dirty="0"/>
              <a:t>Paul Broadwith @</a:t>
            </a:r>
            <a:r>
              <a:rPr lang="en-GB" sz="1000" b="1" dirty="0" err="1"/>
              <a:t>pauby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022239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Why Use advanced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200" dirty="0"/>
              <a:t>Allows your function to accept </a:t>
            </a:r>
            <a:r>
              <a:rPr lang="en-GB" sz="3200" b="1" dirty="0">
                <a:latin typeface="Consolas" panose="020B0609020204030204" pitchFamily="49" charset="0"/>
              </a:rPr>
              <a:t>-Verbose</a:t>
            </a:r>
            <a:r>
              <a:rPr lang="en-GB" sz="3200" dirty="0">
                <a:latin typeface="Consolas" panose="020B0609020204030204" pitchFamily="49" charset="0"/>
              </a:rPr>
              <a:t>, </a:t>
            </a:r>
            <a:r>
              <a:rPr lang="en-GB" sz="3200" b="1" dirty="0">
                <a:latin typeface="Consolas" panose="020B0609020204030204" pitchFamily="49" charset="0"/>
              </a:rPr>
              <a:t>-Debug</a:t>
            </a:r>
            <a:r>
              <a:rPr lang="en-GB" sz="3200" dirty="0">
                <a:latin typeface="Consolas" panose="020B0609020204030204" pitchFamily="49" charset="0"/>
              </a:rPr>
              <a:t>, </a:t>
            </a:r>
            <a:br>
              <a:rPr lang="en-GB" sz="3200" dirty="0">
                <a:latin typeface="Consolas" panose="020B0609020204030204" pitchFamily="49" charset="0"/>
              </a:rPr>
            </a:br>
            <a:r>
              <a:rPr lang="en-GB" sz="3200" b="1" dirty="0">
                <a:latin typeface="Consolas" panose="020B0609020204030204" pitchFamily="49" charset="0"/>
              </a:rPr>
              <a:t>-</a:t>
            </a:r>
            <a:r>
              <a:rPr lang="en-GB" sz="3200" b="1" dirty="0" err="1">
                <a:latin typeface="Consolas" panose="020B0609020204030204" pitchFamily="49" charset="0"/>
              </a:rPr>
              <a:t>WhatIf</a:t>
            </a:r>
            <a:r>
              <a:rPr lang="en-GB" sz="3200" dirty="0">
                <a:latin typeface="Consolas" panose="020B0609020204030204" pitchFamily="49" charset="0"/>
              </a:rPr>
              <a:t>, </a:t>
            </a:r>
            <a:r>
              <a:rPr lang="en-GB" sz="3200" b="1" dirty="0">
                <a:latin typeface="Consolas" panose="020B0609020204030204" pitchFamily="49" charset="0"/>
              </a:rPr>
              <a:t>-Confirm, -</a:t>
            </a:r>
            <a:r>
              <a:rPr lang="en-GB" sz="3200" b="1" dirty="0" err="1">
                <a:latin typeface="Consolas" panose="020B0609020204030204" pitchFamily="49" charset="0"/>
              </a:rPr>
              <a:t>ErrorAction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/>
              <a:t>and others. </a:t>
            </a:r>
          </a:p>
          <a:p>
            <a:r>
              <a:rPr lang="en-GB" sz="3400" dirty="0"/>
              <a:t>Access to the pipeline</a:t>
            </a:r>
          </a:p>
          <a:p>
            <a:endParaRPr lang="en-GB" sz="3200" dirty="0"/>
          </a:p>
          <a:p>
            <a:r>
              <a:rPr lang="en-GB" sz="3400" dirty="0"/>
              <a:t>Parameter Sets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794" y="3233872"/>
            <a:ext cx="4162425" cy="10001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0794" y="4452740"/>
            <a:ext cx="34290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18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Just do it!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600" dirty="0"/>
              <a:t>Define advanced function using </a:t>
            </a:r>
            <a:r>
              <a:rPr lang="en-GB" sz="3600" b="1" dirty="0">
                <a:latin typeface="Consolas" panose="020B0609020204030204" pitchFamily="49" charset="0"/>
              </a:rPr>
              <a:t>[</a:t>
            </a:r>
            <a:r>
              <a:rPr lang="en-GB" sz="3600" b="1" dirty="0" err="1">
                <a:latin typeface="Consolas" panose="020B0609020204030204" pitchFamily="49" charset="0"/>
              </a:rPr>
              <a:t>CmdletBinding</a:t>
            </a:r>
            <a:r>
              <a:rPr lang="en-GB" sz="3600" b="1" dirty="0">
                <a:latin typeface="Consolas" panose="020B0609020204030204" pitchFamily="49" charset="0"/>
              </a:rPr>
              <a:t>()]</a:t>
            </a:r>
          </a:p>
          <a:p>
            <a:endParaRPr lang="en-GB" sz="3600" dirty="0"/>
          </a:p>
          <a:p>
            <a:endParaRPr lang="en-GB" sz="3600" dirty="0"/>
          </a:p>
          <a:p>
            <a:endParaRPr lang="en-GB" sz="3600" dirty="0"/>
          </a:p>
          <a:p>
            <a:r>
              <a:rPr lang="en-GB" sz="3600" dirty="0"/>
              <a:t>Use </a:t>
            </a:r>
            <a:r>
              <a:rPr lang="en-GB" sz="3600" b="1" dirty="0">
                <a:latin typeface="Consolas" panose="020B0609020204030204" pitchFamily="49" charset="0"/>
              </a:rPr>
              <a:t>man </a:t>
            </a:r>
            <a:r>
              <a:rPr lang="en-GB" sz="3600" b="1" dirty="0" err="1">
                <a:latin typeface="Consolas" panose="020B0609020204030204" pitchFamily="49" charset="0"/>
              </a:rPr>
              <a:t>about_functions_advanced</a:t>
            </a:r>
            <a:endParaRPr lang="en-GB" sz="3600" b="1" dirty="0">
              <a:latin typeface="Consolas" panose="020B0609020204030204" pitchFamily="49" charset="0"/>
            </a:endParaRP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49" y="2584421"/>
            <a:ext cx="780097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350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0439" y="2152076"/>
            <a:ext cx="9725479" cy="1739347"/>
          </a:xfrm>
        </p:spPr>
        <p:txBody>
          <a:bodyPr>
            <a:normAutofit/>
          </a:bodyPr>
          <a:lstStyle/>
          <a:p>
            <a:pPr algn="l"/>
            <a:r>
              <a:rPr lang="en-GB" dirty="0">
                <a:sym typeface="Wingdings" panose="05000000000000000000" pitchFamily="2" charset="2"/>
              </a:rPr>
              <a:t>Questions?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11" y="1976146"/>
            <a:ext cx="1915276" cy="1915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3525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600" dirty="0"/>
              <a:t>PowerShell Practice &amp; Style Guide</a:t>
            </a:r>
          </a:p>
          <a:p>
            <a:pPr lvl="1"/>
            <a:r>
              <a:rPr lang="en-GB" sz="3400" dirty="0"/>
              <a:t>https://github.com/PoshCode/PowerShellPracticeAndStyle</a:t>
            </a:r>
          </a:p>
          <a:p>
            <a:pPr lvl="1"/>
            <a:endParaRPr lang="en-GB" sz="3400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332B5F-C6A6-42CA-847E-063ADF6D7F49}"/>
              </a:ext>
            </a:extLst>
          </p:cNvPr>
          <p:cNvSpPr txBox="1"/>
          <p:nvPr/>
        </p:nvSpPr>
        <p:spPr>
          <a:xfrm>
            <a:off x="9394899" y="0"/>
            <a:ext cx="2737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Paul Broadwith @</a:t>
            </a:r>
            <a:r>
              <a:rPr lang="en-GB" b="1" dirty="0" err="1"/>
              <a:t>pauby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8503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0439" y="2152076"/>
            <a:ext cx="9725479" cy="1739347"/>
          </a:xfrm>
        </p:spPr>
        <p:txBody>
          <a:bodyPr>
            <a:normAutofit/>
          </a:bodyPr>
          <a:lstStyle/>
          <a:p>
            <a:pPr algn="l"/>
            <a:r>
              <a:rPr lang="en-GB" dirty="0">
                <a:sym typeface="Wingdings" panose="05000000000000000000" pitchFamily="2" charset="2"/>
              </a:rPr>
              <a:t>Thank you!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11" y="1976146"/>
            <a:ext cx="1915276" cy="1915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A733426F-925B-4352-AE6E-A623C5264A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711" y="3996249"/>
            <a:ext cx="11660877" cy="2058321"/>
          </a:xfrm>
        </p:spPr>
        <p:txBody>
          <a:bodyPr>
            <a:normAutofit/>
          </a:bodyPr>
          <a:lstStyle/>
          <a:p>
            <a:r>
              <a:rPr lang="en-GB" sz="3200" b="1" dirty="0"/>
              <a:t>Paul Broadwith</a:t>
            </a:r>
          </a:p>
          <a:p>
            <a:pPr algn="l"/>
            <a:br>
              <a:rPr lang="en-GB" sz="3200" b="1" i="1" dirty="0"/>
            </a:br>
            <a:r>
              <a:rPr lang="en-GB" sz="3200" b="1" i="1" dirty="0"/>
              <a:t>	</a:t>
            </a:r>
            <a:r>
              <a:rPr lang="en-GB" sz="2800" b="1" i="1" dirty="0"/>
              <a:t>@</a:t>
            </a:r>
            <a:r>
              <a:rPr lang="en-GB" sz="2800" b="1" i="1" dirty="0" err="1"/>
              <a:t>pauby</a:t>
            </a:r>
            <a:r>
              <a:rPr lang="en-GB" sz="2800" b="1" i="1" dirty="0"/>
              <a:t>			pauby.com			github.com/</a:t>
            </a:r>
            <a:r>
              <a:rPr lang="en-GB" sz="2800" b="1" i="1" dirty="0" err="1"/>
              <a:t>pauby</a:t>
            </a:r>
            <a:endParaRPr lang="en-GB" sz="2800" b="1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1B4C0A-D755-4495-9E65-C8D2EECFB4FC}"/>
              </a:ext>
            </a:extLst>
          </p:cNvPr>
          <p:cNvSpPr txBox="1"/>
          <p:nvPr/>
        </p:nvSpPr>
        <p:spPr>
          <a:xfrm>
            <a:off x="9394899" y="0"/>
            <a:ext cx="2737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Paul Broadwith @</a:t>
            </a:r>
            <a:r>
              <a:rPr lang="en-GB" b="1" dirty="0" err="1"/>
              <a:t>pauby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BF1833-E5BD-43C8-9AAE-AF0C430FCD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915" y="5025409"/>
            <a:ext cx="674055" cy="6740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685E8F0-0363-4464-A52F-FB09E0DB73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219" y="5159656"/>
            <a:ext cx="405559" cy="4055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01FFE6-6CA3-4F1D-9018-DA8627A127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02" y="5142751"/>
            <a:ext cx="422464" cy="42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396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9567207" cy="472744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3200" b="1" dirty="0">
                <a:sym typeface="Wingdings" panose="05000000000000000000" pitchFamily="2" charset="2"/>
              </a:rPr>
              <a:t>Paul Broadwith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3000" b="1" dirty="0">
                <a:sym typeface="Wingdings" panose="05000000000000000000" pitchFamily="2" charset="2"/>
              </a:rPr>
              <a:t>Freelancer since 2001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3000" b="1" dirty="0">
                <a:sym typeface="Wingdings" panose="05000000000000000000" pitchFamily="2" charset="2"/>
              </a:rPr>
              <a:t>25 years in IT in the defence, government, financial services and nuclear industry sectors;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b="1" dirty="0">
                <a:sym typeface="Wingdings" panose="05000000000000000000" pitchFamily="2" charset="2"/>
              </a:rPr>
              <a:t>Contact 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3000" b="1" dirty="0">
                <a:sym typeface="Wingdings" panose="05000000000000000000" pitchFamily="2" charset="2"/>
              </a:rPr>
              <a:t>  https://pauby.com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3000" b="1" dirty="0">
                <a:sym typeface="Wingdings" panose="05000000000000000000" pitchFamily="2" charset="2"/>
              </a:rPr>
              <a:t>  @</a:t>
            </a:r>
            <a:r>
              <a:rPr lang="en-GB" sz="3000" b="1" dirty="0" err="1">
                <a:sym typeface="Wingdings" panose="05000000000000000000" pitchFamily="2" charset="2"/>
              </a:rPr>
              <a:t>pauby</a:t>
            </a:r>
            <a:endParaRPr lang="en-GB" sz="3000" b="1" dirty="0">
              <a:sym typeface="Wingdings" panose="05000000000000000000" pitchFamily="2" charset="2"/>
            </a:endParaRPr>
          </a:p>
          <a:p>
            <a:pPr marL="228600" lvl="1" indent="0">
              <a:buNone/>
            </a:pPr>
            <a:r>
              <a:rPr lang="en-GB" sz="3200" b="1" dirty="0"/>
              <a:t>    https://github.com/pauby</a:t>
            </a:r>
            <a:endParaRPr lang="en-GB" sz="3000" b="1" dirty="0">
              <a:sym typeface="Wingdings" panose="05000000000000000000" pitchFamily="2" charset="2"/>
            </a:endParaRPr>
          </a:p>
          <a:p>
            <a:pPr marL="228600" lvl="1" indent="0">
              <a:buNone/>
            </a:pPr>
            <a:r>
              <a:rPr lang="en-GB" sz="3000" b="1" dirty="0">
                <a:sym typeface="Wingdings" panose="05000000000000000000" pitchFamily="2" charset="2"/>
              </a:rPr>
              <a:t>    https://www.linkedin.com/in/paulbroadwith/</a:t>
            </a:r>
            <a:endParaRPr lang="en-GB" sz="3200" b="1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GB" sz="3000" b="1" dirty="0">
              <a:sym typeface="Wingdings" panose="05000000000000000000" pitchFamily="2" charset="2"/>
            </a:endParaRP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7A35138-6DD4-4E68-BF93-C1C216961C6D}"/>
              </a:ext>
            </a:extLst>
          </p:cNvPr>
          <p:cNvSpPr/>
          <p:nvPr/>
        </p:nvSpPr>
        <p:spPr>
          <a:xfrm>
            <a:off x="10602462" y="6568408"/>
            <a:ext cx="153920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1000" b="1" dirty="0"/>
              <a:t>Paul Broadwith @</a:t>
            </a:r>
            <a:r>
              <a:rPr lang="en-GB" sz="1000" b="1" dirty="0" err="1"/>
              <a:t>pauby</a:t>
            </a:r>
            <a:endParaRPr lang="en-GB" sz="1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9BBE3A-26AC-41EF-865F-9B8567411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588" y="4568956"/>
            <a:ext cx="327171" cy="3271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E07BC0-E534-4425-8788-3D72082EE6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870" y="5054312"/>
            <a:ext cx="409384" cy="4093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39152F-58CC-43DE-BAD8-56C12D7486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490" y="6039809"/>
            <a:ext cx="447764" cy="4093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5E94AD2-312C-4A85-811C-EBE58C0149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97006" y="1929839"/>
            <a:ext cx="2438447" cy="344641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F149EBA-9B89-4A6B-938B-E826E87352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3490" y="5530282"/>
            <a:ext cx="409384" cy="40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130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What IS AN ENUM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72744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3200" b="1" dirty="0">
                <a:sym typeface="Wingdings" panose="05000000000000000000" pitchFamily="2" charset="2"/>
              </a:rPr>
              <a:t>Short for enumerated (data) type;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b="1" dirty="0">
                <a:sym typeface="Wingdings" panose="05000000000000000000" pitchFamily="2" charset="2"/>
              </a:rPr>
              <a:t>Defines a set of values that a data type can have and restrict it’s value to </a:t>
            </a:r>
            <a:r>
              <a:rPr lang="en-GB" sz="3200" b="1">
                <a:sym typeface="Wingdings" panose="05000000000000000000" pitchFamily="2" charset="2"/>
              </a:rPr>
              <a:t>those types;</a:t>
            </a:r>
            <a:endParaRPr lang="en-GB" sz="3200" b="1" dirty="0"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3200" b="1" dirty="0">
                <a:sym typeface="Wingdings" panose="05000000000000000000" pitchFamily="2" charset="2"/>
              </a:rPr>
              <a:t>Rules: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3000" b="1" dirty="0">
                <a:sym typeface="Wingdings" panose="05000000000000000000" pitchFamily="2" charset="2"/>
              </a:rPr>
              <a:t>An </a:t>
            </a:r>
            <a:r>
              <a:rPr lang="en-GB" sz="3000" b="1" dirty="0" err="1">
                <a:sym typeface="Wingdings" panose="05000000000000000000" pitchFamily="2" charset="2"/>
              </a:rPr>
              <a:t>enum</a:t>
            </a:r>
            <a:r>
              <a:rPr lang="en-GB" sz="3000" b="1" dirty="0">
                <a:sym typeface="Wingdings" panose="05000000000000000000" pitchFamily="2" charset="2"/>
              </a:rPr>
              <a:t> can only hold one value;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3000" b="1" dirty="0">
                <a:sym typeface="Wingdings" panose="05000000000000000000" pitchFamily="2" charset="2"/>
              </a:rPr>
              <a:t>The value of an </a:t>
            </a:r>
            <a:r>
              <a:rPr lang="en-GB" sz="3000" b="1" dirty="0" err="1">
                <a:sym typeface="Wingdings" panose="05000000000000000000" pitchFamily="2" charset="2"/>
              </a:rPr>
              <a:t>enum</a:t>
            </a:r>
            <a:r>
              <a:rPr lang="en-GB" sz="3000" b="1" dirty="0">
                <a:sym typeface="Wingdings" panose="05000000000000000000" pitchFamily="2" charset="2"/>
              </a:rPr>
              <a:t> is restricted to the defined set;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800" b="1" dirty="0">
                <a:sym typeface="Wingdings" panose="05000000000000000000" pitchFamily="2" charset="2"/>
              </a:rPr>
              <a:t>Each member of the defined set has an associated integer value starting from zero for the first member;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7A35138-6DD4-4E68-BF93-C1C216961C6D}"/>
              </a:ext>
            </a:extLst>
          </p:cNvPr>
          <p:cNvSpPr/>
          <p:nvPr/>
        </p:nvSpPr>
        <p:spPr>
          <a:xfrm>
            <a:off x="10602462" y="6568408"/>
            <a:ext cx="153920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1000" b="1" dirty="0"/>
              <a:t>Paul Broadwith @</a:t>
            </a:r>
            <a:r>
              <a:rPr lang="en-GB" sz="1000" b="1" dirty="0" err="1"/>
              <a:t>pauby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45777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10 do’s and </a:t>
            </a:r>
            <a:r>
              <a:rPr lang="en-GB" dirty="0" err="1"/>
              <a:t>don’t’s</a:t>
            </a:r>
            <a:r>
              <a:rPr lang="en-GB" dirty="0"/>
              <a:t> of </a:t>
            </a:r>
            <a:r>
              <a:rPr lang="en-GB" dirty="0" err="1"/>
              <a:t>powershell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727449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GB" sz="3200" b="1" dirty="0">
                <a:sym typeface="Wingdings" panose="05000000000000000000" pitchFamily="2" charset="2"/>
              </a:rPr>
              <a:t>Develop a style and stick to it</a:t>
            </a:r>
          </a:p>
          <a:p>
            <a:pPr marL="514350" indent="-514350">
              <a:buAutoNum type="arabicPeriod"/>
            </a:pPr>
            <a:r>
              <a:rPr lang="en-GB" sz="3200" b="1" dirty="0">
                <a:sym typeface="Wingdings" panose="05000000000000000000" pitchFamily="2" charset="2"/>
              </a:rPr>
              <a:t>Use Advanced Functions</a:t>
            </a:r>
          </a:p>
          <a:p>
            <a:pPr marL="514350" indent="-514350">
              <a:buFont typeface="Wingdings" pitchFamily="2" charset="2"/>
              <a:buAutoNum type="arabicPeriod"/>
            </a:pPr>
            <a:r>
              <a:rPr lang="en-GB" sz="3200" b="1" dirty="0">
                <a:sym typeface="Wingdings" panose="05000000000000000000" pitchFamily="2" charset="2"/>
              </a:rPr>
              <a:t>Leverage built-in validation </a:t>
            </a:r>
          </a:p>
          <a:p>
            <a:pPr marL="514350" indent="-514350">
              <a:buFont typeface="Wingdings" pitchFamily="2" charset="2"/>
              <a:buAutoNum type="arabicPeriod"/>
            </a:pPr>
            <a:r>
              <a:rPr lang="en-GB" sz="3200" b="1" dirty="0">
                <a:sym typeface="Wingdings" panose="05000000000000000000" pitchFamily="2" charset="2"/>
              </a:rPr>
              <a:t>Name your things well</a:t>
            </a:r>
          </a:p>
          <a:p>
            <a:pPr marL="514350" indent="-514350">
              <a:buFont typeface="Wingdings" pitchFamily="2" charset="2"/>
              <a:buAutoNum type="arabicPeriod"/>
            </a:pPr>
            <a:r>
              <a:rPr lang="en-GB" sz="3200" b="1" dirty="0">
                <a:sym typeface="Wingdings" panose="05000000000000000000" pitchFamily="2" charset="2"/>
              </a:rPr>
              <a:t>Filter left, format right</a:t>
            </a:r>
          </a:p>
          <a:p>
            <a:pPr marL="514350" indent="-514350">
              <a:buAutoNum type="arabicPeriod"/>
            </a:pPr>
            <a:r>
              <a:rPr lang="en-GB" sz="3200" b="1" dirty="0">
                <a:sym typeface="Wingdings" panose="05000000000000000000" pitchFamily="2" charset="2"/>
              </a:rPr>
              <a:t>Sprinkle comments</a:t>
            </a:r>
          </a:p>
          <a:p>
            <a:pPr marL="514350" indent="-514350">
              <a:buAutoNum type="arabicPeriod"/>
            </a:pPr>
            <a:r>
              <a:rPr lang="en-GB" sz="3200" b="1" dirty="0">
                <a:sym typeface="Wingdings" panose="05000000000000000000" pitchFamily="2" charset="2"/>
              </a:rPr>
              <a:t>Avoid technical debt, write help now</a:t>
            </a:r>
          </a:p>
          <a:p>
            <a:pPr marL="514350" indent="-514350">
              <a:buAutoNum type="arabicPeriod"/>
            </a:pPr>
            <a:r>
              <a:rPr lang="en-GB" sz="3200" b="1" dirty="0">
                <a:sym typeface="Wingdings" panose="05000000000000000000" pitchFamily="2" charset="2"/>
              </a:rPr>
              <a:t>Use the pipeline and objects</a:t>
            </a:r>
          </a:p>
          <a:p>
            <a:pPr marL="514350" indent="-514350">
              <a:buFont typeface="Wingdings" pitchFamily="2" charset="2"/>
              <a:buAutoNum type="arabicPeriod"/>
            </a:pPr>
            <a:r>
              <a:rPr lang="en-GB" sz="3200" b="1" dirty="0">
                <a:sym typeface="Wingdings" panose="05000000000000000000" pitchFamily="2" charset="2"/>
              </a:rPr>
              <a:t>Don’t pollute the users session</a:t>
            </a:r>
          </a:p>
          <a:p>
            <a:pPr marL="514350" indent="-514350">
              <a:buFont typeface="Wingdings" pitchFamily="2" charset="2"/>
              <a:buAutoNum type="arabicPeriod"/>
            </a:pPr>
            <a:r>
              <a:rPr lang="en-GB" sz="3200" b="1" dirty="0">
                <a:sym typeface="Wingdings" panose="05000000000000000000" pitchFamily="2" charset="2"/>
              </a:rPr>
              <a:t>Go green with your code – Reduce, Reuse and Recycle</a:t>
            </a:r>
          </a:p>
          <a:p>
            <a:pPr marL="514350" indent="-514350">
              <a:buFont typeface="Wingdings" pitchFamily="2" charset="2"/>
              <a:buAutoNum type="arabicPeriod"/>
            </a:pPr>
            <a:endParaRPr lang="en-GB" sz="3200" b="1" dirty="0">
              <a:sym typeface="Wingdings" panose="05000000000000000000" pitchFamily="2" charset="2"/>
            </a:endParaRP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CC2243B-3720-4DAD-AACD-7919F55654E4}"/>
              </a:ext>
            </a:extLst>
          </p:cNvPr>
          <p:cNvSpPr/>
          <p:nvPr/>
        </p:nvSpPr>
        <p:spPr>
          <a:xfrm>
            <a:off x="9569167" y="6488668"/>
            <a:ext cx="2622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b="1" dirty="0"/>
              <a:t>Paul Broadwith @</a:t>
            </a:r>
            <a:r>
              <a:rPr lang="en-GB" b="1" dirty="0" err="1"/>
              <a:t>pauby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5721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Importance of the do’s and </a:t>
            </a:r>
            <a:r>
              <a:rPr lang="en-GB" dirty="0" err="1"/>
              <a:t>don’t’s</a:t>
            </a:r>
            <a:r>
              <a:rPr lang="en-GB" dirty="0"/>
              <a:t> of </a:t>
            </a:r>
            <a:r>
              <a:rPr lang="en-GB" dirty="0" err="1"/>
              <a:t>powershell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8301859" cy="472744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3200" dirty="0">
                <a:sym typeface="Wingdings" panose="05000000000000000000" pitchFamily="2" charset="2"/>
              </a:rPr>
              <a:t>If you leave, get sick or get hit by a bus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dirty="0">
                <a:sym typeface="Wingdings" panose="05000000000000000000" pitchFamily="2" charset="2"/>
              </a:rPr>
              <a:t>Peer review easier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dirty="0">
                <a:sym typeface="Wingdings" panose="05000000000000000000" pitchFamily="2" charset="2"/>
              </a:rPr>
              <a:t>Post code online such as PowerShell Gallery or Github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b="1" dirty="0">
                <a:sym typeface="Wingdings" panose="05000000000000000000" pitchFamily="2" charset="2"/>
              </a:rPr>
              <a:t>Consistency</a:t>
            </a:r>
            <a:r>
              <a:rPr lang="en-GB" sz="3200" dirty="0">
                <a:sym typeface="Wingdings" panose="05000000000000000000" pitchFamily="2" charset="2"/>
              </a:rPr>
              <a:t> leads to </a:t>
            </a:r>
            <a:r>
              <a:rPr lang="en-GB" sz="3200" b="1" dirty="0">
                <a:sym typeface="Wingdings" panose="05000000000000000000" pitchFamily="2" charset="2"/>
              </a:rPr>
              <a:t>Trust</a:t>
            </a:r>
            <a:r>
              <a:rPr lang="en-GB" sz="3200" dirty="0">
                <a:sym typeface="Wingdings" panose="05000000000000000000" pitchFamily="2" charset="2"/>
              </a:rPr>
              <a:t> leads to </a:t>
            </a:r>
            <a:r>
              <a:rPr lang="en-GB" sz="3200" b="1" dirty="0">
                <a:sym typeface="Wingdings" panose="05000000000000000000" pitchFamily="2" charset="2"/>
              </a:rPr>
              <a:t>Reuse and Recycle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3000" b="1" dirty="0">
              <a:sym typeface="Wingdings" panose="05000000000000000000" pitchFamily="2" charset="2"/>
            </a:endParaRP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91C6A6BE-61E5-4972-8237-FE1513439E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0321773"/>
              </p:ext>
            </p:extLst>
          </p:nvPr>
        </p:nvGraphicFramePr>
        <p:xfrm>
          <a:off x="7963113" y="2011679"/>
          <a:ext cx="4091867" cy="45426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66632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0439" y="2152076"/>
            <a:ext cx="9725479" cy="1739347"/>
          </a:xfrm>
        </p:spPr>
        <p:txBody>
          <a:bodyPr/>
          <a:lstStyle/>
          <a:p>
            <a:pPr algn="l"/>
            <a:r>
              <a:rPr lang="en-GB" dirty="0"/>
              <a:t>Develop a style and stick to it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11" y="1976146"/>
            <a:ext cx="1915276" cy="1915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3305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Develop a style and stick to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 fontScale="92500" lnSpcReduction="10000"/>
          </a:bodyPr>
          <a:lstStyle/>
          <a:p>
            <a:r>
              <a:rPr lang="en-GB" sz="3400" b="1" dirty="0"/>
              <a:t>Choose a bracing style, naming style, help style and comment style:</a:t>
            </a:r>
          </a:p>
          <a:p>
            <a:pPr lvl="1"/>
            <a:endParaRPr lang="en-GB" sz="3200" b="1" dirty="0"/>
          </a:p>
          <a:p>
            <a:pPr marL="228600" lvl="1" indent="0">
              <a:buNone/>
            </a:pPr>
            <a:endParaRPr lang="en-GB" sz="3200" b="1" dirty="0"/>
          </a:p>
          <a:p>
            <a:pPr marL="228600" lvl="1" indent="0">
              <a:buNone/>
            </a:pPr>
            <a:endParaRPr lang="en-GB" sz="3200" b="1" dirty="0"/>
          </a:p>
          <a:p>
            <a:pPr lvl="1"/>
            <a:endParaRPr lang="en-GB" sz="3200" b="1" dirty="0"/>
          </a:p>
          <a:p>
            <a:pPr lvl="1"/>
            <a:endParaRPr lang="en-GB" sz="3200" b="1" dirty="0"/>
          </a:p>
          <a:p>
            <a:pPr lvl="1"/>
            <a:endParaRPr lang="en-GB" sz="3200" b="1" dirty="0"/>
          </a:p>
          <a:p>
            <a:pPr lvl="1"/>
            <a:r>
              <a:rPr lang="en-GB" sz="3200" b="1" dirty="0"/>
              <a:t>Whatever you choose, </a:t>
            </a:r>
            <a:br>
              <a:rPr lang="en-GB" sz="3200" b="1" dirty="0"/>
            </a:br>
            <a:r>
              <a:rPr lang="en-GB" sz="3200" b="1" dirty="0"/>
              <a:t>BE CONSISTENT!</a:t>
            </a:r>
          </a:p>
          <a:p>
            <a:pPr lvl="1"/>
            <a:endParaRPr lang="en-GB" sz="3200" b="1" dirty="0"/>
          </a:p>
          <a:p>
            <a:pPr lvl="1"/>
            <a:endParaRPr lang="en-GB" sz="3200" b="1" dirty="0"/>
          </a:p>
          <a:p>
            <a:pPr lvl="1"/>
            <a:endParaRPr lang="en-GB" sz="3200" b="1" dirty="0"/>
          </a:p>
          <a:p>
            <a:endParaRPr lang="en-GB" sz="34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26" y="3153330"/>
            <a:ext cx="1933575" cy="1485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7586" y="3153330"/>
            <a:ext cx="2038350" cy="1162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4521" y="3153330"/>
            <a:ext cx="2124075" cy="1028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8114" y="3153330"/>
            <a:ext cx="1990725" cy="7429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43143" y="3153330"/>
            <a:ext cx="2076450" cy="7715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DFA043-DFCE-4649-8720-CB7DC74912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51581" y="4530246"/>
            <a:ext cx="2427258" cy="21669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F65EB7E-310E-4404-93C5-C7DBCFA7894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61669" y="4530246"/>
            <a:ext cx="1874113" cy="21669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85422E1-64BD-4ABB-AFCE-94603CE292C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5426" y="4938661"/>
            <a:ext cx="2085975" cy="4191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6FAC537-AC23-436D-B580-9238AA6C138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54231" y="4813430"/>
            <a:ext cx="237172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53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Develop a style and stick to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400" b="1" dirty="0"/>
              <a:t>Don’t:</a:t>
            </a:r>
          </a:p>
          <a:p>
            <a:pPr lvl="1"/>
            <a:r>
              <a:rPr lang="en-GB" sz="3200" b="1" dirty="0"/>
              <a:t>Use Hungarian Notation – dynamically typed language</a:t>
            </a:r>
          </a:p>
          <a:p>
            <a:pPr lvl="1"/>
            <a:r>
              <a:rPr lang="en-GB" sz="3200" b="1" dirty="0"/>
              <a:t>Use aliases in code – they may not be available or change</a:t>
            </a:r>
          </a:p>
          <a:p>
            <a:pPr lvl="1"/>
            <a:r>
              <a:rPr lang="en-GB" sz="3200" b="1" dirty="0"/>
              <a:t>Rely on positional parameters in code – they may change</a:t>
            </a:r>
          </a:p>
          <a:p>
            <a:r>
              <a:rPr lang="en-GB" sz="3400" b="1" dirty="0"/>
              <a:t>Do:</a:t>
            </a:r>
            <a:endParaRPr lang="en-GB" sz="3200" b="1" dirty="0"/>
          </a:p>
          <a:p>
            <a:pPr lvl="1"/>
            <a:r>
              <a:rPr lang="en-GB" sz="3200" b="1" dirty="0"/>
              <a:t>Use full cmdlet, function and parameter names in your code</a:t>
            </a:r>
          </a:p>
          <a:p>
            <a:pPr lvl="1"/>
            <a:endParaRPr lang="en-GB" sz="3200" b="1" dirty="0"/>
          </a:p>
          <a:p>
            <a:pPr lvl="1"/>
            <a:endParaRPr lang="en-GB" sz="3200" b="1" dirty="0"/>
          </a:p>
          <a:p>
            <a:pPr lvl="1"/>
            <a:endParaRPr lang="en-GB" sz="3200" b="1" dirty="0"/>
          </a:p>
          <a:p>
            <a:pPr lvl="1"/>
            <a:endParaRPr lang="en-GB" sz="3200" b="1" dirty="0"/>
          </a:p>
          <a:p>
            <a:pPr lvl="1"/>
            <a:endParaRPr lang="en-GB" sz="3200" b="1" dirty="0"/>
          </a:p>
          <a:p>
            <a:pPr lvl="1"/>
            <a:endParaRPr lang="en-GB" sz="3200" b="1" dirty="0"/>
          </a:p>
          <a:p>
            <a:pPr lvl="1"/>
            <a:endParaRPr lang="en-GB" sz="3200" b="1" dirty="0"/>
          </a:p>
          <a:p>
            <a:pPr lvl="1"/>
            <a:endParaRPr lang="en-GB" sz="3200" b="1" dirty="0"/>
          </a:p>
          <a:p>
            <a:endParaRPr lang="en-GB" sz="34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336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0439" y="2152076"/>
            <a:ext cx="9725479" cy="1739347"/>
          </a:xfrm>
        </p:spPr>
        <p:txBody>
          <a:bodyPr/>
          <a:lstStyle/>
          <a:p>
            <a:pPr algn="l"/>
            <a:r>
              <a:rPr lang="en-GB" dirty="0"/>
              <a:t>Use advanced functions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11" y="1976146"/>
            <a:ext cx="1915276" cy="1915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22970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Custom 1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FFFFFF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999</TotalTime>
  <Words>405</Words>
  <Application>Microsoft Office PowerPoint</Application>
  <PresentationFormat>Widescreen</PresentationFormat>
  <Paragraphs>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Consolas</vt:lpstr>
      <vt:lpstr>Corbel</vt:lpstr>
      <vt:lpstr>Wingdings</vt:lpstr>
      <vt:lpstr>Banded</vt:lpstr>
      <vt:lpstr>Validate your powershell paramters with enums</vt:lpstr>
      <vt:lpstr>About me</vt:lpstr>
      <vt:lpstr>What IS AN ENUM</vt:lpstr>
      <vt:lpstr>10 do’s and don’t’s of powershell</vt:lpstr>
      <vt:lpstr>Importance of the do’s and don’t’s of powershell</vt:lpstr>
      <vt:lpstr>Develop a style and stick to it</vt:lpstr>
      <vt:lpstr>Develop a style and stick to it</vt:lpstr>
      <vt:lpstr>Develop a style and stick to it</vt:lpstr>
      <vt:lpstr>Use advanced functions</vt:lpstr>
      <vt:lpstr>Why Use advanced functions</vt:lpstr>
      <vt:lpstr>Just do it!</vt:lpstr>
      <vt:lpstr>Questions?</vt:lpstr>
      <vt:lpstr>resources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Scottish PowerShell &amp; Devops User Group</dc:title>
  <dc:creator>Paul Broadwith</dc:creator>
  <cp:lastModifiedBy>Paul Broadwith</cp:lastModifiedBy>
  <cp:revision>106</cp:revision>
  <dcterms:created xsi:type="dcterms:W3CDTF">2016-10-27T15:24:17Z</dcterms:created>
  <dcterms:modified xsi:type="dcterms:W3CDTF">2017-11-21T21:26:56Z</dcterms:modified>
</cp:coreProperties>
</file>