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62" r:id="rId6"/>
    <p:sldId id="277" r:id="rId7"/>
    <p:sldId id="287" r:id="rId8"/>
    <p:sldId id="293" r:id="rId9"/>
    <p:sldId id="288" r:id="rId10"/>
    <p:sldId id="292" r:id="rId11"/>
    <p:sldId id="285" r:id="rId12"/>
    <p:sldId id="29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47E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07" autoAdjust="0"/>
  </p:normalViewPr>
  <p:slideViewPr>
    <p:cSldViewPr snapToGrid="0">
      <p:cViewPr varScale="1">
        <p:scale>
          <a:sx n="81" d="100"/>
          <a:sy n="81" d="100"/>
        </p:scale>
        <p:origin x="617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E35C-9C04-4510-8F9D-2767B29C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54AD4-85BD-455A-942D-BF1307FC0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047A6-AB1A-4D56-AFD5-1C13890A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F607-ADC8-4CC7-A2DB-8CC157F2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7648F-DCB0-49BE-B16F-270F43C9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13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2652-DFE3-40E5-88A6-4C3E1C3B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9E3A-FE57-4688-B3C2-6967B577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EF191-7B68-4674-9542-5113E897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CDB1-30A9-41E3-A679-18FA2C69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1CF97-B2BB-495B-9D54-FCFA2AE4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565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E260-97FB-4FB1-ADEC-F153A61D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BC7E9-40DD-4491-BAB1-3B7A2E2F5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4F087-7DF9-4C03-96F1-34FD73BF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4DBDF-F582-45DF-8D21-973134EE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65200-6045-4C9F-9A2F-7B202411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0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2249-C79D-4FCA-8700-F9CD5752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4B4F-E872-4CC9-8BB1-FAF004484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CC4B5-E741-4696-80AC-1B51D01EA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BA98-6F76-4CEA-9CC7-644FF4DD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D69F7-67E0-4A79-A806-AB2E73CA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39263-7162-40FE-981B-9594C358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60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D263-5CEA-4F26-A18F-B65A4E36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AA364-A245-4022-A8B8-7E61553B8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74B74-EBB3-4F4C-8D11-2581091A2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A485D-B97C-4984-B94F-77D5DA990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3F057-58D0-480F-94B7-BA2A1FED3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B40E0-2151-4EEF-A360-C6DC0CB6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3923B-AD16-4A8C-88D7-60BDE62A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F7F4F-6FD7-4667-BCCC-FD1FE3AD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59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2025-419F-4505-829F-6984DDFE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FC706-EB40-4724-ADFC-5F1046B5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96089-8B70-4BD8-AB81-6135E295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197F0-52A7-4060-8C72-4B66258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3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E7C3D-6950-4447-9ED0-B1F11854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BB62D-F833-40ED-8D79-2DFD9E6F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16342-8D18-4AF2-9980-C5852842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429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DE81-6AF7-43B1-A502-CCA5F25C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7DF4-793E-4BBC-93DF-A3A8AD03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5C6ED-D010-481A-BCCE-CEEC8A6B4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22432-AF5E-4D3C-81BE-31528039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35BED-5D95-47B6-B217-CF33EDE9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DE9EE-45F4-4150-90C4-31E0CEFC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4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0EA8-C090-4F5F-BEB7-6709841D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CDA3E-D764-401F-A5F8-D6A968E9C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37BEF-CF60-409F-A8AE-887368710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BF13C-70DC-42A0-9603-DCCC39D1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74105-1663-45A8-8F22-C196D1C2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4B77D-4C5A-473C-BDE3-6C78EE9F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46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21C9-44C9-47E2-BCCD-ECA26A58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6CD73-0268-4C76-A155-FFB26769E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3229-9CF3-4FC3-9F63-EBB8AF3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3724F-B297-48BE-83D7-601654C9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E74DF-E82D-4C7D-8719-F7E941F7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569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DA159-167D-4F9D-AF85-D6E697665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DD09F-BA7E-49B7-A3B8-B784F9A65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E414E-744B-4349-A900-6F783E73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F70D9-7428-49B2-8CA2-D32EF009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9F97-B452-41B4-AD03-CCC1B0BC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45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365758" y="2166364"/>
            <a:ext cx="11471566" cy="1739348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996249"/>
            <a:ext cx="9144000" cy="1309256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/>
            </a:lvl1pPr>
            <a:lvl2pPr marL="0" indent="457200" algn="ctr">
              <a:buClrTx/>
              <a:buSzTx/>
              <a:buNone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0" indent="1371600" algn="ctr">
              <a:buClrTx/>
              <a:buSzTx/>
              <a:buNone/>
              <a:defRPr sz="2000"/>
            </a:lvl4pPr>
            <a:lvl5pPr marL="0" indent="1828800" algn="ctr">
              <a:buClrTx/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04619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438472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099BD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833191" y="2208878"/>
            <a:ext cx="10515601" cy="16764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3191" y="4010333"/>
            <a:ext cx="10515601" cy="117464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>
                <a:solidFill>
                  <a:srgbClr val="099BDD"/>
                </a:solidFill>
              </a:defRPr>
            </a:lvl1pPr>
            <a:lvl2pPr marL="0" indent="4572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2pPr>
            <a:lvl3pPr marL="0" indent="9144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3pPr>
            <a:lvl4pPr marL="0" indent="13716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4pPr>
            <a:lvl5pPr marL="0" indent="18288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9BD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93589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5343" y="2011679"/>
            <a:ext cx="4754881" cy="42062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224423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7008" y="1913470"/>
            <a:ext cx="4754880" cy="74309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100"/>
            </a:lvl1pPr>
            <a:lvl2pPr marL="0" indent="457200">
              <a:buClrTx/>
              <a:buSzTx/>
              <a:buNone/>
              <a:defRPr sz="2100"/>
            </a:lvl2pPr>
            <a:lvl3pPr marL="0" indent="914400">
              <a:buClrTx/>
              <a:buSzTx/>
              <a:buNone/>
              <a:defRPr sz="2100"/>
            </a:lvl3pPr>
            <a:lvl4pPr marL="0" indent="1371600">
              <a:buClrTx/>
              <a:buSzTx/>
              <a:buNone/>
              <a:defRPr sz="2100"/>
            </a:lvl4pPr>
            <a:lvl5pPr marL="0" indent="1828800">
              <a:buClrTx/>
              <a:buSz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1230" y="1913470"/>
            <a:ext cx="4754881" cy="74309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2100"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688646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7654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43345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7008" y="2120053"/>
            <a:ext cx="6126480" cy="41148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437605" indent="-209005">
              <a:defRPr sz="3200"/>
            </a:lvl2pPr>
            <a:lvl3pPr marL="701040" indent="-243840">
              <a:defRPr sz="3200"/>
            </a:lvl3pPr>
            <a:lvl4pPr marL="978408" indent="-292608">
              <a:defRPr sz="3200"/>
            </a:lvl4pPr>
            <a:lvl5pPr marL="1207008" indent="-292608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89023" y="2147485"/>
            <a:ext cx="3200401" cy="343232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buClrTx/>
              <a:buSzTx/>
              <a:buNone/>
              <a:defRPr sz="1800"/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077044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280160" y="2211494"/>
            <a:ext cx="6126480" cy="39319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90688" y="2150621"/>
            <a:ext cx="3200401" cy="34290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5000"/>
              </a:lnSpc>
              <a:buClrTx/>
              <a:buSzTx/>
              <a:buNone/>
              <a:defRPr sz="1800"/>
            </a:lvl1pPr>
            <a:lvl2pPr marL="0" indent="457200">
              <a:lnSpc>
                <a:spcPct val="95000"/>
              </a:lnSpc>
              <a:buClrTx/>
              <a:buSzTx/>
              <a:buNone/>
              <a:defRPr sz="1800"/>
            </a:lvl2pPr>
            <a:lvl3pPr marL="0" indent="914400">
              <a:lnSpc>
                <a:spcPct val="95000"/>
              </a:lnSpc>
              <a:buClrTx/>
              <a:buSzTx/>
              <a:buNone/>
              <a:defRPr sz="1800"/>
            </a:lvl3pPr>
            <a:lvl4pPr marL="0" indent="1371600">
              <a:lnSpc>
                <a:spcPct val="95000"/>
              </a:lnSpc>
              <a:buClrTx/>
              <a:buSzTx/>
              <a:buNone/>
              <a:defRPr sz="1800"/>
            </a:lvl4pPr>
            <a:lvl5pPr marL="0" indent="1828800">
              <a:lnSpc>
                <a:spcPct val="95000"/>
              </a:lnSpc>
              <a:buClrTx/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4003783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24464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9019312" y="0"/>
            <a:ext cx="274320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9160623" y="274638"/>
            <a:ext cx="2402381" cy="5897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838199" y="274638"/>
            <a:ext cx="7973291" cy="58975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73048" y="6470796"/>
            <a:ext cx="25654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813555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F8B4-88E2-47C1-B21F-FF050287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24B45-C365-485B-92D2-9F675CE4F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1063A-82AE-419C-BADD-78B7BE81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02233-4F3B-4292-A306-F72C5336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DB7D-776C-49D2-A883-24C04D52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72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C3AD-4D06-4137-A370-84763C1F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79CC-394A-464E-A5A7-9A9D29EA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1F153-97EB-4683-AFF0-E6C2A759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07787-1795-4C7F-A182-28E49771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C6253-E6D7-4853-90FF-412F2D06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201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9AA8-50E4-4BFD-A04F-1224280F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10960-0ED9-4C28-8CE8-9907D5EAC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9C6FE-417C-49DA-BB61-3F1B0AE5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40B5E-E64A-49BD-AEDA-02856736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51FB8-5305-44B2-B276-3E07D875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129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C563-8458-4532-B516-0B9EE428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1F94-54DC-4BD8-A383-C3C7544F7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18439-584B-4B9C-8ADD-679F521BD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3BB2-0C0D-4D99-9938-801A54A7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BDBAF-D336-472D-8DBC-E1884A3F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D5C13-FB97-45E5-97FB-FACB1475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99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2F98-6A74-472A-A433-75FC7FFF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D90E2-1201-4187-92AF-486D60922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45AC9-61BC-484D-9BD5-5414B4D5C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E0542-B3A4-4226-98FE-C3E1F6CFE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1AD81-E741-4E9D-9077-F02B001FA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646EA-DFF6-4D3F-A81B-B56B3D24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86950-DC75-45B3-A653-24D925DA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4D46-014B-4744-8B40-CB443264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57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9BBD-D9D4-4723-BC0A-B2941BCE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F98E2-B91A-498A-B46F-890C7B6D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BA44E-A3B4-4E23-ABA1-4E94FEDD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0C9E4-BA74-4558-9BDF-070315EA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9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AA6AA-FE38-43A1-ADE6-69767C45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B604A-1BE7-41B1-92E5-FF44FA92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5264F-C05A-416B-8453-733F468D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89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1FCB-F90F-4837-AA3A-8650BA91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4E2C-C498-433C-AE45-962E4A3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4EA32-97FE-4402-B4FF-36CF9A44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2E5A3-25C0-433A-A94A-79E5E1B4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3EA85-1362-4A6C-8024-82C4EFAD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6E9BD-B61A-4487-A0C6-29A6C753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286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2231-D1C6-4C52-8322-1BD560B6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18741-06CA-49E8-A27D-E6EE22C9F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07719-5176-4C8F-92FA-655AE09C3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F2EF7-23FF-4CD6-B1A7-174F4187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46FC9-75E1-425C-A8EE-82B29605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CEE21-E157-438E-9378-5877157F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39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2189-038D-4340-8AF8-4B19E783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74337-E5F7-470E-BD55-168301BDD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7CBA-1EC4-4A58-8636-3CC07E20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E3302-20DA-4F66-ABBA-474608FC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6860-5354-4C13-9DCD-FDE5E1D4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970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9AF93-B7BC-4E79-93E7-F1CCC70C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F2C21-B15B-493A-B676-D5B9ED03C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5048-76B0-466A-8137-7C0AF76F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61727-5CA4-4A26-B462-8E16B95D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557A8-1A84-4075-A4D1-128F46B6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1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A23B0-F87C-47CB-B39D-23817E7A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E43B-6D3C-44FF-97A3-8EE17CD6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87F00-D6FC-4668-869D-5D5B119CD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34792-6DD7-4E5B-BE1E-FD54681891FB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63AB2-052F-4D5E-9FDB-498695A94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C8EB-554E-47DE-841A-51DF34219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76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482" y="176109"/>
            <a:ext cx="12188954" cy="16459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02919" y="284175"/>
            <a:ext cx="9784081" cy="1508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02919" y="2011679"/>
            <a:ext cx="9784081" cy="420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658926" y="6470796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7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1pPr>
      <a:lvl2pPr marL="429768" marR="0" indent="-20116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2pPr>
      <a:lvl3pPr marL="680720" marR="0" indent="-22352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3pPr>
      <a:lvl4pPr marL="9372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4pPr>
      <a:lvl5pPr marL="11658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5pPr>
      <a:lvl6pPr marL="13703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6pPr>
      <a:lvl7pPr marL="15575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7pPr>
      <a:lvl8pPr marL="17147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8pPr>
      <a:lvl9pPr marL="1891925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14F90-11A0-4E69-9E5C-29313CCA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CFC7B-A05F-498C-8537-B5D6478E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281A-5EA3-4B96-AF02-9CDCD1BD8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D816-9A3A-4BB3-9BB4-7DC3AD6D52E8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5CAD-7CD6-4283-99FC-B90056590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6B59E-D840-4647-948D-9546F7F1F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1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4708" y="2152076"/>
            <a:ext cx="9361210" cy="1739347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PowerShell &amp; DEVOPS</a:t>
            </a:r>
            <a:b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</a:br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Montserrat" panose="02000505000000020004" pitchFamily="2" charset="0"/>
              </a:rPr>
              <a:t>Scotland</a:t>
            </a:r>
            <a:br>
              <a:rPr lang="en-GB" sz="2800" b="1" dirty="0">
                <a:latin typeface="Montserrat" panose="02000505000000020004" pitchFamily="2" charset="0"/>
              </a:rPr>
            </a:br>
            <a:r>
              <a:rPr lang="en-GB" sz="2800" b="1" dirty="0">
                <a:latin typeface="Montserrat" panose="02000505000000020004" pitchFamily="2" charset="0"/>
              </a:rPr>
              <a:t>22/08/2018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54C18-CDDA-423B-9262-AFD69BFAD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" y="229550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4EFD4B-AF9D-47B9-B224-C9F551B5185A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31F8BA-9197-4996-B766-4FD17028DD37}"/>
              </a:ext>
            </a:extLst>
          </p:cNvPr>
          <p:cNvSpPr txBox="1"/>
          <p:nvPr/>
        </p:nvSpPr>
        <p:spPr>
          <a:xfrm>
            <a:off x="1039652" y="4127261"/>
            <a:ext cx="4769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Montserrat" panose="02000505000000020004" pitchFamily="2" charset="0"/>
              </a:rPr>
              <a:t> </a:t>
            </a:r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 @scotpsug</a:t>
            </a: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 </a:t>
            </a:r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slack.psdevopsug.scot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1" y="284176"/>
            <a:ext cx="8361787" cy="15087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scottish POWERSHELL &amp; DEVOPS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0" y="2011679"/>
            <a:ext cx="11601633" cy="2296370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Montserrat" panose="02000505000000020004" pitchFamily="2" charset="0"/>
              </a:rPr>
              <a:t>Scottish PowerShell &amp; Devops User Group</a:t>
            </a:r>
          </a:p>
          <a:p>
            <a:pPr lvl="1"/>
            <a:r>
              <a:rPr lang="en-GB" sz="2400" b="1" dirty="0">
                <a:latin typeface="Montserrat" panose="02000505000000020004" pitchFamily="2" charset="0"/>
              </a:rPr>
              <a:t>Organiser – Paul Broadwith (@pauby)</a:t>
            </a:r>
          </a:p>
          <a:p>
            <a:pPr lvl="1"/>
            <a:r>
              <a:rPr lang="en-GB" sz="2400" b="1" dirty="0">
                <a:latin typeface="Montserrat" panose="02000505000000020004" pitchFamily="2" charset="0"/>
              </a:rPr>
              <a:t>Co-Organiser – Craig Porteous (@</a:t>
            </a:r>
            <a:r>
              <a:rPr lang="en-GB" sz="2400" b="1" dirty="0" err="1">
                <a:latin typeface="Montserrat" panose="02000505000000020004" pitchFamily="2" charset="0"/>
              </a:rPr>
              <a:t>cporteous</a:t>
            </a:r>
            <a:r>
              <a:rPr lang="en-GB" sz="2400" b="1" dirty="0">
                <a:latin typeface="Montserrat" panose="02000505000000020004" pitchFamily="2" charset="0"/>
              </a:rPr>
              <a:t>)</a:t>
            </a:r>
          </a:p>
          <a:p>
            <a:pPr lvl="1"/>
            <a:r>
              <a:rPr lang="en-GB" sz="2400" b="1" dirty="0">
                <a:latin typeface="Montserrat" panose="02000505000000020004" pitchFamily="2" charset="0"/>
              </a:rPr>
              <a:t>Co-Organiser – Veronique </a:t>
            </a:r>
            <a:r>
              <a:rPr lang="en-GB" sz="2400" b="1" dirty="0" err="1">
                <a:latin typeface="Montserrat" panose="02000505000000020004" pitchFamily="2" charset="0"/>
              </a:rPr>
              <a:t>Lengelle</a:t>
            </a:r>
            <a:r>
              <a:rPr lang="en-GB" sz="2400" b="1" dirty="0">
                <a:latin typeface="Montserrat" panose="02000505000000020004" pitchFamily="2" charset="0"/>
              </a:rPr>
              <a:t> (@</a:t>
            </a:r>
            <a:r>
              <a:rPr lang="en-GB" sz="2400" b="1" dirty="0" err="1">
                <a:latin typeface="Montserrat" panose="02000505000000020004" pitchFamily="2" charset="0"/>
              </a:rPr>
              <a:t>veronicageek</a:t>
            </a:r>
            <a:r>
              <a:rPr lang="en-GB" sz="2400" b="1" dirty="0">
                <a:latin typeface="Montserrat" panose="02000505000000020004" pitchFamily="2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139680" y="6557658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CA754-4420-4E6B-969C-981637F6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64" y="4178751"/>
            <a:ext cx="327171" cy="32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6884-197E-429C-934A-8BB669F3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57" y="4909660"/>
            <a:ext cx="409384" cy="409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F3BB6-4985-4649-BF60-7A98857E7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209" y="4182801"/>
            <a:ext cx="458274" cy="321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45131-9466-48B7-928E-ED642A6DDEFE}"/>
              </a:ext>
            </a:extLst>
          </p:cNvPr>
          <p:cNvSpPr txBox="1"/>
          <p:nvPr/>
        </p:nvSpPr>
        <p:spPr>
          <a:xfrm>
            <a:off x="6387506" y="4113122"/>
            <a:ext cx="4561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0">
              <a:buNone/>
            </a:pPr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video.psdevopsug.scot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 indent="0">
              <a:buNone/>
            </a:pP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/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git.psdevopsug.scot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/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/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meetup.psdevopsug.scot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6CDF11-C078-4035-8DCA-D4B3B0D4F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730" y="4865453"/>
            <a:ext cx="357231" cy="3572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F93C95-B001-4FCA-B7E3-E5C0C201D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2" y="312402"/>
            <a:ext cx="2625212" cy="13915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3171F5-6968-4A33-A7A7-845347CC13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234" y="5452782"/>
            <a:ext cx="770229" cy="7702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461F3F-8861-4DF6-8709-16E1ADFAE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4792" y="5559113"/>
            <a:ext cx="554045" cy="53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uk POWERSHELL &amp; DEVOPS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038" y="2423297"/>
            <a:ext cx="10595391" cy="3643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Montserrat" panose="02000505000000020004" pitchFamily="2" charset="0"/>
              </a:rPr>
              <a:t>You can find details of all of the groups:</a:t>
            </a:r>
          </a:p>
          <a:p>
            <a:endParaRPr lang="en-GB" sz="2800" b="1" dirty="0">
              <a:latin typeface="Montserrat" panose="02000505000000020004" pitchFamily="2" charset="0"/>
            </a:endParaRPr>
          </a:p>
          <a:p>
            <a:pPr lvl="1"/>
            <a:r>
              <a:rPr lang="en-GB" sz="2800" b="1" dirty="0">
                <a:solidFill>
                  <a:srgbClr val="FFFF00"/>
                </a:solidFill>
                <a:latin typeface="Montserrat" panose="02000505000000020004" pitchFamily="2" charset="0"/>
              </a:rPr>
              <a:t> powershell.org.uk</a:t>
            </a:r>
          </a:p>
          <a:p>
            <a:pPr lvl="1"/>
            <a:endParaRPr lang="en-GB" sz="28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lvl="1"/>
            <a:r>
              <a:rPr lang="en-GB" sz="2800" b="1" dirty="0">
                <a:solidFill>
                  <a:srgbClr val="FFFF00"/>
                </a:solidFill>
                <a:latin typeface="Montserrat" panose="02000505000000020004" pitchFamily="2" charset="0"/>
              </a:rPr>
              <a:t> github.com/powershellorguk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78C244-67C3-4D86-8162-A29E029D3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63" y="4395771"/>
            <a:ext cx="357231" cy="3572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D0DD22-3375-4B1F-9036-9D931440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945" y="3429000"/>
            <a:ext cx="388449" cy="388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38E594-63C9-42B5-830B-30D75561B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C29525-6837-472F-860D-B24B719C105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0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meetup 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6" y="2100102"/>
            <a:ext cx="11582400" cy="4318454"/>
          </a:xfrm>
        </p:spPr>
        <p:txBody>
          <a:bodyPr>
            <a:normAutofit/>
          </a:bodyPr>
          <a:lstStyle/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endParaRPr lang="en-GB" sz="3200" dirty="0">
              <a:solidFill>
                <a:srgbClr val="FFFFFF"/>
              </a:solidFill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5A4F3-16F8-443D-BA54-85C32F9F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736" y="2012382"/>
            <a:ext cx="3606032" cy="2031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3A2C6C-EE71-4816-B4A2-94BD7B7E6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53" y="2012381"/>
            <a:ext cx="3606032" cy="2031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E63229-D0C4-4CA6-81E6-3AC19D26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7" y="2012381"/>
            <a:ext cx="3606031" cy="203139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99442E-B966-411D-8A2E-1124F60CB4F9}"/>
              </a:ext>
            </a:extLst>
          </p:cNvPr>
          <p:cNvSpPr txBox="1">
            <a:spLocks/>
          </p:cNvSpPr>
          <p:nvPr/>
        </p:nvSpPr>
        <p:spPr>
          <a:xfrm>
            <a:off x="346841" y="4263224"/>
            <a:ext cx="11582400" cy="223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Incremental Group are kindly hosting us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Location - 5</a:t>
            </a:r>
            <a:r>
              <a:rPr lang="en-GB" sz="2800" baseline="300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th</a:t>
            </a:r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 Floor, The Garment Factory, 10-12 Montrose Street, Glasgow, G1 1RE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Website - garment-factory.co.uk</a:t>
            </a:r>
            <a:endParaRPr lang="en-GB" sz="28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7964F-D796-4023-B6AF-E0EEB356D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1401B-3DFC-4B1A-B575-5FFC2E56BC9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Our SPONSORS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7964F-D796-4023-B6AF-E0EEB356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1401B-3DFC-4B1A-B575-5FFC2E56BC9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6FF9C-B848-4E02-BEA6-BEB71EE59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61" y="2400203"/>
            <a:ext cx="1743075" cy="9048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F55CB8-A44D-4378-92CF-A0493BCB43AC}"/>
              </a:ext>
            </a:extLst>
          </p:cNvPr>
          <p:cNvSpPr/>
          <p:nvPr/>
        </p:nvSpPr>
        <p:spPr>
          <a:xfrm>
            <a:off x="512188" y="3774315"/>
            <a:ext cx="114881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MBN Solutions</a:t>
            </a:r>
            <a:b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</a:br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Ingram House, 227 Ingram Street, Glasgow G1 1DA</a:t>
            </a:r>
            <a:b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</a:br>
            <a:endParaRPr lang="en-GB" sz="2800" dirty="0">
              <a:solidFill>
                <a:srgbClr val="FFFFFF"/>
              </a:solidFill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Website: https://www.mbnsolutions.com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Tel: 0141 225 0130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565C51-4482-4066-AF83-D696283E9E73}"/>
              </a:ext>
            </a:extLst>
          </p:cNvPr>
          <p:cNvSpPr/>
          <p:nvPr/>
        </p:nvSpPr>
        <p:spPr>
          <a:xfrm>
            <a:off x="2457136" y="2963710"/>
            <a:ext cx="4807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More than just another recruitment business…</a:t>
            </a:r>
          </a:p>
        </p:txBody>
      </p:sp>
    </p:spTree>
    <p:extLst>
      <p:ext uri="{BB962C8B-B14F-4D97-AF65-F5344CB8AC3E}">
        <p14:creationId xmlns:p14="http://schemas.microsoft.com/office/powerpoint/2010/main" val="286662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4E3D5F-B258-4D1C-B82F-783279C25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13" y="183563"/>
            <a:ext cx="7065975" cy="553456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256D6A4-71CE-4C81-8FFB-61C0DE114BE7}"/>
              </a:ext>
            </a:extLst>
          </p:cNvPr>
          <p:cNvGrpSpPr/>
          <p:nvPr/>
        </p:nvGrpSpPr>
        <p:grpSpPr>
          <a:xfrm>
            <a:off x="9404736" y="1423447"/>
            <a:ext cx="1967205" cy="2631489"/>
            <a:chOff x="1048220" y="3817856"/>
            <a:chExt cx="1967205" cy="2631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D0833C-DF74-48B3-805A-D1795EFED60E}"/>
                </a:ext>
              </a:extLst>
            </p:cNvPr>
            <p:cNvSpPr txBox="1"/>
            <p:nvPr/>
          </p:nvSpPr>
          <p:spPr>
            <a:xfrm>
              <a:off x="1048220" y="3817856"/>
              <a:ext cx="184217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14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B769DA-2A82-4539-8E33-C88D5AA00B3F}"/>
                </a:ext>
              </a:extLst>
            </p:cNvPr>
            <p:cNvSpPr txBox="1"/>
            <p:nvPr/>
          </p:nvSpPr>
          <p:spPr>
            <a:xfrm>
              <a:off x="1088294" y="5303770"/>
              <a:ext cx="1927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3C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September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126CF6-D9A9-43DA-8DBF-4A0BBFC5BCB7}"/>
                </a:ext>
              </a:extLst>
            </p:cNvPr>
            <p:cNvSpPr txBox="1"/>
            <p:nvPr/>
          </p:nvSpPr>
          <p:spPr>
            <a:xfrm>
              <a:off x="1163167" y="5679904"/>
              <a:ext cx="17620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400" b="0" i="0" u="none" strike="noStrike" kern="1200" cap="none" spc="600" normalizeH="0" baseline="0" noProof="0" dirty="0">
                  <a:ln>
                    <a:noFill/>
                  </a:ln>
                  <a:solidFill>
                    <a:srgbClr val="7FB902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2018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F366A8F-3D5A-4A76-A3F7-430139AC5D7B}"/>
              </a:ext>
            </a:extLst>
          </p:cNvPr>
          <p:cNvSpPr txBox="1"/>
          <p:nvPr/>
        </p:nvSpPr>
        <p:spPr>
          <a:xfrm>
            <a:off x="316868" y="353045"/>
            <a:ext cx="6244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3C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Scotland’s only FREE Data Platform Community Event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D22C1F-8D34-4EDF-8C55-22B127495674}"/>
              </a:ext>
            </a:extLst>
          </p:cNvPr>
          <p:cNvSpPr/>
          <p:nvPr/>
        </p:nvSpPr>
        <p:spPr>
          <a:xfrm>
            <a:off x="316868" y="4012327"/>
            <a:ext cx="115420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 full day and 2 tracks of training sessions covering all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aspects of the Microsoft Data Platform: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SQL Server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Azure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Power BI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PowerShell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Business Intelligence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Data Warehousing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Analytics</a:t>
            </a: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1AEBD4ED-D719-42DE-8B8E-612E7D63E950}"/>
              </a:ext>
            </a:extLst>
          </p:cNvPr>
          <p:cNvSpPr/>
          <p:nvPr/>
        </p:nvSpPr>
        <p:spPr>
          <a:xfrm rot="10800000">
            <a:off x="9797592" y="-7244"/>
            <a:ext cx="2394408" cy="239440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4B2ED-AA84-44DD-8F4B-B32F7FE01CB5}"/>
              </a:ext>
            </a:extLst>
          </p:cNvPr>
          <p:cNvSpPr txBox="1"/>
          <p:nvPr/>
        </p:nvSpPr>
        <p:spPr>
          <a:xfrm>
            <a:off x="10178876" y="98182"/>
            <a:ext cx="1943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SAVE THE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C9F0A-3E8D-45C2-AD83-9E5BB195AE3A}"/>
              </a:ext>
            </a:extLst>
          </p:cNvPr>
          <p:cNvSpPr txBox="1"/>
          <p:nvPr/>
        </p:nvSpPr>
        <p:spPr>
          <a:xfrm>
            <a:off x="246941" y="5074156"/>
            <a:ext cx="820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3C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Speaker Submissions now OPEN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5CB9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Registration opens June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EF72CD-8849-4AEE-A606-3129B2E5B526}"/>
              </a:ext>
            </a:extLst>
          </p:cNvPr>
          <p:cNvGrpSpPr/>
          <p:nvPr/>
        </p:nvGrpSpPr>
        <p:grpSpPr>
          <a:xfrm>
            <a:off x="8702815" y="5252006"/>
            <a:ext cx="3395755" cy="1477328"/>
            <a:chOff x="440954" y="2649037"/>
            <a:chExt cx="3395755" cy="14773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40303B-8B9C-4203-A04D-A9F2CEB23E76}"/>
                </a:ext>
              </a:extLst>
            </p:cNvPr>
            <p:cNvSpPr/>
            <p:nvPr/>
          </p:nvSpPr>
          <p:spPr>
            <a:xfrm>
              <a:off x="440954" y="2649037"/>
              <a:ext cx="339575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More info at: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SQLGLA.co.uk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     @SQLGLA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Get news first with our mailing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list: </a:t>
              </a:r>
              <a:r>
                <a:rPr kumimoji="0" lang="en-GB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http://bit.ly/sqlgla2018</a:t>
              </a:r>
            </a:p>
          </p:txBody>
        </p:sp>
        <p:pic>
          <p:nvPicPr>
            <p:cNvPr id="15" name="Picture 14" descr="https://designshack.net/wp-content/uploads/larrybird-2.jpg">
              <a:extLst>
                <a:ext uri="{FF2B5EF4-FFF2-40B4-BE49-F238E27FC236}">
                  <a16:creationId xmlns:a16="http://schemas.microsoft.com/office/drawing/2014/main" id="{6D2116F8-668D-43DE-8756-FBE221748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263" y="3279747"/>
              <a:ext cx="305869" cy="215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71F94061-8721-4071-A230-23B4BA9B0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193" y="5057744"/>
            <a:ext cx="1079804" cy="10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1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5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1FAA90-3C0E-49EA-A2CD-8528F9347858}"/>
              </a:ext>
            </a:extLst>
          </p:cNvPr>
          <p:cNvSpPr txBox="1"/>
          <p:nvPr/>
        </p:nvSpPr>
        <p:spPr>
          <a:xfrm>
            <a:off x="2092569" y="123092"/>
            <a:ext cx="7508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Glasgow Azure User Group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5AB60-61E6-4591-8319-E97A65E8A2E4}"/>
              </a:ext>
            </a:extLst>
          </p:cNvPr>
          <p:cNvSpPr txBox="1"/>
          <p:nvPr/>
        </p:nvSpPr>
        <p:spPr>
          <a:xfrm>
            <a:off x="294967" y="5069479"/>
            <a:ext cx="5758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ECA588"/>
                </a:solidFill>
                <a:effectLst/>
                <a:uLnTx/>
                <a:uFillTx/>
                <a:latin typeface="Font Awesome 5 Brands Regular" panose="02000503000000000000" pitchFamily="50" charset="0"/>
                <a:ea typeface="+mn-ea"/>
                <a:cs typeface="+mn-cs"/>
              </a:rPr>
              <a:t>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ECA58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www.gaug.co.uk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1DCAFF"/>
                </a:solidFill>
                <a:effectLst/>
                <a:uLnTx/>
                <a:uFillTx/>
                <a:latin typeface="Font Awesome 5 Brands Regular" panose="02000503000000000000" pitchFamily="50" charset="0"/>
                <a:ea typeface="+mn-ea"/>
                <a:cs typeface="+mn-cs"/>
              </a:rPr>
              <a:t>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1DCA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1DCA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GlasgowAzureUG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DCA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Glasgow skyline">
            <a:extLst>
              <a:ext uri="{FF2B5EF4-FFF2-40B4-BE49-F238E27FC236}">
                <a16:creationId xmlns:a16="http://schemas.microsoft.com/office/drawing/2014/main" id="{265ABC50-D277-4B79-9748-831D587090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77" y="538590"/>
            <a:ext cx="11016147" cy="1785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96524A-D0A9-4FE3-A397-C8709DA91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83" y="3143575"/>
            <a:ext cx="3405953" cy="1788125"/>
          </a:xfrm>
          <a:prstGeom prst="rect">
            <a:avLst/>
          </a:prstGeom>
        </p:spPr>
      </p:pic>
      <p:sp>
        <p:nvSpPr>
          <p:cNvPr id="7" name="Heart 6">
            <a:extLst>
              <a:ext uri="{FF2B5EF4-FFF2-40B4-BE49-F238E27FC236}">
                <a16:creationId xmlns:a16="http://schemas.microsoft.com/office/drawing/2014/main" id="{8164DB85-03D8-472D-82A9-364219E8C5A4}"/>
              </a:ext>
            </a:extLst>
          </p:cNvPr>
          <p:cNvSpPr/>
          <p:nvPr/>
        </p:nvSpPr>
        <p:spPr>
          <a:xfrm rot="1119513">
            <a:off x="11374163" y="3073122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Heart 8">
            <a:extLst>
              <a:ext uri="{FF2B5EF4-FFF2-40B4-BE49-F238E27FC236}">
                <a16:creationId xmlns:a16="http://schemas.microsoft.com/office/drawing/2014/main" id="{B70C2959-64B1-4C67-BCED-832F3665B192}"/>
              </a:ext>
            </a:extLst>
          </p:cNvPr>
          <p:cNvSpPr/>
          <p:nvPr/>
        </p:nvSpPr>
        <p:spPr>
          <a:xfrm rot="751826">
            <a:off x="10086244" y="2603186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5EBE121B-9A42-429B-B611-D727CA73972A}"/>
              </a:ext>
            </a:extLst>
          </p:cNvPr>
          <p:cNvSpPr/>
          <p:nvPr/>
        </p:nvSpPr>
        <p:spPr>
          <a:xfrm rot="883059">
            <a:off x="10884999" y="2497263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EA23F-3C00-4AD5-B873-DDC144ABAA04}"/>
              </a:ext>
            </a:extLst>
          </p:cNvPr>
          <p:cNvSpPr txBox="1"/>
          <p:nvPr/>
        </p:nvSpPr>
        <p:spPr>
          <a:xfrm>
            <a:off x="518746" y="2717637"/>
            <a:ext cx="85373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Founded in early 2017 as an independent body GAUG aims to bring the together the IT community to collaborate, network and learn from each other.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08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273" y="2100102"/>
            <a:ext cx="11821885" cy="4453240"/>
          </a:xfrm>
        </p:spPr>
        <p:txBody>
          <a:bodyPr>
            <a:normAutofit/>
          </a:bodyPr>
          <a:lstStyle/>
          <a:p>
            <a:r>
              <a:rPr lang="en-GB" sz="2600" dirty="0">
                <a:latin typeface="Montserrat" panose="02000505000000020004" pitchFamily="2" charset="0"/>
                <a:cs typeface="Calibri" panose="020F0502020204030204" pitchFamily="34" charset="0"/>
              </a:rPr>
              <a:t>6.00pm – Arrive and mingle</a:t>
            </a:r>
          </a:p>
          <a:p>
            <a:r>
              <a:rPr lang="en-GB" sz="2600" dirty="0">
                <a:latin typeface="Montserrat" panose="02000505000000020004" pitchFamily="2" charset="0"/>
                <a:cs typeface="Calibri" panose="020F0502020204030204" pitchFamily="34" charset="0"/>
              </a:rPr>
              <a:t>6.15pm - Introduction</a:t>
            </a:r>
          </a:p>
          <a:p>
            <a:r>
              <a:rPr lang="en-GB" sz="2600" dirty="0">
                <a:latin typeface="Montserrat" panose="02000505000000020004" pitchFamily="2" charset="0"/>
                <a:cs typeface="Calibri" panose="020F0502020204030204" pitchFamily="34" charset="0"/>
              </a:rPr>
              <a:t>6.30pm – </a:t>
            </a:r>
            <a:r>
              <a:rPr lang="en-GB" sz="2600" b="1" dirty="0">
                <a:latin typeface="Montserrat" panose="02000505000000020004" pitchFamily="2" charset="0"/>
              </a:rPr>
              <a:t>The World of PowerShell and AWS </a:t>
            </a:r>
            <a:r>
              <a:rPr lang="en-GB" sz="2600" dirty="0">
                <a:latin typeface="Montserrat" panose="02000505000000020004" pitchFamily="2" charset="0"/>
              </a:rPr>
              <a:t>by Bryce McDonald</a:t>
            </a:r>
            <a:r>
              <a:rPr lang="en-GB" sz="2600" b="1" dirty="0">
                <a:latin typeface="Montserrat" panose="02000505000000020004" pitchFamily="2" charset="0"/>
              </a:rPr>
              <a:t> </a:t>
            </a:r>
            <a:r>
              <a:rPr lang="en-GB" sz="2600" dirty="0">
                <a:latin typeface="Montserrat" panose="02000505000000020004" pitchFamily="2" charset="0"/>
              </a:rPr>
              <a:t>(@_</a:t>
            </a:r>
            <a:r>
              <a:rPr lang="en-GB" sz="2600" dirty="0" err="1">
                <a:latin typeface="Montserrat" panose="02000505000000020004" pitchFamily="2" charset="0"/>
              </a:rPr>
              <a:t>brycemcdonald</a:t>
            </a:r>
            <a:r>
              <a:rPr lang="en-GB" sz="2600" dirty="0">
                <a:latin typeface="Montserrat" panose="02000505000000020004" pitchFamily="2" charset="0"/>
              </a:rPr>
              <a:t>)</a:t>
            </a:r>
          </a:p>
          <a:p>
            <a:r>
              <a:rPr lang="en-GB" sz="2600" dirty="0">
                <a:latin typeface="Montserrat" panose="02000505000000020004" pitchFamily="2" charset="0"/>
              </a:rPr>
              <a:t>7.30pm - Pizza, drinks and chat</a:t>
            </a:r>
          </a:p>
          <a:p>
            <a:r>
              <a:rPr lang="en-GB" sz="2600" dirty="0">
                <a:latin typeface="Montserrat" panose="02000505000000020004" pitchFamily="2" charset="0"/>
              </a:rPr>
              <a:t>7.45pm - </a:t>
            </a:r>
            <a:r>
              <a:rPr lang="en-GB" sz="2600" b="1" dirty="0">
                <a:latin typeface="Montserrat" panose="02000505000000020004" pitchFamily="2" charset="0"/>
              </a:rPr>
              <a:t>Building Better Bricks: Module design and development best practice </a:t>
            </a:r>
            <a:r>
              <a:rPr lang="en-GB" sz="2600" dirty="0">
                <a:latin typeface="Montserrat" panose="02000505000000020004" pitchFamily="2" charset="0"/>
              </a:rPr>
              <a:t>by Chris Gardner (@</a:t>
            </a:r>
            <a:r>
              <a:rPr lang="en-GB" sz="2600" dirty="0" err="1">
                <a:latin typeface="Montserrat" panose="02000505000000020004" pitchFamily="2" charset="0"/>
              </a:rPr>
              <a:t>HalbaradKenafin</a:t>
            </a:r>
            <a:r>
              <a:rPr lang="en-GB" sz="2600" dirty="0">
                <a:latin typeface="Montserrat" panose="02000505000000020004" pitchFamily="2" charset="0"/>
              </a:rPr>
              <a:t>)</a:t>
            </a:r>
          </a:p>
          <a:p>
            <a:r>
              <a:rPr lang="en-GB" sz="2600" dirty="0">
                <a:latin typeface="Montserrat" panose="02000505000000020004" pitchFamily="2" charset="0"/>
              </a:rPr>
              <a:t>8.45pm – Thank </a:t>
            </a:r>
            <a:r>
              <a:rPr lang="en-GB" sz="2600" dirty="0" err="1">
                <a:latin typeface="Montserrat" panose="02000505000000020004" pitchFamily="2" charset="0"/>
              </a:rPr>
              <a:t>you’s</a:t>
            </a:r>
            <a:endParaRPr lang="en-GB" sz="2600" dirty="0">
              <a:latin typeface="Montserrat" panose="02000505000000020004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8463B-1423-4F75-A6D9-EABA9F19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73654-840B-4A3C-8F7F-57A4F1467527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2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2685740" y="284175"/>
            <a:ext cx="8301259" cy="1508762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2247E"/>
                </a:solidFill>
                <a:latin typeface="Montserrat" panose="02000505000000020004" pitchFamily="2" charset="0"/>
              </a:rPr>
              <a:t>Let us know</a:t>
            </a:r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0" y="2011678"/>
            <a:ext cx="11582401" cy="448371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algn="ctr"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algn="ctr"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marL="0" indent="0" algn="ctr">
              <a:buNone/>
              <a:defRPr sz="3400"/>
            </a:pPr>
            <a:r>
              <a:rPr sz="2800" dirty="0">
                <a:latin typeface="Montserrat" panose="02000505000000020004" pitchFamily="2" charset="0"/>
              </a:rPr>
              <a:t>If you want to present [10 mins/30 mins/1 hour?]</a:t>
            </a:r>
          </a:p>
          <a:p>
            <a:pPr algn="ctr"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marL="0" indent="0" algn="ctr">
              <a:buNone/>
              <a:defRPr sz="3400"/>
            </a:pPr>
            <a:r>
              <a:rPr sz="2800" dirty="0">
                <a:latin typeface="Montserrat" panose="02000505000000020004" pitchFamily="2" charset="0"/>
              </a:rPr>
              <a:t>Any topics you are interested in</a:t>
            </a:r>
            <a:r>
              <a:rPr lang="en-GB" sz="2800" dirty="0">
                <a:latin typeface="Montserrat" panose="02000505000000020004" pitchFamily="2" charset="0"/>
              </a:rPr>
              <a:t> hearing about</a:t>
            </a:r>
            <a:r>
              <a:rPr sz="2800" dirty="0">
                <a:latin typeface="Montserrat" panose="02000505000000020004" pitchFamily="2" charset="0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33C33-25BF-471E-8274-EB2AE65A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B47B77-CAB5-44F1-AA77-BC0BBA67683F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@ScotPSUG</a:t>
            </a:r>
            <a:endParaRPr lang="en-GB" sz="1200" dirty="0">
              <a:solidFill>
                <a:schemeClr val="tx2">
                  <a:lumMod val="20000"/>
                  <a:lumOff val="80000"/>
                </a:schemeClr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4642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nded">
  <a:themeElements>
    <a:clrScheme name="Custom 1">
      <a:dk1>
        <a:srgbClr val="2C2C2C"/>
      </a:dk1>
      <a:lt1>
        <a:srgbClr val="099BDD"/>
      </a:lt1>
      <a:dk2>
        <a:srgbClr val="A7A7A7"/>
      </a:dk2>
      <a:lt2>
        <a:srgbClr val="535353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FFFFFF"/>
      </a:folHlink>
    </a:clrScheme>
    <a:fontScheme name="Banded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blurRad="50800" dist="15875" dir="5400000" rotWithShape="0">
            <a:srgbClr val="000000">
              <a:alpha val="6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1460</TotalTime>
  <Words>354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Font Awesome 5 Brands Regular</vt:lpstr>
      <vt:lpstr>Franklin Gothic Book</vt:lpstr>
      <vt:lpstr>Helvetica</vt:lpstr>
      <vt:lpstr>Montserrat</vt:lpstr>
      <vt:lpstr>Roboto</vt:lpstr>
      <vt:lpstr>Wingdings</vt:lpstr>
      <vt:lpstr>Banded</vt:lpstr>
      <vt:lpstr>Office Theme</vt:lpstr>
      <vt:lpstr>1_Banded</vt:lpstr>
      <vt:lpstr>1_Office Theme</vt:lpstr>
      <vt:lpstr>PowerShell &amp; DEVOPS User Group</vt:lpstr>
      <vt:lpstr>scottish POWERSHELL &amp; DEVOPS user group</vt:lpstr>
      <vt:lpstr>uk POWERSHELL &amp; DEVOPS user groups</vt:lpstr>
      <vt:lpstr>meetup venue</vt:lpstr>
      <vt:lpstr>Our SPONSORS</vt:lpstr>
      <vt:lpstr>PowerPoint Presentation</vt:lpstr>
      <vt:lpstr>PowerPoint Presentation</vt:lpstr>
      <vt:lpstr>agenda!</vt:lpstr>
      <vt:lpstr>Let us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Paul Broadwith</cp:lastModifiedBy>
  <cp:revision>122</cp:revision>
  <dcterms:created xsi:type="dcterms:W3CDTF">2016-10-27T15:24:17Z</dcterms:created>
  <dcterms:modified xsi:type="dcterms:W3CDTF">2018-08-22T10:29:38Z</dcterms:modified>
  <cp:contentStatus/>
</cp:coreProperties>
</file>