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926832-0F92-4FE8-927E-9AFF5BE94C22}">
  <a:tblStyle styleId="{A7926832-0F92-4FE8-927E-9AFF5BE94C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35cb05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35cb05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35cb05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35cb05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23ad59a7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23ad59a7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3687a83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3687a83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3687a83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3687a83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3687a83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3687a83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3687a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3687a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3687a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3687a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3687a8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3687a8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13687a8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13687a8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23ad59a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23ad59a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3687a8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3687a8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35cb05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35cb05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13687a83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13687a83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3687a8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3687a8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13687a83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13687a83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13687a8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13687a8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23ad59a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023ad59a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3687a83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3687a83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3687a8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3687a8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13687a8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13687a8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35cb05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35cb05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3687a8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3687a8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3687a8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3687a8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13687a83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13687a83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8b4d89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8b4d89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8b4d89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8b4d89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23ad59a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23ad59a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3687a8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13687a8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3ad59a7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23ad59a7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db128d744f51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db128d744f51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mployment.en-japan.com/engineerhub/entry/2018/08/24/110000#%E6%8A%80%E6%B3%951%E5%89%8D%E5%87%A6%E7%90%86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hyperlink" Target="https://github.com/nyanp/kaggle-homecredit/projects/1" TargetMode="External"/><Relationship Id="rId5" Type="http://schemas.openxmlformats.org/officeDocument/2006/relationships/hyperlink" Target="https://github.com/nyanp/kaggle-homecredit/projects/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Risk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2018/08/31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比率・差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152475"/>
            <a:ext cx="85206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主に同じ単位系同士で考える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・Revolvingの限度額と月々の利用額の比率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・支払予定日と実際の支払日の差(＝延滞日数:DPD)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・ローン完済予定日と、申し込み日の差(＝ローン期間)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・クレジット総額と月々の支払額の比率（≒支払回数の項＋金利項）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・ローン金額と頭金の比率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・過去に契約してきたローンの平均金額と、今回申し込んだ額の比率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・現時点のローン群の月々の支払総額と、月収や今回申し込んだ額の比率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・遅延した支払分としなかった支払分の金額比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755675" y="592275"/>
            <a:ext cx="3271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テーブルを跨がないと作れない特徴量は、意外と見落としやすい。データの見方を整理するまで気づかなかったやつも多い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相対化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あるグループ内の平均値で正規化してみる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・同じOCCUPATION_TYPE/ORGANIZATION_TYPEでの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・平均年齢との比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・平均借入額との比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(Pseudo) Data Augmentation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3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目的変数について、公式の説明は以下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→X/Yさえ分かれば、prevのローンに対してもinstallから目的変数が作れる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766400" y="1638250"/>
            <a:ext cx="77658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variable (1 - client with payment difficulties: he/she had </a:t>
            </a:r>
            <a:r>
              <a:rPr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late payment more than </a:t>
            </a:r>
            <a:r>
              <a:rPr b="1"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days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on at least </a:t>
            </a:r>
            <a:r>
              <a:rPr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first </a:t>
            </a:r>
            <a:r>
              <a:rPr b="1"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i="1"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installments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loan in our sample, 0 - all other cases)</a:t>
            </a:r>
            <a:endParaRPr i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(Pseudo) Data Augmentation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3187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Prevの</a:t>
            </a:r>
            <a:r>
              <a:rPr lang="en"/>
              <a:t>以下5変数にapp側の列をマージし、appと同じカラム構成にする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AMT_CREDIT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AMT_ANNUITY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AMT_GOODS_PRICE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NAME_TYPE_SUITE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NAME_CONTRACT_TYPE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Installを使ってターゲット変数を作り、モデルを学習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　　分類(default or not)と回帰(predicted mean DPD)モデルを作る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学習したモデルで、appに対して予測値を計算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3)の結果を特徴量に加える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→自作の特徴量ではトップ、全体でもTop-10に入る位効いた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→X/Yさえ分かれば、prevのローンに対してもinstallから目的変数が作れる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その他の特徴量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過去の休日での申し込み率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・今回と同額の商品を直近1年で何回買ったか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・今後半年/1年でのローン支払い予定総額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・平均支払間隔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等々。最終的にはappの元の特徴と合わせて950個程度の特徴で学習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アイデアの数としては30~50種程採用、その4倍くらい没になっているイメージ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(以下は一例)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5" y="2154050"/>
            <a:ext cx="3516625" cy="228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350" y="2112625"/>
            <a:ext cx="3516614" cy="22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5">
            <a:alphaModFix/>
          </a:blip>
          <a:srcRect b="0" l="0" r="15718" t="0"/>
          <a:stretch/>
        </p:blipFill>
        <p:spPr>
          <a:xfrm>
            <a:off x="5772800" y="2112625"/>
            <a:ext cx="3140124" cy="22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Validation Strategy</a:t>
            </a:r>
            <a:r>
              <a:rPr lang="en"/>
              <a:t> </a:t>
            </a:r>
            <a:r>
              <a:rPr lang="en" sz="2400"/>
              <a:t>(really important)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基本戦略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5-Fold CV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・Stratifiedではない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・一応Public LBも時々見るが、データが少ないので基本信用しない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・Localの1Foldよりデータ数が少ないので、それくらいの気持ちで見る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・作った特徴量は、1つずつCVが上がるかどうかチェック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　・特徴量をnotebookで考える→作ったbinaryを日中スクリプトで評価→帰宅後合格者だけ.pyに清書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特徴量の評価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CVへのOverFitが怖かったので、評価基準は保守的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コンペ前半：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平均CVが上昇し、かつ3/5Fold 以上でスコアが上がった場合だけ採用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普段はGOSSで評価して、たまにGBDTでダブルチェック (速度を優先)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後半3w：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　常にGBDTで評価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　　seed2~3種で試し、平均CV・個別CV(+直観)から総合的に判断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Validation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目的変数を「Testデータかどうか」に差し替えて学習することで、データの質を確認するテクニック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→AUC0.5なら、TrainとTestデータは均質だと言える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→AUCが1に近い場合、TrainとTestは(GBDTが見分けられる程度には)違う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時々Adversarial Validationを行い、極端にFeature Importanceが高い特徴(＝Local CVにOverfittingする要因になる特徴)が作られていないか確認。精神安定剤的に役立った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コンペ概要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ローン申し込みに対して、デフォルト(貸し倒れ)するかどうかを予測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・評価指標はAUC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・レコード数の割に特徴量の数が多い&amp;ノイズも結構多い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　→Overfittingに注意が必要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その他いろいろ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欠損・外れ値処理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・-40000</a:t>
            </a:r>
            <a:r>
              <a:rPr lang="en"/>
              <a:t>未満の日付はnanに置換(bureau)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・マイナー通貨のローンは削除(bureau)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・拒絶理由が借り手側に非が無さそうなやつを削除(prev)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　　　・非が無さそう＝CODE_REJECT_REASONの名前と、TARGETの比率から判断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・データ上重複して記録されただけのやつは最後のだけ残す(prev)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・「無効」の意味で0とnanが混在する列がある→片寄せ(prev/bureau)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→単発でスコアが改善しないように見えても、色々な処理方法のモデルをアンサンブルすると効果がある</a:t>
            </a:r>
            <a:r>
              <a:rPr lang="en" sz="1000"/>
              <a:t>(talkingdataからの学び)</a:t>
            </a:r>
            <a:endParaRPr sz="1000"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5868300" y="820200"/>
            <a:ext cx="32757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特にBureauは社外データなので汚いかんじ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特徴選択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追加する際と同様、Step-WiseにCVをチェックすることを通算2～3回実施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・ORGANIZATION_TYPEは除いたほうがCVが上昇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・それとは別に、Feature Importanceが4/5Fold以上でゼロのものを削除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モデリング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152475"/>
            <a:ext cx="85206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LightGBM、</a:t>
            </a:r>
            <a:r>
              <a:rPr lang="en"/>
              <a:t>XGB、NeuralNetのStacking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・NeuralNetは以下の前処理を実施。LightGBMは全部そのまま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One-hot encoding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欠損を各列の平均値で埋める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欠損があった列は「欠損かどうか」を新たな特徴として追加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平均0/分散1に正規化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・LightGBMのみ、appだけで学習した版や、前処理方法を変えたモデルも使った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6131175" y="3148725"/>
            <a:ext cx="30129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※NN向けの前処理としてはよくあると思う(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参考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Submission</a:t>
            </a: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1815825" y="1177600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x 20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CV0.8007</a:t>
            </a:r>
            <a:endParaRPr sz="1200"/>
          </a:p>
        </p:txBody>
      </p:sp>
      <p:sp>
        <p:nvSpPr>
          <p:cNvPr id="242" name="Google Shape;242;p36"/>
          <p:cNvSpPr/>
          <p:nvPr/>
        </p:nvSpPr>
        <p:spPr>
          <a:xfrm>
            <a:off x="1815825" y="1729950"/>
            <a:ext cx="21273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x 10 (app only)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CV0.7794</a:t>
            </a:r>
            <a:endParaRPr sz="1200"/>
          </a:p>
        </p:txBody>
      </p:sp>
      <p:sp>
        <p:nvSpPr>
          <p:cNvPr id="243" name="Google Shape;243;p36"/>
          <p:cNvSpPr/>
          <p:nvPr/>
        </p:nvSpPr>
        <p:spPr>
          <a:xfrm>
            <a:off x="2970625" y="340440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prep1</a:t>
            </a:r>
            <a:endParaRPr sz="1000"/>
          </a:p>
        </p:txBody>
      </p:sp>
      <p:sp>
        <p:nvSpPr>
          <p:cNvPr id="244" name="Google Shape;244;p36"/>
          <p:cNvSpPr/>
          <p:nvPr/>
        </p:nvSpPr>
        <p:spPr>
          <a:xfrm>
            <a:off x="1815825" y="2290988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x 10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CV0.7934</a:t>
            </a:r>
            <a:endParaRPr sz="1200"/>
          </a:p>
        </p:txBody>
      </p:sp>
      <p:sp>
        <p:nvSpPr>
          <p:cNvPr id="245" name="Google Shape;245;p36"/>
          <p:cNvSpPr/>
          <p:nvPr/>
        </p:nvSpPr>
        <p:spPr>
          <a:xfrm>
            <a:off x="1815825" y="2833150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r>
              <a:rPr lang="en"/>
              <a:t> x 10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CV0.7883</a:t>
            </a:r>
            <a:endParaRPr sz="1200"/>
          </a:p>
        </p:txBody>
      </p:sp>
      <p:sp>
        <p:nvSpPr>
          <p:cNvPr id="246" name="Google Shape;246;p36"/>
          <p:cNvSpPr txBox="1"/>
          <p:nvPr/>
        </p:nvSpPr>
        <p:spPr>
          <a:xfrm>
            <a:off x="334425" y="1883275"/>
            <a:ext cx="14814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Seed Averaging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each models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7" name="Google Shape;247;p36"/>
          <p:cNvSpPr txBox="1"/>
          <p:nvPr/>
        </p:nvSpPr>
        <p:spPr>
          <a:xfrm>
            <a:off x="1306775" y="3845350"/>
            <a:ext cx="1633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LGBM with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Various Preprocessing</a:t>
            </a:r>
            <a:endParaRPr sz="1100"/>
          </a:p>
        </p:txBody>
      </p:sp>
      <p:sp>
        <p:nvSpPr>
          <p:cNvPr id="248" name="Google Shape;248;p36"/>
          <p:cNvSpPr/>
          <p:nvPr/>
        </p:nvSpPr>
        <p:spPr>
          <a:xfrm>
            <a:off x="2970625" y="363008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prep2</a:t>
            </a:r>
            <a:endParaRPr sz="1000"/>
          </a:p>
        </p:txBody>
      </p:sp>
      <p:sp>
        <p:nvSpPr>
          <p:cNvPr id="249" name="Google Shape;249;p36"/>
          <p:cNvSpPr/>
          <p:nvPr/>
        </p:nvSpPr>
        <p:spPr>
          <a:xfrm>
            <a:off x="2970625" y="385577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prep3</a:t>
            </a:r>
            <a:endParaRPr sz="1000"/>
          </a:p>
        </p:txBody>
      </p:sp>
      <p:sp>
        <p:nvSpPr>
          <p:cNvPr id="250" name="Google Shape;250;p36"/>
          <p:cNvSpPr/>
          <p:nvPr/>
        </p:nvSpPr>
        <p:spPr>
          <a:xfrm>
            <a:off x="2970625" y="408145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prep4</a:t>
            </a:r>
            <a:endParaRPr sz="1000"/>
          </a:p>
        </p:txBody>
      </p:sp>
      <p:sp>
        <p:nvSpPr>
          <p:cNvPr id="251" name="Google Shape;251;p36"/>
          <p:cNvSpPr/>
          <p:nvPr/>
        </p:nvSpPr>
        <p:spPr>
          <a:xfrm>
            <a:off x="2970625" y="430713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prep5</a:t>
            </a:r>
            <a:endParaRPr sz="1000"/>
          </a:p>
        </p:txBody>
      </p:sp>
      <p:sp>
        <p:nvSpPr>
          <p:cNvPr id="252" name="Google Shape;252;p36"/>
          <p:cNvSpPr/>
          <p:nvPr/>
        </p:nvSpPr>
        <p:spPr>
          <a:xfrm>
            <a:off x="2970625" y="453282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prep6</a:t>
            </a:r>
            <a:endParaRPr sz="1000"/>
          </a:p>
        </p:txBody>
      </p:sp>
      <p:sp>
        <p:nvSpPr>
          <p:cNvPr id="253" name="Google Shape;253;p36"/>
          <p:cNvSpPr/>
          <p:nvPr/>
        </p:nvSpPr>
        <p:spPr>
          <a:xfrm>
            <a:off x="2970625" y="475850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prep7</a:t>
            </a:r>
            <a:endParaRPr sz="1000"/>
          </a:p>
        </p:txBody>
      </p:sp>
      <p:sp>
        <p:nvSpPr>
          <p:cNvPr id="254" name="Google Shape;254;p36"/>
          <p:cNvSpPr/>
          <p:nvPr/>
        </p:nvSpPr>
        <p:spPr>
          <a:xfrm>
            <a:off x="5409400" y="2530000"/>
            <a:ext cx="2051700" cy="622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/w L1 Penalty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CV0.8016</a:t>
            </a:r>
            <a:endParaRPr sz="1200"/>
          </a:p>
        </p:txBody>
      </p:sp>
      <p:cxnSp>
        <p:nvCxnSpPr>
          <p:cNvPr id="255" name="Google Shape;255;p36"/>
          <p:cNvCxnSpPr>
            <a:stCxn id="241" idx="3"/>
            <a:endCxn id="254" idx="1"/>
          </p:cNvCxnSpPr>
          <p:nvPr/>
        </p:nvCxnSpPr>
        <p:spPr>
          <a:xfrm>
            <a:off x="3943125" y="1399600"/>
            <a:ext cx="1466400" cy="1441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6"/>
          <p:cNvCxnSpPr>
            <a:stCxn id="242" idx="3"/>
            <a:endCxn id="254" idx="1"/>
          </p:cNvCxnSpPr>
          <p:nvPr/>
        </p:nvCxnSpPr>
        <p:spPr>
          <a:xfrm>
            <a:off x="3943125" y="1965450"/>
            <a:ext cx="1466400" cy="876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6"/>
          <p:cNvCxnSpPr>
            <a:stCxn id="244" idx="3"/>
            <a:endCxn id="254" idx="1"/>
          </p:cNvCxnSpPr>
          <p:nvPr/>
        </p:nvCxnSpPr>
        <p:spPr>
          <a:xfrm>
            <a:off x="3943125" y="2512988"/>
            <a:ext cx="1466400" cy="32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>
            <a:stCxn id="245" idx="3"/>
            <a:endCxn id="254" idx="1"/>
          </p:cNvCxnSpPr>
          <p:nvPr/>
        </p:nvCxnSpPr>
        <p:spPr>
          <a:xfrm flipH="1" rot="10800000">
            <a:off x="3943125" y="2841250"/>
            <a:ext cx="1466400" cy="213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>
            <a:stCxn id="243" idx="3"/>
            <a:endCxn id="254" idx="1"/>
          </p:cNvCxnSpPr>
          <p:nvPr/>
        </p:nvCxnSpPr>
        <p:spPr>
          <a:xfrm flipH="1" rot="10800000">
            <a:off x="3943225" y="2841450"/>
            <a:ext cx="1466100" cy="653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>
            <a:stCxn id="248" idx="3"/>
            <a:endCxn id="254" idx="1"/>
          </p:cNvCxnSpPr>
          <p:nvPr/>
        </p:nvCxnSpPr>
        <p:spPr>
          <a:xfrm flipH="1" rot="10800000">
            <a:off x="3943225" y="2841535"/>
            <a:ext cx="1466100" cy="87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6"/>
          <p:cNvCxnSpPr>
            <a:stCxn id="249" idx="3"/>
            <a:endCxn id="254" idx="1"/>
          </p:cNvCxnSpPr>
          <p:nvPr/>
        </p:nvCxnSpPr>
        <p:spPr>
          <a:xfrm flipH="1" rot="10800000">
            <a:off x="3943225" y="2841320"/>
            <a:ext cx="1466100" cy="110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6"/>
          <p:cNvCxnSpPr>
            <a:stCxn id="250" idx="3"/>
            <a:endCxn id="254" idx="1"/>
          </p:cNvCxnSpPr>
          <p:nvPr/>
        </p:nvCxnSpPr>
        <p:spPr>
          <a:xfrm flipH="1" rot="10800000">
            <a:off x="3943225" y="2841405"/>
            <a:ext cx="1466100" cy="1330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6"/>
          <p:cNvCxnSpPr>
            <a:stCxn id="251" idx="3"/>
            <a:endCxn id="254" idx="1"/>
          </p:cNvCxnSpPr>
          <p:nvPr/>
        </p:nvCxnSpPr>
        <p:spPr>
          <a:xfrm flipH="1" rot="10800000">
            <a:off x="3943225" y="2841485"/>
            <a:ext cx="1466100" cy="1556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6"/>
          <p:cNvCxnSpPr>
            <a:stCxn id="252" idx="3"/>
            <a:endCxn id="254" idx="1"/>
          </p:cNvCxnSpPr>
          <p:nvPr/>
        </p:nvCxnSpPr>
        <p:spPr>
          <a:xfrm flipH="1" rot="10800000">
            <a:off x="3943225" y="2841270"/>
            <a:ext cx="1466100" cy="1782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6"/>
          <p:cNvCxnSpPr>
            <a:stCxn id="253" idx="3"/>
            <a:endCxn id="254" idx="1"/>
          </p:cNvCxnSpPr>
          <p:nvPr/>
        </p:nvCxnSpPr>
        <p:spPr>
          <a:xfrm flipH="1" rot="10800000">
            <a:off x="3943225" y="2841355"/>
            <a:ext cx="1466100" cy="2007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Submission</a:t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1815825" y="1177600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x 20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CV0.8007</a:t>
            </a:r>
            <a:endParaRPr sz="1200"/>
          </a:p>
        </p:txBody>
      </p:sp>
      <p:sp>
        <p:nvSpPr>
          <p:cNvPr id="272" name="Google Shape;272;p37"/>
          <p:cNvSpPr/>
          <p:nvPr/>
        </p:nvSpPr>
        <p:spPr>
          <a:xfrm>
            <a:off x="1815825" y="1729950"/>
            <a:ext cx="21273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 x 10 (app only)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CV0.7794</a:t>
            </a:r>
            <a:endParaRPr sz="1200"/>
          </a:p>
        </p:txBody>
      </p:sp>
      <p:sp>
        <p:nvSpPr>
          <p:cNvPr id="273" name="Google Shape;273;p37"/>
          <p:cNvSpPr/>
          <p:nvPr/>
        </p:nvSpPr>
        <p:spPr>
          <a:xfrm>
            <a:off x="2970625" y="340440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prep1</a:t>
            </a:r>
            <a:endParaRPr sz="1000"/>
          </a:p>
        </p:txBody>
      </p:sp>
      <p:sp>
        <p:nvSpPr>
          <p:cNvPr id="274" name="Google Shape;274;p37"/>
          <p:cNvSpPr/>
          <p:nvPr/>
        </p:nvSpPr>
        <p:spPr>
          <a:xfrm>
            <a:off x="1815825" y="2290988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x 10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CV0.7934</a:t>
            </a:r>
            <a:endParaRPr sz="1200"/>
          </a:p>
        </p:txBody>
      </p:sp>
      <p:sp>
        <p:nvSpPr>
          <p:cNvPr id="275" name="Google Shape;275;p37"/>
          <p:cNvSpPr/>
          <p:nvPr/>
        </p:nvSpPr>
        <p:spPr>
          <a:xfrm>
            <a:off x="1815825" y="2833150"/>
            <a:ext cx="21273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x 10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CV0.7883</a:t>
            </a:r>
            <a:endParaRPr sz="1200"/>
          </a:p>
        </p:txBody>
      </p:sp>
      <p:sp>
        <p:nvSpPr>
          <p:cNvPr id="276" name="Google Shape;276;p37"/>
          <p:cNvSpPr txBox="1"/>
          <p:nvPr/>
        </p:nvSpPr>
        <p:spPr>
          <a:xfrm>
            <a:off x="334425" y="1883275"/>
            <a:ext cx="14814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Seed Averaging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each models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77" name="Google Shape;277;p37"/>
          <p:cNvSpPr txBox="1"/>
          <p:nvPr/>
        </p:nvSpPr>
        <p:spPr>
          <a:xfrm>
            <a:off x="1306775" y="3845350"/>
            <a:ext cx="1633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LGBM with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Various Preprocessing</a:t>
            </a:r>
            <a:endParaRPr sz="1100"/>
          </a:p>
        </p:txBody>
      </p:sp>
      <p:sp>
        <p:nvSpPr>
          <p:cNvPr id="278" name="Google Shape;278;p37"/>
          <p:cNvSpPr/>
          <p:nvPr/>
        </p:nvSpPr>
        <p:spPr>
          <a:xfrm>
            <a:off x="2970625" y="363008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prep2</a:t>
            </a:r>
            <a:endParaRPr sz="1000"/>
          </a:p>
        </p:txBody>
      </p:sp>
      <p:sp>
        <p:nvSpPr>
          <p:cNvPr id="279" name="Google Shape;279;p37"/>
          <p:cNvSpPr/>
          <p:nvPr/>
        </p:nvSpPr>
        <p:spPr>
          <a:xfrm>
            <a:off x="2970625" y="385577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prep3</a:t>
            </a:r>
            <a:endParaRPr sz="1000"/>
          </a:p>
        </p:txBody>
      </p:sp>
      <p:sp>
        <p:nvSpPr>
          <p:cNvPr id="280" name="Google Shape;280;p37"/>
          <p:cNvSpPr/>
          <p:nvPr/>
        </p:nvSpPr>
        <p:spPr>
          <a:xfrm>
            <a:off x="2970625" y="408145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prep4</a:t>
            </a:r>
            <a:endParaRPr sz="1000"/>
          </a:p>
        </p:txBody>
      </p:sp>
      <p:sp>
        <p:nvSpPr>
          <p:cNvPr id="281" name="Google Shape;281;p37"/>
          <p:cNvSpPr/>
          <p:nvPr/>
        </p:nvSpPr>
        <p:spPr>
          <a:xfrm>
            <a:off x="2970625" y="430713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prep5</a:t>
            </a:r>
            <a:endParaRPr sz="1000"/>
          </a:p>
        </p:txBody>
      </p:sp>
      <p:sp>
        <p:nvSpPr>
          <p:cNvPr id="282" name="Google Shape;282;p37"/>
          <p:cNvSpPr/>
          <p:nvPr/>
        </p:nvSpPr>
        <p:spPr>
          <a:xfrm>
            <a:off x="2970625" y="4532820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prep6</a:t>
            </a:r>
            <a:endParaRPr sz="1000"/>
          </a:p>
        </p:txBody>
      </p:sp>
      <p:sp>
        <p:nvSpPr>
          <p:cNvPr id="283" name="Google Shape;283;p37"/>
          <p:cNvSpPr/>
          <p:nvPr/>
        </p:nvSpPr>
        <p:spPr>
          <a:xfrm>
            <a:off x="2970625" y="4758505"/>
            <a:ext cx="972600" cy="1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LGBM prep7</a:t>
            </a:r>
            <a:endParaRPr sz="1000"/>
          </a:p>
        </p:txBody>
      </p:sp>
      <p:sp>
        <p:nvSpPr>
          <p:cNvPr id="284" name="Google Shape;284;p37"/>
          <p:cNvSpPr/>
          <p:nvPr/>
        </p:nvSpPr>
        <p:spPr>
          <a:xfrm>
            <a:off x="5409400" y="2530000"/>
            <a:ext cx="2051700" cy="622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/w L1 Penalty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CV0.8016</a:t>
            </a:r>
            <a:endParaRPr sz="1200"/>
          </a:p>
        </p:txBody>
      </p:sp>
      <p:cxnSp>
        <p:nvCxnSpPr>
          <p:cNvPr id="285" name="Google Shape;285;p37"/>
          <p:cNvCxnSpPr>
            <a:stCxn id="271" idx="3"/>
            <a:endCxn id="284" idx="1"/>
          </p:cNvCxnSpPr>
          <p:nvPr/>
        </p:nvCxnSpPr>
        <p:spPr>
          <a:xfrm>
            <a:off x="3943125" y="1399600"/>
            <a:ext cx="1466400" cy="1441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7"/>
          <p:cNvCxnSpPr>
            <a:stCxn id="272" idx="3"/>
            <a:endCxn id="284" idx="1"/>
          </p:cNvCxnSpPr>
          <p:nvPr/>
        </p:nvCxnSpPr>
        <p:spPr>
          <a:xfrm>
            <a:off x="3943125" y="1965450"/>
            <a:ext cx="1466400" cy="876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7"/>
          <p:cNvCxnSpPr>
            <a:stCxn id="274" idx="3"/>
            <a:endCxn id="284" idx="1"/>
          </p:cNvCxnSpPr>
          <p:nvPr/>
        </p:nvCxnSpPr>
        <p:spPr>
          <a:xfrm>
            <a:off x="3943125" y="2512988"/>
            <a:ext cx="1466400" cy="32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7"/>
          <p:cNvCxnSpPr>
            <a:stCxn id="275" idx="3"/>
            <a:endCxn id="284" idx="1"/>
          </p:cNvCxnSpPr>
          <p:nvPr/>
        </p:nvCxnSpPr>
        <p:spPr>
          <a:xfrm flipH="1" rot="10800000">
            <a:off x="3943125" y="2841250"/>
            <a:ext cx="1466400" cy="213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7"/>
          <p:cNvCxnSpPr>
            <a:stCxn id="273" idx="3"/>
            <a:endCxn id="284" idx="1"/>
          </p:cNvCxnSpPr>
          <p:nvPr/>
        </p:nvCxnSpPr>
        <p:spPr>
          <a:xfrm flipH="1" rot="10800000">
            <a:off x="3943225" y="2841450"/>
            <a:ext cx="1466100" cy="653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7"/>
          <p:cNvCxnSpPr>
            <a:stCxn id="278" idx="3"/>
            <a:endCxn id="284" idx="1"/>
          </p:cNvCxnSpPr>
          <p:nvPr/>
        </p:nvCxnSpPr>
        <p:spPr>
          <a:xfrm flipH="1" rot="10800000">
            <a:off x="3943225" y="2841535"/>
            <a:ext cx="1466100" cy="879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7"/>
          <p:cNvCxnSpPr>
            <a:stCxn id="279" idx="3"/>
            <a:endCxn id="284" idx="1"/>
          </p:cNvCxnSpPr>
          <p:nvPr/>
        </p:nvCxnSpPr>
        <p:spPr>
          <a:xfrm flipH="1" rot="10800000">
            <a:off x="3943225" y="2841320"/>
            <a:ext cx="1466100" cy="110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>
            <a:stCxn id="280" idx="3"/>
            <a:endCxn id="284" idx="1"/>
          </p:cNvCxnSpPr>
          <p:nvPr/>
        </p:nvCxnSpPr>
        <p:spPr>
          <a:xfrm flipH="1" rot="10800000">
            <a:off x="3943225" y="2841405"/>
            <a:ext cx="1466100" cy="1330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>
            <a:stCxn id="281" idx="3"/>
            <a:endCxn id="284" idx="1"/>
          </p:cNvCxnSpPr>
          <p:nvPr/>
        </p:nvCxnSpPr>
        <p:spPr>
          <a:xfrm flipH="1" rot="10800000">
            <a:off x="3943225" y="2841485"/>
            <a:ext cx="1466100" cy="1556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>
            <a:stCxn id="282" idx="3"/>
            <a:endCxn id="284" idx="1"/>
          </p:cNvCxnSpPr>
          <p:nvPr/>
        </p:nvCxnSpPr>
        <p:spPr>
          <a:xfrm flipH="1" rot="10800000">
            <a:off x="3943225" y="2841270"/>
            <a:ext cx="1466100" cy="1782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7"/>
          <p:cNvCxnSpPr>
            <a:stCxn id="283" idx="3"/>
            <a:endCxn id="284" idx="1"/>
          </p:cNvCxnSpPr>
          <p:nvPr/>
        </p:nvCxnSpPr>
        <p:spPr>
          <a:xfrm flipH="1" rot="10800000">
            <a:off x="3943225" y="2841355"/>
            <a:ext cx="1466100" cy="20079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7"/>
          <p:cNvSpPr/>
          <p:nvPr/>
        </p:nvSpPr>
        <p:spPr>
          <a:xfrm>
            <a:off x="2936575" y="3375374"/>
            <a:ext cx="1040700" cy="21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p37"/>
          <p:cNvSpPr txBox="1"/>
          <p:nvPr/>
        </p:nvSpPr>
        <p:spPr>
          <a:xfrm>
            <a:off x="888325" y="3307050"/>
            <a:ext cx="208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実はこいつが一番良かった(25位相当)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プロジェクト管理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ソースコード: G</a:t>
            </a:r>
            <a:r>
              <a:rPr lang="en"/>
              <a:t>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実行: GCP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アイデア管理: GitHub Project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実験結果の記録: Google SpreadSheet / Excel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作った特徴量の管理: 全特徴まとめてFeatherで保持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→1個ずつ持ちたかったが、数が多くてconcat面倒だったのと、コードがまとまっていたほうがアイデアが湧き易そうだったので妥協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6252725" y="2438850"/>
            <a:ext cx="2705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長期戦ではこの辺が大事だと実感</a:t>
            </a:r>
            <a:endParaRPr sz="1200"/>
          </a:p>
        </p:txBody>
      </p:sp>
      <p:cxnSp>
        <p:nvCxnSpPr>
          <p:cNvPr id="305" name="Google Shape;305;p38"/>
          <p:cNvCxnSpPr>
            <a:stCxn id="304" idx="1"/>
          </p:cNvCxnSpPr>
          <p:nvPr/>
        </p:nvCxnSpPr>
        <p:spPr>
          <a:xfrm rot="10800000">
            <a:off x="5766425" y="2438850"/>
            <a:ext cx="4863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8"/>
          <p:cNvCxnSpPr>
            <a:stCxn id="304" idx="1"/>
          </p:cNvCxnSpPr>
          <p:nvPr/>
        </p:nvCxnSpPr>
        <p:spPr>
          <a:xfrm flipH="1">
            <a:off x="5812025" y="2647650"/>
            <a:ext cx="4407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962"/>
            <a:ext cx="8703348" cy="37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11700" y="4531475"/>
            <a:ext cx="36465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※</a:t>
            </a:r>
            <a:r>
              <a:rPr lang="en" sz="1000"/>
              <a:t>ここに書けていない没特徴がまだまだある(整理中)</a:t>
            </a:r>
            <a:endParaRPr sz="1000"/>
          </a:p>
        </p:txBody>
      </p:sp>
      <p:sp>
        <p:nvSpPr>
          <p:cNvPr id="315" name="Google Shape;315;p39">
            <a:hlinkClick r:id="rId4"/>
          </p:cNvPr>
          <p:cNvSpPr txBox="1"/>
          <p:nvPr/>
        </p:nvSpPr>
        <p:spPr>
          <a:xfrm>
            <a:off x="5614750" y="4303250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https://github.com/nyanp/kaggle-homecredit/projects/1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2" y="1583000"/>
            <a:ext cx="6270801" cy="3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スコア推移 (single model)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6351525" y="2286850"/>
            <a:ext cx="2286900" cy="57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bureauやprevの</a:t>
            </a:r>
            <a:r>
              <a:rPr lang="en" sz="1200"/>
              <a:t>前処理を真面目にやる</a:t>
            </a:r>
            <a:endParaRPr sz="1200"/>
          </a:p>
        </p:txBody>
      </p:sp>
      <p:cxnSp>
        <p:nvCxnSpPr>
          <p:cNvPr id="323" name="Google Shape;323;p40"/>
          <p:cNvCxnSpPr>
            <a:stCxn id="322" idx="1"/>
          </p:cNvCxnSpPr>
          <p:nvPr/>
        </p:nvCxnSpPr>
        <p:spPr>
          <a:xfrm rot="10800000">
            <a:off x="5675325" y="2195800"/>
            <a:ext cx="6762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0"/>
          <p:cNvSpPr txBox="1"/>
          <p:nvPr/>
        </p:nvSpPr>
        <p:spPr>
          <a:xfrm>
            <a:off x="3595700" y="3373750"/>
            <a:ext cx="1942800" cy="57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goss →gbdtにスイッチ、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ハイパーパラメータ調整</a:t>
            </a:r>
            <a:endParaRPr sz="1200"/>
          </a:p>
        </p:txBody>
      </p:sp>
      <p:cxnSp>
        <p:nvCxnSpPr>
          <p:cNvPr id="325" name="Google Shape;325;p40"/>
          <p:cNvCxnSpPr/>
          <p:nvPr/>
        </p:nvCxnSpPr>
        <p:spPr>
          <a:xfrm flipH="1" rot="10800000">
            <a:off x="4247000" y="2499575"/>
            <a:ext cx="684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0"/>
          <p:cNvSpPr txBox="1"/>
          <p:nvPr/>
        </p:nvSpPr>
        <p:spPr>
          <a:xfrm>
            <a:off x="997900" y="1104675"/>
            <a:ext cx="2238600" cy="57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submitせず、ひたすらCVを上げていた期間</a:t>
            </a:r>
            <a:endParaRPr sz="1200"/>
          </a:p>
        </p:txBody>
      </p:sp>
      <p:cxnSp>
        <p:nvCxnSpPr>
          <p:cNvPr id="327" name="Google Shape;327;p40"/>
          <p:cNvCxnSpPr>
            <a:stCxn id="326" idx="2"/>
          </p:cNvCxnSpPr>
          <p:nvPr/>
        </p:nvCxnSpPr>
        <p:spPr>
          <a:xfrm>
            <a:off x="2117200" y="1677375"/>
            <a:ext cx="610200" cy="9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0"/>
          <p:cNvSpPr txBox="1"/>
          <p:nvPr/>
        </p:nvSpPr>
        <p:spPr>
          <a:xfrm>
            <a:off x="37950" y="3036838"/>
            <a:ext cx="1736700" cy="336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Kernelから開始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以下補足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結果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・27位(あと3つでGold…)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・150h / 4万円@GCPくらい使った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・次はTeamでやりたい(切実)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0" y="1706975"/>
            <a:ext cx="6133351" cy="20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ハイパーパラメータ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520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'objective': 'binary',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'learning_rate': 0.02,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'max_bin':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'max_depth': -1,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'num_leaves': 30,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'min_child_samples': 70,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'subsample': 1.0,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'subsample_freq': 1,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'colsample_bytree':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0.05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'min_split_gain': 0.5,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'reg_alpha': 0.0,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'reg_lambda': </a:t>
            </a:r>
            <a:r>
              <a:rPr lang="e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'metric': 'auc',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'n_estimators': 10000,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065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'boosting_type': 'gbdt'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どうやって特徴量を見つけるか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727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</a:t>
            </a:r>
            <a:r>
              <a:rPr lang="en"/>
              <a:t>EDA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・特定の列は特定のローン種別でだけ効く→ローン種別で分割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・過去コンペの特徴量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　・Number of Active Credit Lines, Debt-To-Income Ratio (DTI), 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・目的変数を各テーブルにJoinして、そのテーブル側で予測モデルを作ってみる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・抜け漏れが無いか、表に整理してみる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　・bureauで上手くいったアイデアをprevで試してない、みたいなのが結構ある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おもな</a:t>
            </a:r>
            <a:r>
              <a:rPr lang="en"/>
              <a:t>没</a:t>
            </a:r>
            <a:r>
              <a:rPr lang="en"/>
              <a:t>ネタ</a:t>
            </a:r>
            <a:endParaRPr/>
          </a:p>
        </p:txBody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やったけど却下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</a:t>
            </a:r>
            <a:r>
              <a:rPr lang="en" sz="1100"/>
              <a:t>RankGaussNN　(単体ではよかったが、LGBMに似てしまった)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・Revolving LoanのUndersampling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・同一人物の過去のTargetの値　(Leaky,なぜか効かなかった)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時間切れ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・カザフスタンのインフレ率で過去ローンを補正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・Behavioral Dataに対するLSTM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・GP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・NNのチューニング(とくにOptimizerまわり)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データ構造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596725" y="1350050"/>
            <a:ext cx="3235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※ここから先の説明では右の名前で呼びます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5" y="1152475"/>
            <a:ext cx="5430099" cy="34859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5764975" y="179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{A7926832-0F92-4FE8-927E-9AFF5BE94C22}</a:tableStyleId>
              </a:tblPr>
              <a:tblGrid>
                <a:gridCol w="1525025"/>
                <a:gridCol w="1373975"/>
              </a:tblGrid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application_{train|test}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bureau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bureau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bureau_balance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previous_application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prev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POS_CASH_balance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instalment_payments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install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credit_card_balance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credit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ローンには3種類ある(重要)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Revolving(Credit) Loans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/>
              <a:t>毎月決まった限度額までの範囲で自由に引き出せる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リボ払い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Cash Loans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申し込んだ額を一括で借り入れ、毎月返済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借りたお金をどう使うのかは自由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Consumer(POS) Loans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何かの商品を買うために申し込むローン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一定の頭金(AMT_DOWN_PAYMENT)を払うことで商品を持ち帰り、残りは分割払い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SK_ID_{CURR|PREV}がそれぞれどのローンなのかは、NAME_CONTRACT_TYPEで識別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銀行 x ローン種別 x データ種別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84025" y="2647725"/>
            <a:ext cx="982500" cy="708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application</a:t>
            </a:r>
            <a:endParaRPr sz="1200"/>
          </a:p>
        </p:txBody>
      </p:sp>
      <p:sp>
        <p:nvSpPr>
          <p:cNvPr id="94" name="Google Shape;94;p18"/>
          <p:cNvSpPr/>
          <p:nvPr/>
        </p:nvSpPr>
        <p:spPr>
          <a:xfrm>
            <a:off x="2101150" y="1563600"/>
            <a:ext cx="2043900" cy="419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ureau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CREDIT_TYPE == Consumer credit</a:t>
            </a:r>
            <a:endParaRPr sz="700"/>
          </a:p>
        </p:txBody>
      </p:sp>
      <p:sp>
        <p:nvSpPr>
          <p:cNvPr id="95" name="Google Shape;95;p18"/>
          <p:cNvSpPr/>
          <p:nvPr/>
        </p:nvSpPr>
        <p:spPr>
          <a:xfrm>
            <a:off x="4495150" y="1568850"/>
            <a:ext cx="1534500" cy="4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bureau_balance</a:t>
            </a:r>
            <a:endParaRPr sz="1200"/>
          </a:p>
        </p:txBody>
      </p:sp>
      <p:sp>
        <p:nvSpPr>
          <p:cNvPr id="96" name="Google Shape;96;p18"/>
          <p:cNvSpPr/>
          <p:nvPr/>
        </p:nvSpPr>
        <p:spPr>
          <a:xfrm>
            <a:off x="2101225" y="3588950"/>
            <a:ext cx="2043900" cy="459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revious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CONTRACT_TYPE == </a:t>
            </a:r>
            <a:r>
              <a:rPr lang="en" sz="700"/>
              <a:t>Revolving Loans</a:t>
            </a:r>
            <a:endParaRPr sz="700"/>
          </a:p>
        </p:txBody>
      </p:sp>
      <p:sp>
        <p:nvSpPr>
          <p:cNvPr id="97" name="Google Shape;97;p18"/>
          <p:cNvSpPr/>
          <p:nvPr/>
        </p:nvSpPr>
        <p:spPr>
          <a:xfrm>
            <a:off x="6379825" y="3588925"/>
            <a:ext cx="1393200" cy="459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installments</a:t>
            </a:r>
            <a:endParaRPr sz="1200"/>
          </a:p>
        </p:txBody>
      </p:sp>
      <p:sp>
        <p:nvSpPr>
          <p:cNvPr id="98" name="Google Shape;98;p18"/>
          <p:cNvSpPr/>
          <p:nvPr/>
        </p:nvSpPr>
        <p:spPr>
          <a:xfrm>
            <a:off x="4495225" y="4160025"/>
            <a:ext cx="1534500" cy="4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</a:t>
            </a:r>
            <a:endParaRPr sz="1200"/>
          </a:p>
        </p:txBody>
      </p:sp>
      <p:sp>
        <p:nvSpPr>
          <p:cNvPr id="99" name="Google Shape;99;p18"/>
          <p:cNvSpPr/>
          <p:nvPr/>
        </p:nvSpPr>
        <p:spPr>
          <a:xfrm>
            <a:off x="4495225" y="3588922"/>
            <a:ext cx="1534500" cy="45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pos_cash</a:t>
            </a:r>
            <a:endParaRPr sz="1200"/>
          </a:p>
        </p:txBody>
      </p:sp>
      <p:cxnSp>
        <p:nvCxnSpPr>
          <p:cNvPr id="100" name="Google Shape;100;p18"/>
          <p:cNvCxnSpPr>
            <a:stCxn id="94" idx="3"/>
            <a:endCxn id="95" idx="1"/>
          </p:cNvCxnSpPr>
          <p:nvPr/>
        </p:nvCxnSpPr>
        <p:spPr>
          <a:xfrm>
            <a:off x="4145050" y="1773150"/>
            <a:ext cx="350100" cy="5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 flipH="1" rot="10800000">
            <a:off x="1366525" y="1773075"/>
            <a:ext cx="734700" cy="1228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3" idx="3"/>
            <a:endCxn id="96" idx="1"/>
          </p:cNvCxnSpPr>
          <p:nvPr/>
        </p:nvCxnSpPr>
        <p:spPr>
          <a:xfrm>
            <a:off x="1366525" y="3001875"/>
            <a:ext cx="7347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9" idx="1"/>
            <a:endCxn id="96" idx="3"/>
          </p:cNvCxnSpPr>
          <p:nvPr/>
        </p:nvCxnSpPr>
        <p:spPr>
          <a:xfrm rot="10800000">
            <a:off x="4145125" y="3818872"/>
            <a:ext cx="3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8" idx="1"/>
            <a:endCxn id="105" idx="3"/>
          </p:cNvCxnSpPr>
          <p:nvPr/>
        </p:nvCxnSpPr>
        <p:spPr>
          <a:xfrm rot="10800000">
            <a:off x="4145125" y="4368975"/>
            <a:ext cx="350100" cy="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9" idx="3"/>
            <a:endCxn id="97" idx="1"/>
          </p:cNvCxnSpPr>
          <p:nvPr/>
        </p:nvCxnSpPr>
        <p:spPr>
          <a:xfrm>
            <a:off x="6029725" y="3818872"/>
            <a:ext cx="35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98" idx="3"/>
            <a:endCxn id="108" idx="1"/>
          </p:cNvCxnSpPr>
          <p:nvPr/>
        </p:nvCxnSpPr>
        <p:spPr>
          <a:xfrm flipH="1" rot="10800000">
            <a:off x="6029725" y="4368975"/>
            <a:ext cx="363900" cy="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/>
          <p:nvPr/>
        </p:nvSpPr>
        <p:spPr>
          <a:xfrm>
            <a:off x="1954225" y="1297949"/>
            <a:ext cx="4425600" cy="1881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923625" y="1248825"/>
            <a:ext cx="1534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Loan from other banks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954225" y="3363475"/>
            <a:ext cx="6023100" cy="136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521650" y="3293725"/>
            <a:ext cx="1534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Loan from HomeCredit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101225" y="4138925"/>
            <a:ext cx="2043900" cy="459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revious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CONTRACT_TYPE == Consumer/Cash Loans</a:t>
            </a:r>
            <a:endParaRPr sz="700"/>
          </a:p>
        </p:txBody>
      </p:sp>
      <p:sp>
        <p:nvSpPr>
          <p:cNvPr id="108" name="Google Shape;108;p18"/>
          <p:cNvSpPr/>
          <p:nvPr/>
        </p:nvSpPr>
        <p:spPr>
          <a:xfrm>
            <a:off x="6393625" y="4138925"/>
            <a:ext cx="1393200" cy="459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installments</a:t>
            </a:r>
            <a:endParaRPr sz="1200"/>
          </a:p>
        </p:txBody>
      </p:sp>
      <p:sp>
        <p:nvSpPr>
          <p:cNvPr id="113" name="Google Shape;113;p18"/>
          <p:cNvSpPr/>
          <p:nvPr/>
        </p:nvSpPr>
        <p:spPr>
          <a:xfrm>
            <a:off x="2101150" y="2094450"/>
            <a:ext cx="2043900" cy="419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ureau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CREDIT_TYPE == Credit card</a:t>
            </a:r>
            <a:endParaRPr sz="700"/>
          </a:p>
        </p:txBody>
      </p:sp>
      <p:sp>
        <p:nvSpPr>
          <p:cNvPr id="114" name="Google Shape;114;p18"/>
          <p:cNvSpPr/>
          <p:nvPr/>
        </p:nvSpPr>
        <p:spPr>
          <a:xfrm>
            <a:off x="2101150" y="2625300"/>
            <a:ext cx="2043900" cy="4191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ureau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Other </a:t>
            </a:r>
            <a:r>
              <a:rPr lang="en" sz="700"/>
              <a:t>CREDIT_TYPE (Car loan, Microloan…)</a:t>
            </a:r>
            <a:endParaRPr sz="700"/>
          </a:p>
        </p:txBody>
      </p:sp>
      <p:cxnSp>
        <p:nvCxnSpPr>
          <p:cNvPr id="115" name="Google Shape;115;p18"/>
          <p:cNvCxnSpPr>
            <a:stCxn id="93" idx="3"/>
            <a:endCxn id="113" idx="1"/>
          </p:cNvCxnSpPr>
          <p:nvPr/>
        </p:nvCxnSpPr>
        <p:spPr>
          <a:xfrm flipH="1" rot="10800000">
            <a:off x="1366525" y="2304075"/>
            <a:ext cx="734700" cy="697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stCxn id="93" idx="3"/>
            <a:endCxn id="114" idx="1"/>
          </p:cNvCxnSpPr>
          <p:nvPr/>
        </p:nvCxnSpPr>
        <p:spPr>
          <a:xfrm flipH="1" rot="10800000">
            <a:off x="1366525" y="2834775"/>
            <a:ext cx="734700" cy="167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/>
          <p:nvPr/>
        </p:nvSpPr>
        <p:spPr>
          <a:xfrm>
            <a:off x="4495150" y="2091763"/>
            <a:ext cx="1534500" cy="4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bureau_balance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4495150" y="2614675"/>
            <a:ext cx="1534500" cy="41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bureau_balance</a:t>
            </a:r>
            <a:endParaRPr sz="1200"/>
          </a:p>
        </p:txBody>
      </p:sp>
      <p:cxnSp>
        <p:nvCxnSpPr>
          <p:cNvPr id="119" name="Google Shape;119;p18"/>
          <p:cNvCxnSpPr>
            <a:stCxn id="113" idx="3"/>
            <a:endCxn id="117" idx="1"/>
          </p:cNvCxnSpPr>
          <p:nvPr/>
        </p:nvCxnSpPr>
        <p:spPr>
          <a:xfrm flipH="1" rot="10800000">
            <a:off x="4145050" y="2301300"/>
            <a:ext cx="350100" cy="2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>
            <a:stCxn id="114" idx="3"/>
            <a:endCxn id="118" idx="1"/>
          </p:cNvCxnSpPr>
          <p:nvPr/>
        </p:nvCxnSpPr>
        <p:spPr>
          <a:xfrm flipH="1" rot="10800000">
            <a:off x="4145050" y="2824350"/>
            <a:ext cx="350100" cy="10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93" idx="3"/>
            <a:endCxn id="105" idx="1"/>
          </p:cNvCxnSpPr>
          <p:nvPr/>
        </p:nvCxnSpPr>
        <p:spPr>
          <a:xfrm>
            <a:off x="1366525" y="3001875"/>
            <a:ext cx="734700" cy="136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379750" y="1568850"/>
            <a:ext cx="181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Cash / Consumer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Loans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379750" y="2094025"/>
            <a:ext cx="181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Credit (Revolving) 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Loans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379750" y="2626013"/>
            <a:ext cx="181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Other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Loans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977325" y="3555050"/>
            <a:ext cx="142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Cash / Consumer </a:t>
            </a:r>
            <a:endParaRPr sz="1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Loans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928125" y="4197750"/>
            <a:ext cx="1818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Credit (Revolving) </a:t>
            </a:r>
            <a:endParaRPr sz="10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Loans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7095000" y="802325"/>
            <a:ext cx="1954200" cy="215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Payment per line (behavioral data)</a:t>
            </a:r>
            <a:endParaRPr sz="900"/>
          </a:p>
        </p:txBody>
      </p:sp>
      <p:sp>
        <p:nvSpPr>
          <p:cNvPr id="128" name="Google Shape;128;p18"/>
          <p:cNvSpPr/>
          <p:nvPr/>
        </p:nvSpPr>
        <p:spPr>
          <a:xfrm>
            <a:off x="7095000" y="1404875"/>
            <a:ext cx="1954200" cy="215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Loan </a:t>
            </a:r>
            <a:r>
              <a:rPr lang="en" sz="900"/>
              <a:t>per line (declarative data)</a:t>
            </a:r>
            <a:endParaRPr sz="900"/>
          </a:p>
        </p:txBody>
      </p:sp>
      <p:sp>
        <p:nvSpPr>
          <p:cNvPr id="129" name="Google Shape;129;p18"/>
          <p:cNvSpPr/>
          <p:nvPr/>
        </p:nvSpPr>
        <p:spPr>
          <a:xfrm>
            <a:off x="7095000" y="1103600"/>
            <a:ext cx="1954200" cy="21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Month </a:t>
            </a:r>
            <a:r>
              <a:rPr lang="en" sz="900"/>
              <a:t>per line (behavioral data)</a:t>
            </a:r>
            <a:endParaRPr sz="9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480000" y="4728875"/>
            <a:ext cx="35322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※こう見ればいいことに気づくまで2w以上かかっている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実は</a:t>
            </a:r>
            <a:r>
              <a:rPr lang="en"/>
              <a:t>時系列データ(たぶん)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Train/Test間に同一人物がおり、常にTest側が新しい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不動産情報×性別x家族構成でGroupBy→年齢が近いものを探すと、過去のローン情報が一致するレコードが見つかる＆常にTrain側のDAYS_BIRTHが100day~若い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AMT_CREDIT/AMT_ANNUITYの分布がシフトしている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金利の変動ぽい感じ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他</a:t>
            </a:r>
            <a:r>
              <a:rPr lang="en"/>
              <a:t>にも、時系列だと思うと腑に落ちる点が多々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Adversarial Validation(</a:t>
            </a:r>
            <a:r>
              <a:rPr lang="en"/>
              <a:t>後述)での精度がやたら高い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Revolving Loanの比率がTrain/Testで全然違う(キャンペーン？文化的要因？)</a:t>
            </a:r>
            <a:r>
              <a:rPr lang="en"/>
              <a:t>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Feature Engineering </a:t>
            </a:r>
            <a:r>
              <a:rPr lang="en" sz="2400"/>
              <a:t>(97% of time)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集約関数の切り方を色々変える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要するにwhere句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・ローン種別ごとに集約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・直近180/365/720/1000だけで集約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・ローンの状態ごとに集約(Approved/Refused, Active/Complete)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