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4CC1C-61E3-42FE-A43B-8891C5757C88}" v="20" dt="2025-04-05T22:44:48.85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3" d="100"/>
          <a:sy n="73" d="100"/>
        </p:scale>
        <p:origin x="43" y="8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6" Type="http://schemas.openxmlformats.org/officeDocument/2006/relationships/image" Target="../media/image25.tmp"/><Relationship Id="rId5" Type="http://schemas.openxmlformats.org/officeDocument/2006/relationships/image" Target="../media/image24.png"/><Relationship Id="rId4" Type="http://schemas.openxmlformats.org/officeDocument/2006/relationships/image" Target="../media/image23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2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420" y="1233806"/>
            <a:ext cx="7184718" cy="184912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Analyzing Technology Trends Through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7068" y="3775075"/>
            <a:ext cx="3947651" cy="1029055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1800" dirty="0"/>
              <a:t>By Nyashadzashe Mugobo</a:t>
            </a:r>
          </a:p>
          <a:p>
            <a:pPr algn="r"/>
            <a:r>
              <a:rPr lang="en-US" sz="1800" dirty="0"/>
              <a:t>05/04/2025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508938" y="1690688"/>
            <a:ext cx="6926317" cy="45629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This section presents three interactive dashboards developed using IBM Cognos Analytics. Each dashboard is designed to visualize key insights from the survey data, covering:</a:t>
            </a:r>
          </a:p>
          <a:p>
            <a:r>
              <a:rPr lang="en-US" sz="2200" i="1" dirty="0"/>
              <a:t>Current Technology Usage </a:t>
            </a:r>
            <a:r>
              <a:rPr lang="en-US" sz="2200" dirty="0"/>
              <a:t>– A snapshot of the tools, languages, and databases currently in use.</a:t>
            </a:r>
          </a:p>
          <a:p>
            <a:r>
              <a:rPr lang="en-US" sz="2200" i="1" dirty="0"/>
              <a:t>Future Technology Trends </a:t>
            </a:r>
            <a:r>
              <a:rPr lang="en-US" sz="2200" dirty="0"/>
              <a:t>– A forward-looking view into emerging technologies and developer interests.</a:t>
            </a:r>
          </a:p>
          <a:p>
            <a:r>
              <a:rPr lang="en-US" sz="2200" i="1" dirty="0"/>
              <a:t>Demographics</a:t>
            </a:r>
            <a:r>
              <a:rPr lang="en-US" sz="2200" dirty="0"/>
              <a:t> – Background information on the respondents, including age, country, and education level.</a:t>
            </a:r>
          </a:p>
          <a:p>
            <a:pPr marL="0" indent="0">
              <a:buFont typeface="Arial"/>
              <a:buNone/>
            </a:pPr>
            <a:r>
              <a:rPr lang="en-US" sz="2200" dirty="0"/>
              <a:t>These dashboards transform raw data into intuitive visual stories, aiding stakeholders in understanding workforce trends and tech adoption patterns.</a:t>
            </a:r>
          </a:p>
          <a:p>
            <a:pPr marL="0" indent="0">
              <a:buFont typeface="Arial"/>
              <a:buNone/>
            </a:pPr>
            <a:endParaRPr lang="en-US" sz="2200" dirty="0"/>
          </a:p>
          <a:p>
            <a:pPr marL="0" indent="0">
              <a:buFont typeface="Arial"/>
              <a:buNone/>
            </a:pPr>
            <a:r>
              <a:rPr lang="en-US" sz="2200" dirty="0"/>
              <a:t>Link to the Dashboard: </a:t>
            </a:r>
          </a:p>
          <a:p>
            <a:pPr marL="0" indent="0">
              <a:buFont typeface="Arial"/>
              <a:buNone/>
            </a:pPr>
            <a:r>
              <a:rPr lang="en-US" sz="2200" dirty="0"/>
              <a:t>https://us3.ca.analytics.ibm.com/bi/?perspective=dashboard&amp;pathRef=.my_folders%2Fsurvey_data_assignment&amp;action=view&amp;mode=dashboard&amp;subView=model0000019607533ea1_00000002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F629D9A6-37B7-425F-6EEB-E763E8B9D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6662" y="1690688"/>
            <a:ext cx="7798676" cy="4562574"/>
          </a:xfr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D9155B-09A1-3A07-DA36-D8186377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41" t="21474" r="17589" b="2697"/>
          <a:stretch/>
        </p:blipFill>
        <p:spPr>
          <a:xfrm>
            <a:off x="1944414" y="1581375"/>
            <a:ext cx="8103228" cy="4703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1B8D01-60AD-F912-3EEB-E270030DC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6421" t="16278" r="17778" b="10296"/>
          <a:stretch/>
        </p:blipFill>
        <p:spPr>
          <a:xfrm>
            <a:off x="1850315" y="1512512"/>
            <a:ext cx="7960659" cy="4719193"/>
          </a:xfr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7834" y="1555531"/>
            <a:ext cx="5425966" cy="5129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📌 Current Technology Usage</a:t>
            </a:r>
          </a:p>
          <a:p>
            <a:pPr lvl="1"/>
            <a:r>
              <a:rPr lang="en-US" dirty="0"/>
              <a:t>Python, SQL, and JavaScript are the most commonly used programming languages.</a:t>
            </a:r>
          </a:p>
          <a:p>
            <a:pPr lvl="1"/>
            <a:r>
              <a:rPr lang="en-US" dirty="0"/>
              <a:t>MySQL, PostgreSQL, and MongoDB dominate current database usage.</a:t>
            </a:r>
          </a:p>
          <a:p>
            <a:pPr lvl="1"/>
            <a:r>
              <a:rPr lang="en-US" dirty="0"/>
              <a:t>Respondents frequently work with platforms like Windows, Linux, and AWS.</a:t>
            </a:r>
          </a:p>
          <a:p>
            <a:pPr marL="0" indent="0">
              <a:buNone/>
            </a:pPr>
            <a:r>
              <a:rPr lang="en-US" dirty="0"/>
              <a:t>📌 Future Technology Trends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continues to be a priority for learning in the coming year.</a:t>
            </a:r>
          </a:p>
          <a:p>
            <a:pPr lvl="1"/>
            <a:r>
              <a:rPr lang="en-US" dirty="0"/>
              <a:t>Cloud-oriented databases such as Firebase and Amazon Aurora are gaining popularity.</a:t>
            </a:r>
          </a:p>
          <a:p>
            <a:pPr lvl="1"/>
            <a:r>
              <a:rPr lang="en-US" dirty="0"/>
              <a:t>Developers are showing increased interest in TypeScript, Go, and Kotlin.</a:t>
            </a:r>
          </a:p>
          <a:p>
            <a:pPr marL="0" indent="0">
              <a:buNone/>
            </a:pPr>
            <a:r>
              <a:rPr lang="en-US" dirty="0"/>
              <a:t>📌 Demographics</a:t>
            </a:r>
          </a:p>
          <a:p>
            <a:pPr lvl="1"/>
            <a:r>
              <a:rPr lang="en-US" dirty="0"/>
              <a:t>Most respondents fall within the 25–34 age group, followed by 18–24.</a:t>
            </a:r>
          </a:p>
          <a:p>
            <a:pPr lvl="1"/>
            <a:r>
              <a:rPr lang="en-US" dirty="0"/>
              <a:t>The majority have a Bachelor’s or Master’s degree in a related field.</a:t>
            </a:r>
          </a:p>
          <a:p>
            <a:pPr lvl="1"/>
            <a:r>
              <a:rPr lang="en-US" dirty="0"/>
              <a:t>Participants are primarily located in North America, Europe, and India.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Key Findings</a:t>
            </a:r>
          </a:p>
          <a:p>
            <a:r>
              <a:rPr lang="en-US" dirty="0"/>
              <a:t>Python is the dominant language across both current usage and future interest, confirming its versatility and relevance.</a:t>
            </a:r>
          </a:p>
          <a:p>
            <a:r>
              <a:rPr lang="en-US" dirty="0"/>
              <a:t>Relational databases like MySQL and PostgreSQL remain the industry standard, while NoSQL options like MongoDB are rising in modern use cases.</a:t>
            </a:r>
          </a:p>
          <a:p>
            <a:r>
              <a:rPr lang="en-US" dirty="0"/>
              <a:t>Developers are increasingly exploring cloud-native platforms and modern tools such as Firebase, TypeScript, and Go.</a:t>
            </a:r>
          </a:p>
          <a:p>
            <a:r>
              <a:rPr lang="en-US" dirty="0"/>
              <a:t>The majority of respondents are early- to mid-career professionals, largely educated at the bachelor's level and based in tech-forward regions.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Key Implications</a:t>
            </a:r>
          </a:p>
          <a:p>
            <a:r>
              <a:rPr lang="en-US" dirty="0"/>
              <a:t>Learning Python and SQL is critical for new and existing professionals aiming to stay competitive.</a:t>
            </a:r>
          </a:p>
          <a:p>
            <a:r>
              <a:rPr lang="en-US" dirty="0"/>
              <a:t>Organizations should invest in cloud technology training and infrastructure, as the demand for scalable, flexible solutions grows.</a:t>
            </a:r>
          </a:p>
          <a:p>
            <a:r>
              <a:rPr lang="en-US" dirty="0"/>
              <a:t>Hiring strategies can benefit from targeting regions with emerging developer talent and aligning training programs with tech trends.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606919" y="2256549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project provided a data-driven view of the current and future landscape of technology skills and tools.</a:t>
            </a:r>
          </a:p>
          <a:p>
            <a:r>
              <a:rPr lang="en-US" sz="2000" dirty="0"/>
              <a:t>Key trends indicate a strong shift toward cloud technologies, and flexible database solutions.</a:t>
            </a:r>
          </a:p>
          <a:p>
            <a:r>
              <a:rPr lang="en-US" sz="2000" dirty="0"/>
              <a:t>Insights from the dashboards help identify where developers are focusing their learning and what organizations should prioritize for growth.</a:t>
            </a:r>
          </a:p>
          <a:p>
            <a:r>
              <a:rPr lang="en-US" sz="2000" dirty="0"/>
              <a:t>Continued monitoring of developer trends can support smarter hiring, training, and tech adoption strategies.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C7E907-A0D0-9152-EB5C-482A593C0B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73" t="30162" r="71983" b="42576"/>
          <a:stretch/>
        </p:blipFill>
        <p:spPr>
          <a:xfrm>
            <a:off x="8715485" y="1663262"/>
            <a:ext cx="2785241" cy="1765738"/>
          </a:xfrm>
          <a:prstGeom prst="rect">
            <a:avLst/>
          </a:prstGeom>
        </p:spPr>
      </p:pic>
      <p:pic>
        <p:nvPicPr>
          <p:cNvPr id="5" name="Picture 4" descr="A graph of a bar chart&#10;&#10;AI-generated content may be incorrect.">
            <a:extLst>
              <a:ext uri="{FF2B5EF4-FFF2-40B4-BE49-F238E27FC236}">
                <a16:creationId xmlns:a16="http://schemas.microsoft.com/office/drawing/2014/main" id="{8340FAF0-90D7-B8FB-1DA3-3C9FE8429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438" y="1825625"/>
            <a:ext cx="4296112" cy="257766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388CD8-170C-30F0-EC33-CE11F88B53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00" t="32818" r="81897" b="37383"/>
          <a:stretch/>
        </p:blipFill>
        <p:spPr>
          <a:xfrm>
            <a:off x="9030904" y="4001294"/>
            <a:ext cx="2004957" cy="24221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Job postings data collected using web scraping:</a:t>
            </a:r>
          </a:p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2BD834-B350-DAED-136C-85399167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853" t="43398" r="30559" b="20229"/>
          <a:stretch/>
        </p:blipFill>
        <p:spPr>
          <a:xfrm>
            <a:off x="3544644" y="3270352"/>
            <a:ext cx="5102711" cy="2850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Popular programming languages and their average salaries: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C7A752-2F18-F666-D91C-5ABADE426F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12" t="42568" r="42823" b="21557"/>
          <a:stretch/>
        </p:blipFill>
        <p:spPr>
          <a:xfrm>
            <a:off x="3307421" y="2982129"/>
            <a:ext cx="5109882" cy="3065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1. Executive Summary  </a:t>
            </a:r>
          </a:p>
          <a:p>
            <a:pPr marL="0" indent="0">
              <a:buNone/>
            </a:pPr>
            <a:r>
              <a:rPr lang="en-US" sz="2200" dirty="0"/>
              <a:t>2. Introduction  </a:t>
            </a:r>
          </a:p>
          <a:p>
            <a:pPr marL="0" indent="0">
              <a:buNone/>
            </a:pPr>
            <a:r>
              <a:rPr lang="en-US" sz="2200" dirty="0"/>
              <a:t>3. Methodology  </a:t>
            </a:r>
          </a:p>
          <a:p>
            <a:pPr marL="0" indent="0">
              <a:buNone/>
            </a:pPr>
            <a:r>
              <a:rPr lang="en-US" sz="2200" dirty="0"/>
              <a:t>4. Programming Language Trends  </a:t>
            </a:r>
          </a:p>
          <a:p>
            <a:pPr marL="0" indent="0">
              <a:buNone/>
            </a:pPr>
            <a:r>
              <a:rPr lang="en-US" sz="2200" dirty="0"/>
              <a:t>5. Database Trends  </a:t>
            </a:r>
          </a:p>
          <a:p>
            <a:pPr marL="0" indent="0">
              <a:buNone/>
            </a:pPr>
            <a:r>
              <a:rPr lang="en-US" sz="2200" dirty="0"/>
              <a:t>6. Dashboards  </a:t>
            </a:r>
          </a:p>
          <a:p>
            <a:pPr marL="0" indent="0">
              <a:buNone/>
            </a:pPr>
            <a:r>
              <a:rPr lang="en-US" sz="2200" dirty="0"/>
              <a:t>7. Discussion  </a:t>
            </a:r>
          </a:p>
          <a:p>
            <a:pPr marL="0" indent="0">
              <a:buNone/>
            </a:pPr>
            <a:r>
              <a:rPr lang="en-US" sz="2200" dirty="0"/>
              <a:t>8. Overall Findings &amp; Implications  </a:t>
            </a:r>
          </a:p>
          <a:p>
            <a:pPr marL="0" indent="0">
              <a:buNone/>
            </a:pPr>
            <a:r>
              <a:rPr lang="en-US" sz="2200" dirty="0"/>
              <a:t>9. Conclusion  </a:t>
            </a:r>
          </a:p>
          <a:p>
            <a:pPr marL="0" indent="0">
              <a:buNone/>
            </a:pPr>
            <a:r>
              <a:rPr lang="en-US" sz="2200" dirty="0"/>
              <a:t>10. Appendix</a:t>
            </a:r>
          </a:p>
          <a:p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/>
              <a:t>This project provides a comprehensive analysis of current and future technology trends based on survey data from a global developer community. The focus areas include programming languages, databases, and respondent demographics.</a:t>
            </a:r>
          </a:p>
          <a:p>
            <a:pPr>
              <a:buNone/>
            </a:pPr>
            <a:r>
              <a:rPr lang="en-US" sz="1800" dirty="0"/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/>
              <a:t>JavaScript, Python and SQL</a:t>
            </a:r>
            <a:r>
              <a:rPr lang="en-US" sz="1600" i="1" dirty="0"/>
              <a:t> </a:t>
            </a:r>
            <a:r>
              <a:rPr lang="en-US" sz="1600" dirty="0"/>
              <a:t>are among the most widely used programming languages in 2024.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/>
              <a:t>Emerging languages like Go and TypeScript</a:t>
            </a:r>
            <a:r>
              <a:rPr lang="en-US" sz="1600" i="1" dirty="0"/>
              <a:t> </a:t>
            </a:r>
            <a:r>
              <a:rPr lang="en-US" sz="1600" dirty="0"/>
              <a:t>show increasing adoption for the future, indicating a shift toward scalable, modern development stacks.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dirty="0"/>
              <a:t>MySQL and PostgreSQL</a:t>
            </a:r>
            <a:r>
              <a:rPr lang="en-US" sz="1600" i="1" dirty="0"/>
              <a:t> </a:t>
            </a:r>
            <a:r>
              <a:rPr lang="en-US" sz="1600" dirty="0"/>
              <a:t>remain dominant in database usage, while </a:t>
            </a:r>
            <a:r>
              <a:rPr lang="en-US" sz="1600" b="1" i="1" dirty="0"/>
              <a:t>MongoDB and Firebase</a:t>
            </a:r>
            <a:r>
              <a:rPr lang="en-US" sz="1600" i="1" dirty="0"/>
              <a:t> </a:t>
            </a:r>
            <a:r>
              <a:rPr lang="en-US" sz="1600" dirty="0"/>
              <a:t>are projected to grow in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Dashboard visualizations revealed clear trends across age groups and education levels, showing that younger developers tend to adopt newer technologies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data highlights the need for businesses to adapt to evolving tech stacks and align hiring strategies with emerging tools and skills.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555531"/>
            <a:ext cx="7192222" cy="4937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Purpose of the Report:</a:t>
            </a:r>
            <a:br>
              <a:rPr lang="en-US" sz="1700" dirty="0">
                <a:solidFill>
                  <a:schemeClr val="tx1"/>
                </a:solidFill>
                <a:latin typeface="+mn-lt"/>
              </a:rPr>
            </a:br>
            <a:r>
              <a:rPr lang="en-US" sz="1700" dirty="0">
                <a:solidFill>
                  <a:schemeClr val="tx1"/>
                </a:solidFill>
                <a:latin typeface="+mn-lt"/>
              </a:rPr>
              <a:t>To analyze global developer survey data and uncover trends in programming languages, database technologies, and respondent demographics. The goal is to derive actionable insights for organizations, educators, and tech professionals.</a:t>
            </a:r>
          </a:p>
          <a:p>
            <a:pPr>
              <a:buNone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Target Audience:</a:t>
            </a:r>
            <a:endParaRPr lang="en-US" sz="17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Technology leaders and recruiters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Data analysts and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Educators and curriculum designers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Business decision-makers in tech industries</a:t>
            </a:r>
          </a:p>
          <a:p>
            <a:pPr>
              <a:buNone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Value of the Report:</a:t>
            </a:r>
            <a:endParaRPr lang="en-US" sz="17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Helps stakeholders stay updated on evolving technology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Assists hiring managers in identifying in-demand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Informs strategic decisions in training, recruitment, and product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Enhances understanding of global tech demographics and preferences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02C850-7A87-B4EC-F7F5-B5BF847B719A}"/>
              </a:ext>
            </a:extLst>
          </p:cNvPr>
          <p:cNvSpPr txBox="1"/>
          <p:nvPr/>
        </p:nvSpPr>
        <p:spPr>
          <a:xfrm>
            <a:off x="5197366" y="1512727"/>
            <a:ext cx="671085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job-related data via the GitHub Jobs API using Python, capturing live demand for tech skills across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web scraping on external sources such as IBM reports and Stack Overflow developer surveys to gather insights on technology usage, popularity, and salary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exploratory data analysis (EDA) using Python (Pandas, Matplotlib) to identify key patterns, trends, and outliers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Jupyter</a:t>
            </a:r>
            <a:r>
              <a:rPr lang="en-US" dirty="0"/>
              <a:t> Notebooks via Visual Studio Code to document, test, and visualize analysis steps in a structured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interactive dashboards in IBM Cognos Analytics, using pie charts, map charts, line charts, and stacked bar charts to present insights across: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Current Technology Usage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Future Technology Trends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Demographic Profiles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DC68F5BB-18E6-0507-62FC-4CA87A04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58" t="7918" r="49874" b="50000"/>
          <a:stretch/>
        </p:blipFill>
        <p:spPr>
          <a:xfrm>
            <a:off x="813816" y="2506661"/>
            <a:ext cx="5282184" cy="3042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0CAE76-D893-C5B0-CF67-57CF8433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71" t="31785" r="51345" b="36410"/>
          <a:stretch/>
        </p:blipFill>
        <p:spPr>
          <a:xfrm>
            <a:off x="6442841" y="2510382"/>
            <a:ext cx="5318235" cy="303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2000" dirty="0"/>
              <a:t>Python is the most widely used programming language across respondents, especially in data analysis and scripting roles.</a:t>
            </a:r>
          </a:p>
          <a:p>
            <a:r>
              <a:rPr lang="en-US" sz="2000" dirty="0"/>
              <a:t>JavaScript ranks high due to its dominance in web development and full-stack environments.</a:t>
            </a:r>
          </a:p>
          <a:p>
            <a:r>
              <a:rPr lang="en-US" sz="2000" dirty="0"/>
              <a:t>TypeScript and Go are rising quickly, showing increasing popularity among newer developers and cloud-native teams.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2000" dirty="0"/>
              <a:t>Python skills will continue to be essential for data roles — learners should prioritize Python for analytics, AI, and automation.</a:t>
            </a:r>
          </a:p>
          <a:p>
            <a:r>
              <a:rPr lang="en-US" sz="2000" dirty="0"/>
              <a:t>The persistent relevance of JavaScript and its frameworks means front-end and full-stack skills will remain in high demand.</a:t>
            </a:r>
          </a:p>
          <a:p>
            <a:r>
              <a:rPr lang="en-US" sz="2000" dirty="0"/>
              <a:t>Emerging languages like TypeScript, Go, and Rust represent future opportunities — upskilling early could offer a competitive edge.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graph&#10;&#10;AI-generated content may be incorrect.">
            <a:extLst>
              <a:ext uri="{FF2B5EF4-FFF2-40B4-BE49-F238E27FC236}">
                <a16:creationId xmlns:a16="http://schemas.microsoft.com/office/drawing/2014/main" id="{5B4E11CE-34C1-1C7E-7648-4BC9AC57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98" t="7519" r="2339" b="50000"/>
          <a:stretch/>
        </p:blipFill>
        <p:spPr>
          <a:xfrm>
            <a:off x="758977" y="2661745"/>
            <a:ext cx="5260824" cy="2919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E7E900-8470-1640-91EB-5A822E3695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375" t="31461" r="19224" b="36247"/>
          <a:stretch/>
        </p:blipFill>
        <p:spPr>
          <a:xfrm>
            <a:off x="6324601" y="2661745"/>
            <a:ext cx="5343394" cy="2919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5" y="1825625"/>
            <a:ext cx="5282185" cy="48274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sz="2400" dirty="0"/>
              <a:t>MySQL and PostgreSQL lead as the most widely-used relational databases across respondents.</a:t>
            </a:r>
          </a:p>
          <a:p>
            <a:r>
              <a:rPr lang="en-US" sz="2400" dirty="0"/>
              <a:t>MongoDB is the most popular NoSQL database, particularly among startups and web applications.</a:t>
            </a:r>
          </a:p>
          <a:p>
            <a:r>
              <a:rPr lang="en-US" sz="2400" dirty="0"/>
              <a:t>Legacy systems like Oracle and Microsoft SQL Server still have strong adoption in large enterprises.</a:t>
            </a:r>
          </a:p>
          <a:p>
            <a:r>
              <a:rPr lang="en-US" sz="2400" dirty="0"/>
              <a:t>Interest in cloud-native databases like Firebase and Amazon Aurora is rising.</a:t>
            </a:r>
          </a:p>
          <a:p>
            <a:r>
              <a:rPr lang="en-US" sz="2400" dirty="0"/>
              <a:t>NoSQL systems (e.g., MongoDB, Redis) are expected to increase in use, especially in agile, high-speed development environments.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4"/>
            <a:ext cx="5257800" cy="48274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sz="2400" dirty="0"/>
              <a:t>Developers and analysts should be proficient in SQL (especially with PostgreSQL and MySQL) for data-intensive roles.</a:t>
            </a:r>
          </a:p>
          <a:p>
            <a:r>
              <a:rPr lang="en-US" sz="2400" dirty="0"/>
              <a:t>Learning MongoDB or other NoSQL systems provides flexibility for working with unstructured data in modern apps.</a:t>
            </a:r>
          </a:p>
          <a:p>
            <a:r>
              <a:rPr lang="en-US" sz="2400" dirty="0"/>
              <a:t>Understanding enterprise databases like Oracle or MS SQL adds value for careers in legacy or enterprise environments.</a:t>
            </a:r>
          </a:p>
          <a:p>
            <a:r>
              <a:rPr lang="en-US" sz="2400" dirty="0"/>
              <a:t>Mastery of cloud-friendly databases will be key for staying aligned with infrastructure shifts.</a:t>
            </a:r>
          </a:p>
          <a:p>
            <a:r>
              <a:rPr lang="en-US" sz="2400" dirty="0"/>
              <a:t>Developers should consider multi-model database proficiency (both SQL and NoSQL) to stay versatile.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b56b70-2496-410d-92f9-f4776d80d36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0F366F1FFC1439C3172364216DB67" ma:contentTypeVersion="6" ma:contentTypeDescription="Create a new document." ma:contentTypeScope="" ma:versionID="3bfdc6406358f7bd093c13a554ea0f8b">
  <xsd:schema xmlns:xsd="http://www.w3.org/2001/XMLSchema" xmlns:xs="http://www.w3.org/2001/XMLSchema" xmlns:p="http://schemas.microsoft.com/office/2006/metadata/properties" xmlns:ns3="9ab56b70-2496-410d-92f9-f4776d80d36e" targetNamespace="http://schemas.microsoft.com/office/2006/metadata/properties" ma:root="true" ma:fieldsID="657379eccc6163196409a185529ced33" ns3:_="">
    <xsd:import namespace="9ab56b70-2496-410d-92f9-f4776d80d3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6b70-2496-410d-92f9-f4776d80d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www.w3.org/XML/1998/namespace"/>
    <ds:schemaRef ds:uri="9ab56b70-2496-410d-92f9-f4776d80d36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3BCE9D-1B25-4410-ADA4-BACC3DB6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56b70-2496-410d-92f9-f4776d80d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187</TotalTime>
  <Words>1256</Words>
  <Application>Microsoft Office PowerPoint</Application>
  <PresentationFormat>Widescreen</PresentationFormat>
  <Paragraphs>118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Analyzing Technology Trends Through Survey Data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Nyashadzashe Mugobo</cp:lastModifiedBy>
  <cp:revision>5</cp:revision>
  <dcterms:created xsi:type="dcterms:W3CDTF">2024-10-30T05:40:03Z</dcterms:created>
  <dcterms:modified xsi:type="dcterms:W3CDTF">2025-04-05T23:09:39Z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0x010100CEB0F366F1FFC1439C3172364216DB67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