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787AF19-3472-499A-9C4E-36DA0B480BF4}">
  <a:tblStyle styleId="{0787AF19-3472-499A-9C4E-36DA0B480B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e5391e86b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e5391e86b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f4c7367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f4c7367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e6690722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e6690722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intime.digital/en/" TargetMode="External"/><Relationship Id="rId4" Type="http://schemas.openxmlformats.org/officeDocument/2006/relationships/hyperlink" Target="https://apps.apple.com/ru/app/antiobesity/id1511198472" TargetMode="External"/><Relationship Id="rId5" Type="http://schemas.openxmlformats.org/officeDocument/2006/relationships/hyperlink" Target="https://play.google.com/store/apps/details?id=com.application.bmiobesity&amp;hl=en_U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rive.google.com/file/d/1AP50EGmOQKX1MMSxHudDnxSOkb6I6Hl4/view?usp=sharing" TargetMode="External"/><Relationship Id="rId4" Type="http://schemas.openxmlformats.org/officeDocument/2006/relationships/hyperlink" Target="https://docs.google.com/document/d/1kxbFglsl8Ux8rxOT1xl7qhiMWJHXfC9AT1ANLOp21hk/edit?usp=sharing" TargetMode="External"/><Relationship Id="rId5" Type="http://schemas.openxmlformats.org/officeDocument/2006/relationships/hyperlink" Target="https://drive.google.com/file/d/1Y9tPKTw6oxZI6mk6yPjRdBXQUwhwjzKt/view?usp=sharing" TargetMode="External"/><Relationship Id="rId6" Type="http://schemas.openxmlformats.org/officeDocument/2006/relationships/hyperlink" Target="https://bscscan.com/token/0x09c0156f39342d458157fecc838d11d4a2975a94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543175" y="668400"/>
            <a:ext cx="2173800" cy="987900"/>
          </a:xfrm>
          <a:prstGeom prst="flowChartAlternateProcess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</a:t>
            </a:r>
            <a:r>
              <a:rPr lang="en" sz="1000"/>
              <a:t>arsing microservices</a:t>
            </a:r>
            <a:endParaRPr sz="1000"/>
          </a:p>
        </p:txBody>
      </p:sp>
      <p:sp>
        <p:nvSpPr>
          <p:cNvPr id="55" name="Google Shape;55;p13"/>
          <p:cNvSpPr/>
          <p:nvPr/>
        </p:nvSpPr>
        <p:spPr>
          <a:xfrm>
            <a:off x="2407500" y="3387050"/>
            <a:ext cx="4173300" cy="1177200"/>
          </a:xfrm>
          <a:prstGeom prst="flowChartAlternateProcess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computation</a:t>
            </a:r>
            <a:r>
              <a:rPr lang="en" sz="1000"/>
              <a:t> microservices</a:t>
            </a:r>
            <a:endParaRPr sz="1000"/>
          </a:p>
        </p:txBody>
      </p:sp>
      <p:sp>
        <p:nvSpPr>
          <p:cNvPr id="56" name="Google Shape;56;p13"/>
          <p:cNvSpPr/>
          <p:nvPr/>
        </p:nvSpPr>
        <p:spPr>
          <a:xfrm rot="-5400000">
            <a:off x="439700" y="2198150"/>
            <a:ext cx="2469775" cy="586925"/>
          </a:xfrm>
          <a:prstGeom prst="flowChartProcess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API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Gateway(s)</a:t>
            </a:r>
            <a:endParaRPr sz="1000"/>
          </a:p>
        </p:txBody>
      </p:sp>
      <p:grpSp>
        <p:nvGrpSpPr>
          <p:cNvPr id="57" name="Google Shape;57;p13"/>
          <p:cNvGrpSpPr/>
          <p:nvPr/>
        </p:nvGrpSpPr>
        <p:grpSpPr>
          <a:xfrm>
            <a:off x="140950" y="1908349"/>
            <a:ext cx="1250525" cy="514902"/>
            <a:chOff x="140950" y="2238099"/>
            <a:chExt cx="1250525" cy="514902"/>
          </a:xfrm>
        </p:grpSpPr>
        <p:sp>
          <p:nvSpPr>
            <p:cNvPr id="58" name="Google Shape;58;p13"/>
            <p:cNvSpPr/>
            <p:nvPr/>
          </p:nvSpPr>
          <p:spPr>
            <a:xfrm>
              <a:off x="140950" y="2238099"/>
              <a:ext cx="868625" cy="514902"/>
            </a:xfrm>
            <a:prstGeom prst="flowChartProcess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iOS app</a:t>
              </a:r>
              <a:endParaRPr sz="1000"/>
            </a:p>
          </p:txBody>
        </p:sp>
        <p:cxnSp>
          <p:nvCxnSpPr>
            <p:cNvPr id="59" name="Google Shape;59;p13"/>
            <p:cNvCxnSpPr>
              <a:stCxn id="58" idx="3"/>
            </p:cNvCxnSpPr>
            <p:nvPr/>
          </p:nvCxnSpPr>
          <p:spPr>
            <a:xfrm flipH="1" rot="10800000">
              <a:off x="1009575" y="2493450"/>
              <a:ext cx="381900" cy="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</p:grpSp>
      <p:grpSp>
        <p:nvGrpSpPr>
          <p:cNvPr id="60" name="Google Shape;60;p13"/>
          <p:cNvGrpSpPr/>
          <p:nvPr/>
        </p:nvGrpSpPr>
        <p:grpSpPr>
          <a:xfrm>
            <a:off x="140950" y="1256725"/>
            <a:ext cx="1243625" cy="514902"/>
            <a:chOff x="140950" y="1423163"/>
            <a:chExt cx="1243625" cy="514902"/>
          </a:xfrm>
        </p:grpSpPr>
        <p:sp>
          <p:nvSpPr>
            <p:cNvPr id="61" name="Google Shape;61;p13"/>
            <p:cNvSpPr/>
            <p:nvPr/>
          </p:nvSpPr>
          <p:spPr>
            <a:xfrm>
              <a:off x="140950" y="1423163"/>
              <a:ext cx="868625" cy="514902"/>
            </a:xfrm>
            <a:prstGeom prst="flowChartProcess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Web front</a:t>
              </a:r>
              <a:endParaRPr sz="1000"/>
            </a:p>
          </p:txBody>
        </p:sp>
        <p:cxnSp>
          <p:nvCxnSpPr>
            <p:cNvPr id="62" name="Google Shape;62;p13"/>
            <p:cNvCxnSpPr/>
            <p:nvPr/>
          </p:nvCxnSpPr>
          <p:spPr>
            <a:xfrm>
              <a:off x="1009575" y="1680325"/>
              <a:ext cx="375000" cy="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</p:grpSp>
      <p:grpSp>
        <p:nvGrpSpPr>
          <p:cNvPr id="63" name="Google Shape;63;p13"/>
          <p:cNvGrpSpPr/>
          <p:nvPr/>
        </p:nvGrpSpPr>
        <p:grpSpPr>
          <a:xfrm>
            <a:off x="140950" y="2559974"/>
            <a:ext cx="1243625" cy="514902"/>
            <a:chOff x="140950" y="2605192"/>
            <a:chExt cx="1243625" cy="514902"/>
          </a:xfrm>
        </p:grpSpPr>
        <p:sp>
          <p:nvSpPr>
            <p:cNvPr id="64" name="Google Shape;64;p13"/>
            <p:cNvSpPr/>
            <p:nvPr/>
          </p:nvSpPr>
          <p:spPr>
            <a:xfrm>
              <a:off x="140950" y="2605192"/>
              <a:ext cx="868625" cy="514902"/>
            </a:xfrm>
            <a:prstGeom prst="flowChartProcess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Android app</a:t>
              </a:r>
              <a:endParaRPr sz="1000"/>
            </a:p>
          </p:txBody>
        </p:sp>
        <p:cxnSp>
          <p:nvCxnSpPr>
            <p:cNvPr id="65" name="Google Shape;65;p13"/>
            <p:cNvCxnSpPr/>
            <p:nvPr/>
          </p:nvCxnSpPr>
          <p:spPr>
            <a:xfrm>
              <a:off x="1009575" y="2862350"/>
              <a:ext cx="375000" cy="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</p:grpSp>
      <p:cxnSp>
        <p:nvCxnSpPr>
          <p:cNvPr id="66" name="Google Shape;66;p13"/>
          <p:cNvCxnSpPr>
            <a:stCxn id="56" idx="2"/>
            <a:endCxn id="67" idx="1"/>
          </p:cNvCxnSpPr>
          <p:nvPr/>
        </p:nvCxnSpPr>
        <p:spPr>
          <a:xfrm>
            <a:off x="1968050" y="2491613"/>
            <a:ext cx="7395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67" name="Google Shape;67;p13"/>
          <p:cNvSpPr/>
          <p:nvPr/>
        </p:nvSpPr>
        <p:spPr>
          <a:xfrm>
            <a:off x="2707450" y="2038350"/>
            <a:ext cx="2868875" cy="914400"/>
          </a:xfrm>
          <a:prstGeom prst="flowChartProcess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Event Bus</a:t>
            </a:r>
            <a:br>
              <a:rPr lang="en" sz="1000">
                <a:solidFill>
                  <a:schemeClr val="dk1"/>
                </a:solidFill>
              </a:rPr>
            </a:br>
            <a:r>
              <a:rPr lang="en" sz="1000">
                <a:solidFill>
                  <a:schemeClr val="dk1"/>
                </a:solidFill>
              </a:rPr>
              <a:t>(RabbitMQ / </a:t>
            </a:r>
            <a:r>
              <a:rPr lang="en" sz="1000"/>
              <a:t>Kafka / NAT)</a:t>
            </a:r>
            <a:endParaRPr sz="1000"/>
          </a:p>
        </p:txBody>
      </p:sp>
      <p:sp>
        <p:nvSpPr>
          <p:cNvPr id="68" name="Google Shape;68;p13"/>
          <p:cNvSpPr/>
          <p:nvPr/>
        </p:nvSpPr>
        <p:spPr>
          <a:xfrm>
            <a:off x="6978625" y="3558213"/>
            <a:ext cx="548700" cy="514900"/>
          </a:xfrm>
          <a:prstGeom prst="flowChartProcess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Logs (ELK)</a:t>
            </a:r>
            <a:endParaRPr sz="1000"/>
          </a:p>
        </p:txBody>
      </p:sp>
      <p:cxnSp>
        <p:nvCxnSpPr>
          <p:cNvPr id="69" name="Google Shape;69;p13"/>
          <p:cNvCxnSpPr>
            <a:stCxn id="67" idx="3"/>
            <a:endCxn id="68" idx="0"/>
          </p:cNvCxnSpPr>
          <p:nvPr/>
        </p:nvCxnSpPr>
        <p:spPr>
          <a:xfrm>
            <a:off x="5576325" y="2495550"/>
            <a:ext cx="1676700" cy="106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70" name="Google Shape;70;p13"/>
          <p:cNvSpPr/>
          <p:nvPr/>
        </p:nvSpPr>
        <p:spPr>
          <a:xfrm>
            <a:off x="2708925" y="1052675"/>
            <a:ext cx="868625" cy="333125"/>
          </a:xfrm>
          <a:prstGeom prst="flowChartProcess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Parsing microservice</a:t>
            </a:r>
            <a:endParaRPr sz="900"/>
          </a:p>
        </p:txBody>
      </p:sp>
      <p:sp>
        <p:nvSpPr>
          <p:cNvPr id="71" name="Google Shape;71;p13"/>
          <p:cNvSpPr/>
          <p:nvPr/>
        </p:nvSpPr>
        <p:spPr>
          <a:xfrm>
            <a:off x="3709050" y="1052675"/>
            <a:ext cx="868625" cy="333125"/>
          </a:xfrm>
          <a:prstGeom prst="flowChartProcess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Parsing microservice</a:t>
            </a:r>
            <a:endParaRPr sz="900"/>
          </a:p>
        </p:txBody>
      </p:sp>
      <p:sp>
        <p:nvSpPr>
          <p:cNvPr id="72" name="Google Shape;72;p13"/>
          <p:cNvSpPr/>
          <p:nvPr/>
        </p:nvSpPr>
        <p:spPr>
          <a:xfrm>
            <a:off x="4937775" y="1052675"/>
            <a:ext cx="868625" cy="333125"/>
          </a:xfrm>
          <a:prstGeom prst="flowChartProcess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Notifications</a:t>
            </a:r>
            <a:r>
              <a:rPr lang="en" sz="900"/>
              <a:t> microservice</a:t>
            </a:r>
            <a:endParaRPr sz="900"/>
          </a:p>
        </p:txBody>
      </p:sp>
      <p:cxnSp>
        <p:nvCxnSpPr>
          <p:cNvPr id="73" name="Google Shape;73;p13"/>
          <p:cNvCxnSpPr>
            <a:endCxn id="74" idx="2"/>
          </p:cNvCxnSpPr>
          <p:nvPr/>
        </p:nvCxnSpPr>
        <p:spPr>
          <a:xfrm rot="10800000">
            <a:off x="3143238" y="1395325"/>
            <a:ext cx="9600" cy="67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5" name="Google Shape;75;p13"/>
          <p:cNvCxnSpPr>
            <a:stCxn id="67" idx="0"/>
            <a:endCxn id="76" idx="2"/>
          </p:cNvCxnSpPr>
          <p:nvPr/>
        </p:nvCxnSpPr>
        <p:spPr>
          <a:xfrm flipH="1" rot="10800000">
            <a:off x="4141888" y="1395450"/>
            <a:ext cx="1500" cy="64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7" name="Google Shape;77;p13"/>
          <p:cNvCxnSpPr/>
          <p:nvPr/>
        </p:nvCxnSpPr>
        <p:spPr>
          <a:xfrm flipH="1" rot="10800000">
            <a:off x="5360688" y="1395325"/>
            <a:ext cx="11400" cy="64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78" name="Google Shape;78;p13"/>
          <p:cNvSpPr/>
          <p:nvPr/>
        </p:nvSpPr>
        <p:spPr>
          <a:xfrm>
            <a:off x="6178750" y="2009500"/>
            <a:ext cx="909600" cy="514900"/>
          </a:xfrm>
          <a:prstGeom prst="flowChartProcess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Authentication and Authoriza</a:t>
            </a:r>
            <a:r>
              <a:rPr lang="en" sz="900"/>
              <a:t>tion Service</a:t>
            </a:r>
            <a:endParaRPr sz="900"/>
          </a:p>
        </p:txBody>
      </p:sp>
      <p:cxnSp>
        <p:nvCxnSpPr>
          <p:cNvPr id="79" name="Google Shape;79;p13"/>
          <p:cNvCxnSpPr>
            <a:endCxn id="78" idx="1"/>
          </p:cNvCxnSpPr>
          <p:nvPr/>
        </p:nvCxnSpPr>
        <p:spPr>
          <a:xfrm>
            <a:off x="5591050" y="2266950"/>
            <a:ext cx="58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80" name="Google Shape;80;p13"/>
          <p:cNvSpPr/>
          <p:nvPr/>
        </p:nvSpPr>
        <p:spPr>
          <a:xfrm>
            <a:off x="2569888" y="3803788"/>
            <a:ext cx="868625" cy="333125"/>
          </a:xfrm>
          <a:prstGeom prst="flowChartProcess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Environment assessment</a:t>
            </a:r>
            <a:endParaRPr sz="900"/>
          </a:p>
        </p:txBody>
      </p:sp>
      <p:sp>
        <p:nvSpPr>
          <p:cNvPr id="81" name="Google Shape;81;p13"/>
          <p:cNvSpPr/>
          <p:nvPr/>
        </p:nvSpPr>
        <p:spPr>
          <a:xfrm>
            <a:off x="3570013" y="3803788"/>
            <a:ext cx="868625" cy="333125"/>
          </a:xfrm>
          <a:prstGeom prst="flowChartProcess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Lifestyle estimator</a:t>
            </a:r>
            <a:endParaRPr sz="900"/>
          </a:p>
        </p:txBody>
      </p:sp>
      <p:sp>
        <p:nvSpPr>
          <p:cNvPr id="82" name="Google Shape;82;p13"/>
          <p:cNvSpPr/>
          <p:nvPr/>
        </p:nvSpPr>
        <p:spPr>
          <a:xfrm>
            <a:off x="4570138" y="3803788"/>
            <a:ext cx="868625" cy="333125"/>
          </a:xfrm>
          <a:prstGeom prst="flowChartProcess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Health estimator</a:t>
            </a:r>
            <a:endParaRPr sz="900"/>
          </a:p>
        </p:txBody>
      </p:sp>
      <p:cxnSp>
        <p:nvCxnSpPr>
          <p:cNvPr id="83" name="Google Shape;83;p13"/>
          <p:cNvCxnSpPr/>
          <p:nvPr/>
        </p:nvCxnSpPr>
        <p:spPr>
          <a:xfrm>
            <a:off x="5000550" y="2967417"/>
            <a:ext cx="3900" cy="82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4" name="Google Shape;84;p13"/>
          <p:cNvCxnSpPr/>
          <p:nvPr/>
        </p:nvCxnSpPr>
        <p:spPr>
          <a:xfrm>
            <a:off x="4156738" y="2938500"/>
            <a:ext cx="0" cy="85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5" name="Google Shape;85;p13"/>
          <p:cNvCxnSpPr/>
          <p:nvPr/>
        </p:nvCxnSpPr>
        <p:spPr>
          <a:xfrm>
            <a:off x="3000300" y="2943300"/>
            <a:ext cx="3900" cy="85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6" name="Google Shape;86;p13"/>
          <p:cNvCxnSpPr>
            <a:stCxn id="87" idx="2"/>
            <a:endCxn id="88" idx="4"/>
          </p:cNvCxnSpPr>
          <p:nvPr/>
        </p:nvCxnSpPr>
        <p:spPr>
          <a:xfrm rot="10800000">
            <a:off x="7642589" y="438538"/>
            <a:ext cx="31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9" name="Google Shape;89;p13"/>
          <p:cNvCxnSpPr>
            <a:endCxn id="90" idx="1"/>
          </p:cNvCxnSpPr>
          <p:nvPr/>
        </p:nvCxnSpPr>
        <p:spPr>
          <a:xfrm flipH="1" rot="10800000">
            <a:off x="5572050" y="1338225"/>
            <a:ext cx="2445600" cy="75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88" name="Google Shape;88;p13"/>
          <p:cNvSpPr/>
          <p:nvPr/>
        </p:nvSpPr>
        <p:spPr>
          <a:xfrm>
            <a:off x="6799000" y="129350"/>
            <a:ext cx="843700" cy="618375"/>
          </a:xfrm>
          <a:prstGeom prst="flowChartMagneticDisk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DB Replica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7953389" y="129350"/>
            <a:ext cx="972286" cy="618375"/>
          </a:xfrm>
          <a:prstGeom prst="flowChartMagneticDisk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NoSQL DB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(MongoDB)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7400925" y="2009500"/>
            <a:ext cx="619125" cy="514900"/>
          </a:xfrm>
          <a:prstGeom prst="flowChartProcess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OLAP</a:t>
            </a:r>
            <a:r>
              <a:rPr lang="en" sz="900"/>
              <a:t> </a:t>
            </a:r>
            <a:r>
              <a:rPr lang="en" sz="900"/>
              <a:t>(Firebase)</a:t>
            </a:r>
            <a:endParaRPr sz="900"/>
          </a:p>
        </p:txBody>
      </p:sp>
      <p:cxnSp>
        <p:nvCxnSpPr>
          <p:cNvPr id="92" name="Google Shape;92;p13"/>
          <p:cNvCxnSpPr>
            <a:stCxn id="93" idx="0"/>
            <a:endCxn id="91" idx="2"/>
          </p:cNvCxnSpPr>
          <p:nvPr/>
        </p:nvCxnSpPr>
        <p:spPr>
          <a:xfrm rot="10800000">
            <a:off x="7710438" y="2524414"/>
            <a:ext cx="562500" cy="51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90" name="Google Shape;90;p13"/>
          <p:cNvSpPr/>
          <p:nvPr/>
        </p:nvSpPr>
        <p:spPr>
          <a:xfrm>
            <a:off x="8017650" y="1096325"/>
            <a:ext cx="843700" cy="483800"/>
          </a:xfrm>
          <a:prstGeom prst="flowChartProcess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DB Connector</a:t>
            </a:r>
            <a:endParaRPr sz="900"/>
          </a:p>
        </p:txBody>
      </p:sp>
      <p:cxnSp>
        <p:nvCxnSpPr>
          <p:cNvPr id="94" name="Google Shape;94;p13"/>
          <p:cNvCxnSpPr>
            <a:stCxn id="87" idx="3"/>
            <a:endCxn id="90" idx="0"/>
          </p:cNvCxnSpPr>
          <p:nvPr/>
        </p:nvCxnSpPr>
        <p:spPr>
          <a:xfrm>
            <a:off x="8439532" y="747725"/>
            <a:ext cx="0" cy="34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95" name="Google Shape;95;p13"/>
          <p:cNvSpPr/>
          <p:nvPr/>
        </p:nvSpPr>
        <p:spPr>
          <a:xfrm>
            <a:off x="5619675" y="3803788"/>
            <a:ext cx="868625" cy="333125"/>
          </a:xfrm>
          <a:prstGeom prst="flowChartProcess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AI</a:t>
            </a:r>
            <a:endParaRPr sz="900"/>
          </a:p>
        </p:txBody>
      </p:sp>
      <p:cxnSp>
        <p:nvCxnSpPr>
          <p:cNvPr id="96" name="Google Shape;96;p13"/>
          <p:cNvCxnSpPr>
            <a:endCxn id="95" idx="0"/>
          </p:cNvCxnSpPr>
          <p:nvPr/>
        </p:nvCxnSpPr>
        <p:spPr>
          <a:xfrm>
            <a:off x="5571888" y="2952688"/>
            <a:ext cx="482100" cy="85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93" name="Google Shape;93;p13"/>
          <p:cNvSpPr/>
          <p:nvPr/>
        </p:nvSpPr>
        <p:spPr>
          <a:xfrm rot="-5400000">
            <a:off x="8092028" y="2874751"/>
            <a:ext cx="694944" cy="333125"/>
          </a:xfrm>
          <a:prstGeom prst="flowChartProcess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ETL</a:t>
            </a:r>
            <a:endParaRPr sz="900"/>
          </a:p>
        </p:txBody>
      </p:sp>
      <p:cxnSp>
        <p:nvCxnSpPr>
          <p:cNvPr id="97" name="Google Shape;97;p13"/>
          <p:cNvCxnSpPr>
            <a:stCxn id="67" idx="3"/>
            <a:endCxn id="93" idx="0"/>
          </p:cNvCxnSpPr>
          <p:nvPr/>
        </p:nvCxnSpPr>
        <p:spPr>
          <a:xfrm>
            <a:off x="5576325" y="2495550"/>
            <a:ext cx="2696700" cy="54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8" name="Google Shape;98;p13"/>
          <p:cNvCxnSpPr>
            <a:stCxn id="93" idx="3"/>
            <a:endCxn id="90" idx="2"/>
          </p:cNvCxnSpPr>
          <p:nvPr/>
        </p:nvCxnSpPr>
        <p:spPr>
          <a:xfrm rot="10800000">
            <a:off x="8439500" y="1580242"/>
            <a:ext cx="0" cy="111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9" name="Google Shape;99;p13"/>
          <p:cNvCxnSpPr>
            <a:stCxn id="100" idx="2"/>
            <a:endCxn id="101" idx="4"/>
          </p:cNvCxnSpPr>
          <p:nvPr/>
        </p:nvCxnSpPr>
        <p:spPr>
          <a:xfrm rot="10800000">
            <a:off x="7642600" y="4722213"/>
            <a:ext cx="31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01" name="Google Shape;101;p13"/>
          <p:cNvSpPr/>
          <p:nvPr/>
        </p:nvSpPr>
        <p:spPr>
          <a:xfrm>
            <a:off x="6799000" y="4412950"/>
            <a:ext cx="843700" cy="618375"/>
          </a:xfrm>
          <a:prstGeom prst="flowChartMagneticDisk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TS</a:t>
            </a:r>
            <a:r>
              <a:rPr lang="en" sz="1000">
                <a:solidFill>
                  <a:schemeClr val="dk1"/>
                </a:solidFill>
              </a:rPr>
              <a:t>DB Replica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00" name="Google Shape;100;p13"/>
          <p:cNvSpPr/>
          <p:nvPr/>
        </p:nvSpPr>
        <p:spPr>
          <a:xfrm>
            <a:off x="7953400" y="4413025"/>
            <a:ext cx="972286" cy="618375"/>
          </a:xfrm>
          <a:prstGeom prst="flowChartMagneticDisk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</a:rPr>
              <a:t>Time Series</a:t>
            </a:r>
            <a:r>
              <a:rPr lang="en" sz="950">
                <a:solidFill>
                  <a:schemeClr val="dk1"/>
                </a:solidFill>
              </a:rPr>
              <a:t> DB (BigQuery)</a:t>
            </a:r>
            <a:endParaRPr sz="950">
              <a:solidFill>
                <a:schemeClr val="dk1"/>
              </a:solidFill>
            </a:endParaRPr>
          </a:p>
        </p:txBody>
      </p:sp>
      <p:sp>
        <p:nvSpPr>
          <p:cNvPr id="102" name="Google Shape;102;p13"/>
          <p:cNvSpPr/>
          <p:nvPr/>
        </p:nvSpPr>
        <p:spPr>
          <a:xfrm>
            <a:off x="8017638" y="3658988"/>
            <a:ext cx="843700" cy="483800"/>
          </a:xfrm>
          <a:prstGeom prst="flowChartProcess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DB Connector</a:t>
            </a:r>
            <a:endParaRPr sz="900"/>
          </a:p>
        </p:txBody>
      </p:sp>
      <p:cxnSp>
        <p:nvCxnSpPr>
          <p:cNvPr id="103" name="Google Shape;103;p13"/>
          <p:cNvCxnSpPr>
            <a:stCxn id="100" idx="1"/>
            <a:endCxn id="102" idx="2"/>
          </p:cNvCxnSpPr>
          <p:nvPr/>
        </p:nvCxnSpPr>
        <p:spPr>
          <a:xfrm rot="10800000">
            <a:off x="8439543" y="4142725"/>
            <a:ext cx="0" cy="27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04" name="Google Shape;104;p13"/>
          <p:cNvCxnSpPr>
            <a:stCxn id="93" idx="1"/>
            <a:endCxn id="102" idx="0"/>
          </p:cNvCxnSpPr>
          <p:nvPr/>
        </p:nvCxnSpPr>
        <p:spPr>
          <a:xfrm>
            <a:off x="8439500" y="3388786"/>
            <a:ext cx="0" cy="27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grpSp>
        <p:nvGrpSpPr>
          <p:cNvPr id="105" name="Google Shape;105;p13"/>
          <p:cNvGrpSpPr/>
          <p:nvPr/>
        </p:nvGrpSpPr>
        <p:grpSpPr>
          <a:xfrm>
            <a:off x="140950" y="3211598"/>
            <a:ext cx="1243625" cy="514902"/>
            <a:chOff x="140950" y="3170635"/>
            <a:chExt cx="1243625" cy="514902"/>
          </a:xfrm>
        </p:grpSpPr>
        <p:sp>
          <p:nvSpPr>
            <p:cNvPr id="106" name="Google Shape;106;p13"/>
            <p:cNvSpPr/>
            <p:nvPr/>
          </p:nvSpPr>
          <p:spPr>
            <a:xfrm>
              <a:off x="140950" y="3170635"/>
              <a:ext cx="868625" cy="514902"/>
            </a:xfrm>
            <a:prstGeom prst="flowChartProcess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Content Management System</a:t>
              </a:r>
              <a:endParaRPr sz="1000"/>
            </a:p>
          </p:txBody>
        </p:sp>
        <p:cxnSp>
          <p:nvCxnSpPr>
            <p:cNvPr id="107" name="Google Shape;107;p13"/>
            <p:cNvCxnSpPr/>
            <p:nvPr/>
          </p:nvCxnSpPr>
          <p:spPr>
            <a:xfrm>
              <a:off x="1009575" y="3428375"/>
              <a:ext cx="375000" cy="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/>
          <p:nvPr>
            <p:ph type="title"/>
          </p:nvPr>
        </p:nvSpPr>
        <p:spPr>
          <a:xfrm>
            <a:off x="74125" y="0"/>
            <a:ext cx="914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Product Stack</a:t>
            </a:r>
            <a:endParaRPr/>
          </a:p>
        </p:txBody>
      </p:sp>
      <p:graphicFrame>
        <p:nvGraphicFramePr>
          <p:cNvPr id="113" name="Google Shape;113;p14"/>
          <p:cNvGraphicFramePr/>
          <p:nvPr/>
        </p:nvGraphicFramePr>
        <p:xfrm>
          <a:off x="592925" y="57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{0787AF19-3472-499A-9C4E-36DA0B480BF4}</a:tableStyleId>
              </a:tblPr>
              <a:tblGrid>
                <a:gridCol w="1591625"/>
                <a:gridCol w="1682225"/>
                <a:gridCol w="1500975"/>
                <a:gridCol w="1846675"/>
                <a:gridCol w="17594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Backend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3"/>
                        </a:rPr>
                        <a:t>Frontend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4"/>
                        </a:rPr>
                        <a:t>iOS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5"/>
                        </a:rPr>
                        <a:t>Android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AI / Comp Vision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379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Python 3.9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Django 3.0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Gunicorn 20.0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Celery 4.4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Nginx 1.18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RabbitMQ 3.8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PostgreSQL 12.5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AWS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HTML 5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CSS 3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Java</a:t>
                      </a:r>
                      <a:r>
                        <a:rPr lang="en"/>
                        <a:t>Script (ES6 +)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r>
                        <a:rPr lang="en"/>
                        <a:t>ootstrap 4.4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JQuery 3.4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Vue.js 3</a:t>
                      </a:r>
                      <a:br>
                        <a:rPr lang="en"/>
                      </a:br>
                      <a:r>
                        <a:rPr lang="en"/>
                        <a:t>Wordpress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Swift 5.1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Xcode 11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iOS 11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RIBs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Kotlin 1.5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JavaRx 3.0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Retrofit 2.9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Dagger 2.30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Room 2.3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Kotlin coroutines 1.4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MVVM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Python 3.8 / 3.9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Pandas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Numpy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PyTorch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Scikit-learn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Scrapy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Bs4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XgBoost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LightGbm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HyperOpt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Catboost</a:t>
                      </a:r>
                      <a:br>
                        <a:rPr lang="en"/>
                      </a:br>
                      <a:r>
                        <a:rPr lang="en"/>
                        <a:t>OpenCV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 txBox="1"/>
          <p:nvPr>
            <p:ph type="title"/>
          </p:nvPr>
        </p:nvSpPr>
        <p:spPr>
          <a:xfrm>
            <a:off x="74125" y="0"/>
            <a:ext cx="914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Verticals</a:t>
            </a:r>
            <a:r>
              <a:rPr lang="en"/>
              <a:t> Stack</a:t>
            </a:r>
            <a:endParaRPr/>
          </a:p>
        </p:txBody>
      </p:sp>
      <p:graphicFrame>
        <p:nvGraphicFramePr>
          <p:cNvPr id="119" name="Google Shape;119;p15"/>
          <p:cNvGraphicFramePr/>
          <p:nvPr/>
        </p:nvGraphicFramePr>
        <p:xfrm>
          <a:off x="592925" y="57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{0787AF19-3472-499A-9C4E-36DA0B480BF4}</a:tableStyleId>
              </a:tblPr>
              <a:tblGrid>
                <a:gridCol w="1562000"/>
                <a:gridCol w="1650925"/>
                <a:gridCol w="1473050"/>
                <a:gridCol w="1725050"/>
                <a:gridCol w="1813975"/>
              </a:tblGrid>
              <a:tr h="612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3"/>
                        </a:rPr>
                        <a:t>Hardware Container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4"/>
                        </a:rPr>
                        <a:t>Longevity Game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Mobile Apps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5"/>
                        </a:rPr>
                        <a:t>Longevity Scientific Resort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</a:t>
                      </a:r>
                      <a:r>
                        <a:rPr lang="en" u="sng">
                          <a:solidFill>
                            <a:schemeClr val="hlink"/>
                          </a:solidFill>
                          <a:hlinkClick r:id="rId6"/>
                        </a:rPr>
                        <a:t>LongevityCoin </a:t>
                      </a:r>
                      <a:r>
                        <a:rPr lang="en"/>
                        <a:t>Crypto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95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Design,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Mechanics,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Electronics,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Embedded Programming (C/C++)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Unity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Swift</a:t>
                      </a:r>
                      <a:br>
                        <a:rPr lang="en"/>
                      </a:br>
                      <a:r>
                        <a:rPr lang="en"/>
                        <a:t>Kotlin</a:t>
                      </a:r>
                      <a:br>
                        <a:rPr lang="en"/>
                      </a:br>
                      <a:r>
                        <a:rPr lang="en"/>
                        <a:t>Flutter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Any other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React Native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Solidity 0.8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