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sldIdLst>
    <p:sldId id="256" r:id="rId3"/>
    <p:sldId id="265" r:id="rId4"/>
    <p:sldId id="266" r:id="rId5"/>
    <p:sldId id="267" r:id="rId6"/>
    <p:sldId id="258" r:id="rId7"/>
    <p:sldId id="261" r:id="rId8"/>
    <p:sldId id="274" r:id="rId9"/>
    <p:sldId id="276" r:id="rId10"/>
    <p:sldId id="277" r:id="rId11"/>
    <p:sldId id="269" r:id="rId12"/>
    <p:sldId id="278" r:id="rId13"/>
    <p:sldId id="268" r:id="rId14"/>
    <p:sldId id="263" r:id="rId15"/>
    <p:sldId id="264" r:id="rId16"/>
    <p:sldId id="281" r:id="rId17"/>
    <p:sldId id="279" r:id="rId18"/>
    <p:sldId id="280" r:id="rId19"/>
    <p:sldId id="271" r:id="rId20"/>
    <p:sldId id="272" r:id="rId21"/>
    <p:sldId id="273"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8DD31E35-D8C7-824C-AC38-00630E228672}"/>
              </a:ext>
            </a:extLst>
          </p:cNvPr>
          <p:cNvSpPr/>
          <p:nvPr userDrawn="1"/>
        </p:nvSpPr>
        <p:spPr>
          <a:xfrm>
            <a:off x="0" y="-25613"/>
            <a:ext cx="8245365" cy="307777"/>
          </a:xfrm>
          <a:prstGeom prst="rect">
            <a:avLst/>
          </a:prstGeom>
        </p:spPr>
        <p:txBody>
          <a:bodyPr wrap="square">
            <a:spAutoFit/>
          </a:bodyPr>
          <a:lstStyle/>
          <a:p>
            <a:r>
              <a:rPr lang="en-US" sz="1400" dirty="0">
                <a:solidFill>
                  <a:srgbClr val="D9AE6C"/>
                </a:solidFill>
              </a:rPr>
              <a:t>University of St. Thomas - SEIS 635 Software Analysis And Design</a:t>
            </a:r>
          </a:p>
        </p:txBody>
      </p:sp>
    </p:spTree>
    <p:extLst>
      <p:ext uri="{BB962C8B-B14F-4D97-AF65-F5344CB8AC3E}">
        <p14:creationId xmlns:p14="http://schemas.microsoft.com/office/powerpoint/2010/main" val="1102993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BD39EE31-99DB-0843-BAD7-7067F3CD2AC1}"/>
              </a:ext>
            </a:extLst>
          </p:cNvPr>
          <p:cNvSpPr/>
          <p:nvPr userDrawn="1"/>
        </p:nvSpPr>
        <p:spPr>
          <a:xfrm>
            <a:off x="0" y="-25613"/>
            <a:ext cx="8245365" cy="307777"/>
          </a:xfrm>
          <a:prstGeom prst="rect">
            <a:avLst/>
          </a:prstGeom>
        </p:spPr>
        <p:txBody>
          <a:bodyPr wrap="square">
            <a:spAutoFit/>
          </a:bodyPr>
          <a:lstStyle/>
          <a:p>
            <a:r>
              <a:rPr lang="en-US" sz="1400" dirty="0">
                <a:solidFill>
                  <a:srgbClr val="D9AE6C"/>
                </a:solidFill>
              </a:rPr>
              <a:t>University of St. Thomas - SEIS 635 Software Analysis And Design</a:t>
            </a:r>
          </a:p>
        </p:txBody>
      </p:sp>
    </p:spTree>
    <p:extLst>
      <p:ext uri="{BB962C8B-B14F-4D97-AF65-F5344CB8AC3E}">
        <p14:creationId xmlns:p14="http://schemas.microsoft.com/office/powerpoint/2010/main" val="4228420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01DD55BC-08E6-1948-AB35-4D344C7626AD}"/>
              </a:ext>
            </a:extLst>
          </p:cNvPr>
          <p:cNvSpPr/>
          <p:nvPr userDrawn="1"/>
        </p:nvSpPr>
        <p:spPr>
          <a:xfrm>
            <a:off x="0" y="-25613"/>
            <a:ext cx="8245365" cy="307777"/>
          </a:xfrm>
          <a:prstGeom prst="rect">
            <a:avLst/>
          </a:prstGeom>
        </p:spPr>
        <p:txBody>
          <a:bodyPr wrap="square">
            <a:spAutoFit/>
          </a:bodyPr>
          <a:lstStyle/>
          <a:p>
            <a:r>
              <a:rPr lang="en-US" sz="1400" dirty="0">
                <a:solidFill>
                  <a:srgbClr val="D9AE6C"/>
                </a:solidFill>
              </a:rPr>
              <a:t>University of St. Thomas - SEIS 635 Software Analysis And Design</a:t>
            </a:r>
          </a:p>
        </p:txBody>
      </p:sp>
    </p:spTree>
    <p:extLst>
      <p:ext uri="{BB962C8B-B14F-4D97-AF65-F5344CB8AC3E}">
        <p14:creationId xmlns:p14="http://schemas.microsoft.com/office/powerpoint/2010/main" val="117278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E7B6F8D7-33B3-4F4E-AAC3-B01940D8DC56}"/>
              </a:ext>
            </a:extLst>
          </p:cNvPr>
          <p:cNvSpPr/>
          <p:nvPr userDrawn="1"/>
        </p:nvSpPr>
        <p:spPr>
          <a:xfrm>
            <a:off x="0" y="-25613"/>
            <a:ext cx="8245365" cy="307777"/>
          </a:xfrm>
          <a:prstGeom prst="rect">
            <a:avLst/>
          </a:prstGeom>
        </p:spPr>
        <p:txBody>
          <a:bodyPr wrap="square">
            <a:spAutoFit/>
          </a:bodyPr>
          <a:lstStyle/>
          <a:p>
            <a:r>
              <a:rPr lang="en-US" sz="1400" dirty="0">
                <a:solidFill>
                  <a:srgbClr val="D9AE6C"/>
                </a:solidFill>
              </a:rPr>
              <a:t>University of St. Thomas - SEIS 635 Software Analysis And Design</a:t>
            </a:r>
          </a:p>
        </p:txBody>
      </p:sp>
    </p:spTree>
    <p:extLst>
      <p:ext uri="{BB962C8B-B14F-4D97-AF65-F5344CB8AC3E}">
        <p14:creationId xmlns:p14="http://schemas.microsoft.com/office/powerpoint/2010/main" val="663905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4641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9920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943138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239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5/12/2018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9325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04294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323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5/12/2018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5/12/2018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9336"/>
            <a:ext cx="5651157" cy="276999"/>
          </a:xfrm>
          <a:prstGeom prst="rect">
            <a:avLst/>
          </a:prstGeom>
        </p:spPr>
        <p:txBody>
          <a:bodyPr wrap="square">
            <a:spAutoFit/>
          </a:bodyPr>
          <a:lstStyle/>
          <a:p>
            <a:r>
              <a:rPr lang="en-US" sz="1200" dirty="0">
                <a:solidFill>
                  <a:srgbClr val="D9AE6C"/>
                </a:solidFill>
              </a:rPr>
              <a:t>University of St. Thomas - SEIS 635 Software Analysis And Design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5/12/2018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8206192-6CFC-2E49-9C3B-802104FF8068}"/>
              </a:ext>
            </a:extLst>
          </p:cNvPr>
          <p:cNvSpPr/>
          <p:nvPr userDrawn="1"/>
        </p:nvSpPr>
        <p:spPr>
          <a:xfrm>
            <a:off x="0" y="-25613"/>
            <a:ext cx="8245365" cy="307777"/>
          </a:xfrm>
          <a:prstGeom prst="rect">
            <a:avLst/>
          </a:prstGeom>
        </p:spPr>
        <p:txBody>
          <a:bodyPr wrap="square">
            <a:spAutoFit/>
          </a:bodyPr>
          <a:lstStyle/>
          <a:p>
            <a:r>
              <a:rPr lang="en-US" sz="1400" dirty="0">
                <a:solidFill>
                  <a:srgbClr val="D9AE6C"/>
                </a:solidFill>
              </a:rPr>
              <a:t>University of St. Thomas - SEIS 635 Software Analysis And Design</a:t>
            </a:r>
          </a:p>
        </p:txBody>
      </p:sp>
    </p:spTree>
    <p:extLst>
      <p:ext uri="{BB962C8B-B14F-4D97-AF65-F5344CB8AC3E}">
        <p14:creationId xmlns:p14="http://schemas.microsoft.com/office/powerpoint/2010/main" val="3822958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270" y="199506"/>
            <a:ext cx="11013566" cy="3144224"/>
          </a:xfrm>
        </p:spPr>
        <p:txBody>
          <a:bodyPr anchor="t">
            <a:normAutofit/>
          </a:bodyPr>
          <a:lstStyle/>
          <a:p>
            <a:pPr algn="ctr"/>
            <a:r>
              <a:rPr lang="en-US" sz="1800" dirty="0" err="1">
                <a:latin typeface="Calibri" panose="020F0502020204030204" pitchFamily="34" charset="0"/>
                <a:cs typeface="Calibri" panose="020F0502020204030204" pitchFamily="34" charset="0"/>
              </a:rPr>
              <a:t>Seis</a:t>
            </a:r>
            <a:r>
              <a:rPr lang="en-US" sz="1800" dirty="0">
                <a:latin typeface="Calibri" panose="020F0502020204030204" pitchFamily="34" charset="0"/>
                <a:cs typeface="Calibri" panose="020F0502020204030204" pitchFamily="34" charset="0"/>
              </a:rPr>
              <a:t> 635: Software analysis and design</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4800" b="1" dirty="0">
                <a:latin typeface="Calibri" panose="020F0502020204030204" pitchFamily="34" charset="0"/>
                <a:cs typeface="Calibri" panose="020F0502020204030204" pitchFamily="34" charset="0"/>
              </a:rPr>
              <a:t>Hotel Checking system </a:t>
            </a:r>
            <a:br>
              <a:rPr lang="en-US" sz="4800" b="1"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 </a:t>
            </a:r>
          </a:p>
        </p:txBody>
      </p:sp>
      <p:sp>
        <p:nvSpPr>
          <p:cNvPr id="3" name="Subtitle 2"/>
          <p:cNvSpPr>
            <a:spLocks noGrp="1"/>
          </p:cNvSpPr>
          <p:nvPr>
            <p:ph type="subTitle" idx="1"/>
          </p:nvPr>
        </p:nvSpPr>
        <p:spPr>
          <a:xfrm>
            <a:off x="1285139" y="3522892"/>
            <a:ext cx="9839827" cy="2556445"/>
          </a:xfrm>
        </p:spPr>
        <p:txBody>
          <a:bodyPr>
            <a:normAutofit fontScale="85000" lnSpcReduction="20000"/>
          </a:bodyPr>
          <a:lstStyle/>
          <a:p>
            <a:pPr algn="ctr"/>
            <a:r>
              <a:rPr lang="en-US" sz="2800" dirty="0" err="1">
                <a:latin typeface="Calibri" panose="020F0502020204030204" pitchFamily="34" charset="0"/>
                <a:cs typeface="Calibri" panose="020F0502020204030204" pitchFamily="34" charset="0"/>
              </a:rPr>
              <a:t>Biniam</a:t>
            </a:r>
            <a:r>
              <a:rPr lang="en-US" sz="2800" dirty="0">
                <a:latin typeface="Calibri" panose="020F0502020204030204" pitchFamily="34" charset="0"/>
                <a:cs typeface="Calibri" panose="020F0502020204030204" pitchFamily="34" charset="0"/>
              </a:rPr>
              <a:t> G Haile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Darius O. </a:t>
            </a:r>
            <a:r>
              <a:rPr lang="en-US" sz="2800" dirty="0" err="1">
                <a:latin typeface="Calibri" panose="020F0502020204030204" pitchFamily="34" charset="0"/>
                <a:cs typeface="Calibri" panose="020F0502020204030204" pitchFamily="34" charset="0"/>
              </a:rPr>
              <a:t>Nyaundi</a:t>
            </a:r>
            <a:r>
              <a:rPr lang="en-US" sz="2800" dirty="0">
                <a:latin typeface="Calibri" panose="020F0502020204030204" pitchFamily="34" charset="0"/>
                <a:cs typeface="Calibri" panose="020F0502020204030204" pitchFamily="34" charset="0"/>
              </a:rPr>
              <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Elvis A. </a:t>
            </a:r>
            <a:r>
              <a:rPr lang="en-US" sz="2800" dirty="0" err="1">
                <a:latin typeface="Calibri" panose="020F0502020204030204" pitchFamily="34" charset="0"/>
                <a:cs typeface="Calibri" panose="020F0502020204030204" pitchFamily="34" charset="0"/>
              </a:rPr>
              <a:t>Ndenge</a:t>
            </a:r>
            <a:r>
              <a:rPr lang="en-US" sz="2800" dirty="0">
                <a:latin typeface="Calibri" panose="020F0502020204030204" pitchFamily="34" charset="0"/>
                <a:cs typeface="Calibri" panose="020F0502020204030204" pitchFamily="34" charset="0"/>
              </a:rPr>
              <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Patrice A. Yemmene</a:t>
            </a:r>
            <a:br>
              <a:rPr lang="en-US" sz="2800" dirty="0">
                <a:latin typeface="Calibri" panose="020F0502020204030204" pitchFamily="34" charset="0"/>
                <a:cs typeface="Calibri" panose="020F0502020204030204" pitchFamily="34" charset="0"/>
              </a:rPr>
            </a:br>
            <a:r>
              <a:rPr lang="en-US" sz="2800" dirty="0" err="1">
                <a:latin typeface="Calibri" panose="020F0502020204030204" pitchFamily="34" charset="0"/>
                <a:cs typeface="Calibri" panose="020F0502020204030204" pitchFamily="34" charset="0"/>
              </a:rPr>
              <a:t>Eyad</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Shes</a:t>
            </a:r>
            <a:r>
              <a:rPr lang="en-US" sz="2800" dirty="0"/>
              <a:t/>
            </a:r>
            <a:br>
              <a:rPr lang="en-US" sz="2800" dirty="0"/>
            </a:br>
            <a:endParaRPr lang="en-US" sz="2800" dirty="0"/>
          </a:p>
        </p:txBody>
      </p:sp>
    </p:spTree>
    <p:extLst>
      <p:ext uri="{BB962C8B-B14F-4D97-AF65-F5344CB8AC3E}">
        <p14:creationId xmlns:p14="http://schemas.microsoft.com/office/powerpoint/2010/main" val="188669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8166" y="0"/>
            <a:ext cx="9607661" cy="598516"/>
          </a:xfrm>
        </p:spPr>
        <p:txBody>
          <a:bodyPr anchor="ctr"/>
          <a:lstStyle/>
          <a:p>
            <a:pPr algn="ctr"/>
            <a:r>
              <a:rPr lang="en-US" b="1" dirty="0">
                <a:latin typeface="Calibri" panose="020F0502020204030204" pitchFamily="34" charset="0"/>
                <a:cs typeface="Calibri" panose="020F0502020204030204" pitchFamily="34" charset="0"/>
              </a:rPr>
              <a:t>System sequence diagram</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79638" y="490451"/>
            <a:ext cx="6412362" cy="5619404"/>
          </a:xfrm>
        </p:spPr>
      </p:pic>
      <p:pic>
        <p:nvPicPr>
          <p:cNvPr id="6" name="Content Placeholder 5" descr="A screenshot of a social media post&#10;&#10;Description generated with very high confidence">
            <a:extLst>
              <a:ext uri="{FF2B5EF4-FFF2-40B4-BE49-F238E27FC236}">
                <a16:creationId xmlns:a16="http://schemas.microsoft.com/office/drawing/2014/main" id="{279098A2-50B3-4F74-9156-2BD919BBC4B9}"/>
              </a:ext>
            </a:extLst>
          </p:cNvPr>
          <p:cNvPicPr>
            <a:picLocks noGrp="1" noChangeAspect="1"/>
          </p:cNvPicPr>
          <p:nvPr>
            <p:ph sz="quarter" idx="4"/>
          </p:nvPr>
        </p:nvPicPr>
        <p:blipFill>
          <a:blip r:embed="rId3"/>
          <a:stretch>
            <a:fillRect/>
          </a:stretch>
        </p:blipFill>
        <p:spPr>
          <a:xfrm>
            <a:off x="16174" y="490451"/>
            <a:ext cx="5763464" cy="5619404"/>
          </a:xfrm>
        </p:spPr>
      </p:pic>
    </p:spTree>
    <p:extLst>
      <p:ext uri="{BB962C8B-B14F-4D97-AF65-F5344CB8AC3E}">
        <p14:creationId xmlns:p14="http://schemas.microsoft.com/office/powerpoint/2010/main" val="1345106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D0C3-19A5-477B-8F3F-205D0DCEA653}"/>
              </a:ext>
            </a:extLst>
          </p:cNvPr>
          <p:cNvSpPr>
            <a:spLocks noGrp="1"/>
          </p:cNvSpPr>
          <p:nvPr>
            <p:ph type="title"/>
          </p:nvPr>
        </p:nvSpPr>
        <p:spPr>
          <a:xfrm>
            <a:off x="1271744" y="290596"/>
            <a:ext cx="9607661" cy="1056319"/>
          </a:xfrm>
        </p:spPr>
        <p:txBody>
          <a:bodyPr/>
          <a:lstStyle/>
          <a:p>
            <a:r>
              <a:rPr lang="en-US" dirty="0"/>
              <a:t>Before (</a:t>
            </a:r>
            <a:r>
              <a:rPr lang="en-US" dirty="0" err="1"/>
              <a:t>docd</a:t>
            </a:r>
            <a:r>
              <a:rPr lang="en-US" dirty="0"/>
              <a:t>)</a:t>
            </a:r>
          </a:p>
        </p:txBody>
      </p:sp>
      <p:pic>
        <p:nvPicPr>
          <p:cNvPr id="8" name="Content Placeholder 7" descr="A screenshot of a cell phone&#10;&#10;Description generated with very high confidence">
            <a:extLst>
              <a:ext uri="{FF2B5EF4-FFF2-40B4-BE49-F238E27FC236}">
                <a16:creationId xmlns:a16="http://schemas.microsoft.com/office/drawing/2014/main" id="{30F6ACCF-80AE-457B-A0BD-D7AD9B4B73D5}"/>
              </a:ext>
            </a:extLst>
          </p:cNvPr>
          <p:cNvPicPr>
            <a:picLocks noGrp="1" noChangeAspect="1"/>
          </p:cNvPicPr>
          <p:nvPr>
            <p:ph sz="half" idx="2"/>
          </p:nvPr>
        </p:nvPicPr>
        <p:blipFill>
          <a:blip r:embed="rId2"/>
          <a:stretch>
            <a:fillRect/>
          </a:stretch>
        </p:blipFill>
        <p:spPr>
          <a:xfrm>
            <a:off x="791852" y="1064711"/>
            <a:ext cx="10567447" cy="5069363"/>
          </a:xfrm>
        </p:spPr>
      </p:pic>
    </p:spTree>
    <p:extLst>
      <p:ext uri="{BB962C8B-B14F-4D97-AF65-F5344CB8AC3E}">
        <p14:creationId xmlns:p14="http://schemas.microsoft.com/office/powerpoint/2010/main" val="53632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917" y="56358"/>
            <a:ext cx="9603275" cy="666849"/>
          </a:xfrm>
        </p:spPr>
        <p:txBody>
          <a:bodyPr>
            <a:normAutofit/>
          </a:bodyPr>
          <a:lstStyle/>
          <a:p>
            <a:pPr algn="ctr"/>
            <a:r>
              <a:rPr lang="en-US" sz="2800" b="1" dirty="0">
                <a:latin typeface="Calibri" panose="020F0502020204030204" pitchFamily="34" charset="0"/>
                <a:cs typeface="Calibri" panose="020F0502020204030204" pitchFamily="34" charset="0"/>
              </a:rPr>
              <a:t>Domain class diagram (After)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728" y="440575"/>
            <a:ext cx="9661464" cy="5694218"/>
          </a:xfrm>
        </p:spPr>
      </p:pic>
    </p:spTree>
    <p:extLst>
      <p:ext uri="{BB962C8B-B14F-4D97-AF65-F5344CB8AC3E}">
        <p14:creationId xmlns:p14="http://schemas.microsoft.com/office/powerpoint/2010/main" val="1837830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1907-2B50-47B1-BC16-BA9802B83033}"/>
              </a:ext>
            </a:extLst>
          </p:cNvPr>
          <p:cNvSpPr>
            <a:spLocks noGrp="1"/>
          </p:cNvSpPr>
          <p:nvPr>
            <p:ph type="title"/>
          </p:nvPr>
        </p:nvSpPr>
        <p:spPr>
          <a:xfrm>
            <a:off x="1592895" y="181065"/>
            <a:ext cx="9603275" cy="1049235"/>
          </a:xfrm>
        </p:spPr>
        <p:txBody>
          <a:bodyPr/>
          <a:lstStyle/>
          <a:p>
            <a:pPr algn="ctr"/>
            <a:r>
              <a:rPr lang="en-US" b="1" dirty="0">
                <a:latin typeface="Calibri" panose="020F0502020204030204" pitchFamily="34" charset="0"/>
                <a:cs typeface="Calibri" panose="020F0502020204030204" pitchFamily="34" charset="0"/>
              </a:rPr>
              <a:t>Reverse engineered Class Diagram</a:t>
            </a:r>
            <a:endParaRPr lang="en-US" dirty="0"/>
          </a:p>
        </p:txBody>
      </p:sp>
      <p:pic>
        <p:nvPicPr>
          <p:cNvPr id="4" name="Content Placeholder 4" descr="A screenshot of text&#10;&#10;Description generated with very high confidence">
            <a:extLst>
              <a:ext uri="{FF2B5EF4-FFF2-40B4-BE49-F238E27FC236}">
                <a16:creationId xmlns:a16="http://schemas.microsoft.com/office/drawing/2014/main" id="{A5B0C1A0-DEB0-449E-8484-CEF71E2DDDA5}"/>
              </a:ext>
            </a:extLst>
          </p:cNvPr>
          <p:cNvPicPr>
            <a:picLocks noGrp="1" noChangeAspect="1"/>
          </p:cNvPicPr>
          <p:nvPr>
            <p:ph idx="1"/>
          </p:nvPr>
        </p:nvPicPr>
        <p:blipFill>
          <a:blip r:embed="rId2"/>
          <a:stretch>
            <a:fillRect/>
          </a:stretch>
        </p:blipFill>
        <p:spPr>
          <a:xfrm>
            <a:off x="1487978" y="606829"/>
            <a:ext cx="9634451" cy="5511338"/>
          </a:xfrm>
        </p:spPr>
      </p:pic>
    </p:spTree>
    <p:extLst>
      <p:ext uri="{BB962C8B-B14F-4D97-AF65-F5344CB8AC3E}">
        <p14:creationId xmlns:p14="http://schemas.microsoft.com/office/powerpoint/2010/main" val="3253085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2A5C-0963-44CD-AC29-80949461B143}"/>
              </a:ext>
            </a:extLst>
          </p:cNvPr>
          <p:cNvSpPr>
            <a:spLocks noGrp="1"/>
          </p:cNvSpPr>
          <p:nvPr>
            <p:ph type="title"/>
          </p:nvPr>
        </p:nvSpPr>
        <p:spPr>
          <a:xfrm>
            <a:off x="1289665" y="31805"/>
            <a:ext cx="9605635" cy="658151"/>
          </a:xfrm>
        </p:spPr>
        <p:txBody>
          <a:bodyPr/>
          <a:lstStyle/>
          <a:p>
            <a:pPr algn="ctr"/>
            <a:r>
              <a:rPr lang="en-US" b="1" dirty="0">
                <a:latin typeface="Calibri" panose="020F0502020204030204" pitchFamily="34" charset="0"/>
                <a:cs typeface="Calibri" panose="020F0502020204030204" pitchFamily="34" charset="0"/>
              </a:rPr>
              <a:t>HASH CODE/DATABASE</a:t>
            </a:r>
          </a:p>
        </p:txBody>
      </p:sp>
      <p:sp>
        <p:nvSpPr>
          <p:cNvPr id="3" name="Content Placeholder 2">
            <a:extLst>
              <a:ext uri="{FF2B5EF4-FFF2-40B4-BE49-F238E27FC236}">
                <a16:creationId xmlns:a16="http://schemas.microsoft.com/office/drawing/2014/main" id="{ED6468B1-FE05-4AD6-8D35-CE389B5A0BBA}"/>
              </a:ext>
            </a:extLst>
          </p:cNvPr>
          <p:cNvSpPr>
            <a:spLocks noGrp="1"/>
          </p:cNvSpPr>
          <p:nvPr>
            <p:ph sz="half" idx="1"/>
          </p:nvPr>
        </p:nvSpPr>
        <p:spPr/>
        <p:txBody>
          <a:bodyPr/>
          <a:lstStyle/>
          <a:p>
            <a:r>
              <a:rPr lang="en-US" dirty="0"/>
              <a:t>Before</a:t>
            </a:r>
          </a:p>
          <a:p>
            <a:endParaRPr lang="en-US" dirty="0"/>
          </a:p>
        </p:txBody>
      </p:sp>
      <p:sp>
        <p:nvSpPr>
          <p:cNvPr id="4" name="Content Placeholder 3">
            <a:extLst>
              <a:ext uri="{FF2B5EF4-FFF2-40B4-BE49-F238E27FC236}">
                <a16:creationId xmlns:a16="http://schemas.microsoft.com/office/drawing/2014/main" id="{E3085887-AACC-4A91-A5C6-BAEC652F5D29}"/>
              </a:ext>
            </a:extLst>
          </p:cNvPr>
          <p:cNvSpPr>
            <a:spLocks noGrp="1"/>
          </p:cNvSpPr>
          <p:nvPr>
            <p:ph sz="half" idx="2"/>
          </p:nvPr>
        </p:nvSpPr>
        <p:spPr/>
        <p:txBody>
          <a:bodyPr/>
          <a:lstStyle/>
          <a:p>
            <a:r>
              <a:rPr lang="en-US" dirty="0"/>
              <a:t>After</a:t>
            </a:r>
          </a:p>
        </p:txBody>
      </p:sp>
      <p:pic>
        <p:nvPicPr>
          <p:cNvPr id="5" name="Content Placeholder 4">
            <a:extLst>
              <a:ext uri="{FF2B5EF4-FFF2-40B4-BE49-F238E27FC236}">
                <a16:creationId xmlns:a16="http://schemas.microsoft.com/office/drawing/2014/main" id="{3A60B71C-E0B8-4F6A-A614-2D2AE82B2312}"/>
              </a:ext>
            </a:extLst>
          </p:cNvPr>
          <p:cNvPicPr>
            <a:picLocks/>
          </p:cNvPicPr>
          <p:nvPr/>
        </p:nvPicPr>
        <p:blipFill>
          <a:blip r:embed="rId2"/>
          <a:stretch>
            <a:fillRect/>
          </a:stretch>
        </p:blipFill>
        <p:spPr>
          <a:xfrm>
            <a:off x="0" y="498764"/>
            <a:ext cx="6413772" cy="5373715"/>
          </a:xfrm>
          <a:prstGeom prst="rect">
            <a:avLst/>
          </a:prstGeom>
        </p:spPr>
      </p:pic>
      <p:pic>
        <p:nvPicPr>
          <p:cNvPr id="6" name="Content Placeholder 4">
            <a:extLst>
              <a:ext uri="{FF2B5EF4-FFF2-40B4-BE49-F238E27FC236}">
                <a16:creationId xmlns:a16="http://schemas.microsoft.com/office/drawing/2014/main" id="{91D182F9-D30E-48BC-9BFE-1B0C345C5F16}"/>
              </a:ext>
            </a:extLst>
          </p:cNvPr>
          <p:cNvPicPr>
            <a:picLocks/>
          </p:cNvPicPr>
          <p:nvPr/>
        </p:nvPicPr>
        <p:blipFill>
          <a:blip r:embed="rId3"/>
          <a:stretch>
            <a:fillRect/>
          </a:stretch>
        </p:blipFill>
        <p:spPr>
          <a:xfrm>
            <a:off x="6413771" y="498764"/>
            <a:ext cx="5778229" cy="5373715"/>
          </a:xfrm>
          <a:prstGeom prst="rect">
            <a:avLst/>
          </a:prstGeom>
        </p:spPr>
      </p:pic>
    </p:spTree>
    <p:extLst>
      <p:ext uri="{BB962C8B-B14F-4D97-AF65-F5344CB8AC3E}">
        <p14:creationId xmlns:p14="http://schemas.microsoft.com/office/powerpoint/2010/main" val="3385180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Code smell </a:t>
            </a:r>
          </a:p>
        </p:txBody>
      </p:sp>
      <p:sp>
        <p:nvSpPr>
          <p:cNvPr id="3" name="Content Placeholder 2"/>
          <p:cNvSpPr>
            <a:spLocks noGrp="1"/>
          </p:cNvSpPr>
          <p:nvPr>
            <p:ph idx="1"/>
          </p:nvPr>
        </p:nvSpPr>
        <p:spPr/>
        <p:txBody>
          <a:bodyPr/>
          <a:lstStyle/>
          <a:p>
            <a:r>
              <a:rPr lang="en-US" dirty="0"/>
              <a:t>Renamed methods  </a:t>
            </a:r>
          </a:p>
          <a:p>
            <a:r>
              <a:rPr lang="en-US" dirty="0"/>
              <a:t>Renamed variables  </a:t>
            </a:r>
          </a:p>
          <a:p>
            <a:r>
              <a:rPr lang="en-US" dirty="0"/>
              <a:t>Refactored code</a:t>
            </a:r>
          </a:p>
        </p:txBody>
      </p:sp>
    </p:spTree>
    <p:extLst>
      <p:ext uri="{BB962C8B-B14F-4D97-AF65-F5344CB8AC3E}">
        <p14:creationId xmlns:p14="http://schemas.microsoft.com/office/powerpoint/2010/main" val="1681481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CODE Demonstration </a:t>
            </a:r>
          </a:p>
        </p:txBody>
      </p:sp>
    </p:spTree>
    <p:extLst>
      <p:ext uri="{BB962C8B-B14F-4D97-AF65-F5344CB8AC3E}">
        <p14:creationId xmlns:p14="http://schemas.microsoft.com/office/powerpoint/2010/main" val="1752698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330" y="464067"/>
            <a:ext cx="9605635" cy="1059305"/>
          </a:xfrm>
        </p:spPr>
        <p:txBody>
          <a:bodyPr anchor="ctr"/>
          <a:lstStyle/>
          <a:p>
            <a:pPr algn="ctr"/>
            <a:r>
              <a:rPr lang="en-US" b="1" dirty="0">
                <a:latin typeface="Calibri" panose="020F0502020204030204" pitchFamily="34" charset="0"/>
                <a:cs typeface="Calibri" panose="020F0502020204030204" pitchFamily="34" charset="0"/>
              </a:rPr>
              <a:t>Problem solved</a:t>
            </a:r>
          </a:p>
        </p:txBody>
      </p:sp>
      <p:sp>
        <p:nvSpPr>
          <p:cNvPr id="3" name="Content Placeholder 2"/>
          <p:cNvSpPr>
            <a:spLocks noGrp="1"/>
          </p:cNvSpPr>
          <p:nvPr>
            <p:ph sz="half" idx="1"/>
          </p:nvPr>
        </p:nvSpPr>
        <p:spPr>
          <a:xfrm>
            <a:off x="1447330" y="2010878"/>
            <a:ext cx="8560285" cy="3448595"/>
          </a:xfrm>
        </p:spPr>
        <p:txBody>
          <a:bodyPr/>
          <a:lstStyle/>
          <a:p>
            <a:r>
              <a:rPr lang="en-US" dirty="0">
                <a:latin typeface="Calibri" panose="020F0502020204030204" pitchFamily="34" charset="0"/>
                <a:cs typeface="Calibri" panose="020F0502020204030204" pitchFamily="34" charset="0"/>
              </a:rPr>
              <a:t>Access to Database </a:t>
            </a:r>
          </a:p>
          <a:p>
            <a:r>
              <a:rPr lang="en-US" dirty="0">
                <a:latin typeface="Calibri" panose="020F0502020204030204" pitchFamily="34" charset="0"/>
                <a:cs typeface="Calibri" panose="020F0502020204030204" pitchFamily="34" charset="0"/>
              </a:rPr>
              <a:t>Push it to the cloud using Amazon Web Services (AWS)</a:t>
            </a:r>
          </a:p>
          <a:p>
            <a:pPr marL="0" indent="0">
              <a:buNone/>
            </a:pPr>
            <a:endParaRPr lang="en-US" dirty="0"/>
          </a:p>
        </p:txBody>
      </p:sp>
    </p:spTree>
    <p:extLst>
      <p:ext uri="{BB962C8B-B14F-4D97-AF65-F5344CB8AC3E}">
        <p14:creationId xmlns:p14="http://schemas.microsoft.com/office/powerpoint/2010/main" val="3824444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0D94ED-D379-A842-8DE7-E858CDA211FA}"/>
              </a:ext>
            </a:extLst>
          </p:cNvPr>
          <p:cNvSpPr txBox="1">
            <a:spLocks/>
          </p:cNvSpPr>
          <p:nvPr/>
        </p:nvSpPr>
        <p:spPr>
          <a:xfrm>
            <a:off x="2592925" y="624110"/>
            <a:ext cx="8911687" cy="60461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en-US" b="1" i="0" u="none" strike="noStrike" kern="1200" cap="all"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Running the Application</a:t>
            </a:r>
            <a:endParaRPr kumimoji="0" lang="en-US" b="1" i="0" u="none" strike="noStrike" kern="1200" cap="all"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583031C-3C7B-1F42-BBE6-0B17096D44FF}"/>
              </a:ext>
            </a:extLst>
          </p:cNvPr>
          <p:cNvSpPr txBox="1">
            <a:spLocks/>
          </p:cNvSpPr>
          <p:nvPr/>
        </p:nvSpPr>
        <p:spPr>
          <a:xfrm>
            <a:off x="1454678" y="1870365"/>
            <a:ext cx="8915400" cy="407323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28600" marR="0" lvl="0" indent="-228600" algn="l" defTabSz="914400" rtl="0" eaLnBrk="1" fontAlgn="auto" latinLnBrk="0" hangingPunct="1">
              <a:lnSpc>
                <a:spcPct val="120000"/>
              </a:lnSpc>
              <a:spcBef>
                <a:spcPct val="0"/>
              </a:spcBef>
              <a:spcAft>
                <a:spcPts val="0"/>
              </a:spcAft>
              <a:buClr>
                <a:srgbClr val="B71E42"/>
              </a:buClr>
              <a:buSzPct val="100000"/>
              <a:buFont typeface="Arial" panose="020B0604020202020204" pitchFamily="34" charset="0"/>
              <a:buChar char="•"/>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Hotel </a:t>
            </a:r>
            <a:r>
              <a:rPr kumimoji="0" lang="en-US" altLang="en-US" sz="1600" b="0" i="0" u="none" strike="noStrike" kern="1200" cap="none" spc="0" normalizeH="0" baseline="0" noProof="0" dirty="0" err="1">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CheckIn</a:t>
            </a:r>
            <a:r>
              <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 System </a:t>
            </a:r>
            <a:r>
              <a:rPr kumimoji="0" lang="en-US" altLang="en-US" sz="1600" b="0" i="0" u="none" strike="noStrike" kern="1200" cap="none" spc="0" normalizeH="0" baseline="0" noProof="0" dirty="0" err="1">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SuD</a:t>
            </a:r>
            <a:r>
              <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 uses </a:t>
            </a:r>
            <a:r>
              <a:rPr kumimoji="0" lang="en-US" altLang="en-US" sz="1600" b="0" i="0" u="none" strike="noStrike" kern="1200" cap="none" spc="0" normalizeH="0" baseline="0" noProof="0" dirty="0" err="1">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mySql</a:t>
            </a:r>
            <a:r>
              <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 database called </a:t>
            </a:r>
            <a:r>
              <a:rPr kumimoji="0" lang="en-US" altLang="en-US" sz="1600" b="0" i="0" u="none" strike="noStrike" kern="1200" cap="none" spc="0" normalizeH="0" baseline="0" noProof="0" dirty="0" err="1">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HotelManagementDB</a:t>
            </a:r>
            <a:r>
              <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 and this database has four tables: </a:t>
            </a:r>
          </a:p>
          <a:p>
            <a:pPr marL="0" marR="0" lvl="0" indent="0" algn="l" defTabSz="914400" rtl="0" eaLnBrk="1" fontAlgn="auto" latinLnBrk="0" hangingPunct="1">
              <a:lnSpc>
                <a:spcPct val="120000"/>
              </a:lnSpc>
              <a:spcBef>
                <a:spcPct val="0"/>
              </a:spcBef>
              <a:spcAft>
                <a:spcPts val="0"/>
              </a:spcAft>
              <a:buClr>
                <a:srgbClr val="B71E42"/>
              </a:buClr>
              <a:buSzPct val="100000"/>
              <a:buFont typeface="Arial" panose="020B0604020202020204" pitchFamily="34" charset="0"/>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	</a:t>
            </a:r>
          </a:p>
          <a:p>
            <a:pPr marL="685800" marR="0" lvl="1" indent="-228600" algn="l" defTabSz="914400" rtl="0" eaLnBrk="1" fontAlgn="auto" latinLnBrk="0" hangingPunct="1">
              <a:lnSpc>
                <a:spcPct val="120000"/>
              </a:lnSpc>
              <a:spcBef>
                <a:spcPct val="0"/>
              </a:spcBef>
              <a:spcAft>
                <a:spcPts val="0"/>
              </a:spcAft>
              <a:buClr>
                <a:srgbClr val="B71E42"/>
              </a:buClr>
              <a:buSzPct val="100000"/>
              <a:buFont typeface="Arial" panose="020B0604020202020204" pitchFamily="34" charset="0"/>
              <a:buChar char="•"/>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Member</a:t>
            </a:r>
          </a:p>
          <a:p>
            <a:pPr marL="685800" marR="0" lvl="1" indent="-228600" algn="l" defTabSz="914400" rtl="0" eaLnBrk="1" fontAlgn="auto" latinLnBrk="0" hangingPunct="1">
              <a:lnSpc>
                <a:spcPct val="120000"/>
              </a:lnSpc>
              <a:spcBef>
                <a:spcPct val="0"/>
              </a:spcBef>
              <a:spcAft>
                <a:spcPts val="0"/>
              </a:spcAft>
              <a:buClr>
                <a:srgbClr val="B71E42"/>
              </a:buClr>
              <a:buSzPct val="100000"/>
              <a:buFont typeface="Arial" panose="020B0604020202020204" pitchFamily="34" charset="0"/>
              <a:buChar char="•"/>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Room</a:t>
            </a:r>
          </a:p>
          <a:p>
            <a:pPr marL="685800" marR="0" lvl="1" indent="-228600" algn="l" defTabSz="914400" rtl="0" eaLnBrk="1" fontAlgn="auto" latinLnBrk="0" hangingPunct="1">
              <a:lnSpc>
                <a:spcPct val="120000"/>
              </a:lnSpc>
              <a:spcBef>
                <a:spcPct val="0"/>
              </a:spcBef>
              <a:spcAft>
                <a:spcPts val="0"/>
              </a:spcAft>
              <a:buClr>
                <a:srgbClr val="B71E42"/>
              </a:buClr>
              <a:buSzPct val="100000"/>
              <a:buFont typeface="Arial" panose="020B0604020202020204" pitchFamily="34" charset="0"/>
              <a:buChar char="•"/>
              <a:tabLst/>
              <a:defRPr/>
            </a:pPr>
            <a:r>
              <a:rPr kumimoji="0" lang="en-US" altLang="en-US" sz="1600" b="0" i="0" u="none" strike="noStrike" kern="1200" cap="none" spc="0" normalizeH="0" baseline="0" noProof="0" dirty="0" err="1">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RoomStatusHK</a:t>
            </a:r>
            <a:endPar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a:p>
            <a:pPr marL="685800" marR="0" lvl="1" indent="-228600" algn="l" defTabSz="914400" rtl="0" eaLnBrk="1" fontAlgn="auto" latinLnBrk="0" hangingPunct="1">
              <a:lnSpc>
                <a:spcPct val="120000"/>
              </a:lnSpc>
              <a:spcBef>
                <a:spcPct val="0"/>
              </a:spcBef>
              <a:spcAft>
                <a:spcPts val="0"/>
              </a:spcAft>
              <a:buClr>
                <a:srgbClr val="B71E42"/>
              </a:buClr>
              <a:buSzPct val="100000"/>
              <a:buFont typeface="Arial" panose="020B0604020202020204" pitchFamily="34" charset="0"/>
              <a:buChar char="•"/>
              <a:tabLst/>
              <a:defRPr/>
            </a:pPr>
            <a:r>
              <a:rPr kumimoji="0" lang="en-US" altLang="en-US" sz="1600" b="0" i="0" u="none" strike="noStrike" kern="1200" cap="none" spc="0" normalizeH="0" baseline="0" noProof="0" dirty="0" err="1">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rPr>
              <a:t>RoomStatusRS</a:t>
            </a:r>
            <a:endParaRPr kumimoji="0" lang="en-US" altLang="en-US" sz="16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Calibri" panose="020F0502020204030204" pitchFamily="34" charset="0"/>
            </a:endParaRPr>
          </a:p>
        </p:txBody>
      </p:sp>
    </p:spTree>
    <p:extLst>
      <p:ext uri="{BB962C8B-B14F-4D97-AF65-F5344CB8AC3E}">
        <p14:creationId xmlns:p14="http://schemas.microsoft.com/office/powerpoint/2010/main" val="3887961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E0781AA-5A48-6342-B6E3-07E085F07105}"/>
              </a:ext>
            </a:extLst>
          </p:cNvPr>
          <p:cNvSpPr>
            <a:spLocks noGrp="1"/>
          </p:cNvSpPr>
          <p:nvPr>
            <p:ph type="title"/>
          </p:nvPr>
        </p:nvSpPr>
        <p:spPr>
          <a:xfrm>
            <a:off x="1386041" y="282633"/>
            <a:ext cx="8911687" cy="758593"/>
          </a:xfrm>
        </p:spPr>
        <p:txBody>
          <a:bodyPr>
            <a:normAutofit/>
          </a:bodyPr>
          <a:lstStyle/>
          <a:p>
            <a:pPr algn="ctr"/>
            <a:r>
              <a:rPr lang="en-US" altLang="en-US" b="1" dirty="0">
                <a:latin typeface="Calibri" panose="020F0502020204030204" pitchFamily="34" charset="0"/>
                <a:ea typeface="MS PGothic" panose="020B0600070205080204" pitchFamily="34" charset="-128"/>
                <a:cs typeface="Calibri" panose="020F0502020204030204" pitchFamily="34" charset="0"/>
              </a:rPr>
              <a:t>Running the Application</a:t>
            </a:r>
            <a:endParaRPr lang="en-US" b="1" dirty="0">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910E0E62-47B6-824B-B588-16811839CBE1}"/>
              </a:ext>
            </a:extLst>
          </p:cNvPr>
          <p:cNvSpPr>
            <a:spLocks noGrp="1"/>
          </p:cNvSpPr>
          <p:nvPr>
            <p:ph idx="1"/>
          </p:nvPr>
        </p:nvSpPr>
        <p:spPr>
          <a:xfrm>
            <a:off x="846667" y="1930400"/>
            <a:ext cx="10657945" cy="3980822"/>
          </a:xfrm>
        </p:spPr>
        <p:txBody>
          <a:bodyPr>
            <a:normAutofit/>
          </a:bodyPr>
          <a:lstStyle/>
          <a:p>
            <a:pPr>
              <a:spcBef>
                <a:spcPct val="0"/>
              </a:spcBef>
            </a:pPr>
            <a:r>
              <a:rPr lang="en-US" altLang="en-US" sz="1700" b="1" dirty="0">
                <a:latin typeface="Calibri" panose="020F0502020204030204" pitchFamily="34" charset="0"/>
                <a:ea typeface="MS PGothic" panose="020B0600070205080204" pitchFamily="34" charset="-128"/>
                <a:cs typeface="Calibri" panose="020F0502020204030204" pitchFamily="34" charset="0"/>
              </a:rPr>
              <a:t>Step 1:</a:t>
            </a:r>
            <a:r>
              <a:rPr lang="en-US" altLang="en-US" sz="1700" dirty="0">
                <a:latin typeface="Calibri" panose="020F0502020204030204" pitchFamily="34" charset="0"/>
                <a:ea typeface="MS PGothic" panose="020B0600070205080204" pitchFamily="34" charset="-128"/>
                <a:cs typeface="Calibri" panose="020F0502020204030204" pitchFamily="34" charset="0"/>
              </a:rPr>
              <a:t> Place the URL “http://35.173.198.1/</a:t>
            </a:r>
            <a:r>
              <a:rPr lang="en-US" altLang="en-US" sz="1700" dirty="0" err="1">
                <a:latin typeface="Calibri" panose="020F0502020204030204" pitchFamily="34" charset="0"/>
                <a:ea typeface="MS PGothic" panose="020B0600070205080204" pitchFamily="34" charset="-128"/>
                <a:cs typeface="Calibri" panose="020F0502020204030204" pitchFamily="34" charset="0"/>
              </a:rPr>
              <a:t>phpmyadmin</a:t>
            </a:r>
            <a:r>
              <a:rPr lang="en-US" altLang="en-US" sz="1700" dirty="0">
                <a:latin typeface="Calibri" panose="020F0502020204030204" pitchFamily="34" charset="0"/>
                <a:ea typeface="MS PGothic" panose="020B0600070205080204" pitchFamily="34" charset="-128"/>
                <a:cs typeface="Calibri" panose="020F0502020204030204" pitchFamily="34" charset="0"/>
              </a:rPr>
              <a:t>” CMSDB (</a:t>
            </a:r>
            <a:r>
              <a:rPr lang="en-US" altLang="en-US" sz="1700" dirty="0" err="1">
                <a:latin typeface="Calibri" panose="020F0502020204030204" pitchFamily="34" charset="0"/>
                <a:ea typeface="MS PGothic" panose="020B0600070205080204" pitchFamily="34" charset="-128"/>
                <a:cs typeface="Calibri" panose="020F0502020204030204" pitchFamily="34" charset="0"/>
              </a:rPr>
              <a:t>CreateDBScript</a:t>
            </a:r>
            <a:r>
              <a:rPr lang="en-US" altLang="en-US" sz="1700" dirty="0">
                <a:latin typeface="Calibri" panose="020F0502020204030204" pitchFamily="34" charset="0"/>
                <a:ea typeface="MS PGothic" panose="020B0600070205080204" pitchFamily="34" charset="-128"/>
                <a:cs typeface="Calibri" panose="020F0502020204030204" pitchFamily="34" charset="0"/>
              </a:rPr>
              <a:t>) in to your browser.</a:t>
            </a:r>
          </a:p>
          <a:p>
            <a:pPr marL="0" indent="0">
              <a:spcBef>
                <a:spcPct val="0"/>
              </a:spcBef>
              <a:buNone/>
            </a:pPr>
            <a:r>
              <a:rPr lang="en-US" altLang="en-US" sz="1700" dirty="0">
                <a:latin typeface="Calibri" panose="020F0502020204030204" pitchFamily="34" charset="0"/>
                <a:ea typeface="MS PGothic" panose="020B0600070205080204" pitchFamily="34" charset="-128"/>
                <a:cs typeface="Calibri" panose="020F0502020204030204" pitchFamily="34" charset="0"/>
              </a:rPr>
              <a:t> </a:t>
            </a:r>
          </a:p>
          <a:p>
            <a:pPr>
              <a:spcBef>
                <a:spcPct val="0"/>
              </a:spcBef>
            </a:pPr>
            <a:r>
              <a:rPr lang="en-US" altLang="en-US" sz="1700" b="1" dirty="0">
                <a:latin typeface="Calibri" panose="020F0502020204030204" pitchFamily="34" charset="0"/>
                <a:ea typeface="MS PGothic" panose="020B0600070205080204" pitchFamily="34" charset="-128"/>
                <a:cs typeface="Calibri" panose="020F0502020204030204" pitchFamily="34" charset="0"/>
              </a:rPr>
              <a:t>Step 2:</a:t>
            </a:r>
            <a:r>
              <a:rPr lang="en-US" altLang="en-US" sz="1700" dirty="0">
                <a:latin typeface="Calibri" panose="020F0502020204030204" pitchFamily="34" charset="0"/>
                <a:ea typeface="MS PGothic" panose="020B0600070205080204" pitchFamily="34" charset="-128"/>
                <a:cs typeface="Calibri" panose="020F0502020204030204" pitchFamily="34" charset="0"/>
              </a:rPr>
              <a:t> Enter a </a:t>
            </a:r>
            <a:r>
              <a:rPr lang="en-US" altLang="en-US" sz="1700" dirty="0" err="1">
                <a:latin typeface="Calibri" panose="020F0502020204030204" pitchFamily="34" charset="0"/>
                <a:ea typeface="MS PGothic" panose="020B0600070205080204" pitchFamily="34" charset="-128"/>
                <a:cs typeface="Calibri" panose="020F0502020204030204" pitchFamily="34" charset="0"/>
              </a:rPr>
              <a:t>UserName</a:t>
            </a:r>
            <a:r>
              <a:rPr lang="en-US" altLang="en-US" sz="1700" dirty="0">
                <a:latin typeface="Calibri" panose="020F0502020204030204" pitchFamily="34" charset="0"/>
                <a:ea typeface="MS PGothic" panose="020B0600070205080204" pitchFamily="34" charset="-128"/>
                <a:cs typeface="Calibri" panose="020F0502020204030204" pitchFamily="34" charset="0"/>
              </a:rPr>
              <a:t> and a new </a:t>
            </a:r>
            <a:r>
              <a:rPr lang="en-US" altLang="en-US" sz="1700" dirty="0" err="1">
                <a:latin typeface="Calibri" panose="020F0502020204030204" pitchFamily="34" charset="0"/>
                <a:ea typeface="MS PGothic" panose="020B0600070205080204" pitchFamily="34" charset="-128"/>
                <a:cs typeface="Calibri" panose="020F0502020204030204" pitchFamily="34" charset="0"/>
              </a:rPr>
              <a:t>PassWord</a:t>
            </a:r>
            <a:r>
              <a:rPr lang="en-US" altLang="en-US" sz="1700" dirty="0">
                <a:latin typeface="Calibri" panose="020F0502020204030204" pitchFamily="34" charset="0"/>
                <a:ea typeface="MS PGothic" panose="020B0600070205080204" pitchFamily="34" charset="-128"/>
                <a:cs typeface="Calibri" panose="020F0502020204030204" pitchFamily="34" charset="0"/>
              </a:rPr>
              <a:t> of database admin.</a:t>
            </a:r>
          </a:p>
          <a:p>
            <a:pPr marL="0" indent="0">
              <a:spcBef>
                <a:spcPct val="0"/>
              </a:spcBef>
              <a:buNone/>
            </a:pPr>
            <a:endParaRPr lang="en-US" altLang="en-US" sz="1700" dirty="0">
              <a:latin typeface="Calibri" panose="020F0502020204030204" pitchFamily="34" charset="0"/>
              <a:ea typeface="MS PGothic" panose="020B0600070205080204" pitchFamily="34" charset="-128"/>
              <a:cs typeface="Calibri" panose="020F0502020204030204" pitchFamily="34" charset="0"/>
            </a:endParaRPr>
          </a:p>
          <a:p>
            <a:pPr>
              <a:spcBef>
                <a:spcPct val="0"/>
              </a:spcBef>
            </a:pPr>
            <a:r>
              <a:rPr lang="en-US" altLang="en-US" sz="1700" b="1" dirty="0">
                <a:latin typeface="Calibri" panose="020F0502020204030204" pitchFamily="34" charset="0"/>
                <a:ea typeface="MS PGothic" panose="020B0600070205080204" pitchFamily="34" charset="-128"/>
                <a:cs typeface="Calibri" panose="020F0502020204030204" pitchFamily="34" charset="0"/>
              </a:rPr>
              <a:t>Step 3:</a:t>
            </a:r>
            <a:r>
              <a:rPr lang="en-US" altLang="en-US" sz="1700" dirty="0">
                <a:latin typeface="Calibri" panose="020F0502020204030204" pitchFamily="34" charset="0"/>
                <a:ea typeface="MS PGothic" panose="020B0600070205080204" pitchFamily="34" charset="-128"/>
                <a:cs typeface="Calibri" panose="020F0502020204030204" pitchFamily="34" charset="0"/>
              </a:rPr>
              <a:t> Run </a:t>
            </a:r>
            <a:r>
              <a:rPr lang="en-US" altLang="en-US" sz="1700" dirty="0" err="1">
                <a:latin typeface="Calibri" panose="020F0502020204030204" pitchFamily="34" charset="0"/>
                <a:ea typeface="MS PGothic" panose="020B0600070205080204" pitchFamily="34" charset="-128"/>
                <a:cs typeface="Calibri" panose="020F0502020204030204" pitchFamily="34" charset="0"/>
              </a:rPr>
              <a:t>JavaApplication</a:t>
            </a:r>
            <a:r>
              <a:rPr lang="en-US" altLang="en-US" sz="1700" dirty="0">
                <a:latin typeface="Calibri" panose="020F0502020204030204" pitchFamily="34" charset="0"/>
                <a:ea typeface="MS PGothic" panose="020B0600070205080204" pitchFamily="34" charset="-128"/>
                <a:cs typeface="Calibri" panose="020F0502020204030204" pitchFamily="34" charset="0"/>
              </a:rPr>
              <a:t>. </a:t>
            </a:r>
          </a:p>
          <a:p>
            <a:pPr marL="0" indent="0">
              <a:spcBef>
                <a:spcPct val="0"/>
              </a:spcBef>
              <a:buNone/>
            </a:pPr>
            <a:endParaRPr lang="en-US" altLang="en-US" sz="1700" dirty="0">
              <a:latin typeface="Calibri" panose="020F0502020204030204" pitchFamily="34" charset="0"/>
              <a:ea typeface="MS PGothic" panose="020B0600070205080204" pitchFamily="34" charset="-128"/>
              <a:cs typeface="Calibri" panose="020F0502020204030204" pitchFamily="34" charset="0"/>
            </a:endParaRPr>
          </a:p>
          <a:p>
            <a:pPr>
              <a:spcBef>
                <a:spcPct val="0"/>
              </a:spcBef>
            </a:pPr>
            <a:r>
              <a:rPr lang="en-US" altLang="en-US" sz="1700" b="1" dirty="0">
                <a:latin typeface="Calibri" panose="020F0502020204030204" pitchFamily="34" charset="0"/>
                <a:ea typeface="MS PGothic" panose="020B0600070205080204" pitchFamily="34" charset="-128"/>
                <a:cs typeface="Calibri" panose="020F0502020204030204" pitchFamily="34" charset="0"/>
              </a:rPr>
              <a:t>Step 4:</a:t>
            </a:r>
            <a:r>
              <a:rPr lang="en-US" altLang="en-US" sz="1700" dirty="0">
                <a:latin typeface="Calibri" panose="020F0502020204030204" pitchFamily="34" charset="0"/>
                <a:ea typeface="MS PGothic" panose="020B0600070205080204" pitchFamily="34" charset="-128"/>
                <a:cs typeface="Calibri" panose="020F0502020204030204" pitchFamily="34" charset="0"/>
              </a:rPr>
              <a:t> Home screen Select option 1 Front Desk, 2 House Keeping, 3 In Room Service -1Quit Application</a:t>
            </a:r>
          </a:p>
          <a:p>
            <a:pPr>
              <a:spcBef>
                <a:spcPct val="0"/>
              </a:spcBef>
            </a:pPr>
            <a:endParaRPr lang="en-US" altLang="en-US" sz="1700" dirty="0">
              <a:latin typeface="Calibri" panose="020F0502020204030204" pitchFamily="34" charset="0"/>
              <a:ea typeface="MS PGothic" panose="020B0600070205080204" pitchFamily="34" charset="-128"/>
              <a:cs typeface="Calibri" panose="020F0502020204030204" pitchFamily="34" charset="0"/>
            </a:endParaRPr>
          </a:p>
          <a:p>
            <a:r>
              <a:rPr lang="en-US" altLang="en-US" sz="1700" b="1" dirty="0">
                <a:latin typeface="Calibri" panose="020F0502020204030204" pitchFamily="34" charset="0"/>
                <a:ea typeface="MS PGothic" panose="020B0600070205080204" pitchFamily="34" charset="-128"/>
                <a:cs typeface="Calibri" panose="020F0502020204030204" pitchFamily="34" charset="0"/>
              </a:rPr>
              <a:t>Step 5:</a:t>
            </a:r>
            <a:r>
              <a:rPr lang="en-US" altLang="en-US" sz="1700" dirty="0">
                <a:latin typeface="Calibri" panose="020F0502020204030204" pitchFamily="34" charset="0"/>
                <a:ea typeface="MS PGothic" panose="020B0600070205080204" pitchFamily="34" charset="-128"/>
                <a:cs typeface="Calibri" panose="020F0502020204030204" pitchFamily="34" charset="0"/>
              </a:rPr>
              <a:t> Select option 1 Front Desk, and employee at front desk will be able to Option 1 </a:t>
            </a:r>
            <a:r>
              <a:rPr lang="en-US" sz="1700" dirty="0">
                <a:latin typeface="Calibri" panose="020F0502020204030204" pitchFamily="34" charset="0"/>
                <a:cs typeface="Calibri" panose="020F0502020204030204" pitchFamily="34" charset="0"/>
              </a:rPr>
              <a:t>Print rooms report Option 2 Print available rooms and Option 3 for Check-in Option -1 to go back to the Home Screen</a:t>
            </a:r>
          </a:p>
          <a:p>
            <a:pPr>
              <a:spcBef>
                <a:spcPct val="0"/>
              </a:spcBef>
            </a:pPr>
            <a:endParaRPr lang="en-US" altLang="en-US" dirty="0">
              <a:ea typeface="MS PGothic" panose="020B0600070205080204" pitchFamily="34" charset="-128"/>
            </a:endParaRPr>
          </a:p>
          <a:p>
            <a:pPr>
              <a:spcBef>
                <a:spcPct val="0"/>
              </a:spcBef>
            </a:pPr>
            <a:endParaRPr lang="en-US" altLang="en-US" dirty="0">
              <a:ea typeface="MS PGothic" panose="020B0600070205080204" pitchFamily="34" charset="-128"/>
            </a:endParaRPr>
          </a:p>
          <a:p>
            <a:pPr marL="0" indent="0">
              <a:spcBef>
                <a:spcPct val="0"/>
              </a:spcBef>
              <a:buNone/>
            </a:pPr>
            <a:endParaRPr lang="en-US" altLang="en-US" dirty="0">
              <a:ea typeface="MS PGothic" panose="020B0600070205080204" pitchFamily="34" charset="-128"/>
            </a:endParaRPr>
          </a:p>
        </p:txBody>
      </p:sp>
    </p:spTree>
    <p:extLst>
      <p:ext uri="{BB962C8B-B14F-4D97-AF65-F5344CB8AC3E}">
        <p14:creationId xmlns:p14="http://schemas.microsoft.com/office/powerpoint/2010/main" val="695678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707" y="505262"/>
            <a:ext cx="9603275" cy="766586"/>
          </a:xfrm>
        </p:spPr>
        <p:txBody>
          <a:bodyPr anchor="ctr"/>
          <a:lstStyle/>
          <a:p>
            <a:pPr algn="ctr"/>
            <a:r>
              <a:rPr lang="en-US" b="1" dirty="0">
                <a:latin typeface="Calibri" panose="020F0502020204030204" pitchFamily="34" charset="0"/>
                <a:cs typeface="Calibri" panose="020F0502020204030204" pitchFamily="34" charset="0"/>
              </a:rPr>
              <a:t>introduction</a:t>
            </a:r>
          </a:p>
        </p:txBody>
      </p:sp>
      <p:sp>
        <p:nvSpPr>
          <p:cNvPr id="3" name="Content Placeholder 2"/>
          <p:cNvSpPr>
            <a:spLocks noGrp="1"/>
          </p:cNvSpPr>
          <p:nvPr>
            <p:ph idx="1"/>
          </p:nvPr>
        </p:nvSpPr>
        <p:spPr>
          <a:xfrm>
            <a:off x="1014152" y="1770611"/>
            <a:ext cx="10498975" cy="4106488"/>
          </a:xfrm>
        </p:spPr>
        <p:txBody>
          <a:bodyPr>
            <a:noAutofit/>
          </a:bodyPr>
          <a:lstStyle/>
          <a:p>
            <a:r>
              <a:rPr lang="en-US" sz="2400" dirty="0">
                <a:latin typeface="Calibri" panose="020F0502020204030204" pitchFamily="34" charset="0"/>
                <a:cs typeface="Calibri" panose="020F0502020204030204" pitchFamily="34" charset="0"/>
              </a:rPr>
              <a:t>This is the final sprint for the third team project</a:t>
            </a:r>
          </a:p>
          <a:p>
            <a:r>
              <a:rPr lang="en-US" sz="2400" dirty="0">
                <a:latin typeface="Calibri" panose="020F0502020204030204" pitchFamily="34" charset="0"/>
                <a:cs typeface="Calibri" panose="020F0502020204030204" pitchFamily="34" charset="0"/>
              </a:rPr>
              <a:t>We envisioned, designed and developed  a Hotel Checking system (HCS)</a:t>
            </a:r>
          </a:p>
          <a:p>
            <a:r>
              <a:rPr lang="en-US" sz="2400" dirty="0">
                <a:latin typeface="Calibri" panose="020F0502020204030204" pitchFamily="34" charset="0"/>
                <a:cs typeface="Calibri" panose="020F0502020204030204" pitchFamily="34" charset="0"/>
              </a:rPr>
              <a:t>Hotel employees may use this system to facilitate the check-in process of their guests, with membership-based priority. </a:t>
            </a:r>
          </a:p>
          <a:p>
            <a:r>
              <a:rPr lang="en-US" sz="2400" dirty="0">
                <a:latin typeface="Calibri" panose="020F0502020204030204" pitchFamily="34" charset="0"/>
                <a:cs typeface="Calibri" panose="020F0502020204030204" pitchFamily="34" charset="0"/>
              </a:rPr>
              <a:t>This system is flexible to support varying business rules, a few user interface mechanisms (Front Desk, Housekeeping, and Reservation Services) and integration with third party systems </a:t>
            </a:r>
          </a:p>
          <a:p>
            <a:r>
              <a:rPr lang="en-US" sz="2400" dirty="0">
                <a:latin typeface="Calibri" panose="020F0502020204030204" pitchFamily="34" charset="0"/>
                <a:cs typeface="Calibri" panose="020F0502020204030204" pitchFamily="34" charset="0"/>
              </a:rPr>
              <a:t>We followed the Unified Process</a:t>
            </a:r>
          </a:p>
        </p:txBody>
      </p:sp>
    </p:spTree>
    <p:extLst>
      <p:ext uri="{BB962C8B-B14F-4D97-AF65-F5344CB8AC3E}">
        <p14:creationId xmlns:p14="http://schemas.microsoft.com/office/powerpoint/2010/main" val="1763931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C6ED-29CC-1546-993D-B8560EEA11BA}"/>
              </a:ext>
            </a:extLst>
          </p:cNvPr>
          <p:cNvSpPr>
            <a:spLocks noGrp="1"/>
          </p:cNvSpPr>
          <p:nvPr>
            <p:ph type="title"/>
          </p:nvPr>
        </p:nvSpPr>
        <p:spPr>
          <a:xfrm>
            <a:off x="1449216" y="389253"/>
            <a:ext cx="9605635" cy="1059305"/>
          </a:xfrm>
        </p:spPr>
        <p:txBody>
          <a:bodyPr>
            <a:normAutofit/>
          </a:bodyPr>
          <a:lstStyle/>
          <a:p>
            <a:pPr algn="ctr"/>
            <a:r>
              <a:rPr lang="en-US" altLang="en-US" b="1" dirty="0">
                <a:latin typeface="Calibri" panose="020F0502020204030204" pitchFamily="34" charset="0"/>
                <a:ea typeface="MS PGothic" panose="020B0600070205080204" pitchFamily="34" charset="-128"/>
                <a:cs typeface="Calibri" panose="020F0502020204030204" pitchFamily="34" charset="0"/>
              </a:rPr>
              <a:t>Running the Application … </a:t>
            </a:r>
            <a:r>
              <a:rPr lang="en-US" altLang="en-US" b="1" i="1" dirty="0">
                <a:latin typeface="Calibri" panose="020F0502020204030204" pitchFamily="34" charset="0"/>
                <a:ea typeface="MS PGothic" panose="020B0600070205080204" pitchFamily="34" charset="-128"/>
                <a:cs typeface="Calibri" panose="020F0502020204030204" pitchFamily="34" charset="0"/>
              </a:rPr>
              <a:t>continued</a:t>
            </a:r>
            <a:endParaRPr lang="en-US" b="1" i="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3CB0131-1FE3-AB47-9476-3B29602CC12E}"/>
              </a:ext>
            </a:extLst>
          </p:cNvPr>
          <p:cNvSpPr>
            <a:spLocks noGrp="1"/>
          </p:cNvSpPr>
          <p:nvPr>
            <p:ph sz="half" idx="1"/>
          </p:nvPr>
        </p:nvSpPr>
        <p:spPr>
          <a:xfrm>
            <a:off x="1447330" y="2010878"/>
            <a:ext cx="9607521" cy="3857907"/>
          </a:xfrm>
        </p:spPr>
        <p:txBody>
          <a:bodyPr/>
          <a:lstStyle/>
          <a:p>
            <a:r>
              <a:rPr lang="en-US" altLang="en-US" sz="1600" b="1" dirty="0">
                <a:latin typeface="Calibri" panose="020F0502020204030204" pitchFamily="34" charset="0"/>
                <a:ea typeface="MS PGothic" panose="020B0600070205080204" pitchFamily="34" charset="-128"/>
                <a:cs typeface="Calibri" panose="020F0502020204030204" pitchFamily="34" charset="0"/>
              </a:rPr>
              <a:t>Step 5:</a:t>
            </a:r>
            <a:r>
              <a:rPr lang="en-US" altLang="en-US" sz="1600" dirty="0">
                <a:latin typeface="Calibri" panose="020F0502020204030204" pitchFamily="34" charset="0"/>
                <a:ea typeface="MS PGothic" panose="020B0600070205080204" pitchFamily="34" charset="-128"/>
                <a:cs typeface="Calibri" panose="020F0502020204030204" pitchFamily="34" charset="0"/>
              </a:rPr>
              <a:t> Select option 3 </a:t>
            </a:r>
            <a:r>
              <a:rPr lang="en-US" sz="1600" dirty="0">
                <a:latin typeface="Calibri" panose="020F0502020204030204" pitchFamily="34" charset="0"/>
                <a:cs typeface="Calibri" panose="020F0502020204030204" pitchFamily="34" charset="0"/>
              </a:rPr>
              <a:t>for Check-in Option, the user asked to enter the confirmation number followed by Patron’s name, Membership Type [Gold, Silver and Non Member] next the user will be prompted to enter the room number (If the room is not vacant the system will notify the user that the room is not vacant)</a:t>
            </a:r>
          </a:p>
          <a:p>
            <a:r>
              <a:rPr lang="en-US" altLang="en-US" sz="1600" b="1" dirty="0">
                <a:latin typeface="Calibri" panose="020F0502020204030204" pitchFamily="34" charset="0"/>
                <a:ea typeface="MS PGothic" panose="020B0600070205080204" pitchFamily="34" charset="-128"/>
                <a:cs typeface="Calibri" panose="020F0502020204030204" pitchFamily="34" charset="0"/>
              </a:rPr>
              <a:t>Step 6:</a:t>
            </a:r>
            <a:r>
              <a:rPr lang="en-US" altLang="en-US" sz="1600" dirty="0">
                <a:latin typeface="Calibri" panose="020F0502020204030204" pitchFamily="34" charset="0"/>
                <a:ea typeface="MS PGothic" panose="020B0600070205080204" pitchFamily="34" charset="-128"/>
                <a:cs typeface="Calibri" panose="020F0502020204030204" pitchFamily="34" charset="0"/>
              </a:rPr>
              <a:t> If the user selects option 2 from the Home Scree which is House Keeping, the following options will be available. The user will be able to 1 Print Room List and 2 Update Room Status</a:t>
            </a:r>
            <a:r>
              <a:rPr lang="en-US" sz="1600" dirty="0">
                <a:latin typeface="Calibri" panose="020F0502020204030204" pitchFamily="34" charset="0"/>
                <a:cs typeface="Calibri" panose="020F0502020204030204" pitchFamily="34" charset="0"/>
              </a:rPr>
              <a:t> and -1 to return to Home Screen.</a:t>
            </a:r>
          </a:p>
          <a:p>
            <a:r>
              <a:rPr lang="en-US" altLang="en-US" sz="1600" b="1" dirty="0">
                <a:latin typeface="Calibri" panose="020F0502020204030204" pitchFamily="34" charset="0"/>
                <a:ea typeface="MS PGothic" panose="020B0600070205080204" pitchFamily="34" charset="-128"/>
                <a:cs typeface="Calibri" panose="020F0502020204030204" pitchFamily="34" charset="0"/>
              </a:rPr>
              <a:t>Step 7:</a:t>
            </a:r>
            <a:r>
              <a:rPr lang="en-US" altLang="en-US" sz="1600" dirty="0">
                <a:latin typeface="Calibri" panose="020F0502020204030204" pitchFamily="34" charset="0"/>
                <a:ea typeface="MS PGothic" panose="020B0600070205080204" pitchFamily="34" charset="-128"/>
                <a:cs typeface="Calibri" panose="020F0502020204030204" pitchFamily="34" charset="0"/>
              </a:rPr>
              <a:t> If the user selects option 3 from the Home Scree which is In Room Service, the following options will be available. </a:t>
            </a:r>
            <a:endParaRPr lang="en-US" sz="16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818450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447072"/>
            <a:ext cx="9603275" cy="1049235"/>
          </a:xfrm>
        </p:spPr>
        <p:txBody>
          <a:bodyPr/>
          <a:lstStyle/>
          <a:p>
            <a:pPr algn="ctr"/>
            <a:r>
              <a:rPr lang="en-US" b="1" dirty="0">
                <a:latin typeface="Calibri" panose="020F0502020204030204" pitchFamily="34" charset="0"/>
                <a:cs typeface="Calibri" panose="020F0502020204030204" pitchFamily="34" charset="0"/>
              </a:rPr>
              <a:t>Thank you</a:t>
            </a:r>
          </a:p>
        </p:txBody>
      </p:sp>
      <p:sp>
        <p:nvSpPr>
          <p:cNvPr id="3" name="Content Placeholder 2"/>
          <p:cNvSpPr>
            <a:spLocks noGrp="1"/>
          </p:cNvSpPr>
          <p:nvPr>
            <p:ph idx="1"/>
          </p:nvPr>
        </p:nvSpPr>
        <p:spPr/>
        <p:txBody>
          <a:bodyPr/>
          <a:lstStyle/>
          <a:p>
            <a:r>
              <a:rPr lang="en-US" dirty="0"/>
              <a:t>And congratulations to those graduating this semester</a:t>
            </a:r>
          </a:p>
        </p:txBody>
      </p:sp>
    </p:spTree>
    <p:extLst>
      <p:ext uri="{BB962C8B-B14F-4D97-AF65-F5344CB8AC3E}">
        <p14:creationId xmlns:p14="http://schemas.microsoft.com/office/powerpoint/2010/main" val="1881187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47071"/>
            <a:ext cx="9603275" cy="1049235"/>
          </a:xfrm>
        </p:spPr>
        <p:txBody>
          <a:bodyPr anchor="ctr"/>
          <a:lstStyle/>
          <a:p>
            <a:pPr algn="ctr"/>
            <a:r>
              <a:rPr lang="en-US" b="1" dirty="0">
                <a:latin typeface="Calibri" panose="020F0502020204030204" pitchFamily="34" charset="0"/>
                <a:cs typeface="Calibri" panose="020F0502020204030204" pitchFamily="34" charset="0"/>
              </a:rPr>
              <a:t>Summary of system features</a:t>
            </a:r>
          </a:p>
        </p:txBody>
      </p:sp>
      <p:sp>
        <p:nvSpPr>
          <p:cNvPr id="3" name="Content Placeholder 2"/>
          <p:cNvSpPr>
            <a:spLocks noGrp="1"/>
          </p:cNvSpPr>
          <p:nvPr>
            <p:ph idx="1"/>
          </p:nvPr>
        </p:nvSpPr>
        <p:spPr>
          <a:xfrm>
            <a:off x="1451579" y="1812175"/>
            <a:ext cx="9603275" cy="4073235"/>
          </a:xfrm>
        </p:spPr>
        <p:txBody>
          <a:bodyPr>
            <a:noAutofit/>
          </a:bodyPr>
          <a:lstStyle/>
          <a:p>
            <a:r>
              <a:rPr lang="en-US" sz="2400" dirty="0">
                <a:latin typeface="Calibri" panose="020F0502020204030204" pitchFamily="34" charset="0"/>
                <a:cs typeface="Calibri" panose="020F0502020204030204" pitchFamily="34" charset="0"/>
              </a:rPr>
              <a:t>System designed for hotel operations. </a:t>
            </a:r>
          </a:p>
          <a:p>
            <a:r>
              <a:rPr lang="en-US" sz="2400" dirty="0">
                <a:latin typeface="Calibri" panose="020F0502020204030204" pitchFamily="34" charset="0"/>
                <a:cs typeface="Calibri" panose="020F0502020204030204" pitchFamily="34" charset="0"/>
              </a:rPr>
              <a:t>Guests will be checked in by the </a:t>
            </a:r>
            <a:r>
              <a:rPr lang="en-US" sz="2400" dirty="0" err="1">
                <a:latin typeface="Calibri" panose="020F0502020204030204" pitchFamily="34" charset="0"/>
                <a:cs typeface="Calibri" panose="020F0502020204030204" pitchFamily="34" charset="0"/>
              </a:rPr>
              <a:t>FrontDesk</a:t>
            </a:r>
            <a:r>
              <a:rPr lang="en-US" sz="2400" dirty="0">
                <a:latin typeface="Calibri" panose="020F0502020204030204" pitchFamily="34" charset="0"/>
                <a:cs typeface="Calibri" panose="020F0502020204030204" pitchFamily="34" charset="0"/>
              </a:rPr>
              <a:t>  (worker) who will coordinate with housekeeping  (worker) to insure the rooms are cleaned and ready for occupancy through the system.</a:t>
            </a:r>
          </a:p>
          <a:p>
            <a:r>
              <a:rPr lang="en-US" sz="2400" dirty="0" err="1">
                <a:latin typeface="Calibri" panose="020F0502020204030204" pitchFamily="34" charset="0"/>
                <a:cs typeface="Calibri" panose="020F0502020204030204" pitchFamily="34" charset="0"/>
              </a:rPr>
              <a:t>RoomService</a:t>
            </a:r>
            <a:r>
              <a:rPr lang="en-US" sz="2400" dirty="0">
                <a:latin typeface="Calibri" panose="020F0502020204030204" pitchFamily="34" charset="0"/>
                <a:cs typeface="Calibri" panose="020F0502020204030204" pitchFamily="34" charset="0"/>
              </a:rPr>
              <a:t> will check minibar in room and enter minibar status in system as well. </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99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405508"/>
            <a:ext cx="9603275" cy="1049235"/>
          </a:xfrm>
        </p:spPr>
        <p:txBody>
          <a:bodyPr anchor="ctr"/>
          <a:lstStyle/>
          <a:p>
            <a:pPr algn="ctr"/>
            <a:r>
              <a:rPr lang="en-US" b="1" dirty="0">
                <a:latin typeface="Calibri" panose="020F0502020204030204" pitchFamily="34" charset="0"/>
                <a:cs typeface="Calibri" panose="020F0502020204030204" pitchFamily="34" charset="0"/>
              </a:rPr>
              <a:t>Summary of system features</a:t>
            </a:r>
          </a:p>
        </p:txBody>
      </p:sp>
      <p:sp>
        <p:nvSpPr>
          <p:cNvPr id="3" name="Content Placeholder 2"/>
          <p:cNvSpPr>
            <a:spLocks noGrp="1"/>
          </p:cNvSpPr>
          <p:nvPr>
            <p:ph idx="1"/>
          </p:nvPr>
        </p:nvSpPr>
        <p:spPr>
          <a:xfrm>
            <a:off x="1039091" y="2015732"/>
            <a:ext cx="10291156" cy="3653548"/>
          </a:xfrm>
        </p:spPr>
        <p:txBody>
          <a:bodyPr>
            <a:normAutofit/>
          </a:bodyPr>
          <a:lstStyle/>
          <a:p>
            <a:r>
              <a:rPr lang="en-US" sz="2400" dirty="0">
                <a:latin typeface="Calibri" panose="020F0502020204030204" pitchFamily="34" charset="0"/>
                <a:cs typeface="Calibri" panose="020F0502020204030204" pitchFamily="34" charset="0"/>
              </a:rPr>
              <a:t>Once rooms are cleaned and minibar restocked, </a:t>
            </a:r>
            <a:r>
              <a:rPr lang="en-US" sz="2400" dirty="0" err="1">
                <a:latin typeface="Calibri" panose="020F0502020204030204" pitchFamily="34" charset="0"/>
                <a:cs typeface="Calibri" panose="020F0502020204030204" pitchFamily="34" charset="0"/>
              </a:rPr>
              <a:t>FrontDesk</a:t>
            </a:r>
            <a:r>
              <a:rPr lang="en-US" sz="2400" dirty="0">
                <a:latin typeface="Calibri" panose="020F0502020204030204" pitchFamily="34" charset="0"/>
                <a:cs typeface="Calibri" panose="020F0502020204030204" pitchFamily="34" charset="0"/>
              </a:rPr>
              <a:t> will check each Guest club-status (gold, silver or none- member) and assign rooms by priority. </a:t>
            </a:r>
          </a:p>
          <a:p>
            <a:r>
              <a:rPr lang="en-US" sz="2400" dirty="0">
                <a:latin typeface="Calibri" panose="020F0502020204030204" pitchFamily="34" charset="0"/>
                <a:cs typeface="Calibri" panose="020F0502020204030204" pitchFamily="34" charset="0"/>
              </a:rPr>
              <a:t>If the room is not clean the Guest will have to wait based on priority status. There will be interactions between the &lt;&lt;Patrons&gt;&gt; &lt;&lt;</a:t>
            </a:r>
            <a:r>
              <a:rPr lang="en-US" sz="2400" dirty="0" err="1">
                <a:latin typeface="Calibri" panose="020F0502020204030204" pitchFamily="34" charset="0"/>
                <a:cs typeface="Calibri" panose="020F0502020204030204" pitchFamily="34" charset="0"/>
              </a:rPr>
              <a:t>FrontDesk</a:t>
            </a:r>
            <a:r>
              <a:rPr lang="en-US" sz="2400" dirty="0">
                <a:latin typeface="Calibri" panose="020F0502020204030204" pitchFamily="34" charset="0"/>
                <a:cs typeface="Calibri" panose="020F0502020204030204" pitchFamily="34" charset="0"/>
              </a:rPr>
              <a:t>&gt;&gt; &lt;&lt;</a:t>
            </a:r>
            <a:r>
              <a:rPr lang="en-US" sz="2400" dirty="0" err="1">
                <a:latin typeface="Calibri" panose="020F0502020204030204" pitchFamily="34" charset="0"/>
                <a:cs typeface="Calibri" panose="020F0502020204030204" pitchFamily="34" charset="0"/>
              </a:rPr>
              <a:t>RoomService</a:t>
            </a:r>
            <a:r>
              <a:rPr lang="en-US" sz="2400" dirty="0">
                <a:latin typeface="Calibri" panose="020F0502020204030204" pitchFamily="34" charset="0"/>
                <a:cs typeface="Calibri" panose="020F0502020204030204" pitchFamily="34" charset="0"/>
              </a:rPr>
              <a:t>&gt;&gt;and &lt;&lt;housekeeping&gt;&gt;. </a:t>
            </a:r>
          </a:p>
          <a:p>
            <a:r>
              <a:rPr lang="en-US" sz="2400" dirty="0">
                <a:latin typeface="Calibri" panose="020F0502020204030204" pitchFamily="34" charset="0"/>
                <a:cs typeface="Calibri" panose="020F0502020204030204" pitchFamily="34" charset="0"/>
              </a:rPr>
              <a:t>There is also an interface allowing users &lt;&lt;Patron&gt;&gt; &lt;&lt;</a:t>
            </a:r>
            <a:r>
              <a:rPr lang="en-US" sz="2400" dirty="0" err="1">
                <a:latin typeface="Calibri" panose="020F0502020204030204" pitchFamily="34" charset="0"/>
                <a:cs typeface="Calibri" panose="020F0502020204030204" pitchFamily="34" charset="0"/>
              </a:rPr>
              <a:t>FrontDesk</a:t>
            </a:r>
            <a:r>
              <a:rPr lang="en-US" sz="2400" dirty="0">
                <a:latin typeface="Calibri" panose="020F0502020204030204" pitchFamily="34" charset="0"/>
                <a:cs typeface="Calibri" panose="020F0502020204030204" pitchFamily="34" charset="0"/>
              </a:rPr>
              <a:t>&gt;&gt; &lt;&lt;</a:t>
            </a:r>
            <a:r>
              <a:rPr lang="en-US" sz="2400" dirty="0" err="1">
                <a:latin typeface="Calibri" panose="020F0502020204030204" pitchFamily="34" charset="0"/>
                <a:cs typeface="Calibri" panose="020F0502020204030204" pitchFamily="34" charset="0"/>
              </a:rPr>
              <a:t>RoomService</a:t>
            </a:r>
            <a:r>
              <a:rPr lang="en-US" sz="2400" dirty="0">
                <a:latin typeface="Calibri" panose="020F0502020204030204" pitchFamily="34" charset="0"/>
                <a:cs typeface="Calibri" panose="020F0502020204030204" pitchFamily="34" charset="0"/>
              </a:rPr>
              <a:t>&gt;&gt;and &lt;&lt;housekeeping&gt;&gt; to interact with each other</a:t>
            </a:r>
            <a:endParaRPr lang="en-US" dirty="0"/>
          </a:p>
        </p:txBody>
      </p:sp>
    </p:spTree>
    <p:extLst>
      <p:ext uri="{BB962C8B-B14F-4D97-AF65-F5344CB8AC3E}">
        <p14:creationId xmlns:p14="http://schemas.microsoft.com/office/powerpoint/2010/main" val="2672887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99E4-6D33-4F30-A43E-55ED91E1D623}"/>
              </a:ext>
            </a:extLst>
          </p:cNvPr>
          <p:cNvSpPr>
            <a:spLocks noGrp="1"/>
          </p:cNvSpPr>
          <p:nvPr>
            <p:ph type="title"/>
          </p:nvPr>
        </p:nvSpPr>
        <p:spPr>
          <a:xfrm>
            <a:off x="1289665" y="322750"/>
            <a:ext cx="9605635" cy="1059305"/>
          </a:xfrm>
        </p:spPr>
        <p:txBody>
          <a:bodyPr/>
          <a:lstStyle/>
          <a:p>
            <a:pPr algn="ctr"/>
            <a:r>
              <a:rPr lang="en-US" b="1" dirty="0">
                <a:latin typeface="Calibri" panose="020F0502020204030204" pitchFamily="34" charset="0"/>
                <a:cs typeface="Calibri" panose="020F0502020204030204" pitchFamily="34" charset="0"/>
              </a:rPr>
              <a:t>Central Use case 1</a:t>
            </a:r>
          </a:p>
        </p:txBody>
      </p:sp>
      <p:sp>
        <p:nvSpPr>
          <p:cNvPr id="3" name="Content Placeholder 2">
            <a:extLst>
              <a:ext uri="{FF2B5EF4-FFF2-40B4-BE49-F238E27FC236}">
                <a16:creationId xmlns:a16="http://schemas.microsoft.com/office/drawing/2014/main" id="{977B9898-47C2-40D3-A08D-837CFDB57D26}"/>
              </a:ext>
            </a:extLst>
          </p:cNvPr>
          <p:cNvSpPr>
            <a:spLocks noGrp="1"/>
          </p:cNvSpPr>
          <p:nvPr>
            <p:ph sz="half" idx="1"/>
          </p:nvPr>
        </p:nvSpPr>
        <p:spPr>
          <a:xfrm>
            <a:off x="548639" y="1858024"/>
            <a:ext cx="5543843" cy="4201954"/>
          </a:xfrm>
        </p:spPr>
        <p:txBody>
          <a:bodyPr>
            <a:normAutofit fontScale="25000" lnSpcReduction="20000"/>
          </a:bodyPr>
          <a:lstStyle/>
          <a:p>
            <a:r>
              <a:rPr lang="en-US" sz="6400" dirty="0">
                <a:latin typeface="Calibri" panose="020F0502020204030204" pitchFamily="34" charset="0"/>
                <a:cs typeface="Calibri" panose="020F0502020204030204" pitchFamily="34" charset="0"/>
              </a:rPr>
              <a:t>HCIR: Patron Check In Room</a:t>
            </a:r>
          </a:p>
          <a:p>
            <a:r>
              <a:rPr lang="en-US" sz="6400" b="1" dirty="0">
                <a:latin typeface="Calibri" panose="020F0502020204030204" pitchFamily="34" charset="0"/>
                <a:cs typeface="Calibri" panose="020F0502020204030204" pitchFamily="34" charset="0"/>
              </a:rPr>
              <a:t>Scope:</a:t>
            </a:r>
            <a:r>
              <a:rPr lang="en-US" sz="6400" dirty="0">
                <a:latin typeface="Calibri" panose="020F0502020204030204" pitchFamily="34" charset="0"/>
                <a:cs typeface="Calibri" panose="020F0502020204030204" pitchFamily="34" charset="0"/>
              </a:rPr>
              <a:t> Hotel reservations: Check-In Patron.</a:t>
            </a:r>
          </a:p>
          <a:p>
            <a:r>
              <a:rPr lang="en-US" sz="6400" dirty="0">
                <a:latin typeface="Calibri" panose="020F0502020204030204" pitchFamily="34" charset="0"/>
                <a:cs typeface="Calibri" panose="020F0502020204030204" pitchFamily="34" charset="0"/>
              </a:rPr>
              <a:t> </a:t>
            </a:r>
          </a:p>
          <a:p>
            <a:r>
              <a:rPr lang="en-US" sz="6400" b="1" dirty="0">
                <a:latin typeface="Calibri" panose="020F0502020204030204" pitchFamily="34" charset="0"/>
                <a:cs typeface="Calibri" panose="020F0502020204030204" pitchFamily="34" charset="0"/>
              </a:rPr>
              <a:t>Level:</a:t>
            </a:r>
            <a:r>
              <a:rPr lang="en-US" sz="6400" dirty="0">
                <a:latin typeface="Calibri" panose="020F0502020204030204" pitchFamily="34" charset="0"/>
                <a:cs typeface="Calibri" panose="020F0502020204030204" pitchFamily="34" charset="0"/>
              </a:rPr>
              <a:t> User Goal</a:t>
            </a:r>
          </a:p>
          <a:p>
            <a:r>
              <a:rPr lang="en-US" sz="6400" b="1" dirty="0">
                <a:latin typeface="Calibri" panose="020F0502020204030204" pitchFamily="34" charset="0"/>
                <a:cs typeface="Calibri" panose="020F0502020204030204" pitchFamily="34" charset="0"/>
              </a:rPr>
              <a:t>Primary Actor</a:t>
            </a:r>
            <a:r>
              <a:rPr lang="en-US" sz="6400" dirty="0">
                <a:latin typeface="Calibri" panose="020F0502020204030204" pitchFamily="34" charset="0"/>
                <a:cs typeface="Calibri" panose="020F0502020204030204" pitchFamily="34" charset="0"/>
              </a:rPr>
              <a:t>: </a:t>
            </a:r>
            <a:r>
              <a:rPr lang="en-US" sz="6400" dirty="0" err="1">
                <a:latin typeface="Calibri" panose="020F0502020204030204" pitchFamily="34" charset="0"/>
                <a:cs typeface="Calibri" panose="020F0502020204030204" pitchFamily="34" charset="0"/>
              </a:rPr>
              <a:t>FrontDest</a:t>
            </a:r>
            <a:endParaRPr lang="en-US" sz="6400" dirty="0">
              <a:latin typeface="Calibri" panose="020F0502020204030204" pitchFamily="34" charset="0"/>
              <a:cs typeface="Calibri" panose="020F0502020204030204" pitchFamily="34" charset="0"/>
            </a:endParaRPr>
          </a:p>
          <a:p>
            <a:pPr marL="0" indent="0">
              <a:buNone/>
            </a:pPr>
            <a:endParaRPr lang="en-US" sz="6400" dirty="0">
              <a:latin typeface="Calibri" panose="020F0502020204030204" pitchFamily="34" charset="0"/>
              <a:cs typeface="Calibri" panose="020F0502020204030204" pitchFamily="34" charset="0"/>
            </a:endParaRPr>
          </a:p>
          <a:p>
            <a:r>
              <a:rPr lang="en-US" sz="6400" b="1" dirty="0">
                <a:latin typeface="Calibri" panose="020F0502020204030204" pitchFamily="34" charset="0"/>
                <a:cs typeface="Calibri" panose="020F0502020204030204" pitchFamily="34" charset="0"/>
              </a:rPr>
              <a:t>Preconditions:</a:t>
            </a:r>
            <a:endParaRPr lang="en-US" sz="6400" dirty="0">
              <a:latin typeface="Calibri" panose="020F0502020204030204" pitchFamily="34" charset="0"/>
              <a:cs typeface="Calibri" panose="020F0502020204030204" pitchFamily="34" charset="0"/>
            </a:endParaRPr>
          </a:p>
          <a:p>
            <a:r>
              <a:rPr lang="en-US" sz="6400" dirty="0" err="1">
                <a:latin typeface="Calibri" panose="020F0502020204030204" pitchFamily="34" charset="0"/>
                <a:cs typeface="Calibri" panose="020F0502020204030204" pitchFamily="34" charset="0"/>
              </a:rPr>
              <a:t>FrontDesk</a:t>
            </a:r>
            <a:r>
              <a:rPr lang="en-US" sz="6400" dirty="0">
                <a:latin typeface="Calibri" panose="020F0502020204030204" pitchFamily="34" charset="0"/>
                <a:cs typeface="Calibri" panose="020F0502020204030204" pitchFamily="34" charset="0"/>
              </a:rPr>
              <a:t> has logged in to the System. Patron must have confirmation number after previously reserving online. System has  Patron’s reservation already stored in with name and confirmation number. Rooms must be clean and minibar must be restocked. Also the Patron must have priority status. </a:t>
            </a:r>
          </a:p>
          <a:p>
            <a:endParaRPr lang="en-US"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BED3BABA-D58F-4511-9BCF-FD84EEB6AB0C}"/>
              </a:ext>
            </a:extLst>
          </p:cNvPr>
          <p:cNvSpPr>
            <a:spLocks noGrp="1"/>
          </p:cNvSpPr>
          <p:nvPr>
            <p:ph sz="half" idx="2"/>
          </p:nvPr>
        </p:nvSpPr>
        <p:spPr>
          <a:xfrm>
            <a:off x="6252034" y="1858024"/>
            <a:ext cx="5444836" cy="3441520"/>
          </a:xfrm>
        </p:spPr>
        <p:txBody>
          <a:bodyPr>
            <a:noAutofit/>
          </a:bodyPr>
          <a:lstStyle/>
          <a:p>
            <a:r>
              <a:rPr lang="en-US" sz="1600" b="1" dirty="0">
                <a:latin typeface="Calibri" panose="020F0502020204030204" pitchFamily="34" charset="0"/>
                <a:cs typeface="Calibri" panose="020F0502020204030204" pitchFamily="34" charset="0"/>
              </a:rPr>
              <a:t>Success Guarantee (Post Condition)</a:t>
            </a:r>
            <a:r>
              <a:rPr lang="en-US" sz="1600" dirty="0">
                <a:latin typeface="Calibri" panose="020F0502020204030204" pitchFamily="34" charset="0"/>
                <a:cs typeface="Calibri" panose="020F0502020204030204" pitchFamily="34" charset="0"/>
              </a:rPr>
              <a:t>:</a:t>
            </a:r>
          </a:p>
          <a:p>
            <a:r>
              <a:rPr lang="en-US" sz="1600" dirty="0">
                <a:latin typeface="Calibri" panose="020F0502020204030204" pitchFamily="34" charset="0"/>
                <a:cs typeface="Calibri" panose="020F0502020204030204" pitchFamily="34" charset="0"/>
              </a:rPr>
              <a:t>Patron has a reservation already in the system and a confirmation number. Room is Vacant, clean and Minibar is restocked. Priority by membership is honored. </a:t>
            </a:r>
          </a:p>
          <a:p>
            <a:pPr marL="0" indent="0">
              <a:buNone/>
            </a:pPr>
            <a:endParaRPr lang="en-US" sz="1400" dirty="0">
              <a:latin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cs typeface="Calibri" panose="020F0502020204030204" pitchFamily="34" charset="0"/>
              </a:rPr>
              <a:t> </a:t>
            </a:r>
          </a:p>
          <a:p>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732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AF38-5AC7-4CFA-8ADB-0607A519C6AB}"/>
              </a:ext>
            </a:extLst>
          </p:cNvPr>
          <p:cNvSpPr>
            <a:spLocks noGrp="1"/>
          </p:cNvSpPr>
          <p:nvPr>
            <p:ph type="title"/>
          </p:nvPr>
        </p:nvSpPr>
        <p:spPr>
          <a:xfrm>
            <a:off x="1457529" y="256249"/>
            <a:ext cx="9605635" cy="1059305"/>
          </a:xfrm>
        </p:spPr>
        <p:txBody>
          <a:bodyPr/>
          <a:lstStyle/>
          <a:p>
            <a:pPr algn="ctr"/>
            <a:r>
              <a:rPr lang="en-US" b="1" dirty="0">
                <a:latin typeface="Calibri" panose="020F0502020204030204" pitchFamily="34" charset="0"/>
                <a:cs typeface="Calibri" panose="020F0502020204030204" pitchFamily="34" charset="0"/>
              </a:rPr>
              <a:t>Central Use case 2</a:t>
            </a:r>
            <a:endParaRPr lang="en-US" dirty="0"/>
          </a:p>
        </p:txBody>
      </p:sp>
      <p:sp>
        <p:nvSpPr>
          <p:cNvPr id="3" name="Content Placeholder 2">
            <a:extLst>
              <a:ext uri="{FF2B5EF4-FFF2-40B4-BE49-F238E27FC236}">
                <a16:creationId xmlns:a16="http://schemas.microsoft.com/office/drawing/2014/main" id="{4F1639CC-5566-4F0E-893A-758DDFCE7C01}"/>
              </a:ext>
            </a:extLst>
          </p:cNvPr>
          <p:cNvSpPr>
            <a:spLocks noGrp="1"/>
          </p:cNvSpPr>
          <p:nvPr>
            <p:ph sz="half" idx="1"/>
          </p:nvPr>
        </p:nvSpPr>
        <p:spPr>
          <a:xfrm>
            <a:off x="507076" y="2010878"/>
            <a:ext cx="5585407" cy="3448595"/>
          </a:xfrm>
        </p:spPr>
        <p:txBody>
          <a:bodyPr>
            <a:noAutofit/>
          </a:bodyPr>
          <a:lstStyle/>
          <a:p>
            <a:r>
              <a:rPr lang="en-US" sz="1800" dirty="0">
                <a:latin typeface="Calibri" panose="020F0502020204030204" pitchFamily="34" charset="0"/>
                <a:cs typeface="Calibri" panose="020F0502020204030204" pitchFamily="34" charset="0"/>
              </a:rPr>
              <a:t>UCOR: Patron Check Out Room</a:t>
            </a:r>
          </a:p>
          <a:p>
            <a:r>
              <a:rPr lang="en-US" sz="1800" b="1" dirty="0">
                <a:latin typeface="Calibri" panose="020F0502020204030204" pitchFamily="34" charset="0"/>
                <a:cs typeface="Calibri" panose="020F0502020204030204" pitchFamily="34" charset="0"/>
              </a:rPr>
              <a:t>Scope</a:t>
            </a:r>
            <a:r>
              <a:rPr lang="en-US" sz="1800" dirty="0">
                <a:latin typeface="Calibri" panose="020F0502020204030204" pitchFamily="34" charset="0"/>
                <a:cs typeface="Calibri" panose="020F0502020204030204" pitchFamily="34" charset="0"/>
              </a:rPr>
              <a:t>: Hotel reservations: Check-Out Patron.</a:t>
            </a:r>
          </a:p>
          <a:p>
            <a:r>
              <a:rPr lang="en-US" sz="1800" b="1" dirty="0">
                <a:latin typeface="Calibri" panose="020F0502020204030204" pitchFamily="34" charset="0"/>
                <a:cs typeface="Calibri" panose="020F0502020204030204" pitchFamily="34" charset="0"/>
              </a:rPr>
              <a:t>Level</a:t>
            </a:r>
            <a:r>
              <a:rPr lang="en-US" sz="1800" dirty="0">
                <a:latin typeface="Calibri" panose="020F0502020204030204" pitchFamily="34" charset="0"/>
                <a:cs typeface="Calibri" panose="020F0502020204030204" pitchFamily="34" charset="0"/>
              </a:rPr>
              <a:t>: User Goal</a:t>
            </a:r>
          </a:p>
          <a:p>
            <a:r>
              <a:rPr lang="en-US" sz="1800" b="1" dirty="0">
                <a:latin typeface="Calibri" panose="020F0502020204030204" pitchFamily="34" charset="0"/>
                <a:cs typeface="Calibri" panose="020F0502020204030204" pitchFamily="34" charset="0"/>
              </a:rPr>
              <a:t>Primary Actor</a:t>
            </a:r>
            <a:r>
              <a:rPr lang="en-US" sz="1800" dirty="0">
                <a:latin typeface="Calibri" panose="020F0502020204030204" pitchFamily="34" charset="0"/>
                <a:cs typeface="Calibri" panose="020F0502020204030204" pitchFamily="34" charset="0"/>
              </a:rPr>
              <a:t>: Patron</a:t>
            </a:r>
          </a:p>
          <a:p>
            <a:r>
              <a:rPr lang="en-US" sz="1800" b="1" dirty="0">
                <a:latin typeface="Calibri" panose="020F0502020204030204" pitchFamily="34" charset="0"/>
                <a:cs typeface="Calibri" panose="020F0502020204030204" pitchFamily="34" charset="0"/>
              </a:rPr>
              <a:t>Preconditions</a:t>
            </a:r>
            <a:r>
              <a:rPr lang="en-US" sz="1800" dirty="0">
                <a:latin typeface="Calibri" panose="020F0502020204030204" pitchFamily="34" charset="0"/>
                <a:cs typeface="Calibri" panose="020F0502020204030204" pitchFamily="34" charset="0"/>
              </a:rPr>
              <a:t>:</a:t>
            </a:r>
          </a:p>
          <a:p>
            <a:r>
              <a:rPr lang="en-US" sz="1800" dirty="0" err="1">
                <a:latin typeface="Calibri" panose="020F0502020204030204" pitchFamily="34" charset="0"/>
                <a:cs typeface="Calibri" panose="020F0502020204030204" pitchFamily="34" charset="0"/>
              </a:rPr>
              <a:t>HouseKeeping</a:t>
            </a:r>
            <a:r>
              <a:rPr lang="en-US" sz="1800" dirty="0">
                <a:latin typeface="Calibri" panose="020F0502020204030204" pitchFamily="34" charset="0"/>
                <a:cs typeface="Calibri" panose="020F0502020204030204" pitchFamily="34" charset="0"/>
              </a:rPr>
              <a:t> Checks if Room is occupied. </a:t>
            </a:r>
            <a:r>
              <a:rPr lang="en-US" sz="1800" dirty="0" err="1">
                <a:latin typeface="Calibri" panose="020F0502020204030204" pitchFamily="34" charset="0"/>
                <a:cs typeface="Calibri" panose="020F0502020204030204" pitchFamily="34" charset="0"/>
              </a:rPr>
              <a:t>FrontDesk</a:t>
            </a:r>
            <a:r>
              <a:rPr lang="en-US" sz="1800" dirty="0">
                <a:latin typeface="Calibri" panose="020F0502020204030204" pitchFamily="34" charset="0"/>
                <a:cs typeface="Calibri" panose="020F0502020204030204" pitchFamily="34" charset="0"/>
              </a:rPr>
              <a:t> Logs into system to check if room is occupied. Patron must leave room or will be charged for another night.</a:t>
            </a:r>
          </a:p>
          <a:p>
            <a:endParaRPr lang="en-US" sz="1800" dirty="0"/>
          </a:p>
        </p:txBody>
      </p:sp>
      <p:sp>
        <p:nvSpPr>
          <p:cNvPr id="4" name="Content Placeholder 3">
            <a:extLst>
              <a:ext uri="{FF2B5EF4-FFF2-40B4-BE49-F238E27FC236}">
                <a16:creationId xmlns:a16="http://schemas.microsoft.com/office/drawing/2014/main" id="{3BD21213-64B4-48BA-A5A3-A6C850D71D30}"/>
              </a:ext>
            </a:extLst>
          </p:cNvPr>
          <p:cNvSpPr>
            <a:spLocks noGrp="1"/>
          </p:cNvSpPr>
          <p:nvPr>
            <p:ph sz="half" idx="2"/>
          </p:nvPr>
        </p:nvSpPr>
        <p:spPr>
          <a:xfrm>
            <a:off x="5827222" y="1849712"/>
            <a:ext cx="6517178" cy="3818192"/>
          </a:xfrm>
        </p:spPr>
        <p:txBody>
          <a:bodyPr>
            <a:noAutofit/>
          </a:bodyPr>
          <a:lstStyle/>
          <a:p>
            <a:r>
              <a:rPr lang="en-US" sz="1400" b="1" dirty="0">
                <a:latin typeface="Calibri" panose="020F0502020204030204" pitchFamily="34" charset="0"/>
                <a:cs typeface="Calibri" panose="020F0502020204030204" pitchFamily="34" charset="0"/>
              </a:rPr>
              <a:t>Success Guarantee (Post Condition):</a:t>
            </a:r>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Patron is out of room and checked out with front desk. </a:t>
            </a:r>
            <a:r>
              <a:rPr lang="en-US" sz="1400" dirty="0" err="1">
                <a:latin typeface="Calibri" panose="020F0502020204030204" pitchFamily="34" charset="0"/>
                <a:cs typeface="Calibri" panose="020F0502020204030204" pitchFamily="34" charset="0"/>
              </a:rPr>
              <a:t>MiniBar</a:t>
            </a:r>
            <a:r>
              <a:rPr lang="en-US" sz="1400" dirty="0">
                <a:latin typeface="Calibri" panose="020F0502020204030204" pitchFamily="34" charset="0"/>
                <a:cs typeface="Calibri" panose="020F0502020204030204" pitchFamily="34" charset="0"/>
              </a:rPr>
              <a:t> is restocked and   rooms are vacant and clean. All </a:t>
            </a:r>
            <a:r>
              <a:rPr lang="en-US" sz="1400" dirty="0" err="1">
                <a:latin typeface="Calibri" panose="020F0502020204030204" pitchFamily="34" charset="0"/>
                <a:cs typeface="Calibri" panose="020F0502020204030204" pitchFamily="34" charset="0"/>
              </a:rPr>
              <a:t>MiniBar</a:t>
            </a:r>
            <a:r>
              <a:rPr lang="en-US" sz="1400" dirty="0">
                <a:latin typeface="Calibri" panose="020F0502020204030204" pitchFamily="34" charset="0"/>
                <a:cs typeface="Calibri" panose="020F0502020204030204" pitchFamily="34" charset="0"/>
              </a:rPr>
              <a:t> restocking fees are paid. </a:t>
            </a:r>
          </a:p>
          <a:p>
            <a:pPr marL="0" indent="0">
              <a:buNone/>
            </a:pPr>
            <a:r>
              <a:rPr lang="en-US" sz="1400" b="1" dirty="0">
                <a:latin typeface="Calibri" panose="020F0502020204030204" pitchFamily="34" charset="0"/>
                <a:cs typeface="Calibri" panose="020F0502020204030204" pitchFamily="34" charset="0"/>
              </a:rPr>
              <a:t>Main Success Scenario (Basic Flow):</a:t>
            </a:r>
            <a:endParaRPr lang="en-US" sz="1400" dirty="0">
              <a:latin typeface="Calibri" panose="020F0502020204030204" pitchFamily="34" charset="0"/>
              <a:cs typeface="Calibri" panose="020F0502020204030204" pitchFamily="34" charset="0"/>
            </a:endParaRPr>
          </a:p>
          <a:p>
            <a:pPr lvl="0"/>
            <a:r>
              <a:rPr lang="en-US" sz="1400" dirty="0">
                <a:latin typeface="Calibri" panose="020F0502020204030204" pitchFamily="34" charset="0"/>
                <a:cs typeface="Calibri" panose="020F0502020204030204" pitchFamily="34" charset="0"/>
              </a:rPr>
              <a:t>Patron leaves the room.</a:t>
            </a:r>
          </a:p>
          <a:p>
            <a:pPr lvl="0"/>
            <a:r>
              <a:rPr lang="en-US" sz="1400" dirty="0" err="1">
                <a:latin typeface="Calibri" panose="020F0502020204030204" pitchFamily="34" charset="0"/>
                <a:cs typeface="Calibri" panose="020F0502020204030204" pitchFamily="34" charset="0"/>
              </a:rPr>
              <a:t>HouseKeeping</a:t>
            </a:r>
            <a:r>
              <a:rPr lang="en-US" sz="1400" dirty="0">
                <a:latin typeface="Calibri" panose="020F0502020204030204" pitchFamily="34" charset="0"/>
                <a:cs typeface="Calibri" panose="020F0502020204030204" pitchFamily="34" charset="0"/>
              </a:rPr>
              <a:t> checks room occupancy.</a:t>
            </a:r>
          </a:p>
          <a:p>
            <a:pPr lvl="0"/>
            <a:r>
              <a:rPr lang="en-US" sz="1400" dirty="0" err="1">
                <a:latin typeface="Calibri" panose="020F0502020204030204" pitchFamily="34" charset="0"/>
                <a:cs typeface="Calibri" panose="020F0502020204030204" pitchFamily="34" charset="0"/>
              </a:rPr>
              <a:t>HouseKeeping</a:t>
            </a:r>
            <a:r>
              <a:rPr lang="en-US" sz="1400" dirty="0">
                <a:latin typeface="Calibri" panose="020F0502020204030204" pitchFamily="34" charset="0"/>
                <a:cs typeface="Calibri" panose="020F0502020204030204" pitchFamily="34" charset="0"/>
              </a:rPr>
              <a:t> marks the room as Vacant Dirty (VD) in system once patron leaves.</a:t>
            </a:r>
          </a:p>
          <a:p>
            <a:pPr lvl="0"/>
            <a:r>
              <a:rPr lang="en-US" sz="1400" dirty="0" err="1">
                <a:latin typeface="Calibri" panose="020F0502020204030204" pitchFamily="34" charset="0"/>
                <a:cs typeface="Calibri" panose="020F0502020204030204" pitchFamily="34" charset="0"/>
              </a:rPr>
              <a:t>InRoomDinning</a:t>
            </a:r>
            <a:r>
              <a:rPr lang="en-US" sz="1400" dirty="0">
                <a:latin typeface="Calibri" panose="020F0502020204030204" pitchFamily="34" charset="0"/>
                <a:cs typeface="Calibri" panose="020F0502020204030204" pitchFamily="34" charset="0"/>
              </a:rPr>
              <a:t> checks </a:t>
            </a:r>
            <a:r>
              <a:rPr lang="en-US" sz="1400" dirty="0" err="1">
                <a:latin typeface="Calibri" panose="020F0502020204030204" pitchFamily="34" charset="0"/>
                <a:cs typeface="Calibri" panose="020F0502020204030204" pitchFamily="34" charset="0"/>
              </a:rPr>
              <a:t>MiniBar</a:t>
            </a:r>
            <a:r>
              <a:rPr lang="en-US" sz="1400" dirty="0">
                <a:latin typeface="Calibri" panose="020F0502020204030204" pitchFamily="34" charset="0"/>
                <a:cs typeface="Calibri" panose="020F0502020204030204" pitchFamily="34" charset="0"/>
              </a:rPr>
              <a:t> in Room. </a:t>
            </a:r>
          </a:p>
          <a:p>
            <a:pPr lvl="0"/>
            <a:r>
              <a:rPr lang="en-US" sz="1400" dirty="0" err="1">
                <a:latin typeface="Calibri" panose="020F0502020204030204" pitchFamily="34" charset="0"/>
                <a:cs typeface="Calibri" panose="020F0502020204030204" pitchFamily="34" charset="0"/>
              </a:rPr>
              <a:t>InRoomDinning</a:t>
            </a:r>
            <a:r>
              <a:rPr lang="en-US" sz="1400" dirty="0">
                <a:latin typeface="Calibri" panose="020F0502020204030204" pitchFamily="34" charset="0"/>
                <a:cs typeface="Calibri" panose="020F0502020204030204" pitchFamily="34" charset="0"/>
              </a:rPr>
              <a:t> marks </a:t>
            </a:r>
            <a:r>
              <a:rPr lang="en-US" sz="1400" dirty="0" err="1">
                <a:latin typeface="Calibri" panose="020F0502020204030204" pitchFamily="34" charset="0"/>
                <a:cs typeface="Calibri" panose="020F0502020204030204" pitchFamily="34" charset="0"/>
              </a:rPr>
              <a:t>MiniBar</a:t>
            </a:r>
            <a:r>
              <a:rPr lang="en-US" sz="1400" dirty="0">
                <a:latin typeface="Calibri" panose="020F0502020204030204" pitchFamily="34" charset="0"/>
                <a:cs typeface="Calibri" panose="020F0502020204030204" pitchFamily="34" charset="0"/>
              </a:rPr>
              <a:t> Not Restocked (MBNR) in System once Patron leaves Room.</a:t>
            </a:r>
          </a:p>
          <a:p>
            <a:r>
              <a:rPr lang="en-US" sz="1400" b="1" dirty="0">
                <a:latin typeface="Calibri" panose="020F0502020204030204" pitchFamily="34" charset="0"/>
                <a:cs typeface="Calibri" panose="020F0502020204030204" pitchFamily="34" charset="0"/>
              </a:rPr>
              <a:t>Extensions (Alternative Flow):</a:t>
            </a:r>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	 Patron does not leave the Room so that Room is still Occupied (OC).</a:t>
            </a:r>
          </a:p>
          <a:p>
            <a:endParaRPr lang="en-US" sz="1400" dirty="0"/>
          </a:p>
        </p:txBody>
      </p:sp>
    </p:spTree>
    <p:extLst>
      <p:ext uri="{BB962C8B-B14F-4D97-AF65-F5344CB8AC3E}">
        <p14:creationId xmlns:p14="http://schemas.microsoft.com/office/powerpoint/2010/main" val="421627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CBA7-E349-46CA-BC26-FB5FBA3EA0A5}"/>
              </a:ext>
            </a:extLst>
          </p:cNvPr>
          <p:cNvSpPr>
            <a:spLocks noGrp="1"/>
          </p:cNvSpPr>
          <p:nvPr>
            <p:ph type="title"/>
          </p:nvPr>
        </p:nvSpPr>
        <p:spPr>
          <a:xfrm>
            <a:off x="1539404" y="690560"/>
            <a:ext cx="9605635" cy="1059305"/>
          </a:xfrm>
        </p:spPr>
        <p:txBody>
          <a:bodyPr/>
          <a:lstStyle/>
          <a:p>
            <a:pPr algn="ctr"/>
            <a:r>
              <a:rPr lang="en-US" b="1" dirty="0">
                <a:latin typeface="Calibri" panose="020F0502020204030204" pitchFamily="34" charset="0"/>
                <a:cs typeface="Calibri" panose="020F0502020204030204" pitchFamily="34" charset="0"/>
              </a:rPr>
              <a:t>Controller (</a:t>
            </a:r>
            <a:r>
              <a:rPr lang="en-US" b="1" dirty="0" err="1">
                <a:latin typeface="Calibri" panose="020F0502020204030204" pitchFamily="34" charset="0"/>
                <a:cs typeface="Calibri" panose="020F0502020204030204" pitchFamily="34" charset="0"/>
              </a:rPr>
              <a:t>Database_manager</a:t>
            </a:r>
            <a:r>
              <a:rPr lang="en-US" b="1" dirty="0">
                <a:latin typeface="Calibri" panose="020F0502020204030204" pitchFamily="34" charset="0"/>
                <a:cs typeface="Calibri" panose="020F0502020204030204" pitchFamily="34" charset="0"/>
              </a:rPr>
              <a:t>)</a:t>
            </a:r>
          </a:p>
        </p:txBody>
      </p:sp>
      <p:sp>
        <p:nvSpPr>
          <p:cNvPr id="3" name="Content Placeholder 2">
            <a:extLst>
              <a:ext uri="{FF2B5EF4-FFF2-40B4-BE49-F238E27FC236}">
                <a16:creationId xmlns:a16="http://schemas.microsoft.com/office/drawing/2014/main" id="{A4E58403-E10E-403F-88D7-7ABF4BD7678F}"/>
              </a:ext>
            </a:extLst>
          </p:cNvPr>
          <p:cNvSpPr>
            <a:spLocks noGrp="1"/>
          </p:cNvSpPr>
          <p:nvPr>
            <p:ph sz="half" idx="1"/>
          </p:nvPr>
        </p:nvSpPr>
        <p:spPr/>
        <p:txBody>
          <a:bodyPr/>
          <a:lstStyle/>
          <a:p>
            <a:r>
              <a:rPr lang="en-US" sz="1600" dirty="0">
                <a:latin typeface="Calibri" panose="020F0502020204030204" pitchFamily="34" charset="0"/>
                <a:cs typeface="Calibri" panose="020F0502020204030204" pitchFamily="34" charset="0"/>
              </a:rPr>
              <a:t>What first object beyond the UI layer first receives and coordinates.</a:t>
            </a:r>
          </a:p>
          <a:p>
            <a:r>
              <a:rPr lang="en-US" sz="1600" dirty="0">
                <a:latin typeface="Calibri" panose="020F0502020204030204" pitchFamily="34" charset="0"/>
                <a:cs typeface="Calibri" panose="020F0502020204030204" pitchFamily="34" charset="0"/>
              </a:rPr>
              <a:t>A non-user interface object responsible for receiving or handling a system event</a:t>
            </a:r>
            <a:r>
              <a:rPr lang="en-US" dirty="0"/>
              <a:t>.</a:t>
            </a:r>
          </a:p>
          <a:p>
            <a:endParaRPr lang="en-US" dirty="0"/>
          </a:p>
        </p:txBody>
      </p:sp>
    </p:spTree>
    <p:extLst>
      <p:ext uri="{BB962C8B-B14F-4D97-AF65-F5344CB8AC3E}">
        <p14:creationId xmlns:p14="http://schemas.microsoft.com/office/powerpoint/2010/main" val="334484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58CA-C304-466F-9A7A-70886D9A4F0B}"/>
              </a:ext>
            </a:extLst>
          </p:cNvPr>
          <p:cNvSpPr>
            <a:spLocks noGrp="1"/>
          </p:cNvSpPr>
          <p:nvPr>
            <p:ph type="title"/>
          </p:nvPr>
        </p:nvSpPr>
        <p:spPr>
          <a:xfrm>
            <a:off x="1447331" y="454160"/>
            <a:ext cx="9605635" cy="1059305"/>
          </a:xfrm>
        </p:spPr>
        <p:txBody>
          <a:bodyPr/>
          <a:lstStyle/>
          <a:p>
            <a:pPr algn="ctr"/>
            <a:r>
              <a:rPr lang="en-US" b="1" dirty="0">
                <a:latin typeface="Calibri" panose="020F0502020204030204" pitchFamily="34" charset="0"/>
                <a:cs typeface="Calibri" panose="020F0502020204030204" pitchFamily="34" charset="0"/>
              </a:rPr>
              <a:t>INFORMATION EXPERT (room, member)</a:t>
            </a:r>
          </a:p>
        </p:txBody>
      </p:sp>
      <p:sp>
        <p:nvSpPr>
          <p:cNvPr id="3" name="Content Placeholder 2">
            <a:extLst>
              <a:ext uri="{FF2B5EF4-FFF2-40B4-BE49-F238E27FC236}">
                <a16:creationId xmlns:a16="http://schemas.microsoft.com/office/drawing/2014/main" id="{C136A02D-630D-4C48-8721-5AB967C28B0F}"/>
              </a:ext>
            </a:extLst>
          </p:cNvPr>
          <p:cNvSpPr>
            <a:spLocks noGrp="1"/>
          </p:cNvSpPr>
          <p:nvPr>
            <p:ph sz="half" idx="1"/>
          </p:nvPr>
        </p:nvSpPr>
        <p:spPr>
          <a:xfrm>
            <a:off x="1447330" y="2010878"/>
            <a:ext cx="9605635" cy="3448595"/>
          </a:xfrm>
        </p:spPr>
        <p:txBody>
          <a:bodyPr/>
          <a:lstStyle/>
          <a:p>
            <a:r>
              <a:rPr lang="en-US" sz="2400" dirty="0">
                <a:latin typeface="Calibri" panose="020F0502020204030204" pitchFamily="34" charset="0"/>
                <a:cs typeface="Calibri" panose="020F0502020204030204" pitchFamily="34" charset="0"/>
              </a:rPr>
              <a:t>Intuitively assigning responsibilities to classes.</a:t>
            </a:r>
          </a:p>
          <a:p>
            <a:r>
              <a:rPr lang="en-US" sz="2400" dirty="0">
                <a:latin typeface="Calibri" panose="020F0502020204030204" pitchFamily="34" charset="0"/>
                <a:cs typeface="Calibri" panose="020F0502020204030204" pitchFamily="34" charset="0"/>
              </a:rPr>
              <a:t>A class has (most of) the expertise needed to complete a task.</a:t>
            </a:r>
          </a:p>
          <a:p>
            <a:r>
              <a:rPr lang="en-US" sz="2400" dirty="0">
                <a:latin typeface="Calibri" panose="020F0502020204030204" pitchFamily="34" charset="0"/>
                <a:cs typeface="Calibri" panose="020F0502020204030204" pitchFamily="34" charset="0"/>
              </a:rPr>
              <a:t>That class is associated with others can provide any missing information.</a:t>
            </a:r>
          </a:p>
          <a:p>
            <a:endParaRPr lang="en-US" dirty="0"/>
          </a:p>
        </p:txBody>
      </p:sp>
    </p:spTree>
    <p:extLst>
      <p:ext uri="{BB962C8B-B14F-4D97-AF65-F5344CB8AC3E}">
        <p14:creationId xmlns:p14="http://schemas.microsoft.com/office/powerpoint/2010/main" val="2835077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3693" y="280461"/>
            <a:ext cx="9607661" cy="1056319"/>
          </a:xfrm>
        </p:spPr>
        <p:txBody>
          <a:bodyPr>
            <a:normAutofit/>
          </a:bodyPr>
          <a:lstStyle/>
          <a:p>
            <a:pPr algn="ctr"/>
            <a:r>
              <a:rPr lang="en-US" b="1" dirty="0">
                <a:latin typeface="Calibri" panose="020F0502020204030204" pitchFamily="34" charset="0"/>
                <a:cs typeface="Calibri" panose="020F0502020204030204" pitchFamily="34" charset="0"/>
              </a:rPr>
              <a:t>System sequence diagram (before)</a:t>
            </a:r>
          </a:p>
        </p:txBody>
      </p:sp>
      <p:pic>
        <p:nvPicPr>
          <p:cNvPr id="7" name="Content Placeholder 6"/>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447191" y="1928812"/>
            <a:ext cx="4037507" cy="4172729"/>
          </a:xfrm>
          <a:prstGeom prst="rect">
            <a:avLst/>
          </a:prstGeom>
          <a:noFill/>
          <a:ln>
            <a:noFill/>
          </a:ln>
        </p:spPr>
      </p:pic>
      <p:pic>
        <p:nvPicPr>
          <p:cNvPr id="8" name="Content Placeholder 7"/>
          <p:cNvPicPr>
            <a:picLocks noGrp="1"/>
          </p:cNvPicPr>
          <p:nvPr>
            <p:ph sz="quarter" idx="4"/>
          </p:nvPr>
        </p:nvPicPr>
        <p:blipFill>
          <a:blip r:embed="rId3" cstate="print">
            <a:extLst>
              <a:ext uri="{28A0092B-C50C-407E-A947-70E740481C1C}">
                <a14:useLocalDpi xmlns:a14="http://schemas.microsoft.com/office/drawing/2010/main" val="0"/>
              </a:ext>
            </a:extLst>
          </a:blip>
          <a:srcRect/>
          <a:stretch>
            <a:fillRect/>
          </a:stretch>
        </p:blipFill>
        <p:spPr bwMode="auto">
          <a:xfrm>
            <a:off x="6591993" y="1877108"/>
            <a:ext cx="4462859" cy="4241059"/>
          </a:xfrm>
          <a:prstGeom prst="rect">
            <a:avLst/>
          </a:prstGeom>
          <a:noFill/>
          <a:ln>
            <a:noFill/>
          </a:ln>
        </p:spPr>
      </p:pic>
    </p:spTree>
    <p:extLst>
      <p:ext uri="{BB962C8B-B14F-4D97-AF65-F5344CB8AC3E}">
        <p14:creationId xmlns:p14="http://schemas.microsoft.com/office/powerpoint/2010/main" val="9947986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251</TotalTime>
  <Words>790</Words>
  <Application>Microsoft Office PowerPoint</Application>
  <PresentationFormat>Widescreen</PresentationFormat>
  <Paragraphs>93</Paragraphs>
  <Slides>21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MS PGothic</vt:lpstr>
      <vt:lpstr>Arial</vt:lpstr>
      <vt:lpstr>Calibri</vt:lpstr>
      <vt:lpstr>Gill Sans MT</vt:lpstr>
      <vt:lpstr>Gallery</vt:lpstr>
      <vt:lpstr>1_Gallery</vt:lpstr>
      <vt:lpstr>Seis 635: Software analysis and design    Hotel Checking system   </vt:lpstr>
      <vt:lpstr>introduction</vt:lpstr>
      <vt:lpstr>Summary of system features</vt:lpstr>
      <vt:lpstr>Summary of system features</vt:lpstr>
      <vt:lpstr>Central Use case 1</vt:lpstr>
      <vt:lpstr>Central Use case 2</vt:lpstr>
      <vt:lpstr>Controller (Database_manager)</vt:lpstr>
      <vt:lpstr>INFORMATION EXPERT (room, member)</vt:lpstr>
      <vt:lpstr>System sequence diagram (before)</vt:lpstr>
      <vt:lpstr>System sequence diagram</vt:lpstr>
      <vt:lpstr>Before (docd)</vt:lpstr>
      <vt:lpstr>Domain class diagram (After)</vt:lpstr>
      <vt:lpstr>Reverse engineered Class Diagram</vt:lpstr>
      <vt:lpstr>HASH CODE/DATABASE</vt:lpstr>
      <vt:lpstr>Code smell </vt:lpstr>
      <vt:lpstr>CODE Demonstration </vt:lpstr>
      <vt:lpstr>Problem solved</vt:lpstr>
      <vt:lpstr>PowerPoint Presentation</vt:lpstr>
      <vt:lpstr>Running the Application</vt:lpstr>
      <vt:lpstr>Running the Application … continued</vt:lpstr>
      <vt:lpstr>Thank you</vt:lpstr>
    </vt:vector>
  </TitlesOfParts>
  <Company>University of St. Thomas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analysis and design final presentation</dc:title>
  <dc:creator>Yemmene, Patrice A.</dc:creator>
  <cp:lastModifiedBy>Yemmene, Patrice A.</cp:lastModifiedBy>
  <cp:revision>29</cp:revision>
  <dcterms:created xsi:type="dcterms:W3CDTF">2018-05-10T03:54:21Z</dcterms:created>
  <dcterms:modified xsi:type="dcterms:W3CDTF">2018-05-12T18:57:51Z</dcterms:modified>
</cp:coreProperties>
</file>