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58" r:id="rId6"/>
    <p:sldId id="261" r:id="rId7"/>
    <p:sldId id="269" r:id="rId8"/>
    <p:sldId id="268"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270" y="199506"/>
            <a:ext cx="11013566" cy="3144224"/>
          </a:xfrm>
        </p:spPr>
        <p:txBody>
          <a:bodyPr anchor="t">
            <a:normAutofit/>
          </a:bodyPr>
          <a:lstStyle/>
          <a:p>
            <a:pPr algn="ctr"/>
            <a:r>
              <a:rPr lang="en-US" sz="1800" dirty="0" err="1" smtClean="0">
                <a:latin typeface="Calibri" panose="020F0502020204030204" pitchFamily="34" charset="0"/>
                <a:cs typeface="Calibri" panose="020F0502020204030204" pitchFamily="34" charset="0"/>
              </a:rPr>
              <a:t>Seis</a:t>
            </a:r>
            <a:r>
              <a:rPr lang="en-US" sz="1800" dirty="0" smtClean="0">
                <a:latin typeface="Calibri" panose="020F0502020204030204" pitchFamily="34" charset="0"/>
                <a:cs typeface="Calibri" panose="020F0502020204030204" pitchFamily="34" charset="0"/>
              </a:rPr>
              <a:t> 635: Software analysis and design</a:t>
            </a:r>
            <a:br>
              <a:rPr lang="en-US" sz="1800"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4800" b="1" dirty="0" smtClean="0">
                <a:latin typeface="Calibri" panose="020F0502020204030204" pitchFamily="34" charset="0"/>
                <a:cs typeface="Calibri" panose="020F0502020204030204" pitchFamily="34" charset="0"/>
              </a:rPr>
              <a:t>Hotel </a:t>
            </a:r>
            <a:r>
              <a:rPr lang="en-US" sz="4800" b="1" dirty="0">
                <a:latin typeface="Calibri" panose="020F0502020204030204" pitchFamily="34" charset="0"/>
                <a:cs typeface="Calibri" panose="020F0502020204030204" pitchFamily="34" charset="0"/>
              </a:rPr>
              <a:t>Checking system </a:t>
            </a:r>
            <a:br>
              <a:rPr lang="en-US" sz="48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t>
            </a:r>
          </a:p>
        </p:txBody>
      </p:sp>
      <p:sp>
        <p:nvSpPr>
          <p:cNvPr id="3" name="Subtitle 2"/>
          <p:cNvSpPr>
            <a:spLocks noGrp="1"/>
          </p:cNvSpPr>
          <p:nvPr>
            <p:ph type="subTitle" idx="1"/>
          </p:nvPr>
        </p:nvSpPr>
        <p:spPr>
          <a:xfrm>
            <a:off x="1285139" y="3522892"/>
            <a:ext cx="9839827" cy="2556445"/>
          </a:xfrm>
        </p:spPr>
        <p:txBody>
          <a:bodyPr>
            <a:normAutofit fontScale="85000" lnSpcReduction="20000"/>
          </a:bodyPr>
          <a:lstStyle/>
          <a:p>
            <a:pPr algn="ctr"/>
            <a:r>
              <a:rPr lang="en-US" sz="2800" dirty="0" err="1">
                <a:latin typeface="Calibri" panose="020F0502020204030204" pitchFamily="34" charset="0"/>
                <a:cs typeface="Calibri" panose="020F0502020204030204" pitchFamily="34" charset="0"/>
              </a:rPr>
              <a:t>Biniam</a:t>
            </a:r>
            <a:r>
              <a:rPr lang="en-US" sz="2800" dirty="0">
                <a:latin typeface="Calibri" panose="020F0502020204030204" pitchFamily="34" charset="0"/>
                <a:cs typeface="Calibri" panose="020F0502020204030204" pitchFamily="34" charset="0"/>
              </a:rPr>
              <a:t> G Haile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Darius O. </a:t>
            </a:r>
            <a:r>
              <a:rPr lang="en-US" sz="2800" dirty="0" err="1">
                <a:latin typeface="Calibri" panose="020F0502020204030204" pitchFamily="34" charset="0"/>
                <a:cs typeface="Calibri" panose="020F0502020204030204" pitchFamily="34" charset="0"/>
              </a:rPr>
              <a:t>Nyaundi</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Elvis A. </a:t>
            </a:r>
            <a:r>
              <a:rPr lang="en-US" sz="2800" dirty="0" err="1">
                <a:latin typeface="Calibri" panose="020F0502020204030204" pitchFamily="34" charset="0"/>
                <a:cs typeface="Calibri" panose="020F0502020204030204" pitchFamily="34" charset="0"/>
              </a:rPr>
              <a:t>Ndenge</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Patrice A. Yemmene</a:t>
            </a:r>
            <a:br>
              <a:rPr lang="en-US" sz="2800" dirty="0">
                <a:latin typeface="Calibri" panose="020F0502020204030204" pitchFamily="34" charset="0"/>
                <a:cs typeface="Calibri" panose="020F0502020204030204" pitchFamily="34" charset="0"/>
              </a:rPr>
            </a:br>
            <a:r>
              <a:rPr lang="en-US" sz="2800" dirty="0" err="1">
                <a:latin typeface="Calibri" panose="020F0502020204030204" pitchFamily="34" charset="0"/>
                <a:cs typeface="Calibri" panose="020F0502020204030204" pitchFamily="34" charset="0"/>
              </a:rPr>
              <a:t>Eyad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Shes</a:t>
            </a:r>
            <a:r>
              <a:rPr lang="en-US" sz="2800" dirty="0"/>
              <a:t/>
            </a:r>
            <a:br>
              <a:rPr lang="en-US" sz="2800" dirty="0"/>
            </a:br>
            <a:endParaRPr lang="en-US" sz="2800" dirty="0"/>
          </a:p>
        </p:txBody>
      </p:sp>
    </p:spTree>
    <p:extLst>
      <p:ext uri="{BB962C8B-B14F-4D97-AF65-F5344CB8AC3E}">
        <p14:creationId xmlns:p14="http://schemas.microsoft.com/office/powerpoint/2010/main" val="188669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2A5C-0963-44CD-AC29-80949461B143}"/>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One code smell</a:t>
            </a:r>
          </a:p>
        </p:txBody>
      </p:sp>
      <p:sp>
        <p:nvSpPr>
          <p:cNvPr id="3" name="Content Placeholder 2">
            <a:extLst>
              <a:ext uri="{FF2B5EF4-FFF2-40B4-BE49-F238E27FC236}">
                <a16:creationId xmlns:a16="http://schemas.microsoft.com/office/drawing/2014/main" id="{ED6468B1-FE05-4AD6-8D35-CE389B5A0BBA}"/>
              </a:ext>
            </a:extLst>
          </p:cNvPr>
          <p:cNvSpPr>
            <a:spLocks noGrp="1"/>
          </p:cNvSpPr>
          <p:nvPr>
            <p:ph sz="half" idx="1"/>
          </p:nvPr>
        </p:nvSpPr>
        <p:spPr/>
        <p:txBody>
          <a:bodyPr/>
          <a:lstStyle/>
          <a:p>
            <a:r>
              <a:rPr lang="en-US" dirty="0"/>
              <a:t>Before</a:t>
            </a:r>
          </a:p>
        </p:txBody>
      </p:sp>
      <p:sp>
        <p:nvSpPr>
          <p:cNvPr id="4" name="Content Placeholder 3">
            <a:extLst>
              <a:ext uri="{FF2B5EF4-FFF2-40B4-BE49-F238E27FC236}">
                <a16:creationId xmlns:a16="http://schemas.microsoft.com/office/drawing/2014/main" id="{E3085887-AACC-4A91-A5C6-BAEC652F5D29}"/>
              </a:ext>
            </a:extLst>
          </p:cNvPr>
          <p:cNvSpPr>
            <a:spLocks noGrp="1"/>
          </p:cNvSpPr>
          <p:nvPr>
            <p:ph sz="half" idx="2"/>
          </p:nvPr>
        </p:nvSpPr>
        <p:spPr/>
        <p:txBody>
          <a:bodyPr/>
          <a:lstStyle/>
          <a:p>
            <a:r>
              <a:rPr lang="en-US" dirty="0"/>
              <a:t>After</a:t>
            </a:r>
          </a:p>
        </p:txBody>
      </p:sp>
    </p:spTree>
    <p:extLst>
      <p:ext uri="{BB962C8B-B14F-4D97-AF65-F5344CB8AC3E}">
        <p14:creationId xmlns:p14="http://schemas.microsoft.com/office/powerpoint/2010/main" val="338518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707" y="505262"/>
            <a:ext cx="9603275" cy="766586"/>
          </a:xfrm>
        </p:spPr>
        <p:txBody>
          <a:bodyPr anchor="ctr"/>
          <a:lstStyle/>
          <a:p>
            <a:pPr algn="ctr"/>
            <a:r>
              <a:rPr lang="en-US" b="1" dirty="0" smtClean="0">
                <a:latin typeface="Calibri" panose="020F0502020204030204" pitchFamily="34" charset="0"/>
                <a:cs typeface="Calibri" panose="020F0502020204030204" pitchFamily="34" charset="0"/>
              </a:rPr>
              <a:t>introduction</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14152" y="1770611"/>
            <a:ext cx="10498975" cy="4106488"/>
          </a:xfrm>
        </p:spPr>
        <p:txBody>
          <a:bodyPr>
            <a:noAutofit/>
          </a:bodyPr>
          <a:lstStyle/>
          <a:p>
            <a:r>
              <a:rPr lang="en-US" sz="2400" dirty="0" smtClean="0">
                <a:latin typeface="Calibri" panose="020F0502020204030204" pitchFamily="34" charset="0"/>
                <a:cs typeface="Calibri" panose="020F0502020204030204" pitchFamily="34" charset="0"/>
              </a:rPr>
              <a:t>This is the final sprint for the third team project</a:t>
            </a:r>
          </a:p>
          <a:p>
            <a:r>
              <a:rPr lang="en-US" sz="2400" dirty="0">
                <a:latin typeface="Calibri" panose="020F0502020204030204" pitchFamily="34" charset="0"/>
                <a:cs typeface="Calibri" panose="020F0502020204030204" pitchFamily="34" charset="0"/>
              </a:rPr>
              <a:t>We </a:t>
            </a:r>
            <a:r>
              <a:rPr lang="en-US" sz="2400" dirty="0" smtClean="0">
                <a:latin typeface="Calibri" panose="020F0502020204030204" pitchFamily="34" charset="0"/>
                <a:cs typeface="Calibri" panose="020F0502020204030204" pitchFamily="34" charset="0"/>
              </a:rPr>
              <a:t>envisioned, designed and developed  </a:t>
            </a:r>
            <a:r>
              <a:rPr lang="en-US" sz="2400" dirty="0">
                <a:latin typeface="Calibri" panose="020F0502020204030204" pitchFamily="34" charset="0"/>
                <a:cs typeface="Calibri" panose="020F0502020204030204" pitchFamily="34" charset="0"/>
              </a:rPr>
              <a:t>a Hotel Checking system (</a:t>
            </a:r>
            <a:r>
              <a:rPr lang="en-US" sz="2400" dirty="0" smtClean="0">
                <a:latin typeface="Calibri" panose="020F0502020204030204" pitchFamily="34" charset="0"/>
                <a:cs typeface="Calibri" panose="020F0502020204030204" pitchFamily="34" charset="0"/>
              </a:rPr>
              <a:t>HCS)</a:t>
            </a:r>
          </a:p>
          <a:p>
            <a:r>
              <a:rPr lang="en-US" sz="2400" dirty="0" smtClean="0">
                <a:latin typeface="Calibri" panose="020F0502020204030204" pitchFamily="34" charset="0"/>
                <a:cs typeface="Calibri" panose="020F0502020204030204" pitchFamily="34" charset="0"/>
              </a:rPr>
              <a:t>Hotel </a:t>
            </a:r>
            <a:r>
              <a:rPr lang="en-US" sz="2400" dirty="0">
                <a:latin typeface="Calibri" panose="020F0502020204030204" pitchFamily="34" charset="0"/>
                <a:cs typeface="Calibri" panose="020F0502020204030204" pitchFamily="34" charset="0"/>
              </a:rPr>
              <a:t>employees </a:t>
            </a:r>
            <a:r>
              <a:rPr lang="en-US" sz="2400" dirty="0" smtClean="0">
                <a:latin typeface="Calibri" panose="020F0502020204030204" pitchFamily="34" charset="0"/>
                <a:cs typeface="Calibri" panose="020F0502020204030204" pitchFamily="34" charset="0"/>
              </a:rPr>
              <a:t>may </a:t>
            </a:r>
            <a:r>
              <a:rPr lang="en-US" sz="2400" dirty="0">
                <a:latin typeface="Calibri" panose="020F0502020204030204" pitchFamily="34" charset="0"/>
                <a:cs typeface="Calibri" panose="020F0502020204030204" pitchFamily="34" charset="0"/>
              </a:rPr>
              <a:t>use </a:t>
            </a:r>
            <a:r>
              <a:rPr lang="en-US" sz="2400" dirty="0" smtClean="0">
                <a:latin typeface="Calibri" panose="020F0502020204030204" pitchFamily="34" charset="0"/>
                <a:cs typeface="Calibri" panose="020F0502020204030204" pitchFamily="34" charset="0"/>
              </a:rPr>
              <a:t>this system to </a:t>
            </a:r>
            <a:r>
              <a:rPr lang="en-US" sz="2400" dirty="0">
                <a:latin typeface="Calibri" panose="020F0502020204030204" pitchFamily="34" charset="0"/>
                <a:cs typeface="Calibri" panose="020F0502020204030204" pitchFamily="34" charset="0"/>
              </a:rPr>
              <a:t>facilitate the check-in process of their guests, with membership-based priority.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system </a:t>
            </a:r>
            <a:r>
              <a:rPr lang="en-US" sz="2400" dirty="0" smtClean="0">
                <a:latin typeface="Calibri" panose="020F0502020204030204" pitchFamily="34" charset="0"/>
                <a:cs typeface="Calibri" panose="020F0502020204030204" pitchFamily="34" charset="0"/>
              </a:rPr>
              <a:t>is flexible </a:t>
            </a:r>
            <a:r>
              <a:rPr lang="en-US" sz="2400" dirty="0">
                <a:latin typeface="Calibri" panose="020F0502020204030204" pitchFamily="34" charset="0"/>
                <a:cs typeface="Calibri" panose="020F0502020204030204" pitchFamily="34" charset="0"/>
              </a:rPr>
              <a:t>to support varying business rules, a few user interface mechanisms (Front Desk, Housekeeping, and Reservation Services) and integration with third party systems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We followed </a:t>
            </a:r>
            <a:r>
              <a:rPr lang="en-US" sz="2400" dirty="0">
                <a:latin typeface="Calibri" panose="020F0502020204030204" pitchFamily="34" charset="0"/>
                <a:cs typeface="Calibri" panose="020F0502020204030204" pitchFamily="34" charset="0"/>
              </a:rPr>
              <a:t>the Unified </a:t>
            </a:r>
            <a:r>
              <a:rPr lang="en-US" sz="2400" dirty="0" smtClean="0">
                <a:latin typeface="Calibri" panose="020F0502020204030204" pitchFamily="34" charset="0"/>
                <a:cs typeface="Calibri" panose="020F0502020204030204" pitchFamily="34" charset="0"/>
              </a:rPr>
              <a:t>Process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393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47071"/>
            <a:ext cx="9603275" cy="1049235"/>
          </a:xfrm>
        </p:spPr>
        <p:txBody>
          <a:bodyPr anchor="ctr"/>
          <a:lstStyle/>
          <a:p>
            <a:pPr algn="ctr"/>
            <a:r>
              <a:rPr lang="en-US" b="1" dirty="0" smtClean="0">
                <a:latin typeface="Calibri" panose="020F0502020204030204" pitchFamily="34" charset="0"/>
                <a:cs typeface="Calibri" panose="020F0502020204030204" pitchFamily="34" charset="0"/>
              </a:rPr>
              <a:t>Summary of system features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51579" y="1812175"/>
            <a:ext cx="9603275" cy="4073235"/>
          </a:xfrm>
        </p:spPr>
        <p:txBody>
          <a:bodyPr>
            <a:noAutofit/>
          </a:bodyPr>
          <a:lstStyle/>
          <a:p>
            <a:r>
              <a:rPr lang="en-US" sz="2400" dirty="0" smtClean="0">
                <a:latin typeface="Calibri" panose="020F0502020204030204" pitchFamily="34" charset="0"/>
                <a:cs typeface="Calibri" panose="020F0502020204030204" pitchFamily="34" charset="0"/>
              </a:rPr>
              <a:t>System designed for hotel </a:t>
            </a:r>
            <a:r>
              <a:rPr lang="en-US" sz="2400" dirty="0">
                <a:latin typeface="Calibri" panose="020F0502020204030204" pitchFamily="34" charset="0"/>
                <a:cs typeface="Calibri" panose="020F0502020204030204" pitchFamily="34" charset="0"/>
              </a:rPr>
              <a:t>operations.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Guests </a:t>
            </a:r>
            <a:r>
              <a:rPr lang="en-US" sz="2400" dirty="0">
                <a:latin typeface="Calibri" panose="020F0502020204030204" pitchFamily="34" charset="0"/>
                <a:cs typeface="Calibri" panose="020F0502020204030204" pitchFamily="34" charset="0"/>
              </a:rPr>
              <a:t>will be checked in by the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(worker) who will coordinate with housekeeping  (worker) to insure the rooms are </a:t>
            </a:r>
            <a:r>
              <a:rPr lang="en-US" sz="2400" dirty="0" smtClean="0">
                <a:latin typeface="Calibri" panose="020F0502020204030204" pitchFamily="34" charset="0"/>
                <a:cs typeface="Calibri" panose="020F0502020204030204" pitchFamily="34" charset="0"/>
              </a:rPr>
              <a:t>cleaned </a:t>
            </a:r>
            <a:r>
              <a:rPr lang="en-US" sz="2400" dirty="0">
                <a:latin typeface="Calibri" panose="020F0502020204030204" pitchFamily="34" charset="0"/>
                <a:cs typeface="Calibri" panose="020F0502020204030204" pitchFamily="34" charset="0"/>
              </a:rPr>
              <a:t>and ready for occupancy through the </a:t>
            </a:r>
            <a:r>
              <a:rPr lang="en-US" sz="2400" dirty="0" smtClean="0">
                <a:latin typeface="Calibri" panose="020F0502020204030204" pitchFamily="34" charset="0"/>
                <a:cs typeface="Calibri" panose="020F0502020204030204" pitchFamily="34" charset="0"/>
              </a:rPr>
              <a:t>system.</a:t>
            </a:r>
          </a:p>
          <a:p>
            <a:r>
              <a:rPr lang="en-US" sz="2400" dirty="0" err="1" smtClean="0">
                <a:latin typeface="Calibri" panose="020F0502020204030204" pitchFamily="34" charset="0"/>
                <a:cs typeface="Calibri" panose="020F0502020204030204" pitchFamily="34" charset="0"/>
              </a:rPr>
              <a:t>RoomService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will check minibar in room and </a:t>
            </a:r>
            <a:r>
              <a:rPr lang="en-US" sz="2400" dirty="0" smtClean="0">
                <a:latin typeface="Calibri" panose="020F0502020204030204" pitchFamily="34" charset="0"/>
                <a:cs typeface="Calibri" panose="020F0502020204030204" pitchFamily="34" charset="0"/>
              </a:rPr>
              <a:t>enter </a:t>
            </a:r>
            <a:r>
              <a:rPr lang="en-US" sz="2400" dirty="0">
                <a:latin typeface="Calibri" panose="020F0502020204030204" pitchFamily="34" charset="0"/>
                <a:cs typeface="Calibri" panose="020F0502020204030204" pitchFamily="34" charset="0"/>
              </a:rPr>
              <a:t>minibar status in system as well. </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9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405508"/>
            <a:ext cx="9603275" cy="1049235"/>
          </a:xfrm>
        </p:spPr>
        <p:txBody>
          <a:bodyPr anchor="ctr"/>
          <a:lstStyle/>
          <a:p>
            <a:pPr algn="ctr"/>
            <a:r>
              <a:rPr lang="en-US" b="1" dirty="0" smtClean="0">
                <a:latin typeface="Calibri" panose="020F0502020204030204" pitchFamily="34" charset="0"/>
                <a:cs typeface="Calibri" panose="020F0502020204030204" pitchFamily="34" charset="0"/>
              </a:rPr>
              <a:t>Summary of system features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39091" y="2015732"/>
            <a:ext cx="10291156" cy="3653548"/>
          </a:xfrm>
        </p:spPr>
        <p:txBody>
          <a:bodyPr>
            <a:normAutofit/>
          </a:bodyPr>
          <a:lstStyle/>
          <a:p>
            <a:r>
              <a:rPr lang="en-US" sz="2400" dirty="0">
                <a:latin typeface="Calibri" panose="020F0502020204030204" pitchFamily="34" charset="0"/>
                <a:cs typeface="Calibri" panose="020F0502020204030204" pitchFamily="34" charset="0"/>
              </a:rPr>
              <a:t>Once rooms are </a:t>
            </a:r>
            <a:r>
              <a:rPr lang="en-US" sz="2400" dirty="0" smtClean="0">
                <a:latin typeface="Calibri" panose="020F0502020204030204" pitchFamily="34" charset="0"/>
                <a:cs typeface="Calibri" panose="020F0502020204030204" pitchFamily="34" charset="0"/>
              </a:rPr>
              <a:t>cleaned </a:t>
            </a:r>
            <a:r>
              <a:rPr lang="en-US" sz="2400" dirty="0">
                <a:latin typeface="Calibri" panose="020F0502020204030204" pitchFamily="34" charset="0"/>
                <a:cs typeface="Calibri" panose="020F0502020204030204" pitchFamily="34" charset="0"/>
              </a:rPr>
              <a:t>and minibar restocked,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will check each Guest club-status (gold, silver or none- member) and assign rooms by priority. </a:t>
            </a:r>
          </a:p>
          <a:p>
            <a:r>
              <a:rPr lang="en-US" sz="2400" dirty="0">
                <a:latin typeface="Calibri" panose="020F0502020204030204" pitchFamily="34" charset="0"/>
                <a:cs typeface="Calibri" panose="020F0502020204030204" pitchFamily="34" charset="0"/>
              </a:rPr>
              <a:t>If the room is not clean the Guest will have to wait based on priority status. There will be interactions between the &lt;&lt;Patrons&gt;&gt;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a:t>
            </a:r>
          </a:p>
          <a:p>
            <a:r>
              <a:rPr lang="en-US" sz="2400" dirty="0">
                <a:latin typeface="Calibri" panose="020F0502020204030204" pitchFamily="34" charset="0"/>
                <a:cs typeface="Calibri" panose="020F0502020204030204" pitchFamily="34" charset="0"/>
              </a:rPr>
              <a:t>There is also </a:t>
            </a:r>
            <a:r>
              <a:rPr lang="en-US" sz="2400" dirty="0" smtClean="0">
                <a:latin typeface="Calibri" panose="020F0502020204030204" pitchFamily="34" charset="0"/>
                <a:cs typeface="Calibri" panose="020F0502020204030204" pitchFamily="34" charset="0"/>
              </a:rPr>
              <a:t>an interface allowing users </a:t>
            </a:r>
            <a:r>
              <a:rPr lang="en-US" sz="2400" dirty="0">
                <a:latin typeface="Calibri" panose="020F0502020204030204" pitchFamily="34" charset="0"/>
                <a:cs typeface="Calibri" panose="020F0502020204030204" pitchFamily="34" charset="0"/>
              </a:rPr>
              <a:t>&lt;&lt;Patron&gt;&gt;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a:t>
            </a:r>
            <a:r>
              <a:rPr lang="en-US" sz="2400" dirty="0" smtClean="0">
                <a:latin typeface="Calibri" panose="020F0502020204030204" pitchFamily="34" charset="0"/>
                <a:cs typeface="Calibri" panose="020F0502020204030204" pitchFamily="34" charset="0"/>
              </a:rPr>
              <a:t>to </a:t>
            </a:r>
            <a:r>
              <a:rPr lang="en-US" sz="2400" dirty="0">
                <a:latin typeface="Calibri" panose="020F0502020204030204" pitchFamily="34" charset="0"/>
                <a:cs typeface="Calibri" panose="020F0502020204030204" pitchFamily="34" charset="0"/>
              </a:rPr>
              <a:t>interact with each </a:t>
            </a:r>
            <a:r>
              <a:rPr lang="en-US" sz="2400" dirty="0" smtClean="0">
                <a:latin typeface="Calibri" panose="020F0502020204030204" pitchFamily="34" charset="0"/>
                <a:cs typeface="Calibri" panose="020F0502020204030204" pitchFamily="34" charset="0"/>
              </a:rPr>
              <a:t>other</a:t>
            </a:r>
            <a:endParaRPr lang="en-US" dirty="0"/>
          </a:p>
        </p:txBody>
      </p:sp>
    </p:spTree>
    <p:extLst>
      <p:ext uri="{BB962C8B-B14F-4D97-AF65-F5344CB8AC3E}">
        <p14:creationId xmlns:p14="http://schemas.microsoft.com/office/powerpoint/2010/main" val="267288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99E4-6D33-4F30-A43E-55ED91E1D623}"/>
              </a:ext>
            </a:extLst>
          </p:cNvPr>
          <p:cNvSpPr>
            <a:spLocks noGrp="1"/>
          </p:cNvSpPr>
          <p:nvPr>
            <p:ph type="title"/>
          </p:nvPr>
        </p:nvSpPr>
        <p:spPr>
          <a:xfrm>
            <a:off x="1289665" y="322750"/>
            <a:ext cx="9605635" cy="1059305"/>
          </a:xfrm>
        </p:spPr>
        <p:txBody>
          <a:bodyPr/>
          <a:lstStyle/>
          <a:p>
            <a:pPr algn="ctr"/>
            <a:r>
              <a:rPr lang="en-US" b="1" dirty="0">
                <a:latin typeface="Calibri" panose="020F0502020204030204" pitchFamily="34" charset="0"/>
                <a:cs typeface="Calibri" panose="020F0502020204030204" pitchFamily="34" charset="0"/>
              </a:rPr>
              <a:t>Central Use case 1</a:t>
            </a:r>
          </a:p>
        </p:txBody>
      </p:sp>
      <p:sp>
        <p:nvSpPr>
          <p:cNvPr id="3" name="Content Placeholder 2">
            <a:extLst>
              <a:ext uri="{FF2B5EF4-FFF2-40B4-BE49-F238E27FC236}">
                <a16:creationId xmlns:a16="http://schemas.microsoft.com/office/drawing/2014/main" id="{977B9898-47C2-40D3-A08D-837CFDB57D26}"/>
              </a:ext>
            </a:extLst>
          </p:cNvPr>
          <p:cNvSpPr>
            <a:spLocks noGrp="1"/>
          </p:cNvSpPr>
          <p:nvPr>
            <p:ph sz="half" idx="1"/>
          </p:nvPr>
        </p:nvSpPr>
        <p:spPr>
          <a:xfrm>
            <a:off x="548639" y="1858024"/>
            <a:ext cx="5543843" cy="4201954"/>
          </a:xfrm>
        </p:spPr>
        <p:txBody>
          <a:bodyPr>
            <a:normAutofit fontScale="25000" lnSpcReduction="20000"/>
          </a:bodyPr>
          <a:lstStyle/>
          <a:p>
            <a:r>
              <a:rPr lang="en-US" sz="6400" dirty="0">
                <a:latin typeface="Calibri" panose="020F0502020204030204" pitchFamily="34" charset="0"/>
                <a:cs typeface="Calibri" panose="020F0502020204030204" pitchFamily="34" charset="0"/>
              </a:rPr>
              <a:t>HCIR: Patron Check In Room</a:t>
            </a:r>
          </a:p>
          <a:p>
            <a:r>
              <a:rPr lang="en-US" sz="6400" b="1" dirty="0">
                <a:latin typeface="Calibri" panose="020F0502020204030204" pitchFamily="34" charset="0"/>
                <a:cs typeface="Calibri" panose="020F0502020204030204" pitchFamily="34" charset="0"/>
              </a:rPr>
              <a:t>Scope:</a:t>
            </a:r>
            <a:r>
              <a:rPr lang="en-US" sz="6400" dirty="0">
                <a:latin typeface="Calibri" panose="020F0502020204030204" pitchFamily="34" charset="0"/>
                <a:cs typeface="Calibri" panose="020F0502020204030204" pitchFamily="34" charset="0"/>
              </a:rPr>
              <a:t> Hotel reservations: Check-In Patron.</a:t>
            </a:r>
          </a:p>
          <a:p>
            <a:r>
              <a:rPr lang="en-US" sz="6400" dirty="0">
                <a:latin typeface="Calibri" panose="020F0502020204030204" pitchFamily="34" charset="0"/>
                <a:cs typeface="Calibri" panose="020F0502020204030204" pitchFamily="34" charset="0"/>
              </a:rPr>
              <a:t> </a:t>
            </a:r>
          </a:p>
          <a:p>
            <a:r>
              <a:rPr lang="en-US" sz="6400" b="1" dirty="0">
                <a:latin typeface="Calibri" panose="020F0502020204030204" pitchFamily="34" charset="0"/>
                <a:cs typeface="Calibri" panose="020F0502020204030204" pitchFamily="34" charset="0"/>
              </a:rPr>
              <a:t>Level:</a:t>
            </a:r>
            <a:r>
              <a:rPr lang="en-US" sz="6400" dirty="0">
                <a:latin typeface="Calibri" panose="020F0502020204030204" pitchFamily="34" charset="0"/>
                <a:cs typeface="Calibri" panose="020F0502020204030204" pitchFamily="34" charset="0"/>
              </a:rPr>
              <a:t> User Goal</a:t>
            </a:r>
          </a:p>
          <a:p>
            <a:r>
              <a:rPr lang="en-US" sz="6400" b="1" dirty="0">
                <a:latin typeface="Calibri" panose="020F0502020204030204" pitchFamily="34" charset="0"/>
                <a:cs typeface="Calibri" panose="020F0502020204030204" pitchFamily="34" charset="0"/>
              </a:rPr>
              <a:t>Primary Actor</a:t>
            </a:r>
            <a:r>
              <a:rPr lang="en-US" sz="6400" dirty="0">
                <a:latin typeface="Calibri" panose="020F0502020204030204" pitchFamily="34" charset="0"/>
                <a:cs typeface="Calibri" panose="020F0502020204030204" pitchFamily="34" charset="0"/>
              </a:rPr>
              <a:t>: </a:t>
            </a:r>
            <a:r>
              <a:rPr lang="en-US" sz="6400" dirty="0" err="1">
                <a:latin typeface="Calibri" panose="020F0502020204030204" pitchFamily="34" charset="0"/>
                <a:cs typeface="Calibri" panose="020F0502020204030204" pitchFamily="34" charset="0"/>
              </a:rPr>
              <a:t>FrontDest</a:t>
            </a:r>
            <a:endParaRPr lang="en-US" sz="6400" dirty="0">
              <a:latin typeface="Calibri" panose="020F0502020204030204" pitchFamily="34" charset="0"/>
              <a:cs typeface="Calibri" panose="020F0502020204030204" pitchFamily="34" charset="0"/>
            </a:endParaRPr>
          </a:p>
          <a:p>
            <a:pPr marL="0" indent="0">
              <a:buNone/>
            </a:pPr>
            <a:endParaRPr lang="en-US" sz="6400" dirty="0">
              <a:latin typeface="Calibri" panose="020F0502020204030204" pitchFamily="34" charset="0"/>
              <a:cs typeface="Calibri" panose="020F0502020204030204" pitchFamily="34" charset="0"/>
            </a:endParaRPr>
          </a:p>
          <a:p>
            <a:r>
              <a:rPr lang="en-US" sz="6400" b="1" dirty="0">
                <a:latin typeface="Calibri" panose="020F0502020204030204" pitchFamily="34" charset="0"/>
                <a:cs typeface="Calibri" panose="020F0502020204030204" pitchFamily="34" charset="0"/>
              </a:rPr>
              <a:t>Preconditions:</a:t>
            </a:r>
            <a:endParaRPr lang="en-US" sz="6400" dirty="0">
              <a:latin typeface="Calibri" panose="020F0502020204030204" pitchFamily="34" charset="0"/>
              <a:cs typeface="Calibri" panose="020F0502020204030204" pitchFamily="34" charset="0"/>
            </a:endParaRPr>
          </a:p>
          <a:p>
            <a:r>
              <a:rPr lang="en-US" sz="6400" dirty="0" err="1">
                <a:latin typeface="Calibri" panose="020F0502020204030204" pitchFamily="34" charset="0"/>
                <a:cs typeface="Calibri" panose="020F0502020204030204" pitchFamily="34" charset="0"/>
              </a:rPr>
              <a:t>FrontDesk</a:t>
            </a:r>
            <a:r>
              <a:rPr lang="en-US" sz="6400" dirty="0">
                <a:latin typeface="Calibri" panose="020F0502020204030204" pitchFamily="34" charset="0"/>
                <a:cs typeface="Calibri" panose="020F0502020204030204" pitchFamily="34" charset="0"/>
              </a:rPr>
              <a:t> has logged in to the System. Patron must have confirmation number after previously reserving online. System has  Patron’s reservation already stored in with name and confirmation number. Rooms must be clean and minibar must be restocked. Also the Patron must have priority status. </a:t>
            </a:r>
          </a:p>
          <a:p>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ED3BABA-D58F-4511-9BCF-FD84EEB6AB0C}"/>
              </a:ext>
            </a:extLst>
          </p:cNvPr>
          <p:cNvSpPr>
            <a:spLocks noGrp="1"/>
          </p:cNvSpPr>
          <p:nvPr>
            <p:ph sz="half" idx="2"/>
          </p:nvPr>
        </p:nvSpPr>
        <p:spPr>
          <a:xfrm>
            <a:off x="6252034" y="1858024"/>
            <a:ext cx="5444836" cy="3441520"/>
          </a:xfrm>
        </p:spPr>
        <p:txBody>
          <a:bodyPr>
            <a:noAutofit/>
          </a:bodyPr>
          <a:lstStyle/>
          <a:p>
            <a:r>
              <a:rPr lang="en-US" sz="1600" b="1" dirty="0">
                <a:latin typeface="Calibri" panose="020F0502020204030204" pitchFamily="34" charset="0"/>
                <a:cs typeface="Calibri" panose="020F0502020204030204" pitchFamily="34" charset="0"/>
              </a:rPr>
              <a:t>Success Guarantee (Post Condition)</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Patron has a reservation already in the system and a confirmation number. Room is Vacant, clean and Minibar is restocked. Priority by membership is honored</a:t>
            </a: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732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AF38-5AC7-4CFA-8ADB-0607A519C6AB}"/>
              </a:ext>
            </a:extLst>
          </p:cNvPr>
          <p:cNvSpPr>
            <a:spLocks noGrp="1"/>
          </p:cNvSpPr>
          <p:nvPr>
            <p:ph type="title"/>
          </p:nvPr>
        </p:nvSpPr>
        <p:spPr>
          <a:xfrm>
            <a:off x="1457529" y="256249"/>
            <a:ext cx="9605635" cy="1059305"/>
          </a:xfrm>
        </p:spPr>
        <p:txBody>
          <a:bodyPr/>
          <a:lstStyle/>
          <a:p>
            <a:pPr algn="ctr"/>
            <a:r>
              <a:rPr lang="en-US" b="1" dirty="0">
                <a:latin typeface="Calibri" panose="020F0502020204030204" pitchFamily="34" charset="0"/>
                <a:cs typeface="Calibri" panose="020F0502020204030204" pitchFamily="34" charset="0"/>
              </a:rPr>
              <a:t>Central Use case 1</a:t>
            </a:r>
            <a:endParaRPr lang="en-US" dirty="0"/>
          </a:p>
        </p:txBody>
      </p:sp>
      <p:sp>
        <p:nvSpPr>
          <p:cNvPr id="3" name="Content Placeholder 2">
            <a:extLst>
              <a:ext uri="{FF2B5EF4-FFF2-40B4-BE49-F238E27FC236}">
                <a16:creationId xmlns:a16="http://schemas.microsoft.com/office/drawing/2014/main" id="{4F1639CC-5566-4F0E-893A-758DDFCE7C01}"/>
              </a:ext>
            </a:extLst>
          </p:cNvPr>
          <p:cNvSpPr>
            <a:spLocks noGrp="1"/>
          </p:cNvSpPr>
          <p:nvPr>
            <p:ph sz="half" idx="1"/>
          </p:nvPr>
        </p:nvSpPr>
        <p:spPr>
          <a:xfrm>
            <a:off x="507076" y="2010878"/>
            <a:ext cx="5585407" cy="3448595"/>
          </a:xfrm>
        </p:spPr>
        <p:txBody>
          <a:bodyPr>
            <a:noAutofit/>
          </a:bodyPr>
          <a:lstStyle/>
          <a:p>
            <a:r>
              <a:rPr lang="en-US" sz="1800" dirty="0">
                <a:latin typeface="Calibri" panose="020F0502020204030204" pitchFamily="34" charset="0"/>
                <a:cs typeface="Calibri" panose="020F0502020204030204" pitchFamily="34" charset="0"/>
              </a:rPr>
              <a:t>UCOR: Patron Check Out Room</a:t>
            </a:r>
          </a:p>
          <a:p>
            <a:r>
              <a:rPr lang="en-US" sz="1800" b="1" dirty="0">
                <a:latin typeface="Calibri" panose="020F0502020204030204" pitchFamily="34" charset="0"/>
                <a:cs typeface="Calibri" panose="020F0502020204030204" pitchFamily="34" charset="0"/>
              </a:rPr>
              <a:t>Scope</a:t>
            </a:r>
            <a:r>
              <a:rPr lang="en-US" sz="1800" dirty="0">
                <a:latin typeface="Calibri" panose="020F0502020204030204" pitchFamily="34" charset="0"/>
                <a:cs typeface="Calibri" panose="020F0502020204030204" pitchFamily="34" charset="0"/>
              </a:rPr>
              <a:t>: Hotel reservations: Check-Out Patron.</a:t>
            </a:r>
          </a:p>
          <a:p>
            <a:r>
              <a:rPr lang="en-US" sz="1800" b="1" dirty="0">
                <a:latin typeface="Calibri" panose="020F0502020204030204" pitchFamily="34" charset="0"/>
                <a:cs typeface="Calibri" panose="020F0502020204030204" pitchFamily="34" charset="0"/>
              </a:rPr>
              <a:t>Level</a:t>
            </a:r>
            <a:r>
              <a:rPr lang="en-US" sz="1800" dirty="0">
                <a:latin typeface="Calibri" panose="020F0502020204030204" pitchFamily="34" charset="0"/>
                <a:cs typeface="Calibri" panose="020F0502020204030204" pitchFamily="34" charset="0"/>
              </a:rPr>
              <a:t>: User Goal</a:t>
            </a:r>
          </a:p>
          <a:p>
            <a:r>
              <a:rPr lang="en-US" sz="1800" b="1" dirty="0">
                <a:latin typeface="Calibri" panose="020F0502020204030204" pitchFamily="34" charset="0"/>
                <a:cs typeface="Calibri" panose="020F0502020204030204" pitchFamily="34" charset="0"/>
              </a:rPr>
              <a:t>Primary Actor</a:t>
            </a:r>
            <a:r>
              <a:rPr lang="en-US" sz="1800" dirty="0">
                <a:latin typeface="Calibri" panose="020F0502020204030204" pitchFamily="34" charset="0"/>
                <a:cs typeface="Calibri" panose="020F0502020204030204" pitchFamily="34" charset="0"/>
              </a:rPr>
              <a:t>: Patron</a:t>
            </a:r>
          </a:p>
          <a:p>
            <a:r>
              <a:rPr lang="en-US" sz="1800" b="1" dirty="0">
                <a:latin typeface="Calibri" panose="020F0502020204030204" pitchFamily="34" charset="0"/>
                <a:cs typeface="Calibri" panose="020F0502020204030204" pitchFamily="34" charset="0"/>
              </a:rPr>
              <a:t>Preconditions</a:t>
            </a:r>
            <a:r>
              <a:rPr lang="en-US" sz="1800" dirty="0">
                <a:latin typeface="Calibri" panose="020F0502020204030204" pitchFamily="34" charset="0"/>
                <a:cs typeface="Calibri" panose="020F0502020204030204" pitchFamily="34" charset="0"/>
              </a:rPr>
              <a:t>:</a:t>
            </a:r>
          </a:p>
          <a:p>
            <a:r>
              <a:rPr lang="en-US" sz="1800" dirty="0" err="1">
                <a:latin typeface="Calibri" panose="020F0502020204030204" pitchFamily="34" charset="0"/>
                <a:cs typeface="Calibri" panose="020F0502020204030204" pitchFamily="34" charset="0"/>
              </a:rPr>
              <a:t>HouseKeeping</a:t>
            </a:r>
            <a:r>
              <a:rPr lang="en-US" sz="1800" dirty="0">
                <a:latin typeface="Calibri" panose="020F0502020204030204" pitchFamily="34" charset="0"/>
                <a:cs typeface="Calibri" panose="020F0502020204030204" pitchFamily="34" charset="0"/>
              </a:rPr>
              <a:t> Checks if Room is occupied. </a:t>
            </a:r>
            <a:r>
              <a:rPr lang="en-US" sz="1800" dirty="0" err="1">
                <a:latin typeface="Calibri" panose="020F0502020204030204" pitchFamily="34" charset="0"/>
                <a:cs typeface="Calibri" panose="020F0502020204030204" pitchFamily="34" charset="0"/>
              </a:rPr>
              <a:t>FrontDesk</a:t>
            </a:r>
            <a:r>
              <a:rPr lang="en-US" sz="1800" dirty="0">
                <a:latin typeface="Calibri" panose="020F0502020204030204" pitchFamily="34" charset="0"/>
                <a:cs typeface="Calibri" panose="020F0502020204030204" pitchFamily="34" charset="0"/>
              </a:rPr>
              <a:t> Logs into system to check if room is occupied. Patron must leave room or will be charged for another night.</a:t>
            </a:r>
          </a:p>
          <a:p>
            <a:endParaRPr lang="en-US" sz="1800" dirty="0"/>
          </a:p>
        </p:txBody>
      </p:sp>
      <p:sp>
        <p:nvSpPr>
          <p:cNvPr id="4" name="Content Placeholder 3">
            <a:extLst>
              <a:ext uri="{FF2B5EF4-FFF2-40B4-BE49-F238E27FC236}">
                <a16:creationId xmlns:a16="http://schemas.microsoft.com/office/drawing/2014/main" id="{3BD21213-64B4-48BA-A5A3-A6C850D71D30}"/>
              </a:ext>
            </a:extLst>
          </p:cNvPr>
          <p:cNvSpPr>
            <a:spLocks noGrp="1"/>
          </p:cNvSpPr>
          <p:nvPr>
            <p:ph sz="half" idx="2"/>
          </p:nvPr>
        </p:nvSpPr>
        <p:spPr>
          <a:xfrm>
            <a:off x="5827222" y="1849712"/>
            <a:ext cx="6517178" cy="3818192"/>
          </a:xfrm>
        </p:spPr>
        <p:txBody>
          <a:bodyPr>
            <a:noAutofit/>
          </a:bodyPr>
          <a:lstStyle/>
          <a:p>
            <a:r>
              <a:rPr lang="en-US" sz="1400" b="1" dirty="0">
                <a:latin typeface="Calibri" panose="020F0502020204030204" pitchFamily="34" charset="0"/>
                <a:cs typeface="Calibri" panose="020F0502020204030204" pitchFamily="34" charset="0"/>
              </a:rPr>
              <a:t>Success Guarantee (Post Condition):</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Patron is out of room and checked out with front desk.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is restocked and </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rooms are vacant and clean. All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restocking fees are paid</a:t>
            </a:r>
            <a:r>
              <a:rPr lang="en-US" sz="1400" dirty="0" smtClean="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t>
            </a:r>
          </a:p>
          <a:p>
            <a:pPr marL="0" indent="0">
              <a:buNone/>
            </a:pPr>
            <a:r>
              <a:rPr lang="en-US" sz="1400" b="1" dirty="0">
                <a:latin typeface="Calibri" panose="020F0502020204030204" pitchFamily="34" charset="0"/>
                <a:cs typeface="Calibri" panose="020F0502020204030204" pitchFamily="34" charset="0"/>
              </a:rPr>
              <a:t>Main Success Scenario (Basic Flow):</a:t>
            </a:r>
            <a:endParaRPr lang="en-US" sz="1400" dirty="0">
              <a:latin typeface="Calibri" panose="020F0502020204030204" pitchFamily="34" charset="0"/>
              <a:cs typeface="Calibri" panose="020F0502020204030204" pitchFamily="34" charset="0"/>
            </a:endParaRPr>
          </a:p>
          <a:p>
            <a:pPr lvl="0"/>
            <a:r>
              <a:rPr lang="en-US" sz="1400" dirty="0">
                <a:latin typeface="Calibri" panose="020F0502020204030204" pitchFamily="34" charset="0"/>
                <a:cs typeface="Calibri" panose="020F0502020204030204" pitchFamily="34" charset="0"/>
              </a:rPr>
              <a:t>Patron leaves the room.</a:t>
            </a:r>
          </a:p>
          <a:p>
            <a:pPr lvl="0"/>
            <a:r>
              <a:rPr lang="en-US" sz="1400" dirty="0" err="1">
                <a:latin typeface="Calibri" panose="020F0502020204030204" pitchFamily="34" charset="0"/>
                <a:cs typeface="Calibri" panose="020F0502020204030204" pitchFamily="34" charset="0"/>
              </a:rPr>
              <a:t>HouseKeeping</a:t>
            </a:r>
            <a:r>
              <a:rPr lang="en-US" sz="1400" dirty="0">
                <a:latin typeface="Calibri" panose="020F0502020204030204" pitchFamily="34" charset="0"/>
                <a:cs typeface="Calibri" panose="020F0502020204030204" pitchFamily="34" charset="0"/>
              </a:rPr>
              <a:t> checks room occupancy.</a:t>
            </a:r>
          </a:p>
          <a:p>
            <a:pPr lvl="0"/>
            <a:r>
              <a:rPr lang="en-US" sz="1400" dirty="0" err="1">
                <a:latin typeface="Calibri" panose="020F0502020204030204" pitchFamily="34" charset="0"/>
                <a:cs typeface="Calibri" panose="020F0502020204030204" pitchFamily="34" charset="0"/>
              </a:rPr>
              <a:t>HouseKeeping</a:t>
            </a:r>
            <a:r>
              <a:rPr lang="en-US" sz="1400" dirty="0">
                <a:latin typeface="Calibri" panose="020F0502020204030204" pitchFamily="34" charset="0"/>
                <a:cs typeface="Calibri" panose="020F0502020204030204" pitchFamily="34" charset="0"/>
              </a:rPr>
              <a:t> marks the room as Vacant Dirty (VD) in system once patron leaves.</a:t>
            </a:r>
          </a:p>
          <a:p>
            <a:pPr lvl="0"/>
            <a:r>
              <a:rPr lang="en-US" sz="1400" dirty="0" err="1">
                <a:latin typeface="Calibri" panose="020F0502020204030204" pitchFamily="34" charset="0"/>
                <a:cs typeface="Calibri" panose="020F0502020204030204" pitchFamily="34" charset="0"/>
              </a:rPr>
              <a:t>InRoomDinning</a:t>
            </a:r>
            <a:r>
              <a:rPr lang="en-US" sz="1400" dirty="0">
                <a:latin typeface="Calibri" panose="020F0502020204030204" pitchFamily="34" charset="0"/>
                <a:cs typeface="Calibri" panose="020F0502020204030204" pitchFamily="34" charset="0"/>
              </a:rPr>
              <a:t> checks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in Room. </a:t>
            </a:r>
          </a:p>
          <a:p>
            <a:pPr lvl="0"/>
            <a:r>
              <a:rPr lang="en-US" sz="1400" dirty="0" err="1">
                <a:latin typeface="Calibri" panose="020F0502020204030204" pitchFamily="34" charset="0"/>
                <a:cs typeface="Calibri" panose="020F0502020204030204" pitchFamily="34" charset="0"/>
              </a:rPr>
              <a:t>InRoomDinning</a:t>
            </a:r>
            <a:r>
              <a:rPr lang="en-US" sz="1400" dirty="0">
                <a:latin typeface="Calibri" panose="020F0502020204030204" pitchFamily="34" charset="0"/>
                <a:cs typeface="Calibri" panose="020F0502020204030204" pitchFamily="34" charset="0"/>
              </a:rPr>
              <a:t> marks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Not Restocked (MBNR) in System once Patron leaves Room.</a:t>
            </a:r>
          </a:p>
          <a:p>
            <a:r>
              <a:rPr lang="en-US" sz="1400" b="1" dirty="0">
                <a:latin typeface="Calibri" panose="020F0502020204030204" pitchFamily="34" charset="0"/>
                <a:cs typeface="Calibri" panose="020F0502020204030204" pitchFamily="34" charset="0"/>
              </a:rPr>
              <a:t>Extensions (Alternative Flow):</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Patron does not leave the Room so that Room is still Occupied (OC).</a:t>
            </a:r>
          </a:p>
          <a:p>
            <a:endParaRPr lang="en-US" sz="1400" dirty="0"/>
          </a:p>
        </p:txBody>
      </p:sp>
    </p:spTree>
    <p:extLst>
      <p:ext uri="{BB962C8B-B14F-4D97-AF65-F5344CB8AC3E}">
        <p14:creationId xmlns:p14="http://schemas.microsoft.com/office/powerpoint/2010/main" val="42162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66" y="0"/>
            <a:ext cx="9607661" cy="598516"/>
          </a:xfrm>
        </p:spPr>
        <p:txBody>
          <a:bodyPr anchor="ctr"/>
          <a:lstStyle/>
          <a:p>
            <a:pPr algn="ctr"/>
            <a:r>
              <a:rPr lang="en-US" b="1" dirty="0" smtClean="0">
                <a:latin typeface="Calibri" panose="020F0502020204030204" pitchFamily="34" charset="0"/>
                <a:cs typeface="Calibri" panose="020F0502020204030204" pitchFamily="34" charset="0"/>
              </a:rPr>
              <a:t>System sequence diagram</a:t>
            </a:r>
            <a:endParaRPr lang="en-US" b="1" dirty="0">
              <a:latin typeface="Calibri" panose="020F0502020204030204" pitchFamily="34" charset="0"/>
              <a:cs typeface="Calibri" panose="020F0502020204030204" pitchFamily="34"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490452"/>
            <a:ext cx="6412362" cy="5619404"/>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2362" y="490452"/>
            <a:ext cx="5779638" cy="5619403"/>
          </a:xfrm>
        </p:spPr>
      </p:pic>
    </p:spTree>
    <p:extLst>
      <p:ext uri="{BB962C8B-B14F-4D97-AF65-F5344CB8AC3E}">
        <p14:creationId xmlns:p14="http://schemas.microsoft.com/office/powerpoint/2010/main" val="134510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917" y="56358"/>
            <a:ext cx="9603275" cy="666849"/>
          </a:xfrm>
        </p:spPr>
        <p:txBody>
          <a:bodyPr>
            <a:normAutofit/>
          </a:bodyPr>
          <a:lstStyle/>
          <a:p>
            <a:pPr algn="ctr"/>
            <a:r>
              <a:rPr lang="en-US" sz="2800" b="1" dirty="0" smtClean="0">
                <a:latin typeface="Calibri" panose="020F0502020204030204" pitchFamily="34" charset="0"/>
                <a:cs typeface="Calibri" panose="020F0502020204030204" pitchFamily="34" charset="0"/>
              </a:rPr>
              <a:t>Domain class diagram</a:t>
            </a:r>
            <a:endParaRPr lang="en-US" sz="2800" b="1"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8" y="440575"/>
            <a:ext cx="9661464" cy="5694218"/>
          </a:xfrm>
        </p:spPr>
      </p:pic>
    </p:spTree>
    <p:extLst>
      <p:ext uri="{BB962C8B-B14F-4D97-AF65-F5344CB8AC3E}">
        <p14:creationId xmlns:p14="http://schemas.microsoft.com/office/powerpoint/2010/main" val="183783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1907-2B50-47B1-BC16-BA9802B83033}"/>
              </a:ext>
            </a:extLst>
          </p:cNvPr>
          <p:cNvSpPr>
            <a:spLocks noGrp="1"/>
          </p:cNvSpPr>
          <p:nvPr>
            <p:ph type="title"/>
          </p:nvPr>
        </p:nvSpPr>
        <p:spPr>
          <a:xfrm>
            <a:off x="1518081" y="255879"/>
            <a:ext cx="9603275" cy="1049235"/>
          </a:xfrm>
        </p:spPr>
        <p:txBody>
          <a:bodyPr/>
          <a:lstStyle/>
          <a:p>
            <a:pPr algn="ctr"/>
            <a:r>
              <a:rPr lang="en-US" b="1" dirty="0">
                <a:latin typeface="Calibri" panose="020F0502020204030204" pitchFamily="34" charset="0"/>
                <a:cs typeface="Calibri" panose="020F0502020204030204" pitchFamily="34" charset="0"/>
              </a:rPr>
              <a:t>Reverse engineered Class Diagram</a:t>
            </a:r>
            <a:endParaRPr lang="en-US" dirty="0"/>
          </a:p>
        </p:txBody>
      </p:sp>
      <p:sp>
        <p:nvSpPr>
          <p:cNvPr id="3" name="Content Placeholder 2">
            <a:extLst>
              <a:ext uri="{FF2B5EF4-FFF2-40B4-BE49-F238E27FC236}">
                <a16:creationId xmlns:a16="http://schemas.microsoft.com/office/drawing/2014/main" id="{D8992F48-4428-46AF-BA35-1C409BD427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30858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133</TotalTime>
  <Words>401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Seis 635: Software analysis and design    Hotel Checking system   </vt:lpstr>
      <vt:lpstr>introduction</vt:lpstr>
      <vt:lpstr>Summary of system features</vt:lpstr>
      <vt:lpstr>Summary of system features</vt:lpstr>
      <vt:lpstr>Central Use case 1</vt:lpstr>
      <vt:lpstr>Central Use case 1</vt:lpstr>
      <vt:lpstr>System sequence diagram</vt:lpstr>
      <vt:lpstr>Domain class diagram</vt:lpstr>
      <vt:lpstr>Reverse engineered Class Diagram</vt:lpstr>
      <vt:lpstr>One code smell</vt:lpstr>
    </vt:vector>
  </TitlesOfParts>
  <Company>University of St. Thomas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final presentation</dc:title>
  <dc:creator>Yemmene, Patrice A.</dc:creator>
  <cp:lastModifiedBy>Yemmene, Patrice A.</cp:lastModifiedBy>
  <cp:revision>16</cp:revision>
  <dcterms:created xsi:type="dcterms:W3CDTF">2018-05-10T03:54:21Z</dcterms:created>
  <dcterms:modified xsi:type="dcterms:W3CDTF">2018-05-12T03:04:38Z</dcterms:modified>
</cp:coreProperties>
</file>