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3" r:id="rId14"/>
    <p:sldId id="314" r:id="rId15"/>
    <p:sldId id="320" r:id="rId16"/>
    <p:sldId id="312" r:id="rId17"/>
    <p:sldId id="315" r:id="rId18"/>
    <p:sldId id="316" r:id="rId19"/>
    <p:sldId id="317" r:id="rId20"/>
    <p:sldId id="318" r:id="rId21"/>
    <p:sldId id="319" r:id="rId22"/>
    <p:sldId id="321" r:id="rId23"/>
    <p:sldId id="323" r:id="rId24"/>
    <p:sldId id="324" r:id="rId25"/>
    <p:sldId id="325" r:id="rId26"/>
    <p:sldId id="326" r:id="rId27"/>
    <p:sldId id="322" r:id="rId28"/>
    <p:sldId id="330" r:id="rId29"/>
    <p:sldId id="329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45" r:id="rId39"/>
    <p:sldId id="339" r:id="rId40"/>
    <p:sldId id="340" r:id="rId41"/>
    <p:sldId id="341" r:id="rId42"/>
    <p:sldId id="342" r:id="rId43"/>
    <p:sldId id="343" r:id="rId44"/>
    <p:sldId id="344" r:id="rId45"/>
    <p:sldId id="346" r:id="rId46"/>
    <p:sldId id="347" r:id="rId47"/>
    <p:sldId id="348" r:id="rId48"/>
    <p:sldId id="349" r:id="rId49"/>
    <p:sldId id="351" r:id="rId50"/>
    <p:sldId id="350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60" r:id="rId59"/>
    <p:sldId id="35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CD33-43B8-4311-9380-844EB63EC88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FE752-784B-4FB5-AF87-F47D3A64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8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60966DD-DF35-F8E4-A2BD-623CE10BB9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372B55F-E5C0-4844-5C90-314BD1B7E4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6FBEE6A-D93A-E383-BE1B-2936B997A8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612BAB-85EE-41E2-A32E-6B6E94C42F6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81C7-32FB-9556-2656-A8802311D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5BFDB-B4A7-338D-59D9-A985D6CB8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650B-A3DE-CA3A-D333-A5B17C76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7765-4B63-7FA5-D32F-B1E7A091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5082-1510-AB36-A54C-E1D62443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0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7B9A-EE87-50CE-683F-D7F3DCB4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2565A-ECBD-2842-44C1-0BB1E6AD0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B1A1-9E06-DA87-8CBD-FB67643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8D6-5837-E158-5E5D-310AAA1F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C400-DA77-48A5-3215-B24123ED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6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D308A-B88E-0B01-6CB2-B019B65A0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A3B36-0002-FF19-F527-1F48D34F7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908C-C878-7B50-41D3-8A7461AA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472A-AF9D-E8A7-CAAA-A6A8E32C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42AF-5FF4-78C1-1DAC-17E4E777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9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ED22-52AE-6C55-79DE-E432F1DE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E9F-3D95-3962-B005-915CBC10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DEFB6-2459-DAE0-A54E-CF0FF9B6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D287-A4F0-CBAC-6EA1-940839C1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118C-BF16-D45F-18BD-064714FB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2CF0-6E26-927B-426C-19049B8F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EF99-55DA-DF00-7002-810D591F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2272-1B15-E0A7-5DD2-5CC5A0E1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5ADC-6C27-3FE0-B94E-B2E2B77D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05F9-EF50-6B6E-2416-051D3C85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570C-13DF-FE42-DA5C-C4E85E60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ABBD-C8D7-8F88-3085-2B414E6A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DE9B-15EA-2E3E-58CC-EC4A109B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08FD-8D4F-0EAA-61A8-623B667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7D95D-55E3-A0B5-FB9E-0AB0AC17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4AA4D-8BB2-C836-1462-CF69FBFF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5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1186-C733-7999-C939-6B44693D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51ED-7EB0-20F9-C381-4539EB8C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474E-D941-ED7A-5D5A-F42263336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8CC2E-2409-571F-C545-D2615352A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A139-FDFE-B757-6042-C2CA7F9E8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361EC-7B7B-3F2B-1B4F-1ACA10DF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F654A-1227-CF7E-97A4-1E26DB9E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2F985-1836-0CB2-D369-A4A7C07A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B65A-BD8F-55AE-3420-7445CB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1A7BE-5FB7-ACBF-89EC-2466C02F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A4F44-F224-A11B-A478-26E92207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0F33E-A831-E775-9E23-5821B4BE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C474B-8A05-6BD0-746C-62F06AD3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B68C2-EDFA-FF4A-6C6D-5E0D17C3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AC2BA-674D-7EF5-43D7-DA40F11E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5A01-A8F5-69A0-7B28-78E2B65F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7165-288B-77DE-EB76-25C387EC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EB8D0-D3D8-406D-23C9-508EF965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5B2F4-188B-ABAA-3684-128A293D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9C0B4-CCB5-FEF4-F805-444BCFF6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D7F7A-84D9-EEB1-B271-D27D537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9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2FEB-3C3A-F42B-744A-8AACB90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2A019-372A-E87C-41C9-9FFBED26F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2C092-DAC2-7823-7D7B-C714C1928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3A38-5848-778E-4814-32A91D27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EC208-EF5E-7A88-B17D-66E40B3F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B695-32BD-1D6E-503E-921E74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7C700-7125-4C2B-F982-F102FA4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3C154-3AC9-6A8F-0050-BDFFFE67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A3B6-CA79-D604-C36D-31B33B708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12B9-76FA-4C30-9671-0A0816063A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25B8-CB7D-49FB-CA4E-0B9A5C4F6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9D55-D12B-0CE5-902B-D4E32C285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96E2-1C4D-4909-9F7F-0D9FC0958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7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73EA62-D031-B7BA-5DBE-7FFA51C943E2}"/>
              </a:ext>
            </a:extLst>
          </p:cNvPr>
          <p:cNvSpPr txBox="1">
            <a:spLocks/>
          </p:cNvSpPr>
          <p:nvPr/>
        </p:nvSpPr>
        <p:spPr>
          <a:xfrm>
            <a:off x="1981200" y="1752600"/>
            <a:ext cx="822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– II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Cryptography</a:t>
            </a:r>
          </a:p>
          <a:p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Number Theory concepts: Primes and Prime Factorization – Congruent modulo n, equivalent class modulo n, Integer modulo n, Multiplicative inverse, Relatively prime, Euler's theorem, Fermat's little theorem, Extended Euclidean Algorithm, Chinese Remainder Theorem. Confidentiality using Asymmetric Encryption – Public Key Cryptography and RSA- Key Management - Diffie-Hellman key Exchange – Elliptic Curve Architecture and Cryptography – Case study on Elan Financial Services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14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288F931-85B9-1D02-47FF-536CB22A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Euler’s Totient Function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2CDC607-B6DA-A6A7-AD15-EFB7C32A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clear that for a prime number p, f(p) = p-1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that we have two prime numbers p and q, with p not equal to q. Then we can show that for n = pq,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that the set of positive integers less that n is the set {1,..., (pq-1)}.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integers in this set that are not relatively prime to n are the set {p,2 p,..., (q-1)p} and the set {q,2q,..., (p-1)q}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  (n) = (pq-1)[(q-1)+(p-1)]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       = pq(p+q)+1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       = (p-1)(q-1)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A212-BAED-833C-7220-50FE33F87B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4C1F39-D637-4153-A1F1-D3FC73F61F8D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9BF2-3C90-4526-0992-F15E747D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05DEA083-60EF-80C7-EDED-5BBB688D5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524C78-B37E-4978-ADC2-A00E026DD6B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11" name="Picture 2">
            <a:extLst>
              <a:ext uri="{FF2B5EF4-FFF2-40B4-BE49-F238E27FC236}">
                <a16:creationId xmlns:a16="http://schemas.microsoft.com/office/drawing/2014/main" id="{1AAA9B9E-1EE0-E68E-9903-FC2BFFCAB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511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>
            <a:extLst>
              <a:ext uri="{FF2B5EF4-FFF2-40B4-BE49-F238E27FC236}">
                <a16:creationId xmlns:a16="http://schemas.microsoft.com/office/drawing/2014/main" id="{1F985B17-28DA-0424-B6E4-C1D69EC9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2286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3">
            <a:extLst>
              <a:ext uri="{FF2B5EF4-FFF2-40B4-BE49-F238E27FC236}">
                <a16:creationId xmlns:a16="http://schemas.microsoft.com/office/drawing/2014/main" id="{099DE913-0A82-E74B-C032-0A8D79A0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5275264"/>
            <a:ext cx="1625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5">
            <a:extLst>
              <a:ext uri="{FF2B5EF4-FFF2-40B4-BE49-F238E27FC236}">
                <a16:creationId xmlns:a16="http://schemas.microsoft.com/office/drawing/2014/main" id="{86115C68-8838-02D3-1BCE-B8DD3E34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5009357"/>
            <a:ext cx="5934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FE3709D-5184-B6C6-A191-2B1D1845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Euler’s Theorem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FBCF9D1-A1F0-669D-9469-7BD1E6E6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Euler's theorem states that for every a and n that are relatively prime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set of such integers, labeled as follows: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R is a unique positive integer less than n with gcd(x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n) = 1.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Multiply each element by a, modulo 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set S is a permutation of R, by the following line of reasoning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Since ‘a’ is relatively prime to n and 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relatively prime to ‘n’, ax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must also be relatively prime to 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Thus, all the members of S are integers that are less than n and that are relatively prime to n. There are no duplicates in 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7015-D72C-D8EB-88C6-D4BCF7AA64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010D8D-77A9-4462-B5F6-4DB910F5BEA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B56A-1303-4A2A-D418-7A27868A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C24245E8-D5D1-B1AF-DEB6-84958A69E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64071-F944-4BA6-A0C7-2F70747A203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2535" name="Picture 2">
            <a:extLst>
              <a:ext uri="{FF2B5EF4-FFF2-40B4-BE49-F238E27FC236}">
                <a16:creationId xmlns:a16="http://schemas.microsoft.com/office/drawing/2014/main" id="{938E7536-921E-C360-88AF-28142FEF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6" y="1371601"/>
            <a:ext cx="2257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3">
            <a:extLst>
              <a:ext uri="{FF2B5EF4-FFF2-40B4-BE49-F238E27FC236}">
                <a16:creationId xmlns:a16="http://schemas.microsoft.com/office/drawing/2014/main" id="{F67644C8-ABE0-B344-42A5-5F0BE24BC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5314950"/>
            <a:ext cx="72675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>
            <a:extLst>
              <a:ext uri="{FF2B5EF4-FFF2-40B4-BE49-F238E27FC236}">
                <a16:creationId xmlns:a16="http://schemas.microsoft.com/office/drawing/2014/main" id="{7DD7EC17-881C-08BF-C055-9E86F943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00226"/>
            <a:ext cx="1847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>
            <a:extLst>
              <a:ext uri="{FF2B5EF4-FFF2-40B4-BE49-F238E27FC236}">
                <a16:creationId xmlns:a16="http://schemas.microsoft.com/office/drawing/2014/main" id="{8A250A3C-9E81-C3FD-B289-FB280F7E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3429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92229F7-B7E1-F0AF-D32C-E031E48F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Euler’s Theorem</a:t>
            </a:r>
            <a:endParaRPr lang="en-US" altLang="en-US" sz="280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EFBA5CC-7699-168B-5C27-B0D732E1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ax</a:t>
            </a:r>
            <a:r>
              <a:rPr lang="da-DK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n = ax</a:t>
            </a:r>
            <a:r>
              <a:rPr lang="da-DK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n then x</a:t>
            </a:r>
            <a:r>
              <a:rPr lang="da-DK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da-DK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same line of reasoning applied to the proof of Fermat's theorem.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is the case for Fermat's theorem, an alternative form of the theorem is also useful.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form of Euler's theorem requires that a be relatively prime to n, but this form does not.</a:t>
            </a: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5184-D222-2AEE-1A43-A349B98829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4C499C-0521-44DC-86F3-F1F6D3B23235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16A1-64BF-B1AE-2681-A1DCE77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4582" name="Slide Number Placeholder 5">
            <a:extLst>
              <a:ext uri="{FF2B5EF4-FFF2-40B4-BE49-F238E27FC236}">
                <a16:creationId xmlns:a16="http://schemas.microsoft.com/office/drawing/2014/main" id="{E855542E-E8F1-2CE3-4D8D-068B95A94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38BE6-BBD4-4134-BD92-956B5E5E826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83" name="Picture 2">
            <a:extLst>
              <a:ext uri="{FF2B5EF4-FFF2-40B4-BE49-F238E27FC236}">
                <a16:creationId xmlns:a16="http://schemas.microsoft.com/office/drawing/2014/main" id="{78A918D0-572A-6431-FDF2-DAA0A223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6" y="1371600"/>
            <a:ext cx="3171825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3">
            <a:extLst>
              <a:ext uri="{FF2B5EF4-FFF2-40B4-BE49-F238E27FC236}">
                <a16:creationId xmlns:a16="http://schemas.microsoft.com/office/drawing/2014/main" id="{72D59C92-CBB6-7050-635B-8AB9CF41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38" y="2676526"/>
            <a:ext cx="3078162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4">
            <a:extLst>
              <a:ext uri="{FF2B5EF4-FFF2-40B4-BE49-F238E27FC236}">
                <a16:creationId xmlns:a16="http://schemas.microsoft.com/office/drawing/2014/main" id="{F4EC4E57-5DAD-B1E9-81F3-F82A84DA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5181600"/>
            <a:ext cx="2112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3293479-0D6D-4F86-48B8-60FB8D36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4.Testing for Primality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9E89BA0-780D-7BF9-A056-F1760C0A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Used to test a large number for primality.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any positive odd integer n &gt;=3 can be expressed as follows: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n-1=2</a:t>
            </a:r>
            <a:r>
              <a:rPr lang="en-US" altLang="en-US" sz="2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k &gt; 0, q odd.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n-1 is an even integer. Divide (n-1) by 2 until the result is an odd number q, for a total of k divisions.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n is expressed as a binary number, then the result is achieved by shifting the number to the right until the rightmost digit is a 1, for a total of k shifts.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Properties of Prime Numbers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- If p is prime and a is a positive integer less than p, then a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p =1. If and only if either  a mod p = 1 or a mod p= 1 mode p = p-1.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- Let p be a prime number greater than 2. We can then write p-1 =2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q, with k &gt; 0 q odd.  Let a be any integer in the range 1 &lt; a &lt; p-1.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4EE0-63C5-B7F2-A145-61B6471C75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5E1589-6C96-49CA-B181-EE705E171AE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73C6-B66B-5B5A-0C6B-9FBD7DC9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5606" name="Slide Number Placeholder 5">
            <a:extLst>
              <a:ext uri="{FF2B5EF4-FFF2-40B4-BE49-F238E27FC236}">
                <a16:creationId xmlns:a16="http://schemas.microsoft.com/office/drawing/2014/main" id="{8215936B-DECB-57A2-73DB-7A8BDE4A5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D13FF-725C-4213-8801-9F53A014414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CD20B9E-DA88-0DC9-CEC7-C1A59465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Miller Rabin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AC6BDFA-B04B-60FE-ACE0-E9E69C42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n is prime. We have p-1 =2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q. Thus, we know that a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p = a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2kq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p = 1.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algorithm based on Miller Rabin to check for prime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Step:1 Perform n-1 computation. n-1=m*2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Step:2a if k&lt;=1, Compute T= a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 n &amp; check value for T.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- if T ==+-1, then n is prime, else composite/Non-prime.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Step:2b if k &gt;1, Compute T=T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 n and check T value.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if (T==1), then n is composite/Non-prime.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if (T==-1), then u is prime.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else, n is composite/Non-prime. 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E168-C3DA-DA40-BB2E-1E3F63FBFD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AC12E1-025D-49F6-BD6F-827D72BC6377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BAB1-A0DD-1EB7-53AB-33279063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CAFC1BE2-BB5B-ABB4-82D6-2B4C51368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7E589B-38CC-4A43-B69A-A109E289B2D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6631" name="Picture 7">
            <a:extLst>
              <a:ext uri="{FF2B5EF4-FFF2-40B4-BE49-F238E27FC236}">
                <a16:creationId xmlns:a16="http://schemas.microsoft.com/office/drawing/2014/main" id="{B3E1CC79-7B23-AAE7-CBFB-91C98E69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66900"/>
            <a:ext cx="6705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AA45B87-238C-0180-337A-4C72C1FA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Miller Rabin - Example</a:t>
            </a:r>
            <a:endParaRPr lang="en-US" altLang="en-US" sz="280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A0E353E1-324D-87A5-82AD-D5313149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Miller rabin test to check whether the given number n=27, a=2, such that n is prime.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Step:1 n-1 = 27-1 = m *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26 = 13 *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Step:2a k&lt;=1, must be done.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Compute T = a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 n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     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 27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     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*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*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 27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      = 5*5*8 mod 27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      = 200 mod 27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   T = 11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our T not equal to +-1, then we can say that n is composite / non-prime.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604E-428F-8DE6-3B6C-0EDBA0B7AD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8DD0DD-A4A5-4F39-AF83-4A937707F89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C9FE-7ACE-FF17-1F17-CB6B3F3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31879CE9-5E6B-EA92-8CF6-860A64DE0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2981B9-146F-4505-8A04-8EC0B4D9A4A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2FD7438-609E-9BD8-45AE-A360ABFF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4.The Chinese Remainder Theorem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6D87F31-99EB-73D6-0E86-8BFF4994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reconstruct integers in a certain range from their residues modulo a set of pairwise relatively prime moduli.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Lets consider 10 integers in Z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that is the integers 0 through 9, can be reconstructed from their two residues modulo 3 and 5 (the relatively prime factors of 10). 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x ≡ 2 mod 3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x ≡ 3 mod 5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known residues of a decimal digit x are r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2 and r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3;  that is, x mod 3 = 2 and x mod 5 = 3.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 is an even integer in Z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whose remainder, on division by 5, is 3.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solution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x = 8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8311-9D8D-3F4C-373C-BDD8028ADF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FD2939-B33A-4623-AE53-22608798D705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A7A1-4FFD-447E-AC9B-F8304A0B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8678" name="Slide Number Placeholder 5">
            <a:extLst>
              <a:ext uri="{FF2B5EF4-FFF2-40B4-BE49-F238E27FC236}">
                <a16:creationId xmlns:a16="http://schemas.microsoft.com/office/drawing/2014/main" id="{94F429D2-A5D7-403D-702D-6EBBA56D7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A7BBC-59A9-4D15-9025-A0EA4B60D82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02D027A-48EB-9504-965A-B34C0EB6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CRT - Example-1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9E12E0D-4186-CE9C-F74F-4BB8A7C3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sequence of different linear equations.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x ≡ 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x ≡ 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x ≡ 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x ≡ 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Solution can be obtained by applying this equation: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(a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+ a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.........+ a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 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the condition that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….m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should be relatively prime.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2784-B110-C595-9ADA-5144C34EB0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0A9F2A-926A-4921-A94E-550E09ECD3D3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C89A-7A98-39CC-5417-EE8CA8F4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256F830C-88EF-8718-6793-B973363CA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2C807-EA5F-4327-862E-54722921A10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FADF104-B748-9337-1951-17991C5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CRT - Example-1</a:t>
            </a:r>
            <a:endParaRPr lang="en-US" altLang="en-US" sz="280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1D324F8-C4B8-128A-465A-6F4C5C30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Solve for the following congruency using the Chinese Remainder Theorem: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x ≡ 2 mod 3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x ≡ 3 mod 5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x ≡ 2 mod 7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Step:1 Check whether m1,m2,m3 are relatively prime. If so, proceed. Else stop.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Step:2 Construct the below table from the given data and find missing values.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3395-F366-AD86-1DDE-3322FBE77B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475C73-A5E6-4677-9B23-725E608F5BB6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ABFA-B061-30A5-A803-5950F35B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0726" name="Slide Number Placeholder 5">
            <a:extLst>
              <a:ext uri="{FF2B5EF4-FFF2-40B4-BE49-F238E27FC236}">
                <a16:creationId xmlns:a16="http://schemas.microsoft.com/office/drawing/2014/main" id="{994B609A-5C82-7BCC-EFCC-D716439EC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A31D3-A3C8-40C2-84BC-A4428796F79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871FAB-C9EF-1287-0526-F2FCF44A6D7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3886200"/>
          <a:ext cx="29718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1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2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1D919A2-1DF1-8D22-21C0-536B0CDB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CRT - Example-1</a:t>
            </a:r>
            <a:endParaRPr lang="en-US" altLang="en-US" sz="280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88D1027-7241-8297-9ADA-248B9A17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Step:3 Compute M using the formula M=m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 = 3*5*7 = 105</a:t>
            </a:r>
            <a:endParaRPr lang="en-US" altLang="en-US" sz="2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Step:4 Compute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using obtained M value and the formula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=M/m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M1:		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 M /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105 / 3 = 35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M2:		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 M /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105 / 5 = 21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M3:		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M /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105 / 7 = 15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Update these values in the table we get.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BF8F-04F3-4108-E583-1B25E04E76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F82578-3F67-4130-B380-4D5E8B970153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730F-DC61-F156-6CE0-4A0033E6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1750" name="Slide Number Placeholder 5">
            <a:extLst>
              <a:ext uri="{FF2B5EF4-FFF2-40B4-BE49-F238E27FC236}">
                <a16:creationId xmlns:a16="http://schemas.microsoft.com/office/drawing/2014/main" id="{E7A98F8C-5251-6905-198C-DB252E865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766F1-BBE5-4247-A68B-7AE5E425E23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8ABE2-17D4-C193-43EB-9B63AD29EEE7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022725"/>
          <a:ext cx="29718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35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15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1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2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7AFDEE4-3A3E-B8AF-E804-528A49BB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 to Number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503F-F03E-E156-7C18-2699AF69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  <a:defRPr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Prime Numbers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Prime numbers only have divisors of 1 and self they cannot be written as a product of other numbers.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integer p &gt; 1 is a prime number if and only if its only divisors are ± 1 and ±p.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Note: 1 is prime, but is generally not of interest. 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2,3,5,7 are prime, 4,6,8,9,10 are not.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Prime numbers are central to number theory. 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List of prime number less than 200 is:</a:t>
            </a:r>
          </a:p>
          <a:p>
            <a:pPr marL="0" indent="1588" algn="just">
              <a:spcBef>
                <a:spcPts val="1200"/>
              </a:spcBef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2 3 5 7 11 13 17 19 23 29 31 37 41 43 47 53 59 61 67 71 73 79 83 89 97 101 103 107 109 113 127 131 137 139 149 151 157 163 167 173 179 181 191 193 197 199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7E01-9D6F-7BEE-5B26-2BDE3863C6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2A403C-910B-41AE-ACBD-FB27E5B335B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57C9-3022-6F03-7359-56C3BF15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898989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Contributed by Himanshu (@nycanshu)</a:t>
            </a:r>
            <a:endParaRPr lang="en-IN" dirty="0">
              <a:effectLst/>
            </a:endParaRPr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B6725FA7-0971-6D86-E61E-A8DC71E417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8E017-34A1-4033-A01C-F019293B6CA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7134214-87BF-DF03-746A-363F1954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CRT - Example-1</a:t>
            </a:r>
            <a:endParaRPr lang="en-US" altLang="en-US" sz="280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C41A683-B24C-F20D-44EE-8CD700E2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Step:5 Find respective multiplicative inverse for the values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*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≡ 1 mod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this we compute: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: 	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*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≡ 1 mod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: 	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*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≡ 1 mod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: 	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*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≡ 1 mod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: 	35 * 2 ≡ 1 mod 3   =&gt; 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: 	21 * 1 ≡ 1 mod 5   =&gt; 1</a:t>
            </a:r>
            <a:endParaRPr lang="en-US" altLang="en-US" sz="22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: 	15 * 1 ≡ 1 mod 7   =&gt; 1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Final updated table is:</a:t>
            </a:r>
            <a:endParaRPr lang="en-US" altLang="en-US" sz="2200"/>
          </a:p>
          <a:p>
            <a:pPr>
              <a:buFont typeface="Arial" panose="020B0604020202020204" pitchFamily="34" charset="0"/>
              <a:buNone/>
            </a:pPr>
            <a:endParaRPr lang="en-US" alt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3FA5-B20C-C272-094F-DE853AE81B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A099E0-D3EB-471A-B013-47786E4429E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7B2C-7899-6DC7-E5D9-847A4E1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2774" name="Slide Number Placeholder 5">
            <a:extLst>
              <a:ext uri="{FF2B5EF4-FFF2-40B4-BE49-F238E27FC236}">
                <a16:creationId xmlns:a16="http://schemas.microsoft.com/office/drawing/2014/main" id="{1F2E4D79-6B2D-65D3-81AA-7D66FC4DE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EB1CA-FC44-4D30-A686-A5A5ABD0756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3D08B3-0BC5-3B14-1691-9F52D9E133BE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4098925"/>
          <a:ext cx="29718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35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a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15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1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2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800" baseline="-25000" dirty="0">
                          <a:latin typeface="Time New Roman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 dirty="0">
                          <a:latin typeface="Time New Roman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 New Roman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 New Roman"/>
                        </a:rPr>
                        <a:t>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F7A52D6-FEC0-0686-4D52-8B1C5137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CRT - Example-1</a:t>
            </a:r>
            <a:endParaRPr lang="en-US" altLang="en-US" sz="280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01EDF89-59F3-F639-92B9-ED0FF4E3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 = (a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+ 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mod M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appropriate values in equation x we get: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 = (2*35*2 + 3*21*1 + 2*15*1) mod 105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= (140 + 63 + 30) mod 105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= 233 mod 105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 = 23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Now, check for the obtained result, the given congruence equations: 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23 ≡ 2 mod 3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23 ≡ 3 mod 5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23 ≡ 2 mod 7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795A-93C0-11C7-1C32-1E67E16014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95E7B4-1199-440B-B820-43AEE6961B76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20A4-0675-0764-2319-DBC3CD75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3798" name="Slide Number Placeholder 5">
            <a:extLst>
              <a:ext uri="{FF2B5EF4-FFF2-40B4-BE49-F238E27FC236}">
                <a16:creationId xmlns:a16="http://schemas.microsoft.com/office/drawing/2014/main" id="{C10E342E-0AEA-9732-1DDE-63981C520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9FB2F-4C27-46B0-B4D1-1E35AFD82C8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17CC587-9B0C-7B24-0072-B47FAA50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5.Public Key Cryptography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0FA0B7F-3D2A-8554-ADF6-BA081871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Most significant advance in the 3000 year history of cryptography.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keys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– a public &amp; a private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since parties are not equal.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Uses clever application of number theoretic concepts to function.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Complements rather than replaces private key cryptography.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Developed to address two key issues: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Distribution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– how to have secure communications in general without having to trust a KDC with your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– how to verify a message comes intact from the claimed sender.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 invention due to Whitfield Diffie &amp; Martin Hellman at Stanford University in 1976.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57A7-9588-CDFF-B472-D03E62DBE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A8FCC1-135F-4536-8AFC-2FEFB5FFA8E9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2382-8412-7809-F3C7-3C4DCA5F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4822" name="Slide Number Placeholder 5">
            <a:extLst>
              <a:ext uri="{FF2B5EF4-FFF2-40B4-BE49-F238E27FC236}">
                <a16:creationId xmlns:a16="http://schemas.microsoft.com/office/drawing/2014/main" id="{1AE3C5B6-9432-AFC6-B1D7-0F17344616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65077-8570-431E-946F-64EFFBC6211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EE1E62E-1461-FD8B-C5FC-BEFEECFE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Cryptography</a:t>
            </a:r>
            <a:endParaRPr lang="en-US" altLang="en-US" sz="280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209B9F3-9D60-98EC-3FCE-EFEAAAA8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/ two-key / asymmetric cryptography involves the use of two keys: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 public-key, which may be known by anybody, and can be used to encrypt messages, and verify signatures.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 private-key, known only to the recipient, used to decrypt messages, and sign (create) signatures.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- those who encrypt messages or verify signatures cannot decrypt messages or create signatures.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915F-0158-102C-F213-028E35426B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34FC5F-8D68-44C2-BC02-532B7C618F17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56DE-55AE-CBC5-755B-90289E91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05C30BB0-9CFF-C6A2-7024-79D089089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77247F-6D69-4346-963A-86376CB8BD6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5847" name="Picture 2">
            <a:extLst>
              <a:ext uri="{FF2B5EF4-FFF2-40B4-BE49-F238E27FC236}">
                <a16:creationId xmlns:a16="http://schemas.microsoft.com/office/drawing/2014/main" id="{9297C585-8D53-B2CE-EB86-757E511E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70" y="4262116"/>
            <a:ext cx="4724400" cy="197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74BC2D87-3F2A-1E0A-2119-4F7D7887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Public Key Cryptography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7CD3FE7-37A4-0626-7935-633FE05D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infeasible to find decryption key knowing only algorithm &amp; encryption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easy to en/decrypt messages when the relevant (en/decrypt) key is known.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Either of the two related keys can be used for encryption, with the other used for decryption (for some algorithms).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3390-0953-1321-01EA-9F68936DA3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FFDCEB-9778-46F0-9953-FF9DA792695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D085-FE15-DBB7-1F77-26432960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1C400683-DA88-7E29-F8F5-0A1CC5CE1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6E56F-020E-46F2-B281-2CE52443723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6871" name="Picture 2">
            <a:extLst>
              <a:ext uri="{FF2B5EF4-FFF2-40B4-BE49-F238E27FC236}">
                <a16:creationId xmlns:a16="http://schemas.microsoft.com/office/drawing/2014/main" id="{489238D7-8EB2-7707-566F-3573FCC1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1"/>
            <a:ext cx="5616804" cy="295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4EACFDC-B1F5-1EAC-FDD7-C95EC23F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Applications &amp; Security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CA2F541-BB17-2B75-F156-9D3DC7DD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/ Decryption (provide secrecy)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 (provide authentication)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Key Exchange (of session keys)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Some algorithms are suitable for all uses, others are specific to one.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exhaustive search attack is always theoretically possible.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keys used are too large then it is difficult(&gt;512bits).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relies on a large enough difference in difficulty between easy (en/decrypt) and hard(cryptanalyse) problems.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hard problem is known, but is made hard enough to be impractical to break.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the use of very large numbers, hence is slow compared to private key schemes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73A3-5A97-8A65-F43C-C4AB13018E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DEE3D0-DF1D-4F79-B88A-5623EE450719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7BDF-C98A-4C78-6E23-86531ECE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F90162CA-1DD6-883F-EFC3-252268779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840E6-5F60-4F68-8AA4-91936AE58DF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74C8DEA-561C-E63C-4580-E4419BD4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Introduction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E669EB5-43A4-D874-E10C-6B5AE359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Rivest, Shamir &amp; Adleman of MIT in 1977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Best known &amp; widely used public-key scheme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Based on exponentiation in a finite (Galois) field over integers modulo a prime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nb. exponentiation takes O((log n)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operations (easy)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uses large integers (eg. 1024 bits)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security due to cost of factoring large numbers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nb. factorization takes O(e 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log n log log 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operations (hard)</a:t>
            </a:r>
          </a:p>
          <a:p>
            <a:pPr>
              <a:spcBef>
                <a:spcPts val="1200"/>
              </a:spcBef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EC0F-1A51-D3AE-9227-CC09769B7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3DEC75-017F-421C-9A85-F0E1D3FDF11C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AF77-0C60-96D5-0827-219FF797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8918" name="Slide Number Placeholder 5">
            <a:extLst>
              <a:ext uri="{FF2B5EF4-FFF2-40B4-BE49-F238E27FC236}">
                <a16:creationId xmlns:a16="http://schemas.microsoft.com/office/drawing/2014/main" id="{6CC1957A-C38B-60FE-1123-7FE6AD9BBF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360126-4A88-4033-9222-69998790874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6859339-876C-757C-D393-CF0FAB7F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RSA Public Key Cryptosystem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D9615-1EAB-9943-BFE3-62A46ECC21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F34DBC-E239-4022-BE4F-5EBA08018605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3EC4-F22E-949A-EE56-5987731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9942" name="Slide Number Placeholder 5">
            <a:extLst>
              <a:ext uri="{FF2B5EF4-FFF2-40B4-BE49-F238E27FC236}">
                <a16:creationId xmlns:a16="http://schemas.microsoft.com/office/drawing/2014/main" id="{42C114EF-C9D5-743D-0FD4-AE57553F9E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579AAB-0D88-48D3-A5CD-FB0579B5FDA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9943" name="Picture 2" descr="RSA algorithm structure | Download Scientific Diagram">
            <a:extLst>
              <a:ext uri="{FF2B5EF4-FFF2-40B4-BE49-F238E27FC236}">
                <a16:creationId xmlns:a16="http://schemas.microsoft.com/office/drawing/2014/main" id="{F9FCEC6A-4F6B-33E1-CA93-64080A031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6200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6403C72-C663-1A53-0D2E-1E99CA47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Key Setup &amp; Working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0003-B413-03C2-3447-09288DA94C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A7785-C216-4C3E-B64B-DAD67F2D19D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F9DB-32DF-3FFA-55DC-AFF6EA77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0966" name="Slide Number Placeholder 5">
            <a:extLst>
              <a:ext uri="{FF2B5EF4-FFF2-40B4-BE49-F238E27FC236}">
                <a16:creationId xmlns:a16="http://schemas.microsoft.com/office/drawing/2014/main" id="{DA5B773A-A4F6-2E97-4BD3-DE78EFFC25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B89540-37D5-4EFF-BCE7-D7C3364AAEA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0967" name="Picture 2">
            <a:extLst>
              <a:ext uri="{FF2B5EF4-FFF2-40B4-BE49-F238E27FC236}">
                <a16:creationId xmlns:a16="http://schemas.microsoft.com/office/drawing/2014/main" id="{0E0854E5-43CC-C7D4-5DF2-585E7503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14400"/>
            <a:ext cx="5867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4">
            <a:extLst>
              <a:ext uri="{FF2B5EF4-FFF2-40B4-BE49-F238E27FC236}">
                <a16:creationId xmlns:a16="http://schemas.microsoft.com/office/drawing/2014/main" id="{2190BCDA-E437-1E8F-991D-D79EA569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58674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5">
            <a:extLst>
              <a:ext uri="{FF2B5EF4-FFF2-40B4-BE49-F238E27FC236}">
                <a16:creationId xmlns:a16="http://schemas.microsoft.com/office/drawing/2014/main" id="{0CA1B28D-7335-9ADC-079B-80848CAD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34000"/>
            <a:ext cx="586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0261948-0D9B-1FD0-A542-0F236AD3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Example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D599248-6B20-7C7B-89A7-7F40DD9F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149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 primes: p=17 &amp; q=11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Compute n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=17 x 11=187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Compute ø(n)=(p–1)(q-1)=16 x 10=160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Select e: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(e,160)=1; choose e=7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Determine d: de =1 mod 160 and d &lt; 160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is d=23 since 23x7=161= 10x160+1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Publish public key PU={7,187}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Keep secret private key PR={23,187}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EC70-88F8-0729-0FF6-B2A2E28902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F5D9EC-9714-40E9-B57D-878BB40498CA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8E21-E326-7883-EBA1-447D8749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1990" name="Slide Number Placeholder 5">
            <a:extLst>
              <a:ext uri="{FF2B5EF4-FFF2-40B4-BE49-F238E27FC236}">
                <a16:creationId xmlns:a16="http://schemas.microsoft.com/office/drawing/2014/main" id="{D7BA0AA1-6F46-57B5-C85C-B0EB57108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9AE8F5-EDBC-47B3-97A8-EA759C6CD88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1991" name="Picture 2">
            <a:extLst>
              <a:ext uri="{FF2B5EF4-FFF2-40B4-BE49-F238E27FC236}">
                <a16:creationId xmlns:a16="http://schemas.microsoft.com/office/drawing/2014/main" id="{337F3215-EB9E-0653-0D81-24E35AB6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33" y="2332635"/>
            <a:ext cx="5447907" cy="160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B43946C-1F64-C6B3-65DE-04144801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Numbers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4126AA4-5F38-679F-605B-527E668F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Any integer a &gt; 1 can be factored in a unique way as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where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&lt;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&lt; ... &lt;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are prime numbers and where each is a positive integer.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as the fundamental theorem of arithmetic; a proof can be found in any text on number theory..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P is the set of all prime numbers, then any positive integer a can be written uniquely in the following form.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right-hand side is the product over all possible prime numbers p; for any particular value of a, most of the exponents 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will be 0.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9B88-7D24-F0AD-4FF8-A96F101AF5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ED77FA-260F-4DF8-93C1-DAC5AD54AC85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DCCB-FE78-CC9C-4801-A2828503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4342" name="Slide Number Placeholder 5">
            <a:extLst>
              <a:ext uri="{FF2B5EF4-FFF2-40B4-BE49-F238E27FC236}">
                <a16:creationId xmlns:a16="http://schemas.microsoft.com/office/drawing/2014/main" id="{78AF8DC3-393A-2618-E27B-1DC9A6D4FE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FEA0D-1E44-4E17-A871-77FF19CEE09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4343" name="Picture 3">
            <a:extLst>
              <a:ext uri="{FF2B5EF4-FFF2-40B4-BE49-F238E27FC236}">
                <a16:creationId xmlns:a16="http://schemas.microsoft.com/office/drawing/2014/main" id="{DF0D4833-8B5C-B526-5E09-B451B175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6" y="990600"/>
            <a:ext cx="18700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4">
            <a:extLst>
              <a:ext uri="{FF2B5EF4-FFF2-40B4-BE49-F238E27FC236}">
                <a16:creationId xmlns:a16="http://schemas.microsoft.com/office/drawing/2014/main" id="{A73CCBF4-CC83-BA8A-DD69-252D4B46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2438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5">
            <a:extLst>
              <a:ext uri="{FF2B5EF4-FFF2-40B4-BE49-F238E27FC236}">
                <a16:creationId xmlns:a16="http://schemas.microsoft.com/office/drawing/2014/main" id="{7F6BA51C-A9E1-584C-6C09-2A3D63C25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5067300"/>
            <a:ext cx="3019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6">
            <a:extLst>
              <a:ext uri="{FF2B5EF4-FFF2-40B4-BE49-F238E27FC236}">
                <a16:creationId xmlns:a16="http://schemas.microsoft.com/office/drawing/2014/main" id="{94E2044A-A4B2-28BF-DA05-AFA7B5AF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4648201"/>
            <a:ext cx="35433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2765F202-FFAA-7806-CF33-7F20167D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Security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FB7503B-63EA-EC6D-ABD1-047394C0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Possible approaches to attacking RSA are: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key search (infeasible given size of numbers)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attacks (based on difficulty of computing ø(n), by factoring modulus n)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Timing attacks (on running of decryption)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Chosen ciphertext attacks (given properties of RSA)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B71C8-063E-A32F-E55E-72C933E1AB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AE73A7-DCBD-4CAE-A86F-6B574A70470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4B67-A639-75AC-3189-DDCCEF56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3014" name="Slide Number Placeholder 5">
            <a:extLst>
              <a:ext uri="{FF2B5EF4-FFF2-40B4-BE49-F238E27FC236}">
                <a16:creationId xmlns:a16="http://schemas.microsoft.com/office/drawing/2014/main" id="{3009E0C3-77F8-3EC6-698B-AF1BCF2C2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3B753C-4E2E-4019-93CA-F48B3214F2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DAADF5D-D640-90B6-2BCA-A3B40225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Factoring Problem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EE6206C-2214-43E8-C720-CC392269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approach takes 3 forms: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Factor n=p.q, hence compute ø(n) and then 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Determine ø(n) directly and compute 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Find d directly.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Currently believe all equivalent to factoring.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seen slow improvements over the years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as of May-05 best is 200 decimal digits (663) bit with LS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Biggest improvement comes from improved algorithm.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Currently assume 1024-2048 bit RSA is secure.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ensure p, q of similar size and matching other constraints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377A-E0EF-47A7-ACE2-93AC2F1C7A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93C96F-81E6-4000-B028-0A96DEC34137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BB74-8D03-71FD-EA32-7FE98218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4038" name="Slide Number Placeholder 5">
            <a:extLst>
              <a:ext uri="{FF2B5EF4-FFF2-40B4-BE49-F238E27FC236}">
                <a16:creationId xmlns:a16="http://schemas.microsoft.com/office/drawing/2014/main" id="{DA8B1100-5F9D-69D9-129A-65DB8946A4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26C93-F2D8-429E-A066-B75FCBC6E6E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B107A65-AA74-9FAB-FB93-7FF3E661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Attacks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1B178B7-7549-1E3C-36EE-6A608518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Paul Kocher in mid-1990’s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Exploit timing variations in operations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eg. multiplying by small vs large number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IF's varying which instructions executed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Infer operand size based on time taken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RSA exploits time taken in exponentiation , countermeasures includes: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 constant exponentiation time.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Add random delays.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Blind values used in calculations.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3FF2-2813-9E60-B575-2535921A0A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E3095A-C20F-4700-88C6-5705FCC514D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9E00-65C9-A448-5D92-D28B19C8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5062" name="Slide Number Placeholder 5">
            <a:extLst>
              <a:ext uri="{FF2B5EF4-FFF2-40B4-BE49-F238E27FC236}">
                <a16:creationId xmlns:a16="http://schemas.microsoft.com/office/drawing/2014/main" id="{EA9749F6-B570-64B7-0D9A-924D5B38D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401E7E-429C-428C-98E9-08ACAFF1CB1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1E2AF8B-0C4A-4D0D-109C-27646749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Ciphertext Attacks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7541BEF-C207-D513-9469-4331580F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RSA is vulnerable to a Chosen Ciphertext Attack (CCA)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chooses ciphertexts &amp; gets decrypted plaintext back.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Choose ciphertext to exploit properties of RSA to provide info to help cryptanalysis.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counter with random pad of plaintext or use Optimal Asymmetric Encryption Padding (OASP).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54EA-5A31-CD90-4BE7-19AA3F9956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AA76F5-8CE6-4D04-B0CB-420C7B41D48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B113-4804-C19B-1C46-67C0E09C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888F95FA-7498-9846-853B-DFFACCF29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242590-D18C-4E34-BAC2-1653400E52D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5F7C6BE-CCEC-FCBB-BE40-7D37ACF7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6.Key Management &amp; Distribution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42B0DA7-9A81-E7F2-6CB5-E29181AC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encryption helps address key distribution problems.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two aspects of this: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I. Distribution of public keys.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II. Use of public-key encryption to distribute secret keys.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I. Distribution of public keys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be considered as using one of the following approaches: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 announcement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Publicly available directory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authority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certificates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D80E-9924-42D4-884B-DEDDC9A9DD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F79D68-5B6E-44E6-915A-D777E7357B5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41E6-2D14-1A50-643E-186A863B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id="{2A35ED53-D4CD-65AE-0758-2878A722F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4D877-C357-487D-B48F-D450901DED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33745BA-7B9D-10A6-7983-4AFC3A11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6.a.Public Announcement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A7FCBC4-B4A1-D963-94E4-B7B50A22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distribute public keys to recipients or broadcast to community at large.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eg. append PGP keys to email messages or post to news groups or email list.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Major weakness is forgery.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create a key claiming to be someone else and broadcast it.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Until forgery is discovered anyone with forged key can masquerade as claimed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6CCD-B827-C27F-0D3A-87F20782A0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C40BA0-F4F3-4BE9-8A14-1C03A0A45DEC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6D1E-ACE0-00CC-7276-622A9B18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8134" name="Slide Number Placeholder 5">
            <a:extLst>
              <a:ext uri="{FF2B5EF4-FFF2-40B4-BE49-F238E27FC236}">
                <a16:creationId xmlns:a16="http://schemas.microsoft.com/office/drawing/2014/main" id="{E2FAB437-CDF7-C80C-A7F8-88B6A90B1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D9793-F04A-4D56-AB6F-8F16B7EE6DD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4E26566-0919-554B-365E-C625F7D6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6.b.Publicly Available Directory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33343D2-5C2C-D057-1D71-0C63F370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obtain greater security by registering public keys with a publicly available dynamic directory.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must be trusted with properties: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Contains {name, public-key} entries.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register securely with directory authority.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can replace key at any time.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is periodically published.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can be accessed electronically.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Still vulnerable to tampering or forgery.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9FE8-BB47-EA01-59EF-42B9B6217F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30F66A-A5D6-43EB-A63E-255A857F446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2442-948A-6E2D-EE06-F8FB4F1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9158" name="Slide Number Placeholder 5">
            <a:extLst>
              <a:ext uri="{FF2B5EF4-FFF2-40B4-BE49-F238E27FC236}">
                <a16:creationId xmlns:a16="http://schemas.microsoft.com/office/drawing/2014/main" id="{587CB8B2-1E69-E8FF-4E8D-D524FDCD2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EE50BA-5639-4873-9C65-0E753AD0F99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9159" name="Picture 7">
            <a:extLst>
              <a:ext uri="{FF2B5EF4-FFF2-40B4-BE49-F238E27FC236}">
                <a16:creationId xmlns:a16="http://schemas.microsoft.com/office/drawing/2014/main" id="{FE66921F-A479-074C-80B8-B66E4FD6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038601"/>
            <a:ext cx="37338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F51CA48-84EC-8DDD-19C5-E02A8A21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6.c.Public Key Authority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C0B31395-FC72-2F61-4B08-16DFCE28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Improves security by tightening control over distribution of keys from directory.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properties of directory.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Requires users to know public key for the directory.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interact with directory to obtain any desired public key securely.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Require real-time access to directory when keys are needed.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55AB-19DD-897D-921D-FFDEA8D9F0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59A681-BAFC-4CC5-B9A8-AC3031BC630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180F-CAC7-3D99-E8CE-B43A7F74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0182" name="Slide Number Placeholder 5">
            <a:extLst>
              <a:ext uri="{FF2B5EF4-FFF2-40B4-BE49-F238E27FC236}">
                <a16:creationId xmlns:a16="http://schemas.microsoft.com/office/drawing/2014/main" id="{10E37153-AAED-96DD-E587-CE60D9BCC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772FA1-7A54-456B-BB15-AFF056D6519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C5C56C1-45A7-C564-0225-9DCBC8E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6.c.Public Key Authority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924C-A175-4746-EC91-208FD7E8AF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C9A563-4E92-447C-8961-75DB010135A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F148-234F-AFBA-367E-C4873FBA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1206" name="Slide Number Placeholder 5">
            <a:extLst>
              <a:ext uri="{FF2B5EF4-FFF2-40B4-BE49-F238E27FC236}">
                <a16:creationId xmlns:a16="http://schemas.microsoft.com/office/drawing/2014/main" id="{0FB06E22-6A51-AD0A-D203-98ABE3B5F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204DEB-6819-42A3-B467-B60DC4D9F43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07" name="Picture 2">
            <a:extLst>
              <a:ext uri="{FF2B5EF4-FFF2-40B4-BE49-F238E27FC236}">
                <a16:creationId xmlns:a16="http://schemas.microsoft.com/office/drawing/2014/main" id="{B01FCF35-46C2-B7E8-B0F1-A7C82DC4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1219200"/>
            <a:ext cx="82470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1091182-9555-8D84-1A5B-83608987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6.d.Public Key Certificates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8B1041FD-D7C7-2CBF-186D-F5F4785D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allow key exchange without real-time access to public-key authority.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certificate binds identity to public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information such as period of validity, rights of use etc.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all contents signed by a trusted Public-Key or Certificate Authority (CA).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be verified by anyone who knows the public-key authorities public-key.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8C40-EDF0-EB1D-8938-59FEAF8168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2EAFE0-282C-4BC7-B50D-D59022319176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5941-4B08-AE58-2C04-EC115D4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2230" name="Slide Number Placeholder 5">
            <a:extLst>
              <a:ext uri="{FF2B5EF4-FFF2-40B4-BE49-F238E27FC236}">
                <a16:creationId xmlns:a16="http://schemas.microsoft.com/office/drawing/2014/main" id="{7AAE09F5-CD0B-AD4D-CDF6-029A5B61C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3B1968-7F66-4EAA-93F9-FE92B4571E5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E992EB4-7015-84A2-3356-5966E11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Factors</a:t>
            </a:r>
            <a:endParaRPr lang="en-US" altLang="en-US" sz="280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B924F26-A0DB-DA7A-4260-D4262BE6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numbers is equivalent to adding the corresponding exponents.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Define k = ab. Integer k can be expressed as the product of powers of primes.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that 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prime factors of a and b, to say that a divides b? Any integer of the form can be divided only by an integer that is of a lesser or equal power of the same prime number, pj with j&lt;= 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53DCD-CC3B-5164-BF56-053484DCB9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FD7268-B153-4CC2-9FD4-37D0BA06442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7B2B-258F-F99E-C601-91F95053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13CA623E-1408-7918-08C0-8A9024ECD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7B06E2-1C0F-4ABD-86AC-3FC105D1FF6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367" name="Picture 2">
            <a:extLst>
              <a:ext uri="{FF2B5EF4-FFF2-40B4-BE49-F238E27FC236}">
                <a16:creationId xmlns:a16="http://schemas.microsoft.com/office/drawing/2014/main" id="{377B2912-0A7C-72F3-94DA-D4EC84776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2705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3">
            <a:extLst>
              <a:ext uri="{FF2B5EF4-FFF2-40B4-BE49-F238E27FC236}">
                <a16:creationId xmlns:a16="http://schemas.microsoft.com/office/drawing/2014/main" id="{A68E7A02-A725-6731-9109-DF057C59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873250"/>
            <a:ext cx="12858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4">
            <a:extLst>
              <a:ext uri="{FF2B5EF4-FFF2-40B4-BE49-F238E27FC236}">
                <a16:creationId xmlns:a16="http://schemas.microsoft.com/office/drawing/2014/main" id="{1DF8C1A3-2A5D-741B-11B0-5A6F32A4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1"/>
            <a:ext cx="647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5">
            <a:extLst>
              <a:ext uri="{FF2B5EF4-FFF2-40B4-BE49-F238E27FC236}">
                <a16:creationId xmlns:a16="http://schemas.microsoft.com/office/drawing/2014/main" id="{F907952F-E084-859A-1885-385106D7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4038600"/>
            <a:ext cx="32575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6">
            <a:extLst>
              <a:ext uri="{FF2B5EF4-FFF2-40B4-BE49-F238E27FC236}">
                <a16:creationId xmlns:a16="http://schemas.microsoft.com/office/drawing/2014/main" id="{8CD8C4C1-1787-6801-C484-4AE492E5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7600"/>
            <a:ext cx="327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11A8D2D-1B7A-3BD8-2ECA-FDD5A81D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6.d.Public Key Certificates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0B099-FD57-BC0E-7937-F3C067EC32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CAC2A2-70C6-46D4-A3D9-43167F7085FE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846B-E8A5-CE33-0474-29B0E096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3867CB1E-446D-B103-3A2D-8E6C9A900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099BF7-AB2F-4823-B4E8-654E86C2817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4E549255-4616-97E9-62E6-E1511B1E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6" y="1371600"/>
            <a:ext cx="77692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A65E8E3-9BCE-A822-A0F2-A19B70F5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II.Public-Key Distribution of Secret Keys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E334E04-2078-1675-CBEE-2E5039B0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 previous methods to obtain public-key.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use for secrecy or authentication.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algorithms are slow.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 usually want to use private-key encryption to protect message contents.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a session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several alternatives for negotiating a suitable session.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B831-49EF-436F-50FB-6871D95183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F9EE61-E4B0-43E2-89DB-60AD72FB955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BF3C-6230-D246-6831-50986C6E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4278" name="Slide Number Placeholder 5">
            <a:extLst>
              <a:ext uri="{FF2B5EF4-FFF2-40B4-BE49-F238E27FC236}">
                <a16:creationId xmlns:a16="http://schemas.microsoft.com/office/drawing/2014/main" id="{420E27DD-A67C-2ABA-8B1F-C0BA2AFBF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89C030-3E5C-45A8-84FA-42456740645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F3B023D-3C8D-130D-F9D4-37A58F3E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Secret Key Distribution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D45D570-9A24-1F9C-6FCE-D4FB0AFE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Merkle in 1979.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generates a new temporary public key pair.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sends B the public key and their identity.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 generates a session key K sends it to A encrypted using the supplied public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decrypts the session key and both use.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that an opponent can intercept and impersonate both halves of protocol.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9EC9-6B67-1575-592B-D6024DBB71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E82559-2EC4-4E61-8E28-4F5532E7A5A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363D-F9AA-F68D-54B1-9E866A86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5302" name="Slide Number Placeholder 5">
            <a:extLst>
              <a:ext uri="{FF2B5EF4-FFF2-40B4-BE49-F238E27FC236}">
                <a16:creationId xmlns:a16="http://schemas.microsoft.com/office/drawing/2014/main" id="{7BFF6FEB-EBB0-3155-6F34-A5640345CE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5AC32-244A-4480-B19D-FCB1891DA93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D4F6A82D-B7CA-FDFF-C1BE-18DA2CD8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Public-Key Distribution of Secret Keys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16D54B6C-8B36-414E-0071-1417E721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8C8A-33B4-ED38-083B-A3B73B5C2B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70ED9F-5E60-47E4-B821-2F6978BA326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E5ED-9EF1-09CA-3A2C-24E19BD9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5F7FCA5E-AF0E-3196-DD3C-8655FF474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03238-C251-4D13-BC58-605052954C1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6327" name="Picture 2">
            <a:extLst>
              <a:ext uri="{FF2B5EF4-FFF2-40B4-BE49-F238E27FC236}">
                <a16:creationId xmlns:a16="http://schemas.microsoft.com/office/drawing/2014/main" id="{343D442C-90E5-C77B-6A05-6B525B28D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4" y="1828801"/>
            <a:ext cx="8180387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A02EC7D1-6A50-1F18-2484-5E1E95BF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Key Distribution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C946CBCF-DE1C-2DEC-007D-38F4CDBD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Retain use of private-key KDC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Shares secret master key with each user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Distributes session key using master key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used to distribute master keys especially useful with widely distributed users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Rationale - performance, backward compatibility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96B6-2576-B948-4ADF-641CE81AA3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58AEE0-84B9-4357-8C57-047A62538E4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1269-50B4-EADA-A606-B9708341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AEBA2ECD-EB3F-D4E8-20B6-23FF9F9B2A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CDC993-DF1A-4F6D-96A0-569794404DE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568D905-2CD8-2D45-A283-94C4A854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6.e.Diffie-Hellman Key Exchange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3FD3C80-FFFA-7E02-6A73-4C194675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First public-key type scheme proposed by Diffie &amp; Hellman in 1976 along with the exposition of public key concepts.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Now know that Williamson (UK CESG)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Secretly proposed the concept in 1970, is a practical method for public exchange of a secret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Used in a number of commercial products.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3A95-3F9C-9A25-D3F5-E640E66E63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C6AE0A-5694-4CBC-8ABF-D7EB8210FF9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24C3-CD19-48E6-2E85-06F8703D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8374" name="Slide Number Placeholder 5">
            <a:extLst>
              <a:ext uri="{FF2B5EF4-FFF2-40B4-BE49-F238E27FC236}">
                <a16:creationId xmlns:a16="http://schemas.microsoft.com/office/drawing/2014/main" id="{D7EDD23C-D434-ECD8-6921-044DB2D30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F8D1CC-9905-4C2B-9734-9174E277F1B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E11E76F-4AF5-E418-EF17-98A112F7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Diffie-Hellman Key Exchange</a:t>
            </a:r>
            <a:endParaRPr lang="en-US" altLang="en-US" sz="2800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C33CE3B-0843-6F79-D598-E2BF95AA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public-key distribution scheme.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to exchange an arbitrary message.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Rather it can establish a common key known only to the two participants.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Value of key depends on the participants (and their private and public key information)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Based on exponentiation in a finite (Galois) field (modulo a prime or a polynomial) – easy.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relies on the difficulty of computing discrete logarithms (similar to factoring) – hard.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49C8-4D63-610F-BCFA-AB66137E80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BB4444-A486-4F34-B147-AA1D9C2B6A5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FD6D-E4C6-D1B2-9CF5-4F108870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9398" name="Slide Number Placeholder 5">
            <a:extLst>
              <a:ext uri="{FF2B5EF4-FFF2-40B4-BE49-F238E27FC236}">
                <a16:creationId xmlns:a16="http://schemas.microsoft.com/office/drawing/2014/main" id="{089DAA77-558F-69FB-B90C-F308282D3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4B2C0-373C-4AA4-A726-8AAB0DC98D2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EDA9650-E188-4752-52D2-4A5FB463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Diffie-Hellman Setup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87003426-D408-78A7-3C33-A0925790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All users agree on global parameters: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Large prime integer or polynomial q.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α being a primitive root of q.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Each user (eg. A) generates their keys (private &amp; public).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Chooses a secret key (number): 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&lt; q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their public key: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α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q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Each user makes public that key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363B-4F93-8D42-48C5-489DC740EF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F60CD4-01B7-4D4F-AE6F-AFFB27CC9DD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BC53-0CAC-205B-0E2E-DB0A47AD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0422" name="Slide Number Placeholder 5">
            <a:extLst>
              <a:ext uri="{FF2B5EF4-FFF2-40B4-BE49-F238E27FC236}">
                <a16:creationId xmlns:a16="http://schemas.microsoft.com/office/drawing/2014/main" id="{12536EEF-B8C7-E4FA-7A40-2E2F180CA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51932-1049-4B1B-A38C-920DDDE6AD3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6F6E444-7172-6260-F2F7-F9324A10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Diffie-Hellman Key Exchange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69056266-DD74-B212-522E-7852BDE8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Shared session key for users A &amp; B is 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xA. xB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q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q (which B can compute)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q (which A can compute)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session key in private-key encryption scheme between Alice and Bob.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Alice and Bob subsequently communicate, they will have the same key as before, unless they choose new public-keys.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Attacker needs an x, must solve discrete log.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D087-D09E-BB95-DBF6-E5C2504A3F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A0EFFE-3C79-42AC-B434-C243AD0516F1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A08B-4294-6E5C-2B1F-1F409B7A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1446" name="Slide Number Placeholder 5">
            <a:extLst>
              <a:ext uri="{FF2B5EF4-FFF2-40B4-BE49-F238E27FC236}">
                <a16:creationId xmlns:a16="http://schemas.microsoft.com/office/drawing/2014/main" id="{B8F283F9-3BEF-C9DD-B805-B63A20F25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921C31-6F58-45D0-90E5-3FE72F0EC08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E152178A-DD06-A1D6-0F69-4CC58AFC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Diffie-Hellman Key Exchange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BB6E-ECD9-4895-2414-512AE2833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636060-1396-4E80-AB10-F21BB6DAC379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5492-A76E-26DE-D438-896D574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2470" name="Slide Number Placeholder 5">
            <a:extLst>
              <a:ext uri="{FF2B5EF4-FFF2-40B4-BE49-F238E27FC236}">
                <a16:creationId xmlns:a16="http://schemas.microsoft.com/office/drawing/2014/main" id="{631F391D-9F08-0F45-8D0E-7E172452BB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223E2A-9EAA-4FFE-8AB6-5C7CA795970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2471" name="AutoShape 4" descr="blob:https://web.whatsapp.com/b3b67d70-c460-420f-ac1c-cf44c4f7216c">
            <a:extLst>
              <a:ext uri="{FF2B5EF4-FFF2-40B4-BE49-F238E27FC236}">
                <a16:creationId xmlns:a16="http://schemas.microsoft.com/office/drawing/2014/main" id="{25395562-88F3-A966-B967-412E55E37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62472" name="Picture 9">
            <a:extLst>
              <a:ext uri="{FF2B5EF4-FFF2-40B4-BE49-F238E27FC236}">
                <a16:creationId xmlns:a16="http://schemas.microsoft.com/office/drawing/2014/main" id="{9E541C1B-8CCD-3E5F-DF11-7C260F85D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6" y="990600"/>
            <a:ext cx="55276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0">
            <a:extLst>
              <a:ext uri="{FF2B5EF4-FFF2-40B4-BE49-F238E27FC236}">
                <a16:creationId xmlns:a16="http://schemas.microsoft.com/office/drawing/2014/main" id="{B1758D07-5FE8-B05C-6DE1-44912EA2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1"/>
            <a:ext cx="5562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1">
            <a:extLst>
              <a:ext uri="{FF2B5EF4-FFF2-40B4-BE49-F238E27FC236}">
                <a16:creationId xmlns:a16="http://schemas.microsoft.com/office/drawing/2014/main" id="{D5148F5E-96B3-FD9F-90C0-0B4F1909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5562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2">
            <a:extLst>
              <a:ext uri="{FF2B5EF4-FFF2-40B4-BE49-F238E27FC236}">
                <a16:creationId xmlns:a16="http://schemas.microsoft.com/office/drawing/2014/main" id="{ACFE24B7-9480-BF86-4501-36A68684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92688"/>
            <a:ext cx="55626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13">
            <a:extLst>
              <a:ext uri="{FF2B5EF4-FFF2-40B4-BE49-F238E27FC236}">
                <a16:creationId xmlns:a16="http://schemas.microsoft.com/office/drawing/2014/main" id="{03FB8C6E-BB5D-148C-E666-597A103C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870461"/>
            <a:ext cx="5562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A23A39B-2614-4329-4D01-34CEE228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Factors</a:t>
            </a:r>
            <a:endParaRPr lang="en-US" altLang="en-US" sz="28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F6B5E88-B6BA-B128-C416-A60D0ED8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/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/>
          </a:p>
          <a:p>
            <a:pPr algn="just">
              <a:spcBef>
                <a:spcPts val="1200"/>
              </a:spcBef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determine the greatest common divisor of two positive integers if we express each integer as the product of primes.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k = gcd(a,b) then 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min(a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for all p.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F654-89D1-9975-C1A7-DDFB0478DD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851160-F05B-4313-86A3-FBB0DE1F42F4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6841-525D-FEAC-5BA8-4057DCBE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B451C222-82FC-5388-9194-A32CE30D2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C04A6-88D8-4638-992F-250A3A3FA12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91" name="Picture 2">
            <a:extLst>
              <a:ext uri="{FF2B5EF4-FFF2-40B4-BE49-F238E27FC236}">
                <a16:creationId xmlns:a16="http://schemas.microsoft.com/office/drawing/2014/main" id="{C58EC519-9251-48EF-E45B-FC83C96C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40386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3">
            <a:extLst>
              <a:ext uri="{FF2B5EF4-FFF2-40B4-BE49-F238E27FC236}">
                <a16:creationId xmlns:a16="http://schemas.microsoft.com/office/drawing/2014/main" id="{F75120B5-DD1E-1D2C-7B14-D2D6E5143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219200"/>
            <a:ext cx="4492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4">
            <a:extLst>
              <a:ext uri="{FF2B5EF4-FFF2-40B4-BE49-F238E27FC236}">
                <a16:creationId xmlns:a16="http://schemas.microsoft.com/office/drawing/2014/main" id="{EFFCF877-3686-BA78-010F-8E901B966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00600"/>
            <a:ext cx="266223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224B24C-1176-0BD5-11FB-C74F7163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Diffie-Hellman Example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1B97C480-4426-7559-1BE6-5A8D3CF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Given, q=7, Choose such that it is a primitive root of q and </a:t>
            </a:r>
            <a:r>
              <a:rPr lang="el-GR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&lt;q, Therefore </a:t>
            </a:r>
            <a:r>
              <a:rPr lang="el-GR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=2.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A Key Generation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i) 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3, 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ii)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q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8 mod 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Secret Key Generation by A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(Y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q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= 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= 8 mod 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412C-4493-D7EE-B8EB-7FF734E20B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CBBB4F-AB87-467A-B14C-0494CA6B4A54}" type="datetime1">
              <a:rPr lang="en-US"/>
              <a:pPr>
                <a:defRPr/>
              </a:pPr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2BB6-B195-0AB1-B58A-CA98FF2D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4331" y="6492875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3494" name="Slide Number Placeholder 5">
            <a:extLst>
              <a:ext uri="{FF2B5EF4-FFF2-40B4-BE49-F238E27FC236}">
                <a16:creationId xmlns:a16="http://schemas.microsoft.com/office/drawing/2014/main" id="{648456F6-3141-A135-8659-8128A88603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4ED027-3DFF-4E82-BD76-D26934791A5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2471" name="TextBox 8">
            <a:extLst>
              <a:ext uri="{FF2B5EF4-FFF2-40B4-BE49-F238E27FC236}">
                <a16:creationId xmlns:a16="http://schemas.microsoft.com/office/drawing/2014/main" id="{E5927356-CEB0-01A1-74CF-C3BB30E1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752601"/>
            <a:ext cx="3733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B Key Generation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i) 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4, 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ii)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q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16 mod 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Secret Key Generation by B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(Y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q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= 1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mod 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= 1 mod 7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>
              <a:spcBef>
                <a:spcPts val="600"/>
              </a:spcBef>
              <a:buNone/>
            </a:pPr>
            <a:endParaRPr lang="en-US" altLang="en-US" sz="2200">
              <a:latin typeface="Arial" panose="020B0604020202020204" pitchFamily="34" charset="0"/>
            </a:endParaRPr>
          </a:p>
        </p:txBody>
      </p:sp>
      <p:sp>
        <p:nvSpPr>
          <p:cNvPr id="63496" name="TextBox 9">
            <a:extLst>
              <a:ext uri="{FF2B5EF4-FFF2-40B4-BE49-F238E27FC236}">
                <a16:creationId xmlns:a16="http://schemas.microsoft.com/office/drawing/2014/main" id="{5134B7A2-3516-3AD6-08A0-7E20C7391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07114"/>
            <a:ext cx="335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 New Roman"/>
              </a:rPr>
              <a:t>Both Values K</a:t>
            </a:r>
            <a:r>
              <a:rPr lang="en-US" altLang="en-US" sz="1800" baseline="-25000">
                <a:latin typeface="Time New Roman"/>
              </a:rPr>
              <a:t>A</a:t>
            </a:r>
            <a:r>
              <a:rPr lang="en-US" altLang="en-US" sz="1800">
                <a:latin typeface="Time New Roman"/>
              </a:rPr>
              <a:t> &amp; K</a:t>
            </a:r>
            <a:r>
              <a:rPr lang="en-US" altLang="en-US" sz="1800" baseline="-25000">
                <a:latin typeface="Time New Roman"/>
              </a:rPr>
              <a:t>B</a:t>
            </a:r>
            <a:r>
              <a:rPr lang="en-US" altLang="en-US" sz="1800">
                <a:latin typeface="Time New Roman"/>
              </a:rPr>
              <a:t> are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E8BA52FA-61DB-E4F5-4FFC-17EFCE04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Exchange Protocol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AD21424A-E93B-EFAD-B864-7B03B8E2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could create random private/public D-H keys each time they communicate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could create a known private/public D-H key and publish in a directory, then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Consulted and used to securely communicate with them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these are vulnerable to a meet in the Middle Attack.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keys are needed.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B439-0BED-013A-5CFF-F606279EF8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0541CD-DA35-4064-8615-FC4B671E91B5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2EF9-75A2-EAD6-D232-4E50A7A4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4518" name="Slide Number Placeholder 5">
            <a:extLst>
              <a:ext uri="{FF2B5EF4-FFF2-40B4-BE49-F238E27FC236}">
                <a16:creationId xmlns:a16="http://schemas.microsoft.com/office/drawing/2014/main" id="{B7CB2A88-CF39-06AF-62AF-1D61E8486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D91075-32D8-40A2-B92D-61EC52B3461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AF39A21-CD9C-5EF9-287A-E38A61F5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Cryptography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FAF2CD32-EBAC-9140-9055-53AD18EA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public-key crypto (RSA, D-H) use either integer or polynomial arithmetic with very large numbers / polynomials.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Imposes a significant load in storing and processing keys and messages.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is to use elliptic curves.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Offers same security with smaller bit sizes.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Newer, but not as well analysed.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5AF1-1F99-6597-5EEC-2085BF8208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B9CBCD-2681-41E3-8636-612EB523838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93E5-44E4-60AD-72A5-FBABD272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5542" name="Slide Number Placeholder 5">
            <a:extLst>
              <a:ext uri="{FF2B5EF4-FFF2-40B4-BE49-F238E27FC236}">
                <a16:creationId xmlns:a16="http://schemas.microsoft.com/office/drawing/2014/main" id="{EAB358CC-D5CC-F034-404A-AA244924F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6166C1-F291-4D04-BD81-35DFFD04C38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DE68EA65-84C5-8CC0-286C-2EC927E5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Elliptic Curves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A32148DE-10D6-4FAE-CF7D-13968BD8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 elliptic curve is defined by an equation in two variables x &amp; y, with coefficients.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cubic elliptic curve of form y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+ ax + b, where x, y, a, b are all real numbers, also define zero point O.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addition operation for elliptic curve.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Geometrically sum of  P+Q is reflection of intersection –(P+Q).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32D3-6D36-279E-6933-7C26B48A9A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DDD5C0-B00B-4CE8-955D-5A55362DCAFE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CBB1-079B-30CF-2C93-0810F7D7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6566" name="Slide Number Placeholder 5">
            <a:extLst>
              <a:ext uri="{FF2B5EF4-FFF2-40B4-BE49-F238E27FC236}">
                <a16:creationId xmlns:a16="http://schemas.microsoft.com/office/drawing/2014/main" id="{2A2B3C14-1E75-8C50-62B4-AF2A0C950F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CD650-2418-410E-971F-E71398769A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6567" name="Picture 3">
            <a:extLst>
              <a:ext uri="{FF2B5EF4-FFF2-40B4-BE49-F238E27FC236}">
                <a16:creationId xmlns:a16="http://schemas.microsoft.com/office/drawing/2014/main" id="{D7344499-8AED-D544-6A1B-83A8EDF4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78" y="3606800"/>
            <a:ext cx="60198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22B6C37D-67A1-EFCE-11EF-94BE0D31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Elliptic Curves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99CBAA9E-EA7D-C8D8-4499-AEED44EC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cryptography uses curves whose variables &amp; coefficients are finite.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two families commonly used: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Prime curves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(a,b) defined over Z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use integers modulo a prime. 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best in software.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Binary curves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(a,b) defined over GF(2</a:t>
            </a:r>
            <a:r>
              <a:rPr lang="en-US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use polynomials with binary coefficients.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best in hardware.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A9A2-B078-DF7A-94CC-3A333EFB3D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50E2A1-DC3C-47C4-A8AD-E21929BFA993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82D0-3F6D-0D51-70AE-0B301FF4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7590" name="Slide Number Placeholder 5">
            <a:extLst>
              <a:ext uri="{FF2B5EF4-FFF2-40B4-BE49-F238E27FC236}">
                <a16:creationId xmlns:a16="http://schemas.microsoft.com/office/drawing/2014/main" id="{B92087B7-8C53-5AA1-93AA-BEF62C8D3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C18B57-A1DD-4342-B42F-1B550AF8800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1300123C-FBCF-5FC3-D896-378ED7CB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Cryptography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B1214EC2-5024-5C7D-DB8F-07E7E441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ECC addition is analog of modulo multiply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ECC repeated addition is analog of modulo exponentiation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“hard” problem equiv to discrete log(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Trapdoor Function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Q=kP, where Q,P belong to a prime curve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Is “easy” to compute Q given k,P.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But “hard” to find k given Q,P.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Known as the elliptic curve logarithm problem.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Certicom example: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(9,17)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AB1A-D184-5C54-5919-142822732C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CE612E-6D7D-458C-8CE7-76D57B03B238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45EE-4010-303D-2F9A-BF26385C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8614" name="Slide Number Placeholder 5">
            <a:extLst>
              <a:ext uri="{FF2B5EF4-FFF2-40B4-BE49-F238E27FC236}">
                <a16:creationId xmlns:a16="http://schemas.microsoft.com/office/drawing/2014/main" id="{0F349172-B1F4-897A-B6D2-C0E71D36E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4D7913-7FFB-41CA-BE5C-790DD6B749E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10DB0A4D-BD28-0F57-25CA-797F198F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Diffie-Hellman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03D66505-E0C1-B95C-F048-E679C263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do key exchange analogous to D-H.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select a suitable curve E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(a,b).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Select base point G=(x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with large order n such that nG=O.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&amp; B select private keys 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&lt;n, 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Compute public keys: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G,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Compute shared key: 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Same since, K=n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5A2C-1B05-478A-3020-7BE175735F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927E52-8A54-4B9C-BC10-845B74FC587B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80F5-9A11-5895-F390-04032817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9638" name="Slide Number Placeholder 5">
            <a:extLst>
              <a:ext uri="{FF2B5EF4-FFF2-40B4-BE49-F238E27FC236}">
                <a16:creationId xmlns:a16="http://schemas.microsoft.com/office/drawing/2014/main" id="{E08FDE77-0281-E0E6-564C-B538E41E3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4F5A5-85ED-44F0-A3A8-AD243478470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6EE1134F-1759-DB57-FE9D-C03ADC4E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Diffie-Hellman Key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9CD4-FA4B-725C-5084-26924BE09F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655183-7024-4EBE-BB4B-CC548E9F276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5E6F-B5C0-8F61-99B0-A1B8317D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0662" name="Slide Number Placeholder 5">
            <a:extLst>
              <a:ext uri="{FF2B5EF4-FFF2-40B4-BE49-F238E27FC236}">
                <a16:creationId xmlns:a16="http://schemas.microsoft.com/office/drawing/2014/main" id="{95CBECE2-B452-0EFF-2209-FB825374F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76CE4-7CD2-4F09-9483-5F6D8D1E930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0663" name="Picture 2">
            <a:extLst>
              <a:ext uri="{FF2B5EF4-FFF2-40B4-BE49-F238E27FC236}">
                <a16:creationId xmlns:a16="http://schemas.microsoft.com/office/drawing/2014/main" id="{09007416-3BD4-D152-B56A-C1C0FC7A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9" y="914400"/>
            <a:ext cx="53435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3">
            <a:extLst>
              <a:ext uri="{FF2B5EF4-FFF2-40B4-BE49-F238E27FC236}">
                <a16:creationId xmlns:a16="http://schemas.microsoft.com/office/drawing/2014/main" id="{FE39F337-7A9E-590A-1D63-4B304380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2333626"/>
            <a:ext cx="53625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4">
            <a:extLst>
              <a:ext uri="{FF2B5EF4-FFF2-40B4-BE49-F238E27FC236}">
                <a16:creationId xmlns:a16="http://schemas.microsoft.com/office/drawing/2014/main" id="{73590E39-86D7-2C3D-55D4-43F6C9985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3638550"/>
            <a:ext cx="5362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6" name="Picture 5">
            <a:extLst>
              <a:ext uri="{FF2B5EF4-FFF2-40B4-BE49-F238E27FC236}">
                <a16:creationId xmlns:a16="http://schemas.microsoft.com/office/drawing/2014/main" id="{FD6E5539-BDF7-DF09-FC3C-6D45C231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895850"/>
            <a:ext cx="5353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Picture 6">
            <a:extLst>
              <a:ext uri="{FF2B5EF4-FFF2-40B4-BE49-F238E27FC236}">
                <a16:creationId xmlns:a16="http://schemas.microsoft.com/office/drawing/2014/main" id="{757A8BB0-BE78-134F-698F-0FECF2BB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5819776"/>
            <a:ext cx="5362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B75EC6F-362C-EB11-97EA-EDB82DB3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Encryption &amp; Decryption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1AF7B142-B551-37F0-F44B-F4D99A25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Several alternatives, will consider simplest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Must first encode any message M as a point on the elliptic curve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Select suitable curve &amp; point G as in D-H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Each user chooses private key 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Computes public key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encrypt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Compute: C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={kG,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+kP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}, k random number.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decrypt C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compute: 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+kP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–n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(kG) =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+k(n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G)–n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(kG) =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FB3A-45E3-A737-6C19-5789B1A6C5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992B9F-084F-4001-B797-8A3A3D1E1C4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B188-85F8-7C15-399F-BDF82826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1686" name="Slide Number Placeholder 5">
            <a:extLst>
              <a:ext uri="{FF2B5EF4-FFF2-40B4-BE49-F238E27FC236}">
                <a16:creationId xmlns:a16="http://schemas.microsoft.com/office/drawing/2014/main" id="{04D2EC75-BF18-35DE-71F8-2B9143498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288B9-3639-41B8-9BA1-A44B97563CF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475221E-AD50-9892-AAEA-57DAA28C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Security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D7AA81FC-47C4-8A00-B6A6-198707D6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Relies on elliptic curve logarithm problem.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Fastest method is “Pollard rho method”.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factoring, can use much smaller key sizes than with RSA etc.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For equivalent key lengths computations are roughly equivalent.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Similar security ECC offers significant computational advantages.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BDA7-9985-A01E-9BC6-AFF4CEAF8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8568E5-1669-4178-9F59-A80AF651CE6F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C6A3-6BF9-CF14-F502-6571A293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2710" name="Slide Number Placeholder 5">
            <a:extLst>
              <a:ext uri="{FF2B5EF4-FFF2-40B4-BE49-F238E27FC236}">
                <a16:creationId xmlns:a16="http://schemas.microsoft.com/office/drawing/2014/main" id="{CD59FDD4-449D-893C-555B-0C995659E1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3FEDA-B0F4-4729-BCE0-D39EDD4D371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2711" name="Picture 2">
            <a:extLst>
              <a:ext uri="{FF2B5EF4-FFF2-40B4-BE49-F238E27FC236}">
                <a16:creationId xmlns:a16="http://schemas.microsoft.com/office/drawing/2014/main" id="{788516AA-9E5A-B8F6-6400-CA4296A43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03" y="3558382"/>
            <a:ext cx="5867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19A7DFD-A4B6-69CC-D517-3AD277CF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2.Fermat’s Theorem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A5DF67A-3B6F-979A-6CC9-30564C29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p is a prime and  a  is a positive integer with  p ∤ a , then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p−1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≡1(mod p).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set of positive integers less than p:{1,2,..., p-1} and multiply each element by a modulo p, to get the set X = {a mod p, 2a mod p, . . . (p-1)a mod p}.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elements of X is equal to zero because p does not divide a.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 two of the integers in X are equal.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ja ≡ ka(mod p) where 1 &lt;= j &lt; k &lt;= p-1. Because a is relatively prime to p, we can eliminate a from both sides of the equation resulting in: j ≡ k(mod p).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last equality is impossible because j and k are both positive integers less than p.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the (p-1) elements of X are all positive integers, with no two elements equal.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FFE0-887B-7137-AE94-8D46C869A2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3B0A05-1DDA-4285-BC72-5BE3DA18F183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D27C-79FA-914D-C2E7-792ECA49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1EA46DAE-0623-8FA9-1743-86CB6FFE0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D40CE9-B6CE-4CD4-B1F4-FF87F58709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8C67D11-9253-F3F2-2111-7CF344B4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for Fermat’s Theorem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65F7ED8-E7D0-5B41-BD8E-BD5FACD3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conclude that X consists of the set of integers {1,2,..., p-1} in some order.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the numbers in both sets and taking the result mod p yields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a x 2a x ... x (p-1) ≡ [(1 x 2 x ... x (p-1)](mod p)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a</a:t>
            </a:r>
            <a:r>
              <a:rPr lang="da-DK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(p-1)!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(p-1)!(mod p)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 a</a:t>
            </a:r>
            <a:r>
              <a:rPr lang="da-DK" altLang="en-US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≡ 1 </a:t>
            </a:r>
            <a:r>
              <a:rPr lang="da-DK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(mod p)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da-D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4777-D353-C46C-DE36-4DD4701E7C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4D784B-9F1A-4871-937F-F4ECDA3BA7F4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A3BD-76E4-811C-E656-14396B5D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AD3750B0-46DB-9698-27DA-A42EFBED9B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A87416-9FF2-415A-A1DA-18408C1C2CD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9" name="Picture 2">
            <a:extLst>
              <a:ext uri="{FF2B5EF4-FFF2-40B4-BE49-F238E27FC236}">
                <a16:creationId xmlns:a16="http://schemas.microsoft.com/office/drawing/2014/main" id="{379D5482-EDEE-86BB-5BAF-1C3695ED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733800"/>
            <a:ext cx="45053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3">
            <a:extLst>
              <a:ext uri="{FF2B5EF4-FFF2-40B4-BE49-F238E27FC236}">
                <a16:creationId xmlns:a16="http://schemas.microsoft.com/office/drawing/2014/main" id="{4A0FB97B-7855-CF57-9B9D-93F48C6C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581526"/>
            <a:ext cx="45053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1FC3C76-13A0-448A-E847-19557055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Fermat’s Little Theorem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086DD78-FA1E-B50F-5BD6-9955D973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form of Fermat's theorem is also useful: If p is prime and a is a positive integer, then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≡ a(mod p).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first form of the theorem requires that a be relatively prime to p, but this form does not.</a:t>
            </a:r>
          </a:p>
          <a:p>
            <a:pPr>
              <a:spcBef>
                <a:spcPts val="1200"/>
              </a:spcBef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A603-279C-87BC-F730-56636EBB4C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54B760-FEA5-44A8-BEAA-38860A48EB50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9585-79E1-BD6B-AEF1-64991EFC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1CB46CD5-49E5-B4AB-5C57-8204DAF4E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BF1859-6534-4E5D-ABB5-39C5AA34250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9463" name="Picture 2">
            <a:extLst>
              <a:ext uri="{FF2B5EF4-FFF2-40B4-BE49-F238E27FC236}">
                <a16:creationId xmlns:a16="http://schemas.microsoft.com/office/drawing/2014/main" id="{57E976D3-2888-B59C-332A-A4CB09AC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6" y="2895601"/>
            <a:ext cx="72294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456012A-643D-A22A-083D-C390B0E1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3.Euler’s Theorem &amp; Euler’s Totient Function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D9267AF-FEFE-6692-3E0E-B396E604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Euler's totient function written  (n), defined as the number of positive integers less than n and relatively prime to n. By convention,   (1) = 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3230-F478-173E-DB80-599261A41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F6E67-4D88-4507-89DC-AA1424683662}" type="datetime1">
              <a:rPr lang="en-US"/>
              <a:pPr>
                <a:defRPr/>
              </a:pPr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61BD-3966-4A3E-F7BA-383BAC5B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5B8D74EC-7D95-897A-03DE-92C0A8B41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9FBABC-A8B0-4240-B94F-5C6A9ED01BC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7" name="Picture 3">
            <a:extLst>
              <a:ext uri="{FF2B5EF4-FFF2-40B4-BE49-F238E27FC236}">
                <a16:creationId xmlns:a16="http://schemas.microsoft.com/office/drawing/2014/main" id="{EE3ACAB7-8DA1-2920-76C8-F7D335FC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71564"/>
            <a:ext cx="2286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3">
            <a:extLst>
              <a:ext uri="{FF2B5EF4-FFF2-40B4-BE49-F238E27FC236}">
                <a16:creationId xmlns:a16="http://schemas.microsoft.com/office/drawing/2014/main" id="{D39A581E-6A89-A9CB-DFBB-EF1BD934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6" y="1676401"/>
            <a:ext cx="225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4">
            <a:extLst>
              <a:ext uri="{FF2B5EF4-FFF2-40B4-BE49-F238E27FC236}">
                <a16:creationId xmlns:a16="http://schemas.microsoft.com/office/drawing/2014/main" id="{67512C14-6040-3975-856E-FCF75A36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01876"/>
            <a:ext cx="77470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164F04-AA2A-BF72-6650-5D3C673F4EF7}"/>
              </a:ext>
            </a:extLst>
          </p:cNvPr>
          <p:cNvSpPr/>
          <p:nvPr/>
        </p:nvSpPr>
        <p:spPr>
          <a:xfrm>
            <a:off x="9613900" y="76200"/>
            <a:ext cx="99060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5140</Words>
  <Application>Microsoft Office PowerPoint</Application>
  <PresentationFormat>Widescreen</PresentationFormat>
  <Paragraphs>686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Time New Roman</vt:lpstr>
      <vt:lpstr>Times New Roman</vt:lpstr>
      <vt:lpstr>Wingdings</vt:lpstr>
      <vt:lpstr>Office Theme</vt:lpstr>
      <vt:lpstr>PowerPoint Presentation</vt:lpstr>
      <vt:lpstr>1.Introduction to Number Theory</vt:lpstr>
      <vt:lpstr>Prime Numbers</vt:lpstr>
      <vt:lpstr>Prime Factors</vt:lpstr>
      <vt:lpstr>Prime Factors</vt:lpstr>
      <vt:lpstr>2.Fermat’s Theorem</vt:lpstr>
      <vt:lpstr>Example for Fermat’s Theorem</vt:lpstr>
      <vt:lpstr>Fermat’s Little Theorem</vt:lpstr>
      <vt:lpstr>3.Euler’s Theorem &amp; Euler’s Totient Function</vt:lpstr>
      <vt:lpstr>Euler’s Totient Function</vt:lpstr>
      <vt:lpstr>Euler’s Theorem</vt:lpstr>
      <vt:lpstr>Euler’s Theorem</vt:lpstr>
      <vt:lpstr>4.Testing for Primality</vt:lpstr>
      <vt:lpstr>Miller Rabin</vt:lpstr>
      <vt:lpstr>Miller Rabin - Example</vt:lpstr>
      <vt:lpstr>4.The Chinese Remainder Theorem</vt:lpstr>
      <vt:lpstr>The CRT - Example-1</vt:lpstr>
      <vt:lpstr>The CRT - Example-1</vt:lpstr>
      <vt:lpstr>The CRT - Example-1</vt:lpstr>
      <vt:lpstr>The CRT - Example-1</vt:lpstr>
      <vt:lpstr>The CRT - Example-1</vt:lpstr>
      <vt:lpstr>5.Public Key Cryptography</vt:lpstr>
      <vt:lpstr>Public Key Cryptography</vt:lpstr>
      <vt:lpstr>Characteristics of Public Key Cryptography</vt:lpstr>
      <vt:lpstr>Public Key Applications &amp; Security</vt:lpstr>
      <vt:lpstr>RSA Introduction</vt:lpstr>
      <vt:lpstr>The RSA Public Key Cryptosystem</vt:lpstr>
      <vt:lpstr>RSA Key Setup &amp; Working</vt:lpstr>
      <vt:lpstr>RSA Example</vt:lpstr>
      <vt:lpstr>RSA Security</vt:lpstr>
      <vt:lpstr>Factoring Problem</vt:lpstr>
      <vt:lpstr>Timing Attacks</vt:lpstr>
      <vt:lpstr>Chosen Ciphertext Attacks</vt:lpstr>
      <vt:lpstr>6.Key Management &amp; Distribution</vt:lpstr>
      <vt:lpstr>6.a.Public Announcement</vt:lpstr>
      <vt:lpstr>6.b.Publicly Available Directory</vt:lpstr>
      <vt:lpstr>6.c.Public Key Authority</vt:lpstr>
      <vt:lpstr>6.c.Public Key Authority</vt:lpstr>
      <vt:lpstr>6.d.Public Key Certificates</vt:lpstr>
      <vt:lpstr>6.d.Public Key Certificates</vt:lpstr>
      <vt:lpstr>II.Public-Key Distribution of Secret Keys</vt:lpstr>
      <vt:lpstr>Simple Secret Key Distribution</vt:lpstr>
      <vt:lpstr>Public-Key Distribution of Secret Keys</vt:lpstr>
      <vt:lpstr>Hybrid Key Distribution</vt:lpstr>
      <vt:lpstr>6.e.Diffie-Hellman Key Exchange</vt:lpstr>
      <vt:lpstr>Diffie-Hellman Key Exchange</vt:lpstr>
      <vt:lpstr>Diffie-Hellman Setup</vt:lpstr>
      <vt:lpstr>Diffie-Hellman Key Exchange</vt:lpstr>
      <vt:lpstr>Diffie-Hellman Key Exchange</vt:lpstr>
      <vt:lpstr>Diffie-Hellman Example</vt:lpstr>
      <vt:lpstr>Key Exchange Protocol</vt:lpstr>
      <vt:lpstr>Elliptic Curve Cryptography</vt:lpstr>
      <vt:lpstr>Real Elliptic Curves</vt:lpstr>
      <vt:lpstr>Finite Elliptic Curves</vt:lpstr>
      <vt:lpstr>Elliptic Curve Cryptography</vt:lpstr>
      <vt:lpstr>ECC Diffie-Hellman</vt:lpstr>
      <vt:lpstr>ECC Diffie-Hellman Key Exchange</vt:lpstr>
      <vt:lpstr>ECC Encryption &amp; Decryption</vt:lpstr>
      <vt:lpstr>ECC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Kumar</dc:creator>
  <cp:lastModifiedBy>Himanshu Kumar</cp:lastModifiedBy>
  <cp:revision>8</cp:revision>
  <dcterms:created xsi:type="dcterms:W3CDTF">2024-10-01T09:32:56Z</dcterms:created>
  <dcterms:modified xsi:type="dcterms:W3CDTF">2024-10-01T10:08:06Z</dcterms:modified>
</cp:coreProperties>
</file>