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40" r:id="rId5"/>
    <p:sldId id="34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5" r:id="rId14"/>
    <p:sldId id="322" r:id="rId15"/>
    <p:sldId id="323" r:id="rId16"/>
    <p:sldId id="310" r:id="rId17"/>
    <p:sldId id="311" r:id="rId18"/>
    <p:sldId id="314" r:id="rId19"/>
    <p:sldId id="312" r:id="rId20"/>
    <p:sldId id="313" r:id="rId21"/>
    <p:sldId id="324" r:id="rId22"/>
    <p:sldId id="325" r:id="rId23"/>
    <p:sldId id="330" r:id="rId24"/>
    <p:sldId id="342" r:id="rId25"/>
    <p:sldId id="316" r:id="rId26"/>
    <p:sldId id="317" r:id="rId27"/>
    <p:sldId id="326" r:id="rId28"/>
    <p:sldId id="318" r:id="rId29"/>
    <p:sldId id="327" r:id="rId30"/>
    <p:sldId id="328" r:id="rId31"/>
    <p:sldId id="319" r:id="rId32"/>
    <p:sldId id="329" r:id="rId33"/>
    <p:sldId id="331" r:id="rId34"/>
    <p:sldId id="320" r:id="rId35"/>
    <p:sldId id="332" r:id="rId36"/>
    <p:sldId id="321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1" r:id="rId62"/>
    <p:sldId id="372" r:id="rId63"/>
    <p:sldId id="360" r:id="rId64"/>
    <p:sldId id="373" r:id="rId65"/>
    <p:sldId id="362" r:id="rId66"/>
    <p:sldId id="363" r:id="rId67"/>
    <p:sldId id="364" r:id="rId68"/>
    <p:sldId id="365" r:id="rId69"/>
    <p:sldId id="366" r:id="rId70"/>
    <p:sldId id="367" r:id="rId71"/>
    <p:sldId id="370" r:id="rId72"/>
    <p:sldId id="371" r:id="rId73"/>
    <p:sldId id="368" r:id="rId74"/>
    <p:sldId id="36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6F90-651D-6E9E-DD9E-2E874FFE0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6A49-BB4B-CDD0-DDC4-D80C0B86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FA22-D5C9-976C-CFCB-CE4A6D5E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6B9F-5DE6-6072-1743-2EE7EB1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5AFF-9BE3-4BC8-6A6E-353C62DD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3A5E-C703-498E-A6A1-BEF649FB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D084E-EB7F-6CE8-9F4B-07B703B5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111B-3C1A-837B-5D05-EC6F8C31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FA66-FEAE-B37F-AE92-E005EC4E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E3AF-C7D1-1E57-427D-C7CA2DC0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50779-2E85-AE9F-1F24-C0197EB75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1C9A6-DC43-B643-EB95-1580872E0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0471-8819-4551-95B2-E1F1044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68BD-93FE-DE94-90D4-BFB1B781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8F89-1D7D-BD4D-CBE8-F9818CFA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6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4186-8ABA-751E-BA92-2DD358D2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C375-0168-5099-259F-A6D2D54B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4B3-6667-8A03-5554-198604AA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D5E0-D5AE-1E0C-D707-740004DE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1034-43C4-2133-1ED3-830D6572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0D74-886B-8318-7A81-3961E3F7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278A-3077-FF94-7858-C42BBFD2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E078-1611-000E-B2A3-625F923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2BC-2E86-EB23-C023-7B8AE854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902C-A6F5-4C06-D92D-0DEEE284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5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8CBB-E9B5-F01C-A916-7A012C81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D41C-EF2C-6A27-B464-CAF179C5D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493CA-7816-65A9-CD56-8AD8C796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D411-35E4-48ED-A609-02D748F6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B41D-4D28-94EE-7855-E093E67C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A9FE-665A-1330-FF1E-60DBF8BA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D9A7-76A1-610D-8A77-4E9BA6FB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BA1A9-4D82-33D7-E67A-CC25A056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D82C6-1791-31E7-D36F-8E170327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5490E-5455-E697-4488-CDAD36191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ADC96-D157-A2E8-8EA7-F91ABE3D6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0EAE9-52CF-BE10-9414-40C15E0A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FDC66-8299-E528-8A43-734D7214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34671-0B7C-8B10-1E6E-1A4433A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8FD6-9ED7-BD90-FED2-4063E62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A1B0-0262-9D80-7686-B688C162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EE993-8163-D8E0-3C0F-AC02F068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EFBB4-E1A4-0E40-EF6B-10E29276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2BE37-2AB0-5DB1-CA26-758AFE59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3084-E872-5D9B-595F-6B25E9C0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48AC5-A91C-6679-5E88-6B9CB098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6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047B-DD0F-FDE1-4754-B7F595BB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041C-80B2-C7F5-60F3-D84FFDEE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F5AB-0553-4890-E0C3-409458B7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80162-062A-83D4-137F-8CD1A9FA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A058-F373-FE4E-F7F5-286B4520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E69D-0C50-58B6-ADA3-CC951224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4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0B0F-A799-9AC3-DCF0-64B08D0E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0D076-E6EC-9C5B-C856-EA5AB135F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BB02-2DCF-DF67-4C25-0E8776AA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DB45-1EA3-CB08-3B3F-9F5DD17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35A7-8E6F-A8D9-60C2-0F4FA951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1E017-8C51-D266-DA4D-DA328434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7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B8CA3-4C48-731D-8070-F4E1869F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C189-3547-53D7-9163-F8D7CE4AD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5536-D722-1F3D-8D88-FDB5D6386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8BE5-9C8B-44A4-8D6C-25D3DA89DF2D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7615-B274-E689-2DE6-BB5C05288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AA935-996D-EAF0-BBC3-0C6B2E0C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A409-D445-43FC-A054-6F410491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7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C16F6F-2A0E-7B32-3F0C-1A6644E88A81}"/>
              </a:ext>
            </a:extLst>
          </p:cNvPr>
          <p:cNvSpPr txBox="1">
            <a:spLocks/>
          </p:cNvSpPr>
          <p:nvPr/>
        </p:nvSpPr>
        <p:spPr>
          <a:xfrm>
            <a:off x="1852863" y="2089485"/>
            <a:ext cx="822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– III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Hash Function</a:t>
            </a:r>
          </a:p>
          <a:p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Authentication requirements – Authentication functions – Message Authentication Codes – Hash Functions – Security of Hash Functions and MACs – MD5 message Digest algorithm – Secure Hash Algorithm – RIPEMD – HMAC Digital Signatures – Authentication Protocols – Digital Signature Standard- Case study on Swedbank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45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17619CB-E99A-E916-21D1-B19DACDD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2.a.Message Encryption</a:t>
            </a:r>
            <a:endParaRPr lang="en-US" altLang="en-US" sz="280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3799564-F9A5-E549-454E-77245003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can encrypt M first using its private key, which provides the digital signature, and then using B's public key, which provides confidentiality.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 knows A’s public key so this authenticates that the message is from source A.</a:t>
            </a:r>
          </a:p>
          <a:p>
            <a:pPr algn="just">
              <a:spcBef>
                <a:spcPts val="1200"/>
              </a:spcBef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432C-002D-DBA3-8EF0-61E0E14600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3835F3-C136-40C7-BF5A-120945FEE76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9BC1-40AC-7CAB-4913-05CC2A87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6BA94933-79CD-AEA6-7B9A-43D4775E07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4E52F8-D6EF-43CA-9FD5-F5819EEA9B5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11" name="Picture 2">
            <a:extLst>
              <a:ext uri="{FF2B5EF4-FFF2-40B4-BE49-F238E27FC236}">
                <a16:creationId xmlns:a16="http://schemas.microsoft.com/office/drawing/2014/main" id="{A2E58AE0-BFFA-1DB1-3252-BCD042B5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3395664"/>
            <a:ext cx="7751762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1C55D8F-9475-BA2A-642F-9D3F12A1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2.b.Message Authentication Code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5EA4C60-8DC6-0F9A-349F-4E63F740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use of a secret key to generate a small fixed-size block of data.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cryptographic checksum or MAC is appended to the message.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assumes that two communicating parties, say A and B, share a common secret key K.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When A has a message to send to B, it calculates the MAC as a function of the message and the key: MAC = C(K,M), where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M = input message.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C = MAC function.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K = shared secret key.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MAC = message authentication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3B0D-0932-8708-280C-F35D29460B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0F4777-18CF-45FE-B8A3-94FC9ABF7F1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5383-2B94-92E9-187F-E7126431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437AE55E-5295-5CCB-993B-FA87622E4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AB0066-3584-4004-A521-254CAFD3138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22821D9-84DC-64B7-D37F-9768880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2.b.Message Authentication Code</a:t>
            </a:r>
            <a:endParaRPr lang="en-US" altLang="en-US" sz="280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565E569-6F68-1832-7B2E-2D3A12B5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plus MAC are transmitted to the intended recipient.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recipient performs the same calculation on the received message, using the same secret key, to generate a new MAC.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received MAC is compared to the calculated MAC.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is assured that the message has not been altered.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an attacker alters the message but does not alter the MAC, then the receiver's calculation of the MAC will differ from the received MAC.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attacker is assumed not to know the secret key, the attacker cannot alter the MAC to correspond to the alterations in the message.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21F2-1C76-B25F-CDD1-7069199A02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DEC834-C64F-4756-9311-49C79A5B0EA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F461-C01F-8641-F289-A4EE13FB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1DCDD160-2DC8-0554-5AD7-E894E7AD1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F5F6E2-6AAA-4456-8F5B-71AB92B9070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3559" name="Picture 8">
            <a:extLst>
              <a:ext uri="{FF2B5EF4-FFF2-40B4-BE49-F238E27FC236}">
                <a16:creationId xmlns:a16="http://schemas.microsoft.com/office/drawing/2014/main" id="{A1BAB1B8-0477-9B96-33A1-D0F94E96B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60925"/>
            <a:ext cx="69818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8D7C228-CA91-CF74-2754-21A72B98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2.b.Message Authentication Code</a:t>
            </a:r>
            <a:endParaRPr lang="en-US" altLang="en-US" sz="280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27868FD-BDE9-00ED-76FA-9F6A4ACE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is assured that the message is from the alleged sender.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Because no one else knows the secret key, no one else could prepare a message with a proper MAC.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includes a sequence number.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Therefore receiver can be assured of the proper sequence because an attacker cannot successfully alter the sequence number.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F1C5-4DC2-7093-2897-D8B4DE42C0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416B70-F260-4E86-9E85-F497DA167357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7006-946A-DAF6-6C35-69E2D010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4582" name="Slide Number Placeholder 5">
            <a:extLst>
              <a:ext uri="{FF2B5EF4-FFF2-40B4-BE49-F238E27FC236}">
                <a16:creationId xmlns:a16="http://schemas.microsoft.com/office/drawing/2014/main" id="{61A34FCA-F731-9ADD-0E59-44349D53F6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15409-EFCA-482D-BC85-D2EDEBA6D54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83" name="Picture 2">
            <a:extLst>
              <a:ext uri="{FF2B5EF4-FFF2-40B4-BE49-F238E27FC236}">
                <a16:creationId xmlns:a16="http://schemas.microsoft.com/office/drawing/2014/main" id="{D591FEA5-17CE-016B-B2EE-E7F371B9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057400"/>
            <a:ext cx="7540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3">
            <a:extLst>
              <a:ext uri="{FF2B5EF4-FFF2-40B4-BE49-F238E27FC236}">
                <a16:creationId xmlns:a16="http://schemas.microsoft.com/office/drawing/2014/main" id="{6F2CAB11-7627-9BD3-D2B9-F7186EA7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303" y="4968875"/>
            <a:ext cx="6781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A3CE166-BC32-C27A-F700-57179621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Properties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8BDE5A4-BD81-EFAB-F133-F1F5F722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MAC is a cryptographic checksum.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MAC = C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(M).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condenses a variable-length message M.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using a secret key K.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to a fixed-sized authenticator.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 a many-to-one function.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potentially many messages have same MAC.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but finding these needs to be very difficult.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6305-B075-F29B-9762-760CA14E72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48ED44-1833-4486-A920-A0345E423444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F928-8905-BDE0-8391-8A0B3647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5606" name="Slide Number Placeholder 5">
            <a:extLst>
              <a:ext uri="{FF2B5EF4-FFF2-40B4-BE49-F238E27FC236}">
                <a16:creationId xmlns:a16="http://schemas.microsoft.com/office/drawing/2014/main" id="{296C61E0-29A3-0CD0-D918-840269C41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52989-011B-4A3F-BFF9-9F366FC239E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803C616-0C1A-E98D-C76C-94F14C0E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MAC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5D4094C-3675-0955-1120-EF949295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Taking into account the types of attacks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the MAC to satisfy the following: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Knowing a message and MAC, is infeasible to find another message with same MAC.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MACs should be uniformly distributed.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MAC should depend equally on all bits of the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B2185-7C09-01B9-3918-9BF91063E3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DB0422-DD2A-49A5-80A3-9AC67EB37FDD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1ABC-445F-07FF-2C39-F32D21EF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7AA85591-4008-B420-1543-E7B646F4B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C1483C-BB8F-4449-AE13-2B114CF01CE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83D760C-B6CC-5786-42C2-E6380764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2.c.Hash Function</a:t>
            </a:r>
            <a:endParaRPr lang="en-US" altLang="en-US" sz="280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1C714CA-32D0-6C99-873B-88EB9FE6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variation on the message authentication code is the one-way hash function.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hash function accepts a variable-size message M as input and produces a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size output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referred to as a hash code H(M).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Unlike a MAC, a hash code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a key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but is a function only of the input message.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hash code is also referred to as a message digest or hash value.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hash code is a function of all the bits of the message and provides an error-detection capability: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change to any bit or bits in the message results in a change to the hash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ED1E-A09F-7AD8-7672-B9766B196D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42AAAA-4CB2-41C2-A025-4CB5395F8EAB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11D7-0D89-5F48-F98D-B5D0F0E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D88297DC-78BF-862D-8256-CA0DE95C5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D5C178-E7AB-41B3-A180-ACFB0AC34C9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4A8BEE6-A6D0-8BAA-2A24-13FCD70F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2.c.Hash Function</a:t>
            </a:r>
            <a:endParaRPr lang="en-US" altLang="en-US" sz="280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7DC67D5-77D0-A9F6-88E9-65ED1E0A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a) The message plus concatenated hash code is encrypted using symmetric encryption.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hash code provides the structure or redundancy required to achieve authentication.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Since encryption is applied to the entire message plus hash code, confidentiality is also provided.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276F-905C-499A-4F6D-4EDFAFCC54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EE2A28-A21D-4D7A-B2AB-B6C95ED94B93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AA4B-D4F5-4DDC-7B37-377E532C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8678" name="Slide Number Placeholder 5">
            <a:extLst>
              <a:ext uri="{FF2B5EF4-FFF2-40B4-BE49-F238E27FC236}">
                <a16:creationId xmlns:a16="http://schemas.microsoft.com/office/drawing/2014/main" id="{4B8DDFC1-153B-D0BD-DAE4-5A675E4015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CD9E0C-76A8-4304-85A8-DC9AE3F9462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8679" name="Picture 8">
            <a:extLst>
              <a:ext uri="{FF2B5EF4-FFF2-40B4-BE49-F238E27FC236}">
                <a16:creationId xmlns:a16="http://schemas.microsoft.com/office/drawing/2014/main" id="{D9002721-1A31-C817-833B-D6DCFAB4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6" y="3581400"/>
            <a:ext cx="7705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A301029-2F32-EE53-642D-C791DEB7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2.c.Hash Function</a:t>
            </a:r>
            <a:endParaRPr lang="en-US" altLang="en-US" sz="280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601AF38-D747-EC7B-0D84-9C868335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b) Only the hash code is encrypted, using symmetric encryption.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reduces the processing burden for those applications that do not require confidentiality.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None/>
            </a:pPr>
            <a:endParaRPr lang="en-US" altLang="en-US"/>
          </a:p>
          <a:p>
            <a:pPr algn="just">
              <a:spcBef>
                <a:spcPts val="600"/>
              </a:spcBef>
              <a:buNone/>
            </a:pPr>
            <a:endParaRPr lang="en-US" altLang="en-US"/>
          </a:p>
          <a:p>
            <a:pPr algn="just"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c) Only the hash code is encrypted, using public-key encryption and using the sender's private key.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with (b), this provides authentication and also digital signature.</a:t>
            </a:r>
          </a:p>
          <a:p>
            <a:pPr algn="just">
              <a:spcBef>
                <a:spcPts val="600"/>
              </a:spcBef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AEA8-8F15-388C-AE7F-DA9C660D4A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54BAB4-7FE6-4ED5-923F-FEBAA35D13D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6225-0B32-0BEE-C3AB-20675663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825EDD21-586A-2A76-0150-CCD42C06D5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FE20E-7CBC-4C31-8CAD-48EFC096701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9703" name="Picture 2">
            <a:extLst>
              <a:ext uri="{FF2B5EF4-FFF2-40B4-BE49-F238E27FC236}">
                <a16:creationId xmlns:a16="http://schemas.microsoft.com/office/drawing/2014/main" id="{42452474-4064-E309-9E59-6946A518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76476"/>
            <a:ext cx="60960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3">
            <a:extLst>
              <a:ext uri="{FF2B5EF4-FFF2-40B4-BE49-F238E27FC236}">
                <a16:creationId xmlns:a16="http://schemas.microsoft.com/office/drawing/2014/main" id="{730FD7AB-0CDC-D099-BF1B-F0344B9B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029200"/>
            <a:ext cx="6057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61590F7-F2D1-97B6-1A64-56485CEE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2.c.Hash Function</a:t>
            </a:r>
            <a:endParaRPr lang="en-US" altLang="en-US" sz="280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EB49C95-9D83-99AE-CD05-14A2EF85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d) If confidentiality as well as a digital signature is desired, then the message plus the private-key encrypted hash code can be encrypted using a symmetric secret key.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e) It is possible to use a hash function but no encryption for message authentication.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18C-596C-8859-92EB-3BB94A34E9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6E7937-544E-43C6-A4A8-315A612DA2BA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AEAC-684F-F83D-4BF3-5E1577EA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0726" name="Slide Number Placeholder 5">
            <a:extLst>
              <a:ext uri="{FF2B5EF4-FFF2-40B4-BE49-F238E27FC236}">
                <a16:creationId xmlns:a16="http://schemas.microsoft.com/office/drawing/2014/main" id="{1F3EC07C-D9EB-A378-EF06-B507A5278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88B4A-44C2-44AB-B309-D04CE94EB56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27" name="Picture 8">
            <a:extLst>
              <a:ext uri="{FF2B5EF4-FFF2-40B4-BE49-F238E27FC236}">
                <a16:creationId xmlns:a16="http://schemas.microsoft.com/office/drawing/2014/main" id="{1AC5C2AC-14E5-B908-4047-C1F3FFF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9">
            <a:extLst>
              <a:ext uri="{FF2B5EF4-FFF2-40B4-BE49-F238E27FC236}">
                <a16:creationId xmlns:a16="http://schemas.microsoft.com/office/drawing/2014/main" id="{69BBC487-E887-A7ED-9701-699CD771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99026"/>
            <a:ext cx="65532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2B2B11E-0F6D-661C-A864-B92D36BF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1.Authentication Requirements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891E99C-FBFA-0B4E-AFFB-B58372A5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attacks identified in communication across network includes: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Disclosure – release of message content.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Traffic Analysis - discovery of the pattern of traffic between parties.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Masquerade: Insertion of messages into the network from a fraudulent source.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Content Modification: Changes to the contents of a message.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Sequence Modification: Any modification to a sequence of messages between parties.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Timing Modification: Delay or replay of messages.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Source Repudiation: Denial of transmission of message by source.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Repudiation: Denial of receipt of message by destination.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9BBB-4CE8-91AE-470C-C0547102BF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C4EA58-8CA6-4970-84F6-745588F6A775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41C5-80F3-6EBF-4C0C-D22778A8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5D10DE57-293B-E21F-5CA1-B65B200CD9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A81DD1-FB21-40C8-B06D-E235D05B7E5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061036A-F420-0A9A-3852-1526EB22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2.c.Hash Function</a:t>
            </a:r>
            <a:endParaRPr lang="en-US" altLang="en-US" sz="280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7C02A8-A178-A518-F15E-BA804E62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f) Confidentiality can be added to the approach of (e) by encrypting the entire message plus the hash code.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/>
          </a:p>
          <a:p>
            <a:pPr algn="just">
              <a:buFont typeface="Arial" panose="020B0604020202020204" pitchFamily="34" charset="0"/>
              <a:buNone/>
            </a:pPr>
            <a:endParaRPr lang="en-US" altLang="en-US"/>
          </a:p>
          <a:p>
            <a:pPr algn="just">
              <a:buFont typeface="Arial" panose="020B0604020202020204" pitchFamily="34" charset="0"/>
              <a:buNone/>
            </a:pPr>
            <a:endParaRPr lang="en-US" altLang="en-US"/>
          </a:p>
          <a:p>
            <a:pPr algn="just">
              <a:buFont typeface="Arial" panose="020B0604020202020204" pitchFamily="34" charset="0"/>
              <a:buNone/>
            </a:pPr>
            <a:endParaRPr lang="en-US" altLang="en-US"/>
          </a:p>
          <a:p>
            <a:pPr algn="just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D115-7511-F16C-5563-87A4FD280F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85963B-3D7E-415F-9244-DF84F9FFFBE9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C4B3-33C4-8E43-9F5F-765F300D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1750" name="Slide Number Placeholder 5">
            <a:extLst>
              <a:ext uri="{FF2B5EF4-FFF2-40B4-BE49-F238E27FC236}">
                <a16:creationId xmlns:a16="http://schemas.microsoft.com/office/drawing/2014/main" id="{E498B4C5-3FC3-C40A-7AFF-802435B0F2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E27CB-4D27-4D70-89F8-DAEC2B32F50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1751" name="Picture 2">
            <a:extLst>
              <a:ext uri="{FF2B5EF4-FFF2-40B4-BE49-F238E27FC236}">
                <a16:creationId xmlns:a16="http://schemas.microsoft.com/office/drawing/2014/main" id="{C72BCEC3-B9CC-8373-2D0E-AEF742B6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807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028A8AC-935C-327E-AE97-BA64D823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Hash Functions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E0573A0-09BD-7EA4-6B59-5DDCA819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1.Can be applied to any sized message M.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Produces fixed-length output h.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Is easy to compute h=H(M) for any message M.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Given h is infeasible to find x such that H(x)=h.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one-way property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5a. Given x, it is infeasible to find y such that H(y)=H(x)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weak collision resistance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5b. Given x , it is infeasible to find any x, y such that H(y)=H(x)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strong collision resistance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8449-D1AD-78A5-50A5-14BF9DE104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7CB0D0-59FD-4B91-A318-5DE76485DD5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3951-540A-0575-8647-A62BE5C8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2774" name="Slide Number Placeholder 5">
            <a:extLst>
              <a:ext uri="{FF2B5EF4-FFF2-40B4-BE49-F238E27FC236}">
                <a16:creationId xmlns:a16="http://schemas.microsoft.com/office/drawing/2014/main" id="{90E9C6FA-1966-CFEF-675C-912EBA5871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EEA1D-6B9A-4151-9417-950591E649C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E20B65E-BD8F-E96E-2FFB-D14894E8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Attacks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D55F2F4-E2BE-E4B5-7976-2C601511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Might think a 64-bit hash is secure, but by Birthday Paradox it is not.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Birthday attack works thus: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source, A, is prepared to "sign" a message by appending the appropriate m-bit hash code and encrypting that hash code with A's private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Opponent generates 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m/2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variations of a valid message all with essentially the same meaning.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Opponent also generates 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m/2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variations of a desired fraudulent message.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Two sets of messages are compared to find pair with same hash (probability &gt; 0.5 by birthday paradox)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user sign for the valid message, then substitute the forgery which will have a valid signature.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214A-0E4D-1485-81EA-4E93FE79BF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ACBCDC-7C1D-4F08-927E-735DD2098066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2315-A80A-9C23-5603-DD88A118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3798" name="Slide Number Placeholder 5">
            <a:extLst>
              <a:ext uri="{FF2B5EF4-FFF2-40B4-BE49-F238E27FC236}">
                <a16:creationId xmlns:a16="http://schemas.microsoft.com/office/drawing/2014/main" id="{2A9B9F2F-7533-582A-A690-05466206E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E9A4A-9D61-4E60-BC0B-47F1FF909CA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F66D6DE-360F-5FDB-2481-7B0CA0DF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letter in 2</a:t>
            </a:r>
            <a:r>
              <a:rPr lang="en-US" altLang="en-US" sz="28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Variations.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DCE1-3EE7-B439-563F-03BC9D0081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84CB81-3EE5-4EA4-9AB8-FA79F396AEE4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CB11-334F-5394-5662-18A72114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4822" name="Slide Number Placeholder 5">
            <a:extLst>
              <a:ext uri="{FF2B5EF4-FFF2-40B4-BE49-F238E27FC236}">
                <a16:creationId xmlns:a16="http://schemas.microsoft.com/office/drawing/2014/main" id="{B8B1847A-72A1-AE5C-27C0-B24D2D156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1DBAF-7020-4E2E-BB8C-C80BB9AB949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4823" name="Picture 2">
            <a:extLst>
              <a:ext uri="{FF2B5EF4-FFF2-40B4-BE49-F238E27FC236}">
                <a16:creationId xmlns:a16="http://schemas.microsoft.com/office/drawing/2014/main" id="{BCF35D7B-AF32-2129-0860-CA0DA3F1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4687CA0-30AA-0D12-9E5C-EBB0B2F7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Meet-in-the-Middle Attack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A5C8AE3-1E4C-908C-610B-55880447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Use the algorithm defined at the beginning of this subsection to calculate the unencrypted hash code G.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Construct any desired message in the form Q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,..., Q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Compute for H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E(Q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for 1&lt;= i &lt;=(N-2).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Generate 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m/2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random blocks; for each block X, compute E(X, H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Generate an additional 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m/2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random blocks; for each block Y, compute D(Y, G), where D is the decryption function corresponding to E.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5. Based on the birthday paradox, with high probability there will be an X and Y such that E(X, H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= D(Y, G).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6. Form the message Q1, Q2,..., Q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X, Y. This message has the hash code G and therefore can be used with the intercepted encrypted signature.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1DE7-50B5-71A6-CBD7-72AD61EB37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7D16E8-D66C-4348-8768-1566C3ECD9C6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4D53-FCFB-A2CE-BAA9-7D44B44C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1198D6EC-7E03-00BC-C822-A3175DEC8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90EF52-1AE0-4E97-B7EB-8E37A3F2208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9D066DE-7D93-EB6A-DEF2-B508C16E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3.Secure Hash Algorithm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D6721BB-3F55-8C8A-BE18-31040915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SHA originally designed by NIST &amp; NSA in 1993.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Revised in 1995 as SHA-1.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 standard for use with DSA signature scheme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standard is FIPS 180-1 1995, also Internet RFC3174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nb. the algorithm is SHA, the standard is SHS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based on design of MD4 with key differences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produces 160-bit hash values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recent 2005 results on security of SHA-1 have raised concerns on its use in future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B105-C634-58BF-5F36-BDD57AEA70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638BB2-1DC0-4545-920F-7BA79348583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9892-3566-BEE7-1CAE-243CCF11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315D866B-7C32-6AA5-B273-E60A51F87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56DCF2-AAFB-4D62-B76A-AA1561E50AA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5F9252C-5ACF-9DBB-6441-5C4AA920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 Secure Hash Standard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57E71EB-2B58-DBE4-6794-C457EEC0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NIST issued revision FIPS 180-2 in 2002.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Adds 3 additional versions of SHA.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SHA-256, SHA-384, SHA-512.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compatibility with increased security provided by the AES cipher.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 &amp; detail is similar to SHA-1.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Analysis should be similar.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Security levels are rather higher.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5A17-6211-6C9F-417D-D6515DDB0C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FFA466-9C64-4940-B59D-BCB385D15FCB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A946-87D7-88B8-34D0-E809A1AE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79CF854E-30A4-70EB-A602-55E93E04EE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0D8E71-5CE5-4D32-862E-84C03BE117C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F905032-108C-5005-A599-5B3EC4FA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SHA Parameters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A5DCDAF-B53A-5072-9655-91CC21A2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7495-F180-50C9-0989-8B5E89841F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157177-7FF5-481E-8C4C-28647B841FCC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BA34-399A-C1FC-B79A-097F591F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8918" name="Slide Number Placeholder 5">
            <a:extLst>
              <a:ext uri="{FF2B5EF4-FFF2-40B4-BE49-F238E27FC236}">
                <a16:creationId xmlns:a16="http://schemas.microsoft.com/office/drawing/2014/main" id="{464D21EE-55B7-0797-FB17-D5606772D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01F93-DC2C-4DA5-8EF1-5FE5884EAF4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8919" name="Picture 2">
            <a:extLst>
              <a:ext uri="{FF2B5EF4-FFF2-40B4-BE49-F238E27FC236}">
                <a16:creationId xmlns:a16="http://schemas.microsoft.com/office/drawing/2014/main" id="{69BBA2BA-B2D1-4474-2A25-984B70558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0DF04D5-9BA2-B669-DD40-629A0AF3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 Overview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18945B9D-3D05-4CC7-E4F2-C7E57312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CCF5-AE98-F909-2A17-C91BB136B1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C4830B-2897-4BBD-87F5-9D4D7388E15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F72E-9419-47F3-DACB-8ED4D256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9942" name="Slide Number Placeholder 5">
            <a:extLst>
              <a:ext uri="{FF2B5EF4-FFF2-40B4-BE49-F238E27FC236}">
                <a16:creationId xmlns:a16="http://schemas.microsoft.com/office/drawing/2014/main" id="{701F7ACE-8A87-662B-4F3E-6A879540A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3F2D4E-D023-40C5-ACCF-3F85071FBD8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9943" name="Picture 8">
            <a:extLst>
              <a:ext uri="{FF2B5EF4-FFF2-40B4-BE49-F238E27FC236}">
                <a16:creationId xmlns:a16="http://schemas.microsoft.com/office/drawing/2014/main" id="{B1D15E6E-1F33-077B-0A5A-860D4088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D3F3CF4-738E-E652-C519-861B01EA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SHA-512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C74E-0D2E-3CEB-B750-F864B321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>
            <a:normAutofit lnSpcReduction="10000"/>
          </a:bodyPr>
          <a:lstStyle/>
          <a:p>
            <a:pPr marL="349250" indent="-3492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Step 1.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Append padding bits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The message is padded so that its length is congruent to 896 modulo 1024.</a:t>
            </a:r>
          </a:p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Padding is always added, even if the message is already of the desired length. </a:t>
            </a:r>
          </a:p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Thus, the number of padding bits is in the range of 1 to 1024. </a:t>
            </a:r>
          </a:p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The padding consists of a single 1-bit followed by the necessary number of 0-bits.</a:t>
            </a:r>
          </a:p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Step 2.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Append length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A block of 128 bits is appended to the message. </a:t>
            </a:r>
          </a:p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This block is treated as an unsigned 128-bit integer and contains the length of the original message.</a:t>
            </a:r>
          </a:p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The outcome of the first two steps yields a message that is an integer multiple of 1024 bits in length.</a:t>
            </a:r>
          </a:p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M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,..., M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so that the total length of the expanded message is N x 1024 bits.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5054-CB35-5B72-402D-370CCE6788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BB0EF7-0873-4F30-A91D-FF97F074E06D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4EED-5F58-CD28-902C-9BB70A00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0966" name="Slide Number Placeholder 5">
            <a:extLst>
              <a:ext uri="{FF2B5EF4-FFF2-40B4-BE49-F238E27FC236}">
                <a16:creationId xmlns:a16="http://schemas.microsoft.com/office/drawing/2014/main" id="{38FD319F-71E7-8C5B-BCDB-FE9D78D7B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B5BF8-D6A3-4089-A437-3560C2147D1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2FF4F9B-14A3-2DFD-2084-3267F85B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2.Authentication Functions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5ED0189-8D17-9A89-3959-44716D0C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Message authentication or digital signature mechanism has two levels of functionality.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Lower level - a function that produces an authenticator to authenticate a message.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- enables a receiver to verify the authenticity of a message.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functions that may be used to produce an authenticator.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Message Encryption - ciphertext of the entire message serves as its authenticator.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Message Authentication Code - A function of the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key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that produces a fixed-length value.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- A function that maps a message of any length into a fixed-length hash value.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0F6E-6C6C-AB9A-65AD-836AF7E119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C59B77-FBD4-4BCB-A5DC-8BF2E8EEB92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9C71-9B32-ED0F-D8E1-F31BAB81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4342" name="Slide Number Placeholder 5">
            <a:extLst>
              <a:ext uri="{FF2B5EF4-FFF2-40B4-BE49-F238E27FC236}">
                <a16:creationId xmlns:a16="http://schemas.microsoft.com/office/drawing/2014/main" id="{157026A4-D6D4-B7E0-9F09-F7F39F90D4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98B3C-F150-4418-88C5-ECC55193C5F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32028AC-4502-60E0-C5C9-6F3D477D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SHA-512</a:t>
            </a:r>
            <a:endParaRPr lang="en-US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6513-C0DE-C37F-FB7B-D657C2FB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Step 3.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Initialize Hash Buffer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A 512-bit buffer is used to hold intermediate and final results of the hash function. </a:t>
            </a:r>
          </a:p>
          <a:p>
            <a:pPr marL="288925" indent="-288925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The buffer can be represented as eight 64-bit registers (a, b, c, d, e, f, g, h).</a:t>
            </a:r>
          </a:p>
          <a:p>
            <a:pPr marL="288925" indent="-288925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These registers are initialized to the following 64-bit integers (hexadecimal values):</a:t>
            </a:r>
          </a:p>
          <a:p>
            <a:pPr marL="514350" indent="-514350" algn="just">
              <a:spcBef>
                <a:spcPts val="1200"/>
              </a:spcBef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1200"/>
              </a:spcBef>
              <a:buNone/>
              <a:defRPr/>
            </a:pP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1200"/>
              </a:spcBef>
              <a:buNone/>
              <a:defRPr/>
            </a:pP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1200"/>
              </a:spcBef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Values are stored in big-endian format, which is the most significant byte of a word in the low-address (leftmost) byte 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FBB3-B3CF-C7FA-3EE0-73CC5292EF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59711F-156F-4184-8789-284B56103D3D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2922-D751-9D31-E619-7502005A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1990" name="Slide Number Placeholder 5">
            <a:extLst>
              <a:ext uri="{FF2B5EF4-FFF2-40B4-BE49-F238E27FC236}">
                <a16:creationId xmlns:a16="http://schemas.microsoft.com/office/drawing/2014/main" id="{AB003D48-D43E-2012-A537-4EB27F2A7D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CA4CB7-65D5-44B3-9FF2-5CA4DFE074D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C84F51-DE51-9409-CC80-52BD2A32B9C5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352800"/>
          <a:ext cx="6096000" cy="187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0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Hexadecimal Values in Hash Buffer</a:t>
                      </a:r>
                    </a:p>
                  </a:txBody>
                  <a:tcPr marT="45728" marB="4572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 = 6A09E667F3BCC908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e = 510E527FADE682D1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b = BB67AE8584CAA73B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 = 9B05688C2B3E6C1F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c = 3C6EF372FE94F82B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g = 1F83D9ABFB41BD6B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d = A54FF53A5F1D36F1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h = 5BE0CDI9137E2179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FDAAE48-9D0E-7F96-B931-0E83F960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SHA-512</a:t>
            </a:r>
            <a:r>
              <a:rPr lang="en-US" altLang="en-US"/>
              <a:t>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Function 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1F64A8A-8891-8ED6-FE2F-222191EB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 4.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Message 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1024 bit (128-word) blocks. Heart of the algorithm.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Processing message in 1024-bit blocks.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Consists of 80 rounds.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Updating a 512-bit buffer.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Uses a 64-bit value Wt derived from the current message block.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 round constant based on cube root of first 80 prime numbers.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 5.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 After all N 1024-bit blocks have been processed, the output from the Nth stage is the 512-bit message digest.</a:t>
            </a:r>
          </a:p>
          <a:p>
            <a:pPr algn="just">
              <a:spcBef>
                <a:spcPts val="1200"/>
              </a:spcBef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77B3-D656-97AA-0802-AAA2D8C8E8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B45BA9-87DD-40C9-90C7-BEC996D22349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9EAE-BDF0-C5DD-0EEB-5750BF0E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3014" name="Slide Number Placeholder 5">
            <a:extLst>
              <a:ext uri="{FF2B5EF4-FFF2-40B4-BE49-F238E27FC236}">
                <a16:creationId xmlns:a16="http://schemas.microsoft.com/office/drawing/2014/main" id="{362697DE-9260-A369-13CA-CBF4889FD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A5A9A-4B3D-4EDA-BC90-5B86C225655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D96D22E-EF10-E0DE-7614-4F8A1B33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 Processing of a Single 1024-bit 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2B6A-360D-D400-699B-7DA7091D33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063162-C5F9-4CF5-A5A4-96D1153640FA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66A6-BEC0-A749-4116-F510D8B3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4038" name="Slide Number Placeholder 5">
            <a:extLst>
              <a:ext uri="{FF2B5EF4-FFF2-40B4-BE49-F238E27FC236}">
                <a16:creationId xmlns:a16="http://schemas.microsoft.com/office/drawing/2014/main" id="{FDFE5A13-21C6-C595-1294-624753680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17AC38-6226-4DAD-93B1-8BAACD266A9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4039" name="Picture 2">
            <a:extLst>
              <a:ext uri="{FF2B5EF4-FFF2-40B4-BE49-F238E27FC236}">
                <a16:creationId xmlns:a16="http://schemas.microsoft.com/office/drawing/2014/main" id="{833E4128-4CD0-8AB4-C535-228858724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990600"/>
            <a:ext cx="4543425" cy="540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0EB8D3B-EE84-38C0-03A4-D09C03C7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B7CB-F955-5FFE-CF29-5E24E7E875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5AD08A-7C03-44EA-A0AE-E94CE6313D5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3177-D7C1-E2CF-9779-86AA10FB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5061" name="Slide Number Placeholder 5">
            <a:extLst>
              <a:ext uri="{FF2B5EF4-FFF2-40B4-BE49-F238E27FC236}">
                <a16:creationId xmlns:a16="http://schemas.microsoft.com/office/drawing/2014/main" id="{F44D8777-9BAA-E470-8192-F7974B378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7566CB-7156-4551-BC95-B6794632CE4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5062" name="Picture 2">
            <a:extLst>
              <a:ext uri="{FF2B5EF4-FFF2-40B4-BE49-F238E27FC236}">
                <a16:creationId xmlns:a16="http://schemas.microsoft.com/office/drawing/2014/main" id="{23720345-03A4-0ACF-6FC0-C209DD1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8166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3">
            <a:extLst>
              <a:ext uri="{FF2B5EF4-FFF2-40B4-BE49-F238E27FC236}">
                <a16:creationId xmlns:a16="http://schemas.microsoft.com/office/drawing/2014/main" id="{66C906E9-2652-CA64-8785-2CA4E8EC5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5638801"/>
            <a:ext cx="5029200" cy="523875"/>
          </a:xfrm>
          <a:noFill/>
        </p:spPr>
      </p:pic>
      <p:pic>
        <p:nvPicPr>
          <p:cNvPr id="45064" name="Picture 4">
            <a:extLst>
              <a:ext uri="{FF2B5EF4-FFF2-40B4-BE49-F238E27FC236}">
                <a16:creationId xmlns:a16="http://schemas.microsoft.com/office/drawing/2014/main" id="{678A3929-D1A9-71A1-0B7E-653B62EA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5105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0">
            <a:extLst>
              <a:ext uri="{FF2B5EF4-FFF2-40B4-BE49-F238E27FC236}">
                <a16:creationId xmlns:a16="http://schemas.microsoft.com/office/drawing/2014/main" id="{FC04C023-75CF-3BE6-7A6A-0A712FFE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6" y="3467100"/>
            <a:ext cx="2390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1">
            <a:extLst>
              <a:ext uri="{FF2B5EF4-FFF2-40B4-BE49-F238E27FC236}">
                <a16:creationId xmlns:a16="http://schemas.microsoft.com/office/drawing/2014/main" id="{BAB1C6AB-83EB-F18B-6DD2-FC3B6EAC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495676"/>
            <a:ext cx="2571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BAE34F8-5F77-EF8F-30AD-D0F4C5D5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 Round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B284D-5FA0-B1C6-AA8F-A72AF9E2DA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29742-5F5E-4F5B-A6F8-624ADC56D41E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512D-46B7-2FFC-B955-BEC4BE3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9C1330B9-60A6-00D8-992E-8F9265365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9DFEB-93D9-4C2F-96DC-16EE853DC64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6087" name="Picture 2">
            <a:extLst>
              <a:ext uri="{FF2B5EF4-FFF2-40B4-BE49-F238E27FC236}">
                <a16:creationId xmlns:a16="http://schemas.microsoft.com/office/drawing/2014/main" id="{F3F95693-01B2-FC63-EF07-3A507E20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11276"/>
            <a:ext cx="77724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6624AB1-A931-3A2F-29B8-AAAF19CA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DC90-6859-FC25-C231-C3AE662DB2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E213E5-A20C-4EB5-B51C-F76432F305BC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51A3-B7C4-D9FD-E1D4-CAEE3C8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id="{B756FE24-8384-23BF-E3AA-EB684AB76F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39279F-A49B-487D-BA85-20E43EDC88A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7111" name="Picture 3">
            <a:extLst>
              <a:ext uri="{FF2B5EF4-FFF2-40B4-BE49-F238E27FC236}">
                <a16:creationId xmlns:a16="http://schemas.microsoft.com/office/drawing/2014/main" id="{AE0D3437-3A65-7B08-637E-60DC7E75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5048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>
            <a:extLst>
              <a:ext uri="{FF2B5EF4-FFF2-40B4-BE49-F238E27FC236}">
                <a16:creationId xmlns:a16="http://schemas.microsoft.com/office/drawing/2014/main" id="{B5CD07F2-3E37-0907-8B6F-B1179F990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6201"/>
            <a:ext cx="5829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5">
            <a:extLst>
              <a:ext uri="{FF2B5EF4-FFF2-40B4-BE49-F238E27FC236}">
                <a16:creationId xmlns:a16="http://schemas.microsoft.com/office/drawing/2014/main" id="{10E14A3B-02E0-B08C-227C-62DD323A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334000"/>
            <a:ext cx="73723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6">
            <a:extLst>
              <a:ext uri="{FF2B5EF4-FFF2-40B4-BE49-F238E27FC236}">
                <a16:creationId xmlns:a16="http://schemas.microsoft.com/office/drawing/2014/main" id="{14936BC9-008F-B421-48B2-F4EA8E8F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1"/>
            <a:ext cx="6019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7">
            <a:extLst>
              <a:ext uri="{FF2B5EF4-FFF2-40B4-BE49-F238E27FC236}">
                <a16:creationId xmlns:a16="http://schemas.microsoft.com/office/drawing/2014/main" id="{A65817E5-15B8-3A9A-E55B-AB00022D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52600"/>
            <a:ext cx="6162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88D7AD7-D5D6-602E-1FF0-5A8C487C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Word Input Sequence for SHA-512 Processing of Single Block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9E68-BBC6-2899-5967-9448F61162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2FDF38-0B34-4CD0-96E6-A571BD07F91B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FA94-8D47-9B17-5091-C8EEABF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8134" name="Slide Number Placeholder 5">
            <a:extLst>
              <a:ext uri="{FF2B5EF4-FFF2-40B4-BE49-F238E27FC236}">
                <a16:creationId xmlns:a16="http://schemas.microsoft.com/office/drawing/2014/main" id="{68DB351D-B268-6217-FD59-43DCA66FF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EA7AE-1490-47CD-BF16-FD507E98501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8135" name="Picture 8">
            <a:extLst>
              <a:ext uri="{FF2B5EF4-FFF2-40B4-BE49-F238E27FC236}">
                <a16:creationId xmlns:a16="http://schemas.microsoft.com/office/drawing/2014/main" id="{9D816FA5-5633-E77B-3E62-6CD16CB61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295401"/>
            <a:ext cx="78136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730FBFF-98BD-7934-CD20-8E0135B0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4.MD5 Algorithm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C2AE4A4-DD31-7FA2-44FD-89AF9AED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Ron Rivest at MIT.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both brute-force and cryptanalytic concerns have arisen, MD5 was the most widely used secure hash algorithm.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takes as input a message of arbitrary length and produces as output a 128-bit message digest.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processed in 512-bit blocks.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Appending padding bits.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padded so that its length in bits is congruent to 448 modulo 512.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padded message is 64 bits less than an integer multiple of 512 bits.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is always is added in the range of 1 to 512.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1-bit followed by the necessary number of 0-bits.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22C6-1BE1-F60A-AD31-BB1683D6DD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92AC57-A456-4D52-A048-A1301EDA8AC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C092-0CD2-3ABB-3240-48BEF6E9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9158" name="Slide Number Placeholder 5">
            <a:extLst>
              <a:ext uri="{FF2B5EF4-FFF2-40B4-BE49-F238E27FC236}">
                <a16:creationId xmlns:a16="http://schemas.microsoft.com/office/drawing/2014/main" id="{B08D073A-B3CB-5CEE-D88D-9679D955C8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2C2CE-7EAE-4C4D-981B-3FF2071629F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6297779-3FDC-7627-383F-D9A21F49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MD5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9157AC1-1C16-48EE-C9CE-CA3D9E15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Append length -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64-bit representation of the length in bits of the original message (before the padding) is appended to the result of step 1.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First two steps yields a message that is an integer multiple of 512 bits in length.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Expended message is represented as the sequence of 512-bit blocks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,....Y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total length of the expanded message is L × 512 bits.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3: Initialize MD buffer -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128-bit buffer is used to hold intermediate and final results of the hash function.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buffer can be represented as four 32-bit registers (A, B, C, D).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A = 67452301		 C = 98BADCFE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B = EFCDAB89		 D = 10325476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5BE4-889B-0E6A-4698-ECCD137BFB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62AC5C-8913-4707-B15A-F683B1DCE15D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8E29-5BE2-641F-668F-CAE2093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0182" name="Slide Number Placeholder 5">
            <a:extLst>
              <a:ext uri="{FF2B5EF4-FFF2-40B4-BE49-F238E27FC236}">
                <a16:creationId xmlns:a16="http://schemas.microsoft.com/office/drawing/2014/main" id="{9E0C82D8-A013-4E37-3298-27A01CF7B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12D3F4-DA56-48A0-B7C0-73FF4319E2F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1E464A9-A976-E8AF-02C7-E1F56ABD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MD5</a:t>
            </a:r>
            <a:endParaRPr lang="en-US" altLang="en-US" sz="2800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9A440BD7-C2B9-133C-5F0D-4E99BE76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These values are stored in little-endian format, which is the least significant byte of a word in the low-address byte position.  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Word A: 01 23 45 67			 Word C: FE DC BA 98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Word B: 89 AB CD EF		 Word D: 76 54 32 10 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4: Process message in 512-bit (16-word) blocks -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compression algorithm that consists of four “rounds” of processing.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has a different primitive logical function, referred to as F, G, H, and I in the specification.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takes as input the current 512-bit block being processed (Y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and the 28-bit buffer value ABCD and updates the contents of the buffer.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also makes use of one-fourth of a 64-element table T[1…64] , constructed from the sine function.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C15F-DA5F-79FA-EC19-3B9BD4101E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221D86-3B21-4671-AE1D-9DA6990AFBF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84C0-6EC9-F859-023D-0F582164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Dr.A.P.S.Anandaraj, AP/CSE, Vel Tech</a:t>
            </a:r>
          </a:p>
        </p:txBody>
      </p:sp>
      <p:sp>
        <p:nvSpPr>
          <p:cNvPr id="51206" name="Slide Number Placeholder 5">
            <a:extLst>
              <a:ext uri="{FF2B5EF4-FFF2-40B4-BE49-F238E27FC236}">
                <a16:creationId xmlns:a16="http://schemas.microsoft.com/office/drawing/2014/main" id="{5EDE1135-7C83-008D-9310-21B87239D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66955-80E3-4912-95B7-1EA233D0D14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03B320E-CD6D-C949-2B75-11645E3C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&amp; External Error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8FE2-9D35-B8E1-37C6-670A2F6EFB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5BFACD-3EC2-42DA-AE80-0E561BB90346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190E-74EC-31DA-9B4E-7C65EA72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6CADABF5-E714-370E-6E25-5125C9C92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F3E08F-3E37-484C-984E-A48CD1AB235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367" name="Picture 2">
            <a:extLst>
              <a:ext uri="{FF2B5EF4-FFF2-40B4-BE49-F238E27FC236}">
                <a16:creationId xmlns:a16="http://schemas.microsoft.com/office/drawing/2014/main" id="{FC68ED85-D8B6-AFC8-DDEE-88E4BA7A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04926"/>
            <a:ext cx="8305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68547FD7-C133-4DA6-084E-88D1BB40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MD5 Overview</a:t>
            </a:r>
            <a:endParaRPr lang="en-US" altLang="en-US" sz="280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6621C2D-D192-0C10-C3EC-6018B47A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5: Output -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After all L 512-bit blocks have been processed, the output from the L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stage is the 128-bit message digest.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5D37-53A7-EB90-7C50-B32D9D7E09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84C8CD-8612-492A-A800-2A5B35BACF45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1124-222E-5042-9082-B897B551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Dr.A.P.S.Anandaraj, AP/CSE, Vel Tech</a:t>
            </a:r>
          </a:p>
        </p:txBody>
      </p:sp>
      <p:sp>
        <p:nvSpPr>
          <p:cNvPr id="52230" name="Slide Number Placeholder 5">
            <a:extLst>
              <a:ext uri="{FF2B5EF4-FFF2-40B4-BE49-F238E27FC236}">
                <a16:creationId xmlns:a16="http://schemas.microsoft.com/office/drawing/2014/main" id="{12656B43-CFB0-5EB3-4D34-F31459032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75DBD9-B8F1-4FF3-8A8F-A77A8B497A6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2231" name="Picture 2">
            <a:extLst>
              <a:ext uri="{FF2B5EF4-FFF2-40B4-BE49-F238E27FC236}">
                <a16:creationId xmlns:a16="http://schemas.microsoft.com/office/drawing/2014/main" id="{8C7E915F-DCD4-0882-348B-2ED59AC8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78486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F197FCF-FD37-D8FB-EFF7-9F0C771D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MD5 Processing of a 512-bit 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97AB-616F-A0B4-1377-3DC0B80C85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FD8CE2-3372-4761-BF6A-5BC1D65243C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C4C7-0338-2F15-525B-8DE1A2E1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B9CBD12F-60F6-59A3-9141-E9DF0A2EF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B5F134-0D01-4F60-B6C5-12E05183237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3255" name="Picture 2">
            <a:extLst>
              <a:ext uri="{FF2B5EF4-FFF2-40B4-BE49-F238E27FC236}">
                <a16:creationId xmlns:a16="http://schemas.microsoft.com/office/drawing/2014/main" id="{83CE90D0-6EEF-B190-7F7C-9F030DD7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5105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6502409-FD5F-9A2A-858B-45EA890C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MD5 Operation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1353-70CB-1F3B-1685-BF206C873F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7219A0-179C-434E-95BC-94A29C50420E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7FA5-54BE-6265-B889-E396960E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4277" name="Slide Number Placeholder 5">
            <a:extLst>
              <a:ext uri="{FF2B5EF4-FFF2-40B4-BE49-F238E27FC236}">
                <a16:creationId xmlns:a16="http://schemas.microsoft.com/office/drawing/2014/main" id="{C4C623C5-A7FE-9065-3358-977B7FE48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10A23-C78E-4372-B931-4E5D0DFA113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4278" name="Picture 2">
            <a:extLst>
              <a:ext uri="{FF2B5EF4-FFF2-40B4-BE49-F238E27FC236}">
                <a16:creationId xmlns:a16="http://schemas.microsoft.com/office/drawing/2014/main" id="{101234E9-2178-8FE9-B6F4-F8F73F4DA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52526"/>
            <a:ext cx="4572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B030550-5781-8B59-2712-99CD453D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 used in MD5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7BC9-D61D-BDBF-3B49-06AEB5950C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ED9573-C9C5-4B4F-80FE-7B4E1532F3E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1B3F-170F-8FB8-4403-41BC27B4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5302" name="Slide Number Placeholder 5">
            <a:extLst>
              <a:ext uri="{FF2B5EF4-FFF2-40B4-BE49-F238E27FC236}">
                <a16:creationId xmlns:a16="http://schemas.microsoft.com/office/drawing/2014/main" id="{295ABBF8-54DA-28AC-9A0B-E43CFE988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A8C65-DAF8-4755-BFD5-88617DD32C5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5303" name="Picture 2">
            <a:extLst>
              <a:ext uri="{FF2B5EF4-FFF2-40B4-BE49-F238E27FC236}">
                <a16:creationId xmlns:a16="http://schemas.microsoft.com/office/drawing/2014/main" id="{777DA753-27CA-0C4C-B072-1791F730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79248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32875F01-E826-BA73-0A10-AA5823E6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5.HMAC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A2D89492-F68F-AC6B-743A-97F4F15E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for HMAC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hash functions such as MD5 and SHA-1 generally execute faster in software than Symmetric block ciphers such as DES.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Library code for cryptographic hash functions is widely available.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MAC and hash functions cannot be used directly because it does not rely on a secret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proposals for the incorporation of a secret key into an existing hash algorithm.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HMAC has been issued as RFC 2104, has been chosen as the mandatory-to-implement MAC for IP security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3E26-2101-13E8-C437-AFC61DCB5E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D22DB-6C38-4200-A89C-CFC97087A897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9544-52F1-B88E-D55C-48E7CC6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8C660B33-54E1-8FEF-7971-07D5D6008C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5AA4A-664B-4F73-A618-F1B4493F338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A128EFC0-B61A-84C7-7325-2E9DE1D2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HMAC Design Objectives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1BDBB1C-597B-9E2E-8408-FE2EBF0E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use, without modifications, available hash functions.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 that perform well in software, and for which code is freely and widely available.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Allows easy replaceability of the embedded hash function in case faster or more secure hash functions are found or required.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Preserves the original performance of the hash function without incurring a significant degradation.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use and handle keys in a simple way.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understood cryptographic analysis of the strength of the authentication mechanism.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3D6CE-0B05-A9B1-05F4-0CE544D69F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5C19F8-8876-44B9-A19D-DAB27FD1C809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9019-546A-8E50-4D1B-D4E83998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7E5011F1-331D-1193-919C-A1AFEE022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96E1FA-AAE3-44E2-A04C-8D5ADD7AB87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487CCD0-7926-52D1-2112-A2F38C21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HMAC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FFAA-BFA0-0ED4-1584-19B5601B0F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905276-9D7E-44BB-B0A6-6DA7C247863A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D6B8-7347-6B98-88FF-E8E2779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8374" name="Slide Number Placeholder 5">
            <a:extLst>
              <a:ext uri="{FF2B5EF4-FFF2-40B4-BE49-F238E27FC236}">
                <a16:creationId xmlns:a16="http://schemas.microsoft.com/office/drawing/2014/main" id="{9E1E2C71-B686-93DE-40F7-9559BB899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E2B008-2027-4BC3-AB83-85B501F766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8375" name="Picture 2">
            <a:extLst>
              <a:ext uri="{FF2B5EF4-FFF2-40B4-BE49-F238E27FC236}">
                <a16:creationId xmlns:a16="http://schemas.microsoft.com/office/drawing/2014/main" id="{34163C9A-8923-8562-AAD7-2BB90242B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BFD5223-15B0-39D9-61B4-51C38DB9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HMAC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ECBF-1E93-01F7-4B29-6786E3D73C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2A699B-1A1D-4C3E-9EA9-1857CDDE4F1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3670-0131-B2FB-BD60-D8C99A68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9398" name="Slide Number Placeholder 5">
            <a:extLst>
              <a:ext uri="{FF2B5EF4-FFF2-40B4-BE49-F238E27FC236}">
                <a16:creationId xmlns:a16="http://schemas.microsoft.com/office/drawing/2014/main" id="{EACF0ACB-1E8F-9CDE-A9DB-F926DD608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512C6-A7C1-4E1F-BA1E-3B82BD931CD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9399" name="Picture 2">
            <a:extLst>
              <a:ext uri="{FF2B5EF4-FFF2-40B4-BE49-F238E27FC236}">
                <a16:creationId xmlns:a16="http://schemas.microsoft.com/office/drawing/2014/main" id="{5A9529A3-017C-84A7-EE13-29F06AAD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78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608EBEC-25B7-7F3D-7F6D-2D2AC552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HMAC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A26079EC-32EF-6EE8-A42A-32F46CBE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457200" indent="-45720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Append zeros to the left end of K to create a b-bit string K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(e.g., if K is of length 160 bits and b = 512 then K will be appended with 44 zero bytes 0 x 00).</a:t>
            </a:r>
          </a:p>
          <a:p>
            <a:pPr marL="457200" indent="-45720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XOR (bitwise exclusive-OR) K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with ipad to produce the b-bit block S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Append M to S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Apply H to the stream generated in step 3.</a:t>
            </a:r>
          </a:p>
          <a:p>
            <a:pPr marL="457200" indent="-45720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XOR K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with opad to produce the b-bit block S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457200" indent="-45720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Append the hash result from step 4 to S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457200" indent="-45720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Apply H to the stream generated in step 6 and output the result.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1400B-8A8E-C8E9-1B7F-A6EF1BC3F0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D22E9C-F686-413D-AE51-005D8E2C4627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B00F-B48A-8BAB-F50A-29ADB044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0422" name="Slide Number Placeholder 5">
            <a:extLst>
              <a:ext uri="{FF2B5EF4-FFF2-40B4-BE49-F238E27FC236}">
                <a16:creationId xmlns:a16="http://schemas.microsoft.com/office/drawing/2014/main" id="{07306466-A6E8-EB48-CA3B-C8B13B7E7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ADA13-30DF-4B26-91E4-FF139694944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0423" name="Picture 2">
            <a:extLst>
              <a:ext uri="{FF2B5EF4-FFF2-40B4-BE49-F238E27FC236}">
                <a16:creationId xmlns:a16="http://schemas.microsoft.com/office/drawing/2014/main" id="{32A782DC-A4B2-234C-BEA7-0D2875E1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6" y="5638800"/>
            <a:ext cx="543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254DE8ED-B0A4-6AAA-B44F-0782CAAC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Implementation of HMAC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1B76-E72E-1170-7371-A7077DDAD7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5A26F6-D0E0-46C6-9436-33F015FC810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AF89-1109-63CA-120E-D10CABF6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1446" name="Slide Number Placeholder 5">
            <a:extLst>
              <a:ext uri="{FF2B5EF4-FFF2-40B4-BE49-F238E27FC236}">
                <a16:creationId xmlns:a16="http://schemas.microsoft.com/office/drawing/2014/main" id="{FAE75E61-4872-8CF0-43AA-025261CAC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416AD-BB61-4110-8B76-3D1EBF7368A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1447" name="Picture 2">
            <a:extLst>
              <a:ext uri="{FF2B5EF4-FFF2-40B4-BE49-F238E27FC236}">
                <a16:creationId xmlns:a16="http://schemas.microsoft.com/office/drawing/2014/main" id="{3C3B9ADE-6FFA-9FF9-4EEB-952DF5A1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4400"/>
            <a:ext cx="70866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3A0B6BB-950A-561D-B1A2-C686FFA2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&amp; External Error Control</a:t>
            </a:r>
            <a:endParaRPr lang="en-US" altLang="en-US" sz="28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C814A90-2502-8D1C-76AF-0AF66FCF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internal error control, authentication is provided.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 opponent would have difficulty generating ciphertext that, when decrypted, would also need to have valid error control bits.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the FCS is the outer code, an opponent can construct messages with valid error control codes.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opponent cannot know what the decrypted plaintext will be, he or she can still hope to create confusion and disrupt operations.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E8CB9-31D3-C447-248D-8F86B82962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16247F-4D1F-4BC4-B844-8B213A09B67B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1B06-FFB0-E8BB-26BE-5599DD57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AA8B56F1-69CC-72BC-78BB-A79F5BDA0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D030E1-2DB9-4576-BB62-8F50E2BC97C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05946B84-F4F6-DDD4-E981-3782B85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of HMAC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91479E7-2E8B-1749-B5D7-A2014CB0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Proved security of HMAC relates to that of the underlying hash algorithm.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HMAC requires either: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attack on key used.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Birthday attack (but since keyed would need to observe a very large number of messages)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Choose hash function  as a tradeoff between speed verses security constraints.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B62F-9690-3916-104D-62AB9C3851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7348A4-2010-4F87-B28E-2863B8D3B61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98F6-4ECF-5125-03AE-1214DE04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2470" name="Slide Number Placeholder 5">
            <a:extLst>
              <a:ext uri="{FF2B5EF4-FFF2-40B4-BE49-F238E27FC236}">
                <a16:creationId xmlns:a16="http://schemas.microsoft.com/office/drawing/2014/main" id="{72CBC5E6-8DCD-76DC-20AE-CA8DE138E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BB1C6-D646-43CE-A666-6176F5B347A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98963B05-71C6-906C-E798-C5FDB9A8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6.Digital Signatures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B22BCD8F-93D5-9DFC-44B6-9D42E141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looked at message authentication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but does not address issues of lack of trust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 provide the ability to: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verify author, date &amp; time of signature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authenticate message contents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be verified by third parties to resolve disputes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Able to include authentication function with additional capabilities.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474D-714B-14B7-C17D-EAD0C65A49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DDA30C-A097-47E9-92EF-C17FE050D4BD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B726-363F-2097-0D56-94A0B9F2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3494" name="Slide Number Placeholder 5">
            <a:extLst>
              <a:ext uri="{FF2B5EF4-FFF2-40B4-BE49-F238E27FC236}">
                <a16:creationId xmlns:a16="http://schemas.microsoft.com/office/drawing/2014/main" id="{D291B257-CB9F-5952-7541-67E1400A6D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5469A-1765-43C3-AB4F-894A571F452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79B58864-905B-4DE6-3682-863500C7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Properties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D2A7BFD0-9FAC-78CD-95F4-468FE808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Must depend on the message signed.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Must use information unique to sender.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to prevent both forgery and denial.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Must be relatively easy to produce.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Must be relatively easy to recognize &amp; verify.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 computationally infeasible to forge.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with new message for existing digital signature.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with fraudulent digital signature for given message.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 practical to save digital signature in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7A7A-2303-4709-FD49-77D7186B6D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01C7B7-FF9D-4414-BBE6-EA7B3D89F8A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FB94-A59D-2573-429C-ECCF8ABE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4518" name="Slide Number Placeholder 5">
            <a:extLst>
              <a:ext uri="{FF2B5EF4-FFF2-40B4-BE49-F238E27FC236}">
                <a16:creationId xmlns:a16="http://schemas.microsoft.com/office/drawing/2014/main" id="{9B65FAA5-194C-A420-ABAA-9693768655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94043-AEDF-4C25-9CBF-BAF4FFE5588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089A5119-CCDA-C16E-2DB0-F61D165F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A.Direct Digital Signatures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7F830A3E-ADF4-E055-7E12-BA712C62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Involve only sender &amp; receiver.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Assumed receiver has sender’s public-key.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made by sender signing entire message or hash with private-key.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encrypt using receivers public-key.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that sign first then encrypt message &amp; signature.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Security depends on sender’s private-key.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F1AF-A796-2A4D-7DD9-5AB9E6B220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3DB10D-E476-4FEC-A712-4B4AF77A8D53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06B8-9B06-42B4-73A7-26C1683C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5542" name="Slide Number Placeholder 5">
            <a:extLst>
              <a:ext uri="{FF2B5EF4-FFF2-40B4-BE49-F238E27FC236}">
                <a16:creationId xmlns:a16="http://schemas.microsoft.com/office/drawing/2014/main" id="{C494D568-C7CB-944C-81D1-C4C1B2465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E39B3-C596-4740-BA3D-A3A3695ECAC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722B2AE-72C6-EC48-6F5C-C4DCD68D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B.Arbitrated Digital Signatures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A860383B-1AA2-15DA-FCC6-EDBF0CA4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Involves use of arbiter 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Validates any signed message.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Dated and sent to recipient.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Requires suitable level of trust in arbiter.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with either private or public-key algorithms.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Arbiter may or may not see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17F2-FD42-202D-C168-B0D30334E4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7633EF-7268-4A43-8473-BAD99D79CB67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6245-83A0-4A3C-D0AD-AD882B1F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6566" name="Slide Number Placeholder 5">
            <a:extLst>
              <a:ext uri="{FF2B5EF4-FFF2-40B4-BE49-F238E27FC236}">
                <a16:creationId xmlns:a16="http://schemas.microsoft.com/office/drawing/2014/main" id="{42BA4DBD-5E08-71BD-1D47-55922DCEC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2CEC88-EA93-426F-83CE-426944E4363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B6566AE2-61EB-A574-F22E-B6E3EF09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Arbitrated Digital Signature Techniques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1CE95-8B79-0F11-1BFA-B48E01387D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887509-5F15-437C-82B2-FFE43950D36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8A647-95A0-E27E-99F5-8CFBF1F8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7590" name="Slide Number Placeholder 5">
            <a:extLst>
              <a:ext uri="{FF2B5EF4-FFF2-40B4-BE49-F238E27FC236}">
                <a16:creationId xmlns:a16="http://schemas.microsoft.com/office/drawing/2014/main" id="{5B143692-8D81-01D1-0BDD-8D9E0037A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83FDA-2861-4F47-8510-94692C3F4B9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7591" name="Picture 2">
            <a:extLst>
              <a:ext uri="{FF2B5EF4-FFF2-40B4-BE49-F238E27FC236}">
                <a16:creationId xmlns:a16="http://schemas.microsoft.com/office/drawing/2014/main" id="{06665D90-CA40-0CF0-F51D-402A354A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81077"/>
            <a:ext cx="5715000" cy="439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3">
            <a:extLst>
              <a:ext uri="{FF2B5EF4-FFF2-40B4-BE49-F238E27FC236}">
                <a16:creationId xmlns:a16="http://schemas.microsoft.com/office/drawing/2014/main" id="{84B2B499-14CB-85A6-AA6A-670D3F1F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573" y="5373279"/>
            <a:ext cx="5734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9311D6F-1347-BB9A-CA2E-256C8C7E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7.Authentication Protocols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D635118C-9BD8-E0DF-0A12-720C2DCE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convince parties of each others identity and to exchange session keys.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May be one-way or mutual.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Key issues are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confidentiality – to protect session keys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timeliness – to prevent replay attacks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Published protocols are often found to have flaws and need to be modified.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AEF0-0EB2-C1C8-5EE0-0A4F0A446B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860E81-33F3-4AE6-920A-5D62029A229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034F-2DC3-9580-6F11-183D9C9D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8614" name="Slide Number Placeholder 5">
            <a:extLst>
              <a:ext uri="{FF2B5EF4-FFF2-40B4-BE49-F238E27FC236}">
                <a16:creationId xmlns:a16="http://schemas.microsoft.com/office/drawing/2014/main" id="{06C668F6-0311-A515-7DBE-FB855D1BD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6145A6-E0DE-4D6C-AD5F-35928BCE51C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905E0D9-D88E-DA6C-F51D-1CE84495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Attacks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78E80138-6AF8-05C1-469B-ADB00ADC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valid signed message is copied and later resent.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Simple replay.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Repetition that can be logged.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Repetition that cannot be detected.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Backward replay without modification.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countermeasures include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Use of sequence numbers (generally impractical).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Timestamps (needs synchronized clocks).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Challenge / response (using unique nonce).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BC04-A0E3-22F7-9BEF-1CC7A1D0D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09BCC1-471D-4E0E-BA9F-9B7234628D6D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0F73-BCE5-589A-0340-17F009F6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9638" name="Slide Number Placeholder 5">
            <a:extLst>
              <a:ext uri="{FF2B5EF4-FFF2-40B4-BE49-F238E27FC236}">
                <a16:creationId xmlns:a16="http://schemas.microsoft.com/office/drawing/2014/main" id="{831A8700-2FE7-EEEE-52DA-AB5D2A90A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CBCD9-E6E7-47DE-A151-CBE83FE19E5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59B1F04-32EC-17FA-EEEA-5FD11288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Symmetric Key Encryption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D114ECE4-0B0C-883B-4193-AC211E93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discussed previously can use a two level hierarchy of keys.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confidentiality for communication in a distributed environment.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Usually with a trusted Key Distribution Center (KDC).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each party shares own master key with KDC.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KDC generates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keys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used for connections between parties.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master keys used to distribute these to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C99F-AF9C-5F7D-9C92-4E3BC770BC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FD33CA-70DE-4A15-B843-C0DF9DCB1FBE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E178-2AAC-8BB1-A0E6-D6CD9371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0662" name="Slide Number Placeholder 5">
            <a:extLst>
              <a:ext uri="{FF2B5EF4-FFF2-40B4-BE49-F238E27FC236}">
                <a16:creationId xmlns:a16="http://schemas.microsoft.com/office/drawing/2014/main" id="{A616A555-ACE2-2AEF-C2CE-BB7729E17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87B68-7789-406F-9BB9-9ECCF9DEF49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591EEC18-28B2-137A-799B-850786DE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Needham-Schroeder Protocol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D99AFC14-B910-68CA-4CF7-A75DD6D2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Original third-party key distribution protocol.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For session between A B mediated by KDC.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Protocol overview is: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Secret keys Ka and Kb are shared between A and the KDC and B and the KDC.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069E-C428-5CD0-A4B8-9BBD86DE21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063C8A-9EB0-46BD-8C25-B8931D2ACDC7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5FBD-12D3-4535-347B-11321672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1686" name="Slide Number Placeholder 5">
            <a:extLst>
              <a:ext uri="{FF2B5EF4-FFF2-40B4-BE49-F238E27FC236}">
                <a16:creationId xmlns:a16="http://schemas.microsoft.com/office/drawing/2014/main" id="{A8C5E2BA-721A-586F-A33D-F3550E302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BF4D94-F332-41C1-A66E-AC162016B6B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1687" name="Picture 8">
            <a:extLst>
              <a:ext uri="{FF2B5EF4-FFF2-40B4-BE49-F238E27FC236}">
                <a16:creationId xmlns:a16="http://schemas.microsoft.com/office/drawing/2014/main" id="{6547CED4-B7BC-163A-E176-57DF3E1F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470276"/>
            <a:ext cx="63627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941E1C2-27E5-4432-F440-EAE7D2F8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2.a.Message Encryption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D478487-B33D-9C4B-2EF8-2D03F0F1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Message encryption by itself can provide a measure of authentication.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differs for symmetric and public-key encryption schemes.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I. Symmetric Encryption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message M transmitted from source A to destination B is encrypted using a secret key K shared by A and B.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no other party knows the key, then confidentiality is provided.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Symmetric encryption provides authentication as well as confidentiality.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B93A-B315-7319-AB8E-8ACE5FF376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01CC12-2589-4370-ADBF-3D91F2A280CE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5FB1-3760-D4F2-00EA-9BDD2F9E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8D6E86E7-3916-EFBE-B6E3-B2CFD3EE8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312163-0063-4364-9A7D-BC67384B60F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11FF5E1D-DFAA-D7BE-5865-97B60686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Needham-Schroeder Protocol</a:t>
            </a:r>
            <a:endParaRPr lang="en-US" altLang="en-US" sz="2800"/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D29DFD50-62C1-BD49-7D91-2B9B5D80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Used to securely distribute a new session key for communications between A &amp; B.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But is vulnerable to a replay attack if an old session key has been compromised.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then message 3 can be resent convincing B that is communicating with 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to address this require: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timestamps (Denning 81)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using an extra nonce (Neuman 93)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BF4B-B9F3-A486-28EC-7246CECCF8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00E97A-F05F-4E00-8FD7-707447F852CB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9CA6-901D-C1F9-DD76-6BF9FEC2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2710" name="Slide Number Placeholder 5">
            <a:extLst>
              <a:ext uri="{FF2B5EF4-FFF2-40B4-BE49-F238E27FC236}">
                <a16:creationId xmlns:a16="http://schemas.microsoft.com/office/drawing/2014/main" id="{9494DB75-CF69-DBA7-995A-3B67C32A6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173310-81AA-4B91-B6D2-DD1878F9C07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ED563BEF-B87D-FA04-7608-E76FC36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Denning’s AS Protocol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5A678B76-917B-5566-119D-BDD8FE44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Denning 81 presented the following: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note: session key is chosen by A, hence AS need not be trusted to protect it.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timestamps prevent replay but require synchronized clocks.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3E6A-92F9-E587-0B2A-990DFE80E0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2E0509-AA5C-4C72-BD21-CDFD979D9C3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82B6-DF22-2935-31B4-3FD109F5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3734" name="Slide Number Placeholder 5">
            <a:extLst>
              <a:ext uri="{FF2B5EF4-FFF2-40B4-BE49-F238E27FC236}">
                <a16:creationId xmlns:a16="http://schemas.microsoft.com/office/drawing/2014/main" id="{3B60DB1A-2B65-4269-B0E4-2CB3187A2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9D7270-8E89-4A00-982B-6080B8D862F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3735" name="Picture 7">
            <a:extLst>
              <a:ext uri="{FF2B5EF4-FFF2-40B4-BE49-F238E27FC236}">
                <a16:creationId xmlns:a16="http://schemas.microsoft.com/office/drawing/2014/main" id="{2F9F6260-E46C-0257-BC10-97DCDA330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4" y="1524000"/>
            <a:ext cx="644683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B034FD7-694E-0BBE-E696-B17CA653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Newman 93a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BCCCCF86-4E1E-3CE7-6264-9DE6A61E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respond to the concerns about suppress-replay attacks and at the same time fix the problems in the Needham/Schroeder protocol.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effective, secure means for A and B to establish a session with a secure session key.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Leaves A in possession of a key that can be used for subsequent authentication to B.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24F3-26C7-8BEC-A045-9DC4702C86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ABC44-6941-4B7C-B0E4-D23DD56A57F5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7672-1A99-4DDE-3E10-B16A0408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4758" name="Slide Number Placeholder 5">
            <a:extLst>
              <a:ext uri="{FF2B5EF4-FFF2-40B4-BE49-F238E27FC236}">
                <a16:creationId xmlns:a16="http://schemas.microsoft.com/office/drawing/2014/main" id="{32B522AC-B924-98E2-E405-3CEF9EA64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E1427-A465-4D4E-84E5-A7BFAE0D0BA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4759" name="Picture 2">
            <a:extLst>
              <a:ext uri="{FF2B5EF4-FFF2-40B4-BE49-F238E27FC236}">
                <a16:creationId xmlns:a16="http://schemas.microsoft.com/office/drawing/2014/main" id="{D7E87E5A-7FC6-4C28-2BEB-7E882FD50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734060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3117D328-E650-A7B4-D0A4-934F8895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Public Key Encryption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6560D662-F24E-142D-BA8C-7CAB6D173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a range of approaches based on the use of public-key encryption.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to ensure have correct public keys for other parties.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a central Authentication Server (AS).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Various protocols exist using timestamps or nonces.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C8C3-4091-EE91-67EC-2BA13D166B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888C83-08B5-4D8C-A81C-B49E4EE257CE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5191-C073-5730-A0C0-1055B2A6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5782" name="Slide Number Placeholder 5">
            <a:extLst>
              <a:ext uri="{FF2B5EF4-FFF2-40B4-BE49-F238E27FC236}">
                <a16:creationId xmlns:a16="http://schemas.microsoft.com/office/drawing/2014/main" id="{E30DE9B7-C931-5ECE-DDC1-45BB94D9E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65BC5-00B8-4339-B941-3C27723B3A5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5783" name="Picture 7">
            <a:extLst>
              <a:ext uri="{FF2B5EF4-FFF2-40B4-BE49-F238E27FC236}">
                <a16:creationId xmlns:a16="http://schemas.microsoft.com/office/drawing/2014/main" id="{74D4EFA0-9922-7474-9854-6C37E1FB5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4" y="3629026"/>
            <a:ext cx="7697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B4776EB8-A00D-4EAC-44BE-E8082970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00601"/>
            <a:ext cx="79248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9725C752-CF64-9757-D4D1-B5E62A18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 &amp; Lam’s Approach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764BEB94-042A-368E-1968-C74EFD75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endParaRPr lang="en-US" altLang="en-US"/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/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/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/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/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/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identifier of A, IDA, is added to the set of items encrypted with the KDC's private key in steps 5 and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6. This binds the session key Ks to the identities of the two parties that will be engaged in the session.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A316-4300-302E-6670-A2004EF3B1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9FF5D9-4948-496A-B923-1826E9762F7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7683-079B-1693-EBEE-25DC884E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6806" name="Slide Number Placeholder 5">
            <a:extLst>
              <a:ext uri="{FF2B5EF4-FFF2-40B4-BE49-F238E27FC236}">
                <a16:creationId xmlns:a16="http://schemas.microsoft.com/office/drawing/2014/main" id="{AB99653C-03CE-8724-4885-CD37D016F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CA195-9029-454E-B185-E95F03228DF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6807" name="Picture 2">
            <a:extLst>
              <a:ext uri="{FF2B5EF4-FFF2-40B4-BE49-F238E27FC236}">
                <a16:creationId xmlns:a16="http://schemas.microsoft.com/office/drawing/2014/main" id="{5FD1F839-06AE-23AC-CA2F-C0118741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4401"/>
            <a:ext cx="3124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3">
            <a:extLst>
              <a:ext uri="{FF2B5EF4-FFF2-40B4-BE49-F238E27FC236}">
                <a16:creationId xmlns:a16="http://schemas.microsoft.com/office/drawing/2014/main" id="{D56DB103-C611-1299-6841-B511ADCE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371600"/>
            <a:ext cx="7720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E4B9294C-607D-4EE2-EFB3-4A078BDD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One-Way Authentication &amp; Symmetric Encryption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653541A8-3132-3A02-0695-518B4760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Required when sender &amp; receiver are not in communications at same time (eg. email)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header in clear so can be delivered by email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May want contents of body protected &amp; sender authenticated.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 Encryption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refine use of KDC but can’t have final exchange of nonces, vis: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1. A-&gt;KDC: ID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|| ID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2. KDC -&gt; A: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[Ks || ID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||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[Ks ||ID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3. A -&gt; B: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[Ks||ID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] ||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[M]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Does not protect against replays, could rely on timestamp in message, though email delays make this problematic.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4C08-8F86-CAE6-8233-E4B6F11A89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9A645F-1E1E-49CA-A1D7-B902B98E9F2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BBD5-A73B-7B24-3145-F5103F05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7830" name="Slide Number Placeholder 5">
            <a:extLst>
              <a:ext uri="{FF2B5EF4-FFF2-40B4-BE49-F238E27FC236}">
                <a16:creationId xmlns:a16="http://schemas.microsoft.com/office/drawing/2014/main" id="{43A868AB-5708-6700-44A0-8A5D12C9F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DA854-CD18-4686-BD02-26B205B9C4F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ED01992D-C3E5-D3BE-95C0-46BFEE71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Approaches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CE2955E-37EC-D79A-2CEB-A351C818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seen some public-key approaches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confidentiality is major concern, can use: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A-&gt;B: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[Ks] ||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[M]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encrypted session key with B’s public key and message with common secret key.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authentication needed use a digital signature with a digital certificate: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A-&gt;B: M ||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[H(M)] ||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PRas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[T||ID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||PU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message, signature, certificate.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AA02-6881-E859-941A-5D775C73F6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13EB2E-D2DB-4D36-A09C-70605792567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A9AD-61E0-7A2A-7DAC-92D5A427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8854" name="Slide Number Placeholder 5">
            <a:extLst>
              <a:ext uri="{FF2B5EF4-FFF2-40B4-BE49-F238E27FC236}">
                <a16:creationId xmlns:a16="http://schemas.microsoft.com/office/drawing/2014/main" id="{382101E5-F22F-32AF-0D62-436E853FC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EB885-7B99-45CA-9650-6CD7043ED4C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DE5857E4-FE9E-29D8-863B-13057502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8.Digital Signature Standards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E5D2E907-9500-E994-1582-236CF1A5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 Govt approved signature scheme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NIST &amp; NSA in early 90's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published as FIPS-186 in 1991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revised in 1993, 1996 &amp; then 2000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uses the SHA hash algorithm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DSS is the standard, DSA is the algorithm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FIPS 186-2 (2000) includes alternative RSA &amp; elliptic curve signature variants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0659-A0B1-B6DC-49EE-8E2E2FF38B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55C509-11CC-443B-952E-F4320DD81EB3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8F5E-EC6E-1039-F102-5FDE44A0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9878" name="Slide Number Placeholder 5">
            <a:extLst>
              <a:ext uri="{FF2B5EF4-FFF2-40B4-BE49-F238E27FC236}">
                <a16:creationId xmlns:a16="http://schemas.microsoft.com/office/drawing/2014/main" id="{0FB712BD-5329-1BD1-4BA0-1EC265184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89B62-8917-4436-B3F2-43E5B952DB7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B0796C2E-31D5-9D8B-74C1-9C8BEC1D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Algorithm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FFFA0CD9-DCAD-222C-A027-BA5AF00E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Creates a 320 bit signature.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Able to provide 512-1024 bit security.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Smaller and faster than RSA.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Follows digital signature scheme only.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Security depends on difficulty of computing discrete logarithms.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variant of ElGamal &amp; Schnorr schemes.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7FF3-3A54-8A85-80A7-BB2C60BD0B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EC6FE2-34E1-419F-A2B8-0BD60A403303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08AB-E79E-ABB2-18B4-E182172C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385530CC-5B15-AF4B-B921-51A4D02023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C1E03-24CE-4577-93D5-0B6B2102B45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3263FE28-2F64-0703-B440-FCAB4C3B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Algorithm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CCD3-FB5C-41C0-0833-DB9CE3FF02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472DDF-37DD-4434-A289-4AAF6460D284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DDEF-CC5C-167B-7393-E00DFC0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602426C3-E874-47FF-54C3-F61BE3A0C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ADFA7-8D39-4E6A-829D-0F3AC342D4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1927" name="Picture 2">
            <a:extLst>
              <a:ext uri="{FF2B5EF4-FFF2-40B4-BE49-F238E27FC236}">
                <a16:creationId xmlns:a16="http://schemas.microsoft.com/office/drawing/2014/main" id="{77D9431D-4758-FD0B-BF89-FD56CDDD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157288"/>
            <a:ext cx="8069263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4CA1AEB-B3D2-9366-372B-DFCEF48E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2.a.Message Encryption</a:t>
            </a:r>
            <a:endParaRPr lang="en-US" altLang="en-US" sz="280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1A5F7F6-0589-1E24-C18D-D486F2B1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 is assured that the message was generated by A.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Since A, is the only other party that possesses K.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M is recovered, B knows that none of the bits of M have been altered, because an opponent that does not know K would not know how to alter bits in the ciphertext.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7DAB-05C6-73FC-5632-5DB1FA857B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5AFA29-11BB-4D41-A1C6-F569D6E3D36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237D-2B46-2EC5-7995-09E73972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F2382ABA-1963-F346-1AF9-C52D10CDEC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DCE593-6D58-4B3C-BF43-3DFE6EC37AE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9" name="Picture 2">
            <a:extLst>
              <a:ext uri="{FF2B5EF4-FFF2-40B4-BE49-F238E27FC236}">
                <a16:creationId xmlns:a16="http://schemas.microsoft.com/office/drawing/2014/main" id="{E502EA1D-FF9C-6C02-8DA5-EB7FD805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581400"/>
            <a:ext cx="60880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28FAACA3-BE7C-765C-BA92-68430F69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DSA Key Generation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FD718B89-EF49-4FDC-D833-A35FE40F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shared global public key values (p, q, g):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Choose q, a 160 bit.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Choose a large prime p = 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where L= 512 to 1024 bits and is a multiple of 64.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q is a prime factor of (p-1).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Choose g = h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(p-1)/q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where h&lt;p-1, h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(p-1)/q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(mod p) &gt; 1.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choose private &amp; compute public key: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Choose x&lt;q.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Compute y = g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(mod p).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0816-1265-58D0-9E94-63238ED63D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82D420-BDA8-4651-B835-698E7FA955E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7F5D-9B4E-DC9E-F187-4CE40EDC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2950" name="Slide Number Placeholder 5">
            <a:extLst>
              <a:ext uri="{FF2B5EF4-FFF2-40B4-BE49-F238E27FC236}">
                <a16:creationId xmlns:a16="http://schemas.microsoft.com/office/drawing/2014/main" id="{95FE230A-6DC3-B626-151B-E47B02AA7A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7EAEA9-A3ED-4398-8ADD-BAF676DE0EC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3C5D0C7D-91D0-3628-54FE-C5DE8AB9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DSA Key Generation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4BBF-07FF-B601-B572-B98EDA0537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4F828C-CBA4-4278-8489-3AA138D0546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517B-CE02-AD61-55B9-AD29465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3974" name="Slide Number Placeholder 5">
            <a:extLst>
              <a:ext uri="{FF2B5EF4-FFF2-40B4-BE49-F238E27FC236}">
                <a16:creationId xmlns:a16="http://schemas.microsoft.com/office/drawing/2014/main" id="{D2044C0F-99DF-AF54-50A4-4F09ADF29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5EB94-9AB7-4505-A13B-48FB87B56D5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3975" name="Picture 2">
            <a:extLst>
              <a:ext uri="{FF2B5EF4-FFF2-40B4-BE49-F238E27FC236}">
                <a16:creationId xmlns:a16="http://schemas.microsoft.com/office/drawing/2014/main" id="{CF0AC2B5-A32E-4E36-AA05-007BB9D1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86106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4">
            <a:extLst>
              <a:ext uri="{FF2B5EF4-FFF2-40B4-BE49-F238E27FC236}">
                <a16:creationId xmlns:a16="http://schemas.microsoft.com/office/drawing/2014/main" id="{C756C85F-7499-E0B3-0A9D-A77C7C19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00"/>
            <a:ext cx="86344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A9C422B5-B7FE-3892-110B-362E4773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DSA Key Generation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C2EF-E908-EE3D-7622-32378F30B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81ABA9-95EC-4254-83B4-A24DAC49EC5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5774-A021-113A-DD36-BE3A99F2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4998" name="Slide Number Placeholder 5">
            <a:extLst>
              <a:ext uri="{FF2B5EF4-FFF2-40B4-BE49-F238E27FC236}">
                <a16:creationId xmlns:a16="http://schemas.microsoft.com/office/drawing/2014/main" id="{B1EEB2C5-C656-4DF3-5E7C-060851D7EA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7046E-AC99-4655-80EB-D89CBE1B652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4999" name="Picture 2">
            <a:extLst>
              <a:ext uri="{FF2B5EF4-FFF2-40B4-BE49-F238E27FC236}">
                <a16:creationId xmlns:a16="http://schemas.microsoft.com/office/drawing/2014/main" id="{55C13DD9-9AD8-863C-DB83-FA995255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9976"/>
            <a:ext cx="83820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0F9731BA-2A1C-810C-A6EA-D9438A04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DSA Signature Creation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126CFE1A-833E-B14F-3E81-2F615500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sign a message M the sender: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generates a random signature key k, k&lt;q.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k must be random, be destroyed after use, and never be reused.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Computes signature pair: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 = (g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(mod p))(mod q).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 = (k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.H(M)+ x.r)(mod q).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sends signature (r,s) with message 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25C1-6F81-D022-EB2F-912909AFE3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13FEF6-06C0-4FAE-B5B7-DF01ACAB0C2C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98BF-8E03-F954-3729-AB96718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6022" name="Slide Number Placeholder 5">
            <a:extLst>
              <a:ext uri="{FF2B5EF4-FFF2-40B4-BE49-F238E27FC236}">
                <a16:creationId xmlns:a16="http://schemas.microsoft.com/office/drawing/2014/main" id="{BCA45DAB-6F8A-EA2B-59EB-2E0035EFF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84D402-DC14-4102-802A-B2FD2969305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59D3D11D-8472-C188-1E26-C74498C5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DSA Signature Verification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C38BDE18-DEBB-8485-9106-9BC78C9A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Having received M &amp; signature (r,s)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verify a signature, recipient computes: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w = s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(mod q)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u1= (H(M).w)(mod q)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u2= (r.w)(mod q)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v = (g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(mod p)) (mod q)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v==r then signature is verified.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3709-13DA-3888-FAE2-C5467CF9B8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836F45-3A6B-4470-8C24-8A5C01ED63A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BF19-DD9B-F35D-1CC1-155BEB4A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7046" name="Slide Number Placeholder 5">
            <a:extLst>
              <a:ext uri="{FF2B5EF4-FFF2-40B4-BE49-F238E27FC236}">
                <a16:creationId xmlns:a16="http://schemas.microsoft.com/office/drawing/2014/main" id="{6A40F3A4-F2C0-16D1-67ED-5711F70A4C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829DC-37E5-427E-8A5B-B8A5EAFB186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9E3BE4A-3D55-3CDB-CEB8-D90DFE0A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2.a.Message Encryption</a:t>
            </a:r>
            <a:endParaRPr lang="en-US" altLang="en-US" sz="280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C42BF70-8194-3BEC-C60E-1886445A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Public Key Encryption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straightforward use of public-key encryption provides confidentiality but not authentication.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Source (A) uses the public key PU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the destination (B) to encrypt message M.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Only B has the corresponding private key PR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only B can decrypt the message.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no authentication because any opponent could also use B's public key to encrypt a message, claiming to be A.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Symmetric encryption provides authentication as well as confidentiality.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0C5F-39D4-4B32-850C-B92B92EF11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E40EFD-5C8F-42EF-AA13-A0AF97CD4D5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907F-71A7-8BB7-F135-52859045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466FDC77-3E59-7149-5763-6645EC4BA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6D100-C24F-400C-B0E8-21D133AEB07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9463" name="Picture 2">
            <a:extLst>
              <a:ext uri="{FF2B5EF4-FFF2-40B4-BE49-F238E27FC236}">
                <a16:creationId xmlns:a16="http://schemas.microsoft.com/office/drawing/2014/main" id="{AE8B8B6C-EBBA-2BB3-11A1-A44E797F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4679950"/>
            <a:ext cx="70818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A047C45-35EB-22F2-D2A6-F19C73BF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2.a.Message Encryption</a:t>
            </a:r>
            <a:endParaRPr lang="en-US" altLang="en-US" sz="280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E6027DC-7A74-37B0-6DB9-28937D55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authentication, A uses its private key to encrypt the message, and B uses A's public key to decrypt.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authentication using the same type of reasoning as in the symmetric encryption case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must have come from A because A is the only party that possesses PR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Signature - The only party with the information necessary to construct ciphertext that can be decrypted with PU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D41B-2968-4183-6C32-BFA167EA57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15C51-3A79-455C-88B6-DF7C32B20F09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3566-62EF-90BE-0795-CD364504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61F5A818-AA4D-D9B8-DA99-C07900CD4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27A4A-6929-4622-8313-DECD8BDFE5F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7" name="Picture 3">
            <a:extLst>
              <a:ext uri="{FF2B5EF4-FFF2-40B4-BE49-F238E27FC236}">
                <a16:creationId xmlns:a16="http://schemas.microsoft.com/office/drawing/2014/main" id="{36A124FD-B0E4-3887-D8EB-50D14B2B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4419600"/>
            <a:ext cx="70453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5186</Words>
  <Application>Microsoft Office PowerPoint</Application>
  <PresentationFormat>Widescreen</PresentationFormat>
  <Paragraphs>655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1.Authentication Requirements</vt:lpstr>
      <vt:lpstr>2.Authentication Functions</vt:lpstr>
      <vt:lpstr>Internal &amp; External Error Control</vt:lpstr>
      <vt:lpstr>Internal &amp; External Error Control</vt:lpstr>
      <vt:lpstr>2.a.Message Encryption</vt:lpstr>
      <vt:lpstr>2.a.Message Encryption</vt:lpstr>
      <vt:lpstr>2.a.Message Encryption</vt:lpstr>
      <vt:lpstr>2.a.Message Encryption</vt:lpstr>
      <vt:lpstr>2.a.Message Encryption</vt:lpstr>
      <vt:lpstr>2.b.Message Authentication Code</vt:lpstr>
      <vt:lpstr>2.b.Message Authentication Code</vt:lpstr>
      <vt:lpstr>2.b.Message Authentication Code</vt:lpstr>
      <vt:lpstr>MAC Properties</vt:lpstr>
      <vt:lpstr>Requirements for MAC</vt:lpstr>
      <vt:lpstr>2.c.Hash Function</vt:lpstr>
      <vt:lpstr>2.c.Hash Function</vt:lpstr>
      <vt:lpstr>2.c.Hash Function</vt:lpstr>
      <vt:lpstr>2.c.Hash Function</vt:lpstr>
      <vt:lpstr>2.c.Hash Function</vt:lpstr>
      <vt:lpstr>Requirements for Hash Functions</vt:lpstr>
      <vt:lpstr>Birthday Attacks</vt:lpstr>
      <vt:lpstr>A letter in 237 Variations.</vt:lpstr>
      <vt:lpstr>Meet-in-the-Middle Attack</vt:lpstr>
      <vt:lpstr>3.Secure Hash Algorithm</vt:lpstr>
      <vt:lpstr>Revised Secure Hash Standard</vt:lpstr>
      <vt:lpstr>Comparison of SHA Parameters</vt:lpstr>
      <vt:lpstr>SHA-512 Overview</vt:lpstr>
      <vt:lpstr>Steps involved in SHA-512</vt:lpstr>
      <vt:lpstr>Steps involved in SHA-512</vt:lpstr>
      <vt:lpstr>Steps involved in SHA-512 Compression Function </vt:lpstr>
      <vt:lpstr>SHA-512 Processing of a Single 1024-bit block</vt:lpstr>
      <vt:lpstr>Round Function</vt:lpstr>
      <vt:lpstr>SHA-512 Round Function</vt:lpstr>
      <vt:lpstr>Round Function</vt:lpstr>
      <vt:lpstr>80 Word Input Sequence for SHA-512 Processing of Single Block</vt:lpstr>
      <vt:lpstr>4.MD5 Algorithm</vt:lpstr>
      <vt:lpstr>Steps involved in MD5</vt:lpstr>
      <vt:lpstr>Steps involved in MD5</vt:lpstr>
      <vt:lpstr>MD5 Overview</vt:lpstr>
      <vt:lpstr>MD5 Processing of a 512-bit block</vt:lpstr>
      <vt:lpstr>Elementary MD5 Operation</vt:lpstr>
      <vt:lpstr>Terminologies used in MD5</vt:lpstr>
      <vt:lpstr>5.HMAC</vt:lpstr>
      <vt:lpstr>HMAC Design Objectives</vt:lpstr>
      <vt:lpstr>HMAC Algorithm</vt:lpstr>
      <vt:lpstr>HMAC Structure</vt:lpstr>
      <vt:lpstr>Steps in HMAC</vt:lpstr>
      <vt:lpstr>Efficient Implementation of HMAC</vt:lpstr>
      <vt:lpstr>Security of HMAC</vt:lpstr>
      <vt:lpstr>6.Digital Signatures</vt:lpstr>
      <vt:lpstr>Digital Signature Properties</vt:lpstr>
      <vt:lpstr>A.Direct Digital Signatures</vt:lpstr>
      <vt:lpstr>B.Arbitrated Digital Signatures</vt:lpstr>
      <vt:lpstr>Arbitrated Digital Signature Techniques </vt:lpstr>
      <vt:lpstr>7.Authentication Protocols</vt:lpstr>
      <vt:lpstr>Replay Attacks</vt:lpstr>
      <vt:lpstr>Using Symmetric Key Encryption</vt:lpstr>
      <vt:lpstr>Needham-Schroeder Protocol</vt:lpstr>
      <vt:lpstr>Needham-Schroeder Protocol</vt:lpstr>
      <vt:lpstr>Denning’s AS Protocol</vt:lpstr>
      <vt:lpstr>Newman 93a</vt:lpstr>
      <vt:lpstr>Using Public Key Encryption</vt:lpstr>
      <vt:lpstr>Woo &amp; Lam’s Approach</vt:lpstr>
      <vt:lpstr>One-Way Authentication &amp; Symmetric Encryption</vt:lpstr>
      <vt:lpstr>Public Key Approaches</vt:lpstr>
      <vt:lpstr>8.Digital Signature Standards</vt:lpstr>
      <vt:lpstr>Digital Signature Algorithm</vt:lpstr>
      <vt:lpstr>Digital Signature Algorithm</vt:lpstr>
      <vt:lpstr>DSA Key Generation</vt:lpstr>
      <vt:lpstr>DSA Key Generation</vt:lpstr>
      <vt:lpstr>DSA Key Generation</vt:lpstr>
      <vt:lpstr>DSA Signature Creation</vt:lpstr>
      <vt:lpstr>DSA Signature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Kumar</dc:creator>
  <cp:lastModifiedBy>Himanshu Kumar</cp:lastModifiedBy>
  <cp:revision>46</cp:revision>
  <dcterms:created xsi:type="dcterms:W3CDTF">2024-10-01T09:39:18Z</dcterms:created>
  <dcterms:modified xsi:type="dcterms:W3CDTF">2024-10-01T10:08:28Z</dcterms:modified>
</cp:coreProperties>
</file>