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sldIdLst>
    <p:sldId id="256" r:id="rId2"/>
    <p:sldId id="257" r:id="rId3"/>
    <p:sldId id="258" r:id="rId4"/>
    <p:sldId id="411" r:id="rId5"/>
    <p:sldId id="412" r:id="rId6"/>
    <p:sldId id="405" r:id="rId7"/>
    <p:sldId id="406" r:id="rId8"/>
    <p:sldId id="417" r:id="rId9"/>
    <p:sldId id="302" r:id="rId10"/>
    <p:sldId id="303" r:id="rId11"/>
    <p:sldId id="419" r:id="rId12"/>
    <p:sldId id="418" r:id="rId13"/>
    <p:sldId id="422" r:id="rId14"/>
    <p:sldId id="420" r:id="rId15"/>
    <p:sldId id="421" r:id="rId16"/>
    <p:sldId id="304" r:id="rId17"/>
    <p:sldId id="306" r:id="rId18"/>
    <p:sldId id="307" r:id="rId19"/>
    <p:sldId id="308" r:id="rId20"/>
    <p:sldId id="423" r:id="rId21"/>
    <p:sldId id="309" r:id="rId22"/>
    <p:sldId id="413" r:id="rId23"/>
    <p:sldId id="414" r:id="rId24"/>
    <p:sldId id="415" r:id="rId25"/>
    <p:sldId id="416" r:id="rId26"/>
    <p:sldId id="311" r:id="rId27"/>
    <p:sldId id="310" r:id="rId28"/>
    <p:sldId id="312" r:id="rId29"/>
    <p:sldId id="313" r:id="rId30"/>
    <p:sldId id="314" r:id="rId31"/>
    <p:sldId id="315" r:id="rId32"/>
    <p:sldId id="316" r:id="rId33"/>
    <p:sldId id="409" r:id="rId34"/>
    <p:sldId id="318" r:id="rId35"/>
    <p:sldId id="319" r:id="rId36"/>
    <p:sldId id="320" r:id="rId37"/>
    <p:sldId id="321" r:id="rId38"/>
    <p:sldId id="322" r:id="rId39"/>
    <p:sldId id="323" r:id="rId40"/>
    <p:sldId id="324" r:id="rId41"/>
    <p:sldId id="325" r:id="rId42"/>
    <p:sldId id="326" r:id="rId43"/>
    <p:sldId id="327" r:id="rId44"/>
    <p:sldId id="329" r:id="rId45"/>
    <p:sldId id="328" r:id="rId46"/>
    <p:sldId id="330" r:id="rId47"/>
    <p:sldId id="331" r:id="rId48"/>
    <p:sldId id="332" r:id="rId49"/>
    <p:sldId id="333" r:id="rId50"/>
    <p:sldId id="334" r:id="rId51"/>
    <p:sldId id="335" r:id="rId52"/>
    <p:sldId id="336" r:id="rId53"/>
    <p:sldId id="408" r:id="rId54"/>
    <p:sldId id="337" r:id="rId55"/>
    <p:sldId id="338" r:id="rId56"/>
    <p:sldId id="339" r:id="rId57"/>
    <p:sldId id="340" r:id="rId58"/>
    <p:sldId id="341" r:id="rId59"/>
    <p:sldId id="342" r:id="rId60"/>
    <p:sldId id="343" r:id="rId61"/>
    <p:sldId id="344" r:id="rId62"/>
    <p:sldId id="346" r:id="rId63"/>
    <p:sldId id="345" r:id="rId64"/>
    <p:sldId id="347" r:id="rId65"/>
    <p:sldId id="348" r:id="rId66"/>
    <p:sldId id="351" r:id="rId67"/>
    <p:sldId id="349" r:id="rId68"/>
    <p:sldId id="350" r:id="rId69"/>
    <p:sldId id="352" r:id="rId70"/>
    <p:sldId id="353" r:id="rId71"/>
    <p:sldId id="354" r:id="rId72"/>
    <p:sldId id="355" r:id="rId73"/>
    <p:sldId id="356" r:id="rId74"/>
    <p:sldId id="357" r:id="rId75"/>
    <p:sldId id="358" r:id="rId76"/>
    <p:sldId id="359" r:id="rId77"/>
    <p:sldId id="360" r:id="rId78"/>
    <p:sldId id="361" r:id="rId79"/>
    <p:sldId id="362" r:id="rId80"/>
    <p:sldId id="363" r:id="rId81"/>
    <p:sldId id="364" r:id="rId82"/>
    <p:sldId id="365" r:id="rId83"/>
    <p:sldId id="366" r:id="rId84"/>
    <p:sldId id="367" r:id="rId85"/>
    <p:sldId id="376" r:id="rId86"/>
    <p:sldId id="368" r:id="rId87"/>
    <p:sldId id="369" r:id="rId88"/>
    <p:sldId id="370" r:id="rId89"/>
    <p:sldId id="379" r:id="rId90"/>
    <p:sldId id="371" r:id="rId91"/>
    <p:sldId id="372" r:id="rId92"/>
    <p:sldId id="377" r:id="rId93"/>
    <p:sldId id="378" r:id="rId94"/>
    <p:sldId id="380" r:id="rId95"/>
    <p:sldId id="373" r:id="rId96"/>
    <p:sldId id="374" r:id="rId97"/>
    <p:sldId id="375" r:id="rId98"/>
    <p:sldId id="381" r:id="rId99"/>
    <p:sldId id="382" r:id="rId100"/>
    <p:sldId id="383" r:id="rId101"/>
    <p:sldId id="387" r:id="rId102"/>
    <p:sldId id="384" r:id="rId103"/>
    <p:sldId id="388" r:id="rId104"/>
    <p:sldId id="389" r:id="rId105"/>
    <p:sldId id="385" r:id="rId106"/>
    <p:sldId id="386" r:id="rId107"/>
    <p:sldId id="390" r:id="rId108"/>
    <p:sldId id="391" r:id="rId109"/>
    <p:sldId id="392" r:id="rId110"/>
    <p:sldId id="393" r:id="rId111"/>
    <p:sldId id="394" r:id="rId112"/>
    <p:sldId id="397" r:id="rId113"/>
    <p:sldId id="395" r:id="rId114"/>
    <p:sldId id="396" r:id="rId115"/>
    <p:sldId id="399" r:id="rId116"/>
    <p:sldId id="398" r:id="rId117"/>
    <p:sldId id="400" r:id="rId118"/>
    <p:sldId id="401" r:id="rId119"/>
    <p:sldId id="402" r:id="rId120"/>
    <p:sldId id="404" r:id="rId121"/>
    <p:sldId id="403"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E1676-5BDA-4DBA-AD90-A65C3ABB85EC}" type="datetimeFigureOut">
              <a:rPr lang="en-IN" smtClean="0"/>
              <a:t>01-10-2024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DF43A-9627-4EDF-9578-5ADF5B4F1CFB}" type="slidenum">
              <a:rPr lang="en-IN" smtClean="0"/>
              <a:t>‹#›</a:t>
            </a:fld>
            <a:endParaRPr lang="en-IN"/>
          </a:p>
        </p:txBody>
      </p:sp>
    </p:spTree>
    <p:extLst>
      <p:ext uri="{BB962C8B-B14F-4D97-AF65-F5344CB8AC3E}">
        <p14:creationId xmlns:p14="http://schemas.microsoft.com/office/powerpoint/2010/main" val="196683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B0165F80-3B2D-C1C2-A7F4-844FEA67BC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A398ADFE-7ABF-6E39-1B34-3C57699967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36196" name="Slide Number Placeholder 3">
            <a:extLst>
              <a:ext uri="{FF2B5EF4-FFF2-40B4-BE49-F238E27FC236}">
                <a16:creationId xmlns:a16="http://schemas.microsoft.com/office/drawing/2014/main" id="{21E997B4-91B3-28C3-545F-705229B709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808B354-3733-4018-85C3-4C680D80F491}" type="slidenum">
              <a:rPr lang="en-US" altLang="en-US">
                <a:latin typeface="Calibri" panose="020F0502020204030204" pitchFamily="34" charset="0"/>
              </a:rPr>
              <a:pPr/>
              <a:t>20</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69D0F7F5-9466-396A-7775-8E5B6D5FA9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E52D4B22-37B2-A78B-67B1-BFC81FEA28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37220" name="Slide Number Placeholder 3">
            <a:extLst>
              <a:ext uri="{FF2B5EF4-FFF2-40B4-BE49-F238E27FC236}">
                <a16:creationId xmlns:a16="http://schemas.microsoft.com/office/drawing/2014/main" id="{002739EA-221C-E571-EAF6-2A1F4E722B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643AE9-B977-4C8B-AEB1-D2412CCFE93A}" type="slidenum">
              <a:rPr lang="en-US" altLang="en-US">
                <a:latin typeface="Calibri" panose="020F0502020204030204" pitchFamily="34" charset="0"/>
              </a:rPr>
              <a:pPr/>
              <a:t>25</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C71A-0E51-0AFC-C43F-A92DABB228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074FCB-3435-9AD2-A935-AAAD00E19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9ADA81-01F6-0579-2240-C5461BDB2647}"/>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5" name="Footer Placeholder 4">
            <a:extLst>
              <a:ext uri="{FF2B5EF4-FFF2-40B4-BE49-F238E27FC236}">
                <a16:creationId xmlns:a16="http://schemas.microsoft.com/office/drawing/2014/main" id="{89724419-83EF-04CA-90F2-14470C8A8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8A037A-BDA0-5D9A-F7DE-EABD380C18AF}"/>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373422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0936-AF89-CB81-D6F6-104D25659D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6DCFED-F741-DF54-4BC8-BCF4A25B1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E02EE5-68F4-6C62-8D92-1586E1E48142}"/>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5" name="Footer Placeholder 4">
            <a:extLst>
              <a:ext uri="{FF2B5EF4-FFF2-40B4-BE49-F238E27FC236}">
                <a16:creationId xmlns:a16="http://schemas.microsoft.com/office/drawing/2014/main" id="{3F6AD255-CCFA-C429-18F7-E3DA3003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AB15BF-D6A1-CFD9-DBCB-28CA30FC1EA5}"/>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166629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4C2F37-1035-6404-B228-D261A026EC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40B09A-E8E1-254A-3AD8-57B61B1D7D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578BC-CB81-C61C-9179-528A5F2A3EE7}"/>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5" name="Footer Placeholder 4">
            <a:extLst>
              <a:ext uri="{FF2B5EF4-FFF2-40B4-BE49-F238E27FC236}">
                <a16:creationId xmlns:a16="http://schemas.microsoft.com/office/drawing/2014/main" id="{7C4BAD99-609F-1F58-2B4B-13B42BC55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CE570-9DA8-6068-9C03-130CA68A5CBB}"/>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352046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C9DD-BFB6-D5E8-371D-8CDCF591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1DFD9A-351C-E1AA-E690-10BC12AE94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05E52-D518-88B7-DF7E-5B8F871104D8}"/>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5" name="Footer Placeholder 4">
            <a:extLst>
              <a:ext uri="{FF2B5EF4-FFF2-40B4-BE49-F238E27FC236}">
                <a16:creationId xmlns:a16="http://schemas.microsoft.com/office/drawing/2014/main" id="{F23F020B-6C7C-CB0A-8713-DF131C4EB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33BC0-3514-577C-1154-030A8493DCB5}"/>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378944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C413-7441-2256-5D83-5951F120D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CC7D3C-28A1-A58B-06EB-183BC19AC1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F7DC2-7B50-524C-0D09-58C4ADA29195}"/>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5" name="Footer Placeholder 4">
            <a:extLst>
              <a:ext uri="{FF2B5EF4-FFF2-40B4-BE49-F238E27FC236}">
                <a16:creationId xmlns:a16="http://schemas.microsoft.com/office/drawing/2014/main" id="{8EB14E2A-9009-8C96-9EDF-8FFB5AF6B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7BFAC-9046-BB59-CFC6-112522D6951E}"/>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119613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38DA-7F46-097A-7AC9-3315C092B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48598-1596-B294-629C-12B80618A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9D0FD1-1DEF-EDE9-A8DC-4F098BC4F5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731DA7-F125-D3B4-3D61-B00900336A70}"/>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6" name="Footer Placeholder 5">
            <a:extLst>
              <a:ext uri="{FF2B5EF4-FFF2-40B4-BE49-F238E27FC236}">
                <a16:creationId xmlns:a16="http://schemas.microsoft.com/office/drawing/2014/main" id="{AC3B7D45-25D1-F13B-3BB3-8776CE94BD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8AE296-55E5-824F-1E52-1408DC0EFFD9}"/>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189670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6831-727D-F2FC-981A-1BC27743CD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AF02A-AA1E-C5E4-5824-73C902467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A6AAEC-A62A-BF0C-AAC0-964606DC28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F55905-9666-A3DF-0D82-2DD251082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234BA6-8B42-651D-8419-76DA88980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B1BA0A-9126-D403-35C6-ECEF7F3D28AE}"/>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8" name="Footer Placeholder 7">
            <a:extLst>
              <a:ext uri="{FF2B5EF4-FFF2-40B4-BE49-F238E27FC236}">
                <a16:creationId xmlns:a16="http://schemas.microsoft.com/office/drawing/2014/main" id="{EED77828-B4CE-77CC-83EF-6B04567BCE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12F72D-E74F-DE84-621E-3553FC98F87B}"/>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113707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901A-E794-C9F4-3F82-7B810B1660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3ADDC5-8D72-94AD-95B2-5A5776D3E597}"/>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4" name="Footer Placeholder 3">
            <a:extLst>
              <a:ext uri="{FF2B5EF4-FFF2-40B4-BE49-F238E27FC236}">
                <a16:creationId xmlns:a16="http://schemas.microsoft.com/office/drawing/2014/main" id="{56BC2920-169A-222A-2E28-869B5DE496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F7ABCD-DF9E-5E25-E8F8-B328DF137751}"/>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326748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84E5C-0631-97DA-E6F0-13DB0C4E0AE6}"/>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3" name="Footer Placeholder 2">
            <a:extLst>
              <a:ext uri="{FF2B5EF4-FFF2-40B4-BE49-F238E27FC236}">
                <a16:creationId xmlns:a16="http://schemas.microsoft.com/office/drawing/2014/main" id="{603FF38C-8D5D-1AC5-3FD0-5A470AA7DA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87CA1D-7A59-7CFE-F7C7-40CB749CE234}"/>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358667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93AB-4F45-BA89-477E-111A7D612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DDA12C-1761-55A3-C8DC-67E48B88C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940AB6-A9CC-315A-1312-DC24662A2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2C9D7-29F7-1C8E-44B8-C36760111049}"/>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6" name="Footer Placeholder 5">
            <a:extLst>
              <a:ext uri="{FF2B5EF4-FFF2-40B4-BE49-F238E27FC236}">
                <a16:creationId xmlns:a16="http://schemas.microsoft.com/office/drawing/2014/main" id="{6BADFBFA-AA29-A941-A5D0-314FF586DB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4627C-72A5-D077-02EA-FD16E9FDB813}"/>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303263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0DAC-1B40-9348-CE10-53DD05EA9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B49C77-1323-8904-A75D-AE1C11EEA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791606-CE06-25E3-E6E7-EFFA027AA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9C0AA-8B2D-CBFD-E9C8-C3A017C69581}"/>
              </a:ext>
            </a:extLst>
          </p:cNvPr>
          <p:cNvSpPr>
            <a:spLocks noGrp="1"/>
          </p:cNvSpPr>
          <p:nvPr>
            <p:ph type="dt" sz="half" idx="10"/>
          </p:nvPr>
        </p:nvSpPr>
        <p:spPr/>
        <p:txBody>
          <a:bodyPr/>
          <a:lstStyle/>
          <a:p>
            <a:fld id="{63D7307B-ECAA-484C-AB81-AB3E431D53DA}" type="datetimeFigureOut">
              <a:rPr lang="en-IN" smtClean="0"/>
              <a:t>01-10-2024</a:t>
            </a:fld>
            <a:endParaRPr lang="en-IN"/>
          </a:p>
        </p:txBody>
      </p:sp>
      <p:sp>
        <p:nvSpPr>
          <p:cNvPr id="6" name="Footer Placeholder 5">
            <a:extLst>
              <a:ext uri="{FF2B5EF4-FFF2-40B4-BE49-F238E27FC236}">
                <a16:creationId xmlns:a16="http://schemas.microsoft.com/office/drawing/2014/main" id="{C74F12DF-B3CB-47FF-83EC-3C5E4BE502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D166C2-A5E8-A9D5-8815-704C13CBFC29}"/>
              </a:ext>
            </a:extLst>
          </p:cNvPr>
          <p:cNvSpPr>
            <a:spLocks noGrp="1"/>
          </p:cNvSpPr>
          <p:nvPr>
            <p:ph type="sldNum" sz="quarter" idx="12"/>
          </p:nvPr>
        </p:nvSpPr>
        <p:spPr/>
        <p:txBody>
          <a:bodyPr/>
          <a:lstStyle/>
          <a:p>
            <a:fld id="{1AFB7306-06E7-49F6-8CE8-68CA064AC569}" type="slidenum">
              <a:rPr lang="en-IN" smtClean="0"/>
              <a:t>‹#›</a:t>
            </a:fld>
            <a:endParaRPr lang="en-IN"/>
          </a:p>
        </p:txBody>
      </p:sp>
    </p:spTree>
    <p:extLst>
      <p:ext uri="{BB962C8B-B14F-4D97-AF65-F5344CB8AC3E}">
        <p14:creationId xmlns:p14="http://schemas.microsoft.com/office/powerpoint/2010/main" val="77116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3F596-6829-EE7B-3C94-5560106F2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AF8450-A7AE-1AD4-F4A7-6D48707D2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55F01-A634-691F-2276-5AD15E537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7307B-ECAA-484C-AB81-AB3E431D53DA}" type="datetimeFigureOut">
              <a:rPr lang="en-IN" smtClean="0"/>
              <a:t>01-10-2024</a:t>
            </a:fld>
            <a:endParaRPr lang="en-IN"/>
          </a:p>
        </p:txBody>
      </p:sp>
      <p:sp>
        <p:nvSpPr>
          <p:cNvPr id="5" name="Footer Placeholder 4">
            <a:extLst>
              <a:ext uri="{FF2B5EF4-FFF2-40B4-BE49-F238E27FC236}">
                <a16:creationId xmlns:a16="http://schemas.microsoft.com/office/drawing/2014/main" id="{CD4731BB-5DCB-A25E-88A4-883FCD47F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FBE90C-7EA0-E66C-71E1-64CF6993C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B7306-06E7-49F6-8CE8-68CA064AC569}" type="slidenum">
              <a:rPr lang="en-IN" smtClean="0"/>
              <a:t>‹#›</a:t>
            </a:fld>
            <a:endParaRPr lang="en-IN"/>
          </a:p>
        </p:txBody>
      </p:sp>
    </p:spTree>
    <p:extLst>
      <p:ext uri="{BB962C8B-B14F-4D97-AF65-F5344CB8AC3E}">
        <p14:creationId xmlns:p14="http://schemas.microsoft.com/office/powerpoint/2010/main" val="312494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EAA2FD-2313-FA7D-BC08-9530A4ED5CD9}"/>
              </a:ext>
            </a:extLst>
          </p:cNvPr>
          <p:cNvSpPr>
            <a:spLocks noGrp="1"/>
          </p:cNvSpPr>
          <p:nvPr>
            <p:ph type="subTitle" idx="1"/>
          </p:nvPr>
        </p:nvSpPr>
        <p:spPr>
          <a:xfrm>
            <a:off x="1712536" y="2923308"/>
            <a:ext cx="9144000" cy="809706"/>
          </a:xfrm>
        </p:spPr>
        <p:txBody>
          <a:bodyPr/>
          <a:lstStyle/>
          <a:p>
            <a:r>
              <a:rPr lang="en-US" altLang="en-US" b="1" dirty="0">
                <a:solidFill>
                  <a:srgbClr val="FF0000"/>
                </a:solidFill>
                <a:latin typeface="Times New Roman" panose="02020603050405020304" pitchFamily="18" charset="0"/>
                <a:cs typeface="Times New Roman" panose="02020603050405020304" pitchFamily="18" charset="0"/>
              </a:rPr>
              <a:t>Foundations of Cryptography and Block Cipher Techniques</a:t>
            </a:r>
            <a:r>
              <a:rPr lang="en-US" altLang="en-US" dirty="0"/>
              <a:t> </a:t>
            </a:r>
          </a:p>
          <a:p>
            <a:endParaRPr lang="en-IN" dirty="0"/>
          </a:p>
        </p:txBody>
      </p:sp>
      <p:sp>
        <p:nvSpPr>
          <p:cNvPr id="4" name="TextBox 3">
            <a:extLst>
              <a:ext uri="{FF2B5EF4-FFF2-40B4-BE49-F238E27FC236}">
                <a16:creationId xmlns:a16="http://schemas.microsoft.com/office/drawing/2014/main" id="{E3A36861-5372-99BD-57DA-A468124023EB}"/>
              </a:ext>
            </a:extLst>
          </p:cNvPr>
          <p:cNvSpPr txBox="1"/>
          <p:nvPr/>
        </p:nvSpPr>
        <p:spPr>
          <a:xfrm>
            <a:off x="5486400" y="2338533"/>
            <a:ext cx="2620651" cy="584775"/>
          </a:xfrm>
          <a:prstGeom prst="rect">
            <a:avLst/>
          </a:prstGeom>
          <a:noFill/>
        </p:spPr>
        <p:txBody>
          <a:bodyPr wrap="square" rtlCol="0">
            <a:spAutoFit/>
          </a:bodyPr>
          <a:lstStyle/>
          <a:p>
            <a:r>
              <a:rPr lang="en-IN" sz="3200" b="1" dirty="0">
                <a:solidFill>
                  <a:srgbClr val="FF0000"/>
                </a:solidFill>
                <a:latin typeface="Time New Roman"/>
              </a:rPr>
              <a:t>Part 1</a:t>
            </a:r>
          </a:p>
        </p:txBody>
      </p:sp>
      <p:sp>
        <p:nvSpPr>
          <p:cNvPr id="5" name="Footer Placeholder 2">
            <a:extLst>
              <a:ext uri="{FF2B5EF4-FFF2-40B4-BE49-F238E27FC236}">
                <a16:creationId xmlns:a16="http://schemas.microsoft.com/office/drawing/2014/main" id="{66B6F5AA-88C5-BD88-B7B2-C73C5ED1873E}"/>
              </a:ext>
            </a:extLst>
          </p:cNvPr>
          <p:cNvSpPr>
            <a:spLocks noGrp="1"/>
          </p:cNvSpPr>
          <p:nvPr>
            <p:ph type="ftr" sz="quarter" idx="11"/>
          </p:nvPr>
        </p:nvSpPr>
        <p:spPr>
          <a:xfrm>
            <a:off x="4038600" y="6356350"/>
            <a:ext cx="4114800" cy="365125"/>
          </a:xfrm>
        </p:spPr>
        <p:txBody>
          <a:bodyPr/>
          <a:lstStyle/>
          <a:p>
            <a:pPr>
              <a:defRPr/>
            </a:pPr>
            <a:r>
              <a:rPr lang="en-US" dirty="0"/>
              <a:t>Contributed by Himanshu (@nycanshu)</a:t>
            </a:r>
          </a:p>
        </p:txBody>
      </p:sp>
      <p:sp>
        <p:nvSpPr>
          <p:cNvPr id="6" name="Date Placeholder 1">
            <a:extLst>
              <a:ext uri="{FF2B5EF4-FFF2-40B4-BE49-F238E27FC236}">
                <a16:creationId xmlns:a16="http://schemas.microsoft.com/office/drawing/2014/main" id="{3F7D4AD7-85C2-050E-6DF5-B05ECF48A7DB}"/>
              </a:ext>
            </a:extLst>
          </p:cNvPr>
          <p:cNvSpPr>
            <a:spLocks noGrp="1"/>
          </p:cNvSpPr>
          <p:nvPr>
            <p:ph type="dt" sz="quarter" idx="10"/>
          </p:nvPr>
        </p:nvSpPr>
        <p:spPr>
          <a:xfrm>
            <a:off x="838200" y="6356350"/>
            <a:ext cx="2743200" cy="365125"/>
          </a:xfrm>
        </p:spPr>
        <p:txBody>
          <a:bodyPr/>
          <a:lstStyle/>
          <a:p>
            <a:pPr>
              <a:defRPr/>
            </a:pPr>
            <a:fld id="{B3CE7E29-37F0-4211-8830-25BAAD4A76B5}" type="datetime1">
              <a:rPr lang="en-US" smtClean="0"/>
              <a:pPr>
                <a:defRPr/>
              </a:pPr>
              <a:t>10/1/2024</a:t>
            </a:fld>
            <a:endParaRPr lang="en-US" dirty="0"/>
          </a:p>
        </p:txBody>
      </p:sp>
      <p:sp>
        <p:nvSpPr>
          <p:cNvPr id="7" name="Slide Number Placeholder 3">
            <a:extLst>
              <a:ext uri="{FF2B5EF4-FFF2-40B4-BE49-F238E27FC236}">
                <a16:creationId xmlns:a16="http://schemas.microsoft.com/office/drawing/2014/main" id="{D62E02C6-2A08-D9F3-82C6-114EF0D717E0}"/>
              </a:ext>
            </a:extLst>
          </p:cNvPr>
          <p:cNvSpPr>
            <a:spLocks noGrp="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FFF13E-94DC-43C3-9335-D0FF9665B59D}" type="slidenum">
              <a:rPr lang="en-US" altLang="en-US">
                <a:solidFill>
                  <a:srgbClr val="898989"/>
                </a:solidFill>
              </a:rPr>
              <a:pPr/>
              <a:t>1</a:t>
            </a:fld>
            <a:endParaRPr lang="en-US" altLang="en-US">
              <a:solidFill>
                <a:srgbClr val="898989"/>
              </a:solidFill>
            </a:endParaRPr>
          </a:p>
        </p:txBody>
      </p:sp>
      <p:sp>
        <p:nvSpPr>
          <p:cNvPr id="2" name="TextBox 1">
            <a:extLst>
              <a:ext uri="{FF2B5EF4-FFF2-40B4-BE49-F238E27FC236}">
                <a16:creationId xmlns:a16="http://schemas.microsoft.com/office/drawing/2014/main" id="{2AAC7865-5635-A13B-5BFB-E8BA590C7C1C}"/>
              </a:ext>
            </a:extLst>
          </p:cNvPr>
          <p:cNvSpPr txBox="1"/>
          <p:nvPr/>
        </p:nvSpPr>
        <p:spPr>
          <a:xfrm>
            <a:off x="1712536" y="3833644"/>
            <a:ext cx="10074443" cy="1477328"/>
          </a:xfrm>
          <a:prstGeom prst="rect">
            <a:avLst/>
          </a:prstGeom>
          <a:noFill/>
        </p:spPr>
        <p:txBody>
          <a:bodyPr wrap="square" rtlCol="0">
            <a:spAutoFit/>
          </a:bodyPr>
          <a:lstStyle/>
          <a:p>
            <a:r>
              <a:rPr lang="en-GB" altLang="en-US" sz="1800" b="1" dirty="0">
                <a:latin typeface="Times New Roman" pitchFamily="18" charset="0"/>
                <a:cs typeface="Times New Roman" pitchFamily="18" charset="0"/>
              </a:rPr>
              <a:t>OSI Security Architecture - Classical Encryption techniques – Cipher Principles – Data Encryption Standard – Block Cipher Design Principles and Modes of Operation - Evaluation criteria for AES –AES Cipher – Triple DES – Placement of Encryption Function – Traffic Confidentiality-Case study on Barclay’s Bank</a:t>
            </a:r>
            <a:r>
              <a:rPr lang="en-GB" sz="1800" b="1" dirty="0"/>
              <a:t> </a:t>
            </a:r>
            <a:endParaRPr lang="en-US" altLang="en-US" sz="18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9135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482B-4255-7FF5-5AEF-2278AAFC4C53}"/>
              </a:ext>
            </a:extLst>
          </p:cNvPr>
          <p:cNvSpPr>
            <a:spLocks noGrp="1"/>
          </p:cNvSpPr>
          <p:nvPr>
            <p:ph type="title"/>
          </p:nvPr>
        </p:nvSpPr>
        <p:spPr>
          <a:xfrm>
            <a:off x="1981200" y="274638"/>
            <a:ext cx="8229600" cy="639762"/>
          </a:xfrm>
        </p:spPr>
        <p:txBody>
          <a:bodyPr rtlCol="0">
            <a:normAutofit/>
          </a:bodyPr>
          <a:lstStyle/>
          <a:p>
            <a:pPr>
              <a:defRPr/>
            </a:pPr>
            <a:r>
              <a:rPr lang="en-US" sz="2800" b="1" dirty="0" err="1">
                <a:solidFill>
                  <a:srgbClr val="FF0000"/>
                </a:solidFill>
                <a:latin typeface="Times New Roman" pitchFamily="18" charset="0"/>
                <a:ea typeface="+mn-ea"/>
                <a:cs typeface="Times New Roman" pitchFamily="18" charset="0"/>
              </a:rPr>
              <a:t>A.Security</a:t>
            </a:r>
            <a:r>
              <a:rPr lang="en-US" sz="2800" b="1" dirty="0">
                <a:solidFill>
                  <a:srgbClr val="FF0000"/>
                </a:solidFill>
                <a:latin typeface="Times New Roman" pitchFamily="18" charset="0"/>
                <a:ea typeface="+mn-ea"/>
                <a:cs typeface="Times New Roman" pitchFamily="18" charset="0"/>
              </a:rPr>
              <a:t> Attacks</a:t>
            </a:r>
          </a:p>
        </p:txBody>
      </p:sp>
      <p:sp>
        <p:nvSpPr>
          <p:cNvPr id="18435" name="Content Placeholder 2">
            <a:extLst>
              <a:ext uri="{FF2B5EF4-FFF2-40B4-BE49-F238E27FC236}">
                <a16:creationId xmlns:a16="http://schemas.microsoft.com/office/drawing/2014/main" id="{BD35F12D-FAC1-1442-C139-3B91861EE591}"/>
              </a:ext>
            </a:extLst>
          </p:cNvPr>
          <p:cNvSpPr>
            <a:spLocks noGrp="1"/>
          </p:cNvSpPr>
          <p:nvPr>
            <p:ph idx="1"/>
          </p:nvPr>
        </p:nvSpPr>
        <p:spPr>
          <a:xfrm>
            <a:off x="1981200" y="914401"/>
            <a:ext cx="8229600" cy="5211763"/>
          </a:xfrm>
        </p:spPr>
        <p:txBody>
          <a:bodyPr/>
          <a:lstStyle/>
          <a:p>
            <a:pPr algn="just" eaLnBrk="1" hangingPunct="1">
              <a:lnSpc>
                <a:spcPct val="150000"/>
              </a:lnSpc>
              <a:spcBef>
                <a:spcPct val="0"/>
              </a:spcBef>
              <a:defRPr/>
            </a:pPr>
            <a:r>
              <a:rPr lang="en-US" altLang="en-US" sz="1400" b="1" dirty="0" err="1">
                <a:latin typeface="Times New Roman" pitchFamily="18" charset="0"/>
                <a:cs typeface="Times New Roman" pitchFamily="18" charset="0"/>
              </a:rPr>
              <a:t>i.Active</a:t>
            </a:r>
            <a:r>
              <a:rPr lang="en-US" altLang="en-US" sz="1400" b="1" dirty="0">
                <a:latin typeface="Times New Roman" pitchFamily="18" charset="0"/>
                <a:cs typeface="Times New Roman" pitchFamily="18" charset="0"/>
              </a:rPr>
              <a:t> Attacks </a:t>
            </a:r>
            <a:r>
              <a:rPr lang="en-US" altLang="en-US" sz="1400" dirty="0">
                <a:latin typeface="Times New Roman" pitchFamily="18" charset="0"/>
                <a:cs typeface="Times New Roman" pitchFamily="18" charset="0"/>
              </a:rPr>
              <a:t>- a network exploit in which a hacker attempts to </a:t>
            </a:r>
            <a:r>
              <a:rPr lang="en-US" altLang="en-US" sz="1400" dirty="0">
                <a:solidFill>
                  <a:srgbClr val="FF0000"/>
                </a:solidFill>
                <a:latin typeface="Times New Roman" pitchFamily="18" charset="0"/>
                <a:cs typeface="Times New Roman" pitchFamily="18" charset="0"/>
              </a:rPr>
              <a:t>make changes to data </a:t>
            </a:r>
            <a:r>
              <a:rPr lang="en-US" altLang="en-US" sz="1400" dirty="0">
                <a:latin typeface="Times New Roman" pitchFamily="18" charset="0"/>
                <a:cs typeface="Times New Roman" pitchFamily="18" charset="0"/>
              </a:rPr>
              <a:t>on the target or data en route to the target.</a:t>
            </a:r>
          </a:p>
          <a:p>
            <a:pPr algn="just" eaLnBrk="1" hangingPunct="1">
              <a:lnSpc>
                <a:spcPct val="150000"/>
              </a:lnSpc>
              <a:spcBef>
                <a:spcPct val="0"/>
              </a:spcBef>
              <a:defRPr/>
            </a:pPr>
            <a:r>
              <a:rPr lang="en-IN" sz="1400" dirty="0">
                <a:latin typeface="Times New Roman" pitchFamily="18" charset="0"/>
                <a:cs typeface="Times New Roman" pitchFamily="18" charset="0"/>
              </a:rPr>
              <a:t>Active attacks refer to types of attacks that involve the attacker actively disrupting or altering system, network, or device activity</a:t>
            </a:r>
          </a:p>
          <a:p>
            <a:pPr algn="just" eaLnBrk="1" hangingPunct="1">
              <a:lnSpc>
                <a:spcPct val="150000"/>
              </a:lnSpc>
              <a:spcBef>
                <a:spcPct val="0"/>
              </a:spcBef>
              <a:defRPr/>
            </a:pPr>
            <a:r>
              <a:rPr lang="en-IN" sz="1400" dirty="0">
                <a:latin typeface="Times New Roman" pitchFamily="18" charset="0"/>
                <a:cs typeface="Times New Roman" pitchFamily="18" charset="0"/>
              </a:rPr>
              <a:t>Active attacks are typically focused on causing damage or disruption, rather than gathering information or intelligence.</a:t>
            </a:r>
          </a:p>
          <a:p>
            <a:pPr algn="just" eaLnBrk="1" hangingPunct="1">
              <a:lnSpc>
                <a:spcPct val="150000"/>
              </a:lnSpc>
              <a:spcBef>
                <a:spcPct val="0"/>
              </a:spcBef>
              <a:defRPr/>
            </a:pPr>
            <a:r>
              <a:rPr lang="en-IN" sz="1400" dirty="0">
                <a:latin typeface="Times New Roman" pitchFamily="18" charset="0"/>
                <a:cs typeface="Times New Roman" pitchFamily="18" charset="0"/>
              </a:rPr>
              <a:t>Here, both the sender and receiver have no clue that their message/ data is modified by some third-party intruder.</a:t>
            </a:r>
          </a:p>
          <a:p>
            <a:pPr algn="just" eaLnBrk="1" hangingPunct="1">
              <a:lnSpc>
                <a:spcPct val="150000"/>
              </a:lnSpc>
              <a:spcBef>
                <a:spcPct val="0"/>
              </a:spcBef>
              <a:defRPr/>
            </a:pPr>
            <a:r>
              <a:rPr lang="en-IN" sz="1400" dirty="0">
                <a:latin typeface="Times New Roman" pitchFamily="18" charset="0"/>
                <a:cs typeface="Times New Roman" pitchFamily="18" charset="0"/>
              </a:rPr>
              <a:t>The message/ data transmitted doesn’t remain in its usual form and shows deviation from its usual </a:t>
            </a:r>
            <a:r>
              <a:rPr lang="en-IN" sz="1400" dirty="0" err="1">
                <a:latin typeface="Times New Roman" pitchFamily="18" charset="0"/>
                <a:cs typeface="Times New Roman" pitchFamily="18" charset="0"/>
              </a:rPr>
              <a:t>behavior</a:t>
            </a:r>
            <a:r>
              <a:rPr lang="en-IN" sz="1400" dirty="0">
                <a:latin typeface="Times New Roman" pitchFamily="18" charset="0"/>
                <a:cs typeface="Times New Roman" pitchFamily="18" charset="0"/>
              </a:rPr>
              <a:t>. This makes active attacks dangerous as there is no information provided of the attack happening in the communication process and the receiver is not aware that the data/ message received is not from the sender.</a:t>
            </a:r>
          </a:p>
          <a:p>
            <a:pPr marL="0" indent="1588" algn="just">
              <a:lnSpc>
                <a:spcPct val="150000"/>
              </a:lnSpc>
              <a:spcBef>
                <a:spcPct val="0"/>
              </a:spcBef>
              <a:buNone/>
              <a:defRPr/>
            </a:pPr>
            <a:endParaRPr lang="en-US" altLang="en-US" sz="1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37FD6EE-0510-36B7-BEEB-8A2C2DE1D909}"/>
              </a:ext>
            </a:extLst>
          </p:cNvPr>
          <p:cNvSpPr>
            <a:spLocks noGrp="1"/>
          </p:cNvSpPr>
          <p:nvPr>
            <p:ph type="dt" sz="quarter" idx="10"/>
          </p:nvPr>
        </p:nvSpPr>
        <p:spPr/>
        <p:txBody>
          <a:bodyPr/>
          <a:lstStyle/>
          <a:p>
            <a:pPr>
              <a:defRPr/>
            </a:pPr>
            <a:fld id="{C2B18EC4-3006-4D1B-AB81-69F69B61081B}" type="datetime1">
              <a:rPr lang="en-US"/>
              <a:pPr>
                <a:defRPr/>
              </a:pPr>
              <a:t>10/1/2024</a:t>
            </a:fld>
            <a:endParaRPr lang="en-US"/>
          </a:p>
        </p:txBody>
      </p:sp>
      <p:sp>
        <p:nvSpPr>
          <p:cNvPr id="18438" name="Slide Number Placeholder 5">
            <a:extLst>
              <a:ext uri="{FF2B5EF4-FFF2-40B4-BE49-F238E27FC236}">
                <a16:creationId xmlns:a16="http://schemas.microsoft.com/office/drawing/2014/main" id="{4DAB7EAA-231A-D53E-28CA-F58E605FE9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451BAB3-980E-4A82-B398-99D6E4DAA079}" type="slidenum">
              <a:rPr lang="en-US" altLang="en-US">
                <a:solidFill>
                  <a:srgbClr val="898989"/>
                </a:solidFill>
              </a:rPr>
              <a:pPr/>
              <a:t>10</a:t>
            </a:fld>
            <a:endParaRPr lang="en-US" altLang="en-US">
              <a:solidFill>
                <a:srgbClr val="898989"/>
              </a:solidFill>
            </a:endParaRPr>
          </a:p>
        </p:txBody>
      </p:sp>
      <p:sp>
        <p:nvSpPr>
          <p:cNvPr id="3" name="Footer Placeholder 2">
            <a:extLst>
              <a:ext uri="{FF2B5EF4-FFF2-40B4-BE49-F238E27FC236}">
                <a16:creationId xmlns:a16="http://schemas.microsoft.com/office/drawing/2014/main" id="{A33D8F38-B5D9-5AD6-09E0-1ABEC0347BE9}"/>
              </a:ext>
            </a:extLst>
          </p:cNvPr>
          <p:cNvSpPr>
            <a:spLocks noGrp="1"/>
          </p:cNvSpPr>
          <p:nvPr>
            <p:ph type="ftr" sz="quarter" idx="11"/>
          </p:nvPr>
        </p:nvSpPr>
        <p:spPr>
          <a:xfrm>
            <a:off x="4038600" y="6356350"/>
            <a:ext cx="4114800" cy="365125"/>
          </a:xfrm>
        </p:spPr>
        <p:txBody>
          <a:bodyPr/>
          <a:lstStyle/>
          <a:p>
            <a:pPr>
              <a:defRPr/>
            </a:pPr>
            <a:r>
              <a:rPr lang="en-US" dirty="0"/>
              <a:t>Contributed by Himanshu (@nycanshu)</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9F322032-7DF4-6BDC-683B-CA04D353A199}"/>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9.RC5</a:t>
            </a:r>
          </a:p>
        </p:txBody>
      </p:sp>
      <p:sp>
        <p:nvSpPr>
          <p:cNvPr id="110595" name="Content Placeholder 2">
            <a:extLst>
              <a:ext uri="{FF2B5EF4-FFF2-40B4-BE49-F238E27FC236}">
                <a16:creationId xmlns:a16="http://schemas.microsoft.com/office/drawing/2014/main" id="{CC9340F7-A155-B83B-47EF-4FDD7E00C871}"/>
              </a:ext>
            </a:extLst>
          </p:cNvPr>
          <p:cNvSpPr>
            <a:spLocks noGrp="1"/>
          </p:cNvSpPr>
          <p:nvPr>
            <p:ph idx="1"/>
          </p:nvPr>
        </p:nvSpPr>
        <p:spPr>
          <a:xfrm>
            <a:off x="1981200" y="1143001"/>
            <a:ext cx="8229600" cy="49831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word size (i.e. input plaintext block size), number of rounds and number of keys are not fixed i.e. all can be of variable length.</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Once w, r, k (word size, number of rounds, number of keys) are finalized then they remain same for all the rounds.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Plain text can be 32 bits, 64 bits or 128 bits.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Number of rounds can be between 0-255.</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Key size can be between 0 to 255 bytes.</a:t>
            </a:r>
          </a:p>
        </p:txBody>
      </p:sp>
      <p:sp>
        <p:nvSpPr>
          <p:cNvPr id="4" name="Date Placeholder 3">
            <a:extLst>
              <a:ext uri="{FF2B5EF4-FFF2-40B4-BE49-F238E27FC236}">
                <a16:creationId xmlns:a16="http://schemas.microsoft.com/office/drawing/2014/main" id="{3E5D1601-5D02-7A0C-50B5-BF31384B713C}"/>
              </a:ext>
            </a:extLst>
          </p:cNvPr>
          <p:cNvSpPr>
            <a:spLocks noGrp="1"/>
          </p:cNvSpPr>
          <p:nvPr>
            <p:ph type="dt" sz="half" idx="10"/>
          </p:nvPr>
        </p:nvSpPr>
        <p:spPr/>
        <p:txBody>
          <a:bodyPr/>
          <a:lstStyle/>
          <a:p>
            <a:pPr>
              <a:defRPr/>
            </a:pPr>
            <a:fld id="{5CAF556F-2A8E-49AE-A44D-D4C2E7C1C3BB}" type="datetime1">
              <a:rPr lang="en-US"/>
              <a:pPr>
                <a:defRPr/>
              </a:pPr>
              <a:t>10/1/2024</a:t>
            </a:fld>
            <a:endParaRPr lang="en-US"/>
          </a:p>
        </p:txBody>
      </p:sp>
      <p:sp>
        <p:nvSpPr>
          <p:cNvPr id="5" name="Footer Placeholder 4">
            <a:extLst>
              <a:ext uri="{FF2B5EF4-FFF2-40B4-BE49-F238E27FC236}">
                <a16:creationId xmlns:a16="http://schemas.microsoft.com/office/drawing/2014/main" id="{614779FC-76C4-3473-0560-9E6561CDB3C5}"/>
              </a:ext>
            </a:extLst>
          </p:cNvPr>
          <p:cNvSpPr>
            <a:spLocks noGrp="1"/>
          </p:cNvSpPr>
          <p:nvPr>
            <p:ph type="ftr" sz="quarter" idx="11"/>
          </p:nvPr>
        </p:nvSpPr>
        <p:spPr/>
        <p:txBody>
          <a:bodyPr/>
          <a:lstStyle/>
          <a:p>
            <a:pPr>
              <a:defRPr/>
            </a:pPr>
            <a:r>
              <a:rPr lang="en-US" dirty="0"/>
              <a:t>Contributed by Himanshu (@nycanshu)</a:t>
            </a:r>
          </a:p>
        </p:txBody>
      </p:sp>
      <p:sp>
        <p:nvSpPr>
          <p:cNvPr id="110598" name="Slide Number Placeholder 5">
            <a:extLst>
              <a:ext uri="{FF2B5EF4-FFF2-40B4-BE49-F238E27FC236}">
                <a16:creationId xmlns:a16="http://schemas.microsoft.com/office/drawing/2014/main" id="{3663C1D5-1F6F-06F3-345A-8687F8A0B7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73987E-DCFB-4827-8955-A71D898015C3}" type="slidenum">
              <a:rPr lang="en-US" altLang="en-US">
                <a:solidFill>
                  <a:srgbClr val="898989"/>
                </a:solidFill>
              </a:rPr>
              <a:pPr/>
              <a:t>100</a:t>
            </a:fld>
            <a:endParaRPr lang="en-US" altLang="en-US">
              <a:solidFill>
                <a:srgbClr val="898989"/>
              </a:solidFill>
            </a:endParaRPr>
          </a:p>
        </p:txBody>
      </p:sp>
      <p:pic>
        <p:nvPicPr>
          <p:cNvPr id="110599" name="Picture 7">
            <a:extLst>
              <a:ext uri="{FF2B5EF4-FFF2-40B4-BE49-F238E27FC236}">
                <a16:creationId xmlns:a16="http://schemas.microsoft.com/office/drawing/2014/main" id="{D35517FF-E09D-6AD4-6B7C-BF6EB808C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419600"/>
            <a:ext cx="3505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380FB2A6-6774-51C4-5B3F-D884AF9F6FA9}"/>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Components in RC5</a:t>
            </a:r>
          </a:p>
        </p:txBody>
      </p:sp>
      <p:sp>
        <p:nvSpPr>
          <p:cNvPr id="111619" name="Content Placeholder 2">
            <a:extLst>
              <a:ext uri="{FF2B5EF4-FFF2-40B4-BE49-F238E27FC236}">
                <a16:creationId xmlns:a16="http://schemas.microsoft.com/office/drawing/2014/main" id="{E39CAD2E-8F3A-8A05-C349-E816453324A7}"/>
              </a:ext>
            </a:extLst>
          </p:cNvPr>
          <p:cNvSpPr>
            <a:spLocks noGrp="1"/>
          </p:cNvSpPr>
          <p:nvPr>
            <p:ph idx="1"/>
          </p:nvPr>
        </p:nvSpPr>
        <p:spPr>
          <a:xfrm>
            <a:off x="1981200" y="990601"/>
            <a:ext cx="8229600" cy="5135563"/>
          </a:xfrm>
        </p:spPr>
        <p:txBody>
          <a:bodyPr>
            <a:normAutofit/>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Consists of three components a </a:t>
            </a:r>
            <a:r>
              <a:rPr lang="en-US" altLang="en-US" sz="2200">
                <a:solidFill>
                  <a:srgbClr val="FF0000"/>
                </a:solidFill>
                <a:latin typeface="Times New Roman" panose="02020603050405020304" pitchFamily="18" charset="0"/>
                <a:cs typeface="Times New Roman" panose="02020603050405020304" pitchFamily="18" charset="0"/>
              </a:rPr>
              <a:t>key expansion algorithm an encryption algorithm and a decryption algorithm.</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plaintext input to RC5 consists of two w-bit words which we denote A and B.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RC5 uses an expanded key table S[0....t-1] consisting of t=2(r+1)  w-bit words.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The key expansion algorithm initializes S from the user's given secret key parameter K.</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We assume standard little-endian conventions for packing bytes into input / output blocks: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first byte occupies the low-order bit positions of register A and so on, so that the fourth byte occupies the high-order bit positions in A, the fifth byte occupies the low order bit positions in B and the eighth (last) byte occupies the high-order bit positions in B.</a:t>
            </a:r>
          </a:p>
        </p:txBody>
      </p:sp>
      <p:sp>
        <p:nvSpPr>
          <p:cNvPr id="4" name="Date Placeholder 3">
            <a:extLst>
              <a:ext uri="{FF2B5EF4-FFF2-40B4-BE49-F238E27FC236}">
                <a16:creationId xmlns:a16="http://schemas.microsoft.com/office/drawing/2014/main" id="{CB75352E-2E16-0341-D9FC-7F845D848276}"/>
              </a:ext>
            </a:extLst>
          </p:cNvPr>
          <p:cNvSpPr>
            <a:spLocks noGrp="1"/>
          </p:cNvSpPr>
          <p:nvPr>
            <p:ph type="dt" sz="half" idx="10"/>
          </p:nvPr>
        </p:nvSpPr>
        <p:spPr/>
        <p:txBody>
          <a:bodyPr/>
          <a:lstStyle/>
          <a:p>
            <a:pPr>
              <a:defRPr/>
            </a:pPr>
            <a:fld id="{5ACF1031-CB2A-4B2D-A76E-1C19FCF64D71}" type="datetime1">
              <a:rPr lang="en-US"/>
              <a:pPr>
                <a:defRPr/>
              </a:pPr>
              <a:t>10/1/2024</a:t>
            </a:fld>
            <a:endParaRPr lang="en-US"/>
          </a:p>
        </p:txBody>
      </p:sp>
      <p:sp>
        <p:nvSpPr>
          <p:cNvPr id="5" name="Footer Placeholder 4">
            <a:extLst>
              <a:ext uri="{FF2B5EF4-FFF2-40B4-BE49-F238E27FC236}">
                <a16:creationId xmlns:a16="http://schemas.microsoft.com/office/drawing/2014/main" id="{EEE20321-A3F5-271F-241B-F22775092BB4}"/>
              </a:ext>
            </a:extLst>
          </p:cNvPr>
          <p:cNvSpPr>
            <a:spLocks noGrp="1"/>
          </p:cNvSpPr>
          <p:nvPr>
            <p:ph type="ftr" sz="quarter" idx="11"/>
          </p:nvPr>
        </p:nvSpPr>
        <p:spPr/>
        <p:txBody>
          <a:bodyPr/>
          <a:lstStyle/>
          <a:p>
            <a:pPr>
              <a:defRPr/>
            </a:pPr>
            <a:r>
              <a:rPr lang="en-US" dirty="0"/>
              <a:t>Contributed by Himanshu (@nycanshu)</a:t>
            </a:r>
          </a:p>
        </p:txBody>
      </p:sp>
      <p:sp>
        <p:nvSpPr>
          <p:cNvPr id="111622" name="Slide Number Placeholder 5">
            <a:extLst>
              <a:ext uri="{FF2B5EF4-FFF2-40B4-BE49-F238E27FC236}">
                <a16:creationId xmlns:a16="http://schemas.microsoft.com/office/drawing/2014/main" id="{76DE593F-78A2-62B2-B21A-08B12A64F7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617D36-3859-4618-9E60-2E10E47098A5}" type="slidenum">
              <a:rPr lang="en-US" altLang="en-US">
                <a:solidFill>
                  <a:srgbClr val="898989"/>
                </a:solidFill>
              </a:rPr>
              <a:pPr/>
              <a:t>101</a:t>
            </a:fld>
            <a:endParaRPr lang="en-US" altLang="en-US">
              <a:solidFill>
                <a:srgbClr val="898989"/>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26C1FB8D-C996-D543-D2C0-C30C32CB919C}"/>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A.Key Expansion in RC5</a:t>
            </a:r>
          </a:p>
        </p:txBody>
      </p:sp>
      <p:sp>
        <p:nvSpPr>
          <p:cNvPr id="112643" name="Content Placeholder 2">
            <a:extLst>
              <a:ext uri="{FF2B5EF4-FFF2-40B4-BE49-F238E27FC236}">
                <a16:creationId xmlns:a16="http://schemas.microsoft.com/office/drawing/2014/main" id="{F8EC1C70-61FC-E664-049B-1831EEBB3398}"/>
              </a:ext>
            </a:extLst>
          </p:cNvPr>
          <p:cNvSpPr>
            <a:spLocks noGrp="1"/>
          </p:cNvSpPr>
          <p:nvPr>
            <p:ph idx="1"/>
          </p:nvPr>
        </p:nvSpPr>
        <p:spPr>
          <a:xfrm>
            <a:off x="1981200" y="1143001"/>
            <a:ext cx="8229600" cy="4983163"/>
          </a:xfrm>
        </p:spPr>
        <p:txBody>
          <a:bodyPr/>
          <a:lstStyle/>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Expands the user's secret key K to fill the expanded key array S, so that S resembles an array of t = 2(r+1) random binary words determined by K. </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key expansion algorithm uses two magic constants and consists of three simple algorithmic parts.</a:t>
            </a:r>
          </a:p>
          <a:p>
            <a:pPr algn="just" eaLnBrk="1" hangingPunct="1">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Step 1:</a:t>
            </a:r>
            <a:r>
              <a:rPr lang="en-US" altLang="en-US" sz="2200">
                <a:latin typeface="Times New Roman" panose="02020603050405020304" pitchFamily="18" charset="0"/>
                <a:cs typeface="Times New Roman" panose="02020603050405020304" pitchFamily="18" charset="0"/>
              </a:rPr>
              <a:t> The key-expansion algorithm uses two word-sized binary constants P and Q. They are defined for arbitrary w = 16, 32 and 64 as:</a:t>
            </a:r>
          </a:p>
          <a:p>
            <a:pPr algn="just" eaLnBrk="1" hangingPunct="1">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endParaRPr lang="en-US" altLang="en-US"/>
          </a:p>
        </p:txBody>
      </p:sp>
      <p:sp>
        <p:nvSpPr>
          <p:cNvPr id="4" name="Date Placeholder 3">
            <a:extLst>
              <a:ext uri="{FF2B5EF4-FFF2-40B4-BE49-F238E27FC236}">
                <a16:creationId xmlns:a16="http://schemas.microsoft.com/office/drawing/2014/main" id="{9E6D4309-FDE4-56F7-8514-CE8B42427BD1}"/>
              </a:ext>
            </a:extLst>
          </p:cNvPr>
          <p:cNvSpPr>
            <a:spLocks noGrp="1"/>
          </p:cNvSpPr>
          <p:nvPr>
            <p:ph type="dt" sz="half" idx="10"/>
          </p:nvPr>
        </p:nvSpPr>
        <p:spPr/>
        <p:txBody>
          <a:bodyPr/>
          <a:lstStyle/>
          <a:p>
            <a:pPr>
              <a:defRPr/>
            </a:pPr>
            <a:fld id="{C37F014E-41CB-47BE-970D-4AE777A55539}" type="datetime1">
              <a:rPr lang="en-US"/>
              <a:pPr>
                <a:defRPr/>
              </a:pPr>
              <a:t>10/1/2024</a:t>
            </a:fld>
            <a:endParaRPr lang="en-US"/>
          </a:p>
        </p:txBody>
      </p:sp>
      <p:sp>
        <p:nvSpPr>
          <p:cNvPr id="5" name="Footer Placeholder 4">
            <a:extLst>
              <a:ext uri="{FF2B5EF4-FFF2-40B4-BE49-F238E27FC236}">
                <a16:creationId xmlns:a16="http://schemas.microsoft.com/office/drawing/2014/main" id="{CF794567-BC96-060D-288E-1CB4F939D235}"/>
              </a:ext>
            </a:extLst>
          </p:cNvPr>
          <p:cNvSpPr>
            <a:spLocks noGrp="1"/>
          </p:cNvSpPr>
          <p:nvPr>
            <p:ph type="ftr" sz="quarter" idx="11"/>
          </p:nvPr>
        </p:nvSpPr>
        <p:spPr/>
        <p:txBody>
          <a:bodyPr/>
          <a:lstStyle/>
          <a:p>
            <a:pPr>
              <a:defRPr/>
            </a:pPr>
            <a:r>
              <a:rPr lang="en-US" dirty="0"/>
              <a:t>Contributed by Himanshu (@nycanshu)</a:t>
            </a:r>
          </a:p>
        </p:txBody>
      </p:sp>
      <p:sp>
        <p:nvSpPr>
          <p:cNvPr id="112646" name="Slide Number Placeholder 5">
            <a:extLst>
              <a:ext uri="{FF2B5EF4-FFF2-40B4-BE49-F238E27FC236}">
                <a16:creationId xmlns:a16="http://schemas.microsoft.com/office/drawing/2014/main" id="{CA2E89FB-2B9C-DE97-34AD-859E2E0F5C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DBA6C4-F889-4F76-83AC-111CDCAC3137}" type="slidenum">
              <a:rPr lang="en-US" altLang="en-US">
                <a:solidFill>
                  <a:srgbClr val="898989"/>
                </a:solidFill>
              </a:rPr>
              <a:pPr/>
              <a:t>102</a:t>
            </a:fld>
            <a:endParaRPr lang="en-US" altLang="en-US">
              <a:solidFill>
                <a:srgbClr val="898989"/>
              </a:solidFill>
            </a:endParaRPr>
          </a:p>
        </p:txBody>
      </p:sp>
      <p:pic>
        <p:nvPicPr>
          <p:cNvPr id="112647" name="Picture 8">
            <a:extLst>
              <a:ext uri="{FF2B5EF4-FFF2-40B4-BE49-F238E27FC236}">
                <a16:creationId xmlns:a16="http://schemas.microsoft.com/office/drawing/2014/main" id="{A1D713BC-3C99-92BA-DD66-4CEDA93AC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30638"/>
            <a:ext cx="2133600"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8" name="Picture 9">
            <a:extLst>
              <a:ext uri="{FF2B5EF4-FFF2-40B4-BE49-F238E27FC236}">
                <a16:creationId xmlns:a16="http://schemas.microsoft.com/office/drawing/2014/main" id="{99FAB363-98BB-EAD2-D374-9469D90FE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52864"/>
            <a:ext cx="37861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9" name="Picture 10">
            <a:extLst>
              <a:ext uri="{FF2B5EF4-FFF2-40B4-BE49-F238E27FC236}">
                <a16:creationId xmlns:a16="http://schemas.microsoft.com/office/drawing/2014/main" id="{19A0F88A-F1D1-AB87-1466-F14C78985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648200"/>
            <a:ext cx="4953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08520A1C-7B3E-0F84-7F00-C2721508C016}"/>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A.Key Expansion in RC5</a:t>
            </a:r>
            <a:endParaRPr lang="en-US" altLang="en-US" sz="2800"/>
          </a:p>
        </p:txBody>
      </p:sp>
      <p:sp>
        <p:nvSpPr>
          <p:cNvPr id="113667" name="Content Placeholder 2">
            <a:extLst>
              <a:ext uri="{FF2B5EF4-FFF2-40B4-BE49-F238E27FC236}">
                <a16:creationId xmlns:a16="http://schemas.microsoft.com/office/drawing/2014/main" id="{BD3FC5A6-EBD4-17B0-BB00-658981E8084A}"/>
              </a:ext>
            </a:extLst>
          </p:cNvPr>
          <p:cNvSpPr>
            <a:spLocks noGrp="1"/>
          </p:cNvSpPr>
          <p:nvPr>
            <p:ph idx="1"/>
          </p:nvPr>
        </p:nvSpPr>
        <p:spPr>
          <a:xfrm>
            <a:off x="1981200" y="990601"/>
            <a:ext cx="8229600" cy="5135563"/>
          </a:xfrm>
        </p:spPr>
        <p:txBody>
          <a:bodyPr/>
          <a:lstStyle/>
          <a:p>
            <a:pPr algn="just" eaLnBrk="1" hangingPunct="1">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Step 2:</a:t>
            </a:r>
            <a:r>
              <a:rPr lang="en-US" altLang="en-US" sz="2200">
                <a:latin typeface="Times New Roman" panose="02020603050405020304" pitchFamily="18" charset="0"/>
                <a:cs typeface="Times New Roman" panose="02020603050405020304" pitchFamily="18" charset="0"/>
              </a:rPr>
              <a:t> Converting secret key K from bytes to words.</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Secret key K of size b bytes is used to initialize array L consisting of c words where </a:t>
            </a:r>
            <a:r>
              <a:rPr lang="en-US" altLang="en-US" sz="2200">
                <a:solidFill>
                  <a:srgbClr val="FF0000"/>
                </a:solidFill>
                <a:latin typeface="Times New Roman" panose="02020603050405020304" pitchFamily="18" charset="0"/>
                <a:cs typeface="Times New Roman" panose="02020603050405020304" pitchFamily="18" charset="0"/>
              </a:rPr>
              <a:t>c = b/u</a:t>
            </a:r>
            <a:r>
              <a:rPr lang="en-US" altLang="en-US" sz="2200">
                <a:latin typeface="Times New Roman" panose="02020603050405020304" pitchFamily="18" charset="0"/>
                <a:cs typeface="Times New Roman" panose="02020603050405020304" pitchFamily="18" charset="0"/>
              </a:rPr>
              <a:t>, u = w/8 and w = word size used for that particular instance of RC5. </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For example, if we choose w=32 bits and Key k is of size 96 bytes then, u=32/8=4, c=b/u=96/4=24.</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L is pre initialized to 0 value before adding secret key K to it.</a:t>
            </a:r>
          </a:p>
          <a:p>
            <a:pPr algn="just" eaLnBrk="1" hangingPunct="1">
              <a:buFont typeface="Arial" panose="020B0604020202020204" pitchFamily="34" charset="0"/>
              <a:buNone/>
            </a:pPr>
            <a:endParaRPr lang="en-US" altLang="en-US" sz="2200" b="1">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200" b="1">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Step 3:</a:t>
            </a:r>
            <a:r>
              <a:rPr lang="en-US" altLang="en-US" sz="2200">
                <a:latin typeface="Times New Roman" panose="02020603050405020304" pitchFamily="18" charset="0"/>
                <a:cs typeface="Times New Roman" panose="02020603050405020304" pitchFamily="18" charset="0"/>
              </a:rPr>
              <a:t>Initializing sub-key S.</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Sub-key S of size t=2(r+1) is initialized using magic constants P and Q.</a:t>
            </a:r>
          </a:p>
          <a:p>
            <a:pPr algn="just" eaLnBrk="1" hangingPunct="1">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AA8E758-2CB6-2580-1C97-D9F6F198CA5D}"/>
              </a:ext>
            </a:extLst>
          </p:cNvPr>
          <p:cNvSpPr>
            <a:spLocks noGrp="1"/>
          </p:cNvSpPr>
          <p:nvPr>
            <p:ph type="dt" sz="half" idx="10"/>
          </p:nvPr>
        </p:nvSpPr>
        <p:spPr/>
        <p:txBody>
          <a:bodyPr/>
          <a:lstStyle/>
          <a:p>
            <a:pPr>
              <a:defRPr/>
            </a:pPr>
            <a:fld id="{F1C01076-B437-4668-9BF9-707B0CFE5E61}" type="datetime1">
              <a:rPr lang="en-US"/>
              <a:pPr>
                <a:defRPr/>
              </a:pPr>
              <a:t>10/1/2024</a:t>
            </a:fld>
            <a:endParaRPr lang="en-US"/>
          </a:p>
        </p:txBody>
      </p:sp>
      <p:sp>
        <p:nvSpPr>
          <p:cNvPr id="5" name="Footer Placeholder 4">
            <a:extLst>
              <a:ext uri="{FF2B5EF4-FFF2-40B4-BE49-F238E27FC236}">
                <a16:creationId xmlns:a16="http://schemas.microsoft.com/office/drawing/2014/main" id="{3668C1A4-4753-57CD-8A38-A871E65A9307}"/>
              </a:ext>
            </a:extLst>
          </p:cNvPr>
          <p:cNvSpPr>
            <a:spLocks noGrp="1"/>
          </p:cNvSpPr>
          <p:nvPr>
            <p:ph type="ftr" sz="quarter" idx="11"/>
          </p:nvPr>
        </p:nvSpPr>
        <p:spPr/>
        <p:txBody>
          <a:bodyPr/>
          <a:lstStyle/>
          <a:p>
            <a:pPr>
              <a:defRPr/>
            </a:pPr>
            <a:r>
              <a:rPr lang="en-US" dirty="0"/>
              <a:t>Contributed by Himanshu (@nycanshu)</a:t>
            </a:r>
          </a:p>
        </p:txBody>
      </p:sp>
      <p:sp>
        <p:nvSpPr>
          <p:cNvPr id="113670" name="Slide Number Placeholder 5">
            <a:extLst>
              <a:ext uri="{FF2B5EF4-FFF2-40B4-BE49-F238E27FC236}">
                <a16:creationId xmlns:a16="http://schemas.microsoft.com/office/drawing/2014/main" id="{E86BAC4A-B2FA-22B7-0100-946D892369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3D6208-D49C-4E41-9C43-1714322F90F7}" type="slidenum">
              <a:rPr lang="en-US" altLang="en-US">
                <a:solidFill>
                  <a:srgbClr val="898989"/>
                </a:solidFill>
              </a:rPr>
              <a:pPr/>
              <a:t>103</a:t>
            </a:fld>
            <a:endParaRPr lang="en-US" altLang="en-US">
              <a:solidFill>
                <a:srgbClr val="898989"/>
              </a:solidFill>
            </a:endParaRPr>
          </a:p>
        </p:txBody>
      </p:sp>
      <p:pic>
        <p:nvPicPr>
          <p:cNvPr id="113671" name="Picture 2">
            <a:extLst>
              <a:ext uri="{FF2B5EF4-FFF2-40B4-BE49-F238E27FC236}">
                <a16:creationId xmlns:a16="http://schemas.microsoft.com/office/drawing/2014/main" id="{5F6CA5DE-3FC0-3DE1-B06B-810BBCD82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649664"/>
            <a:ext cx="4267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2" name="Picture 3">
            <a:extLst>
              <a:ext uri="{FF2B5EF4-FFF2-40B4-BE49-F238E27FC236}">
                <a16:creationId xmlns:a16="http://schemas.microsoft.com/office/drawing/2014/main" id="{4BB7E5DC-07C2-DD07-E172-2FD29E3C4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334000"/>
            <a:ext cx="2667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5AF5949D-C3EF-ED3E-DDD5-A73AAAD3000C}"/>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Steps in Encryption</a:t>
            </a:r>
            <a:endParaRPr lang="en-US" altLang="en-US" sz="2800"/>
          </a:p>
        </p:txBody>
      </p:sp>
      <p:sp>
        <p:nvSpPr>
          <p:cNvPr id="114691" name="Content Placeholder 2">
            <a:extLst>
              <a:ext uri="{FF2B5EF4-FFF2-40B4-BE49-F238E27FC236}">
                <a16:creationId xmlns:a16="http://schemas.microsoft.com/office/drawing/2014/main" id="{9C12CE3E-3A5E-9A0F-C820-73D1AED8EB48}"/>
              </a:ext>
            </a:extLst>
          </p:cNvPr>
          <p:cNvSpPr>
            <a:spLocks noGrp="1"/>
          </p:cNvSpPr>
          <p:nvPr>
            <p:ph idx="1"/>
          </p:nvPr>
        </p:nvSpPr>
        <p:spPr>
          <a:xfrm>
            <a:off x="1981200" y="1143001"/>
            <a:ext cx="8229600" cy="4983163"/>
          </a:xfrm>
        </p:spPr>
        <p:txBody>
          <a:bodyPr>
            <a:normAutofit lnSpcReduction="10000"/>
          </a:bodyPr>
          <a:lstStyle/>
          <a:p>
            <a:pPr marL="0" indent="1588" algn="just">
              <a:buNone/>
            </a:pPr>
            <a:r>
              <a:rPr lang="en-US" altLang="en-US" sz="2200" b="1" dirty="0">
                <a:latin typeface="Times New Roman" panose="02020603050405020304" pitchFamily="18" charset="0"/>
                <a:cs typeface="Times New Roman" panose="02020603050405020304" pitchFamily="18" charset="0"/>
              </a:rPr>
              <a:t>Step 4:</a:t>
            </a:r>
            <a:r>
              <a:rPr lang="en-US" altLang="en-US" sz="2200" dirty="0">
                <a:latin typeface="Times New Roman" panose="02020603050405020304" pitchFamily="18" charset="0"/>
                <a:cs typeface="Times New Roman" panose="02020603050405020304" pitchFamily="18" charset="0"/>
              </a:rPr>
              <a:t>Sub-key mixing. </a:t>
            </a:r>
          </a:p>
          <a:p>
            <a:pPr marL="0" indent="1588" algn="jus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 The RC5 encryption algorithm uses Sub key S. L is merely, a temporary array formed on the basis of user entered secret key.</a:t>
            </a:r>
          </a:p>
          <a:p>
            <a:pPr marL="0" indent="1588" algn="jus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 Mix in user’s secret key with S and L.</a:t>
            </a:r>
          </a:p>
          <a:p>
            <a:pPr marL="0" indent="1588" algn="just">
              <a:buNone/>
            </a:pPr>
            <a:endParaRPr lang="en-US" altLang="en-US" sz="2200" dirty="0">
              <a:latin typeface="Times New Roman" panose="02020603050405020304" pitchFamily="18" charset="0"/>
              <a:cs typeface="Times New Roman" panose="02020603050405020304" pitchFamily="18" charset="0"/>
            </a:endParaRPr>
          </a:p>
          <a:p>
            <a:pPr marL="0" indent="1588" algn="just">
              <a:buNone/>
            </a:pPr>
            <a:endParaRPr lang="en-US" altLang="en-US" sz="2200" dirty="0">
              <a:latin typeface="Times New Roman" panose="02020603050405020304" pitchFamily="18" charset="0"/>
              <a:cs typeface="Times New Roman" panose="02020603050405020304" pitchFamily="18" charset="0"/>
            </a:endParaRPr>
          </a:p>
          <a:p>
            <a:pPr marL="0" indent="1588" algn="just">
              <a:buNone/>
            </a:pPr>
            <a:endParaRPr lang="en-US" altLang="en-US" sz="2200" dirty="0">
              <a:latin typeface="Times New Roman" panose="02020603050405020304" pitchFamily="18" charset="0"/>
              <a:cs typeface="Times New Roman" panose="02020603050405020304" pitchFamily="18" charset="0"/>
            </a:endParaRPr>
          </a:p>
          <a:p>
            <a:pPr marL="0" indent="1588" algn="just">
              <a:buNone/>
            </a:pPr>
            <a:endParaRPr lang="en-US" altLang="en-US" sz="2200" dirty="0">
              <a:latin typeface="Times New Roman" panose="02020603050405020304" pitchFamily="18" charset="0"/>
              <a:cs typeface="Times New Roman" panose="02020603050405020304" pitchFamily="18" charset="0"/>
            </a:endParaRPr>
          </a:p>
          <a:p>
            <a:pPr marL="0" indent="1588" algn="just">
              <a:buNone/>
            </a:pPr>
            <a:r>
              <a:rPr lang="en-US" altLang="en-US" sz="2200" b="1" dirty="0">
                <a:latin typeface="Times New Roman" panose="02020603050405020304" pitchFamily="18" charset="0"/>
                <a:cs typeface="Times New Roman" panose="02020603050405020304" pitchFamily="18" charset="0"/>
              </a:rPr>
              <a:t>Step-5:</a:t>
            </a:r>
            <a:r>
              <a:rPr lang="en-US" altLang="en-US" sz="2200" dirty="0">
                <a:latin typeface="Times New Roman" panose="02020603050405020304" pitchFamily="18" charset="0"/>
                <a:cs typeface="Times New Roman" panose="02020603050405020304" pitchFamily="18" charset="0"/>
              </a:rPr>
              <a:t>Encryption. </a:t>
            </a:r>
          </a:p>
          <a:p>
            <a:pPr marL="0" indent="1588" algn="jus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 We divide the input plain text block into two registers A and B each of size w bits. </a:t>
            </a:r>
          </a:p>
          <a:p>
            <a:pPr marL="0" indent="1588" algn="jus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 After undergoing the encryption process the result of A and B together forms the cipher text block.</a:t>
            </a:r>
          </a:p>
          <a:p>
            <a:pPr marL="0" indent="1588" algn="just">
              <a:buNone/>
            </a:pPr>
            <a:endParaRPr lang="en-US" altLang="en-US" sz="2200" dirty="0">
              <a:latin typeface="Times New Roman" panose="02020603050405020304" pitchFamily="18" charset="0"/>
              <a:cs typeface="Times New Roman" panose="02020603050405020304" pitchFamily="18" charset="0"/>
            </a:endParaRPr>
          </a:p>
          <a:p>
            <a:pPr marL="0" indent="1588" algn="just">
              <a:buNone/>
            </a:pPr>
            <a:endParaRPr lang="en-US" altLang="en-US" sz="2200" dirty="0">
              <a:latin typeface="Times New Roman" panose="02020603050405020304" pitchFamily="18" charset="0"/>
              <a:cs typeface="Times New Roman" panose="02020603050405020304" pitchFamily="18" charset="0"/>
            </a:endParaRPr>
          </a:p>
          <a:p>
            <a:pPr marL="0" indent="1588" algn="just">
              <a:buNone/>
            </a:pPr>
            <a:endParaRPr lang="en-US" altLang="en-US" sz="2200" dirty="0">
              <a:latin typeface="Times New Roman" panose="02020603050405020304" pitchFamily="18" charset="0"/>
              <a:cs typeface="Times New Roman" panose="02020603050405020304" pitchFamily="18" charset="0"/>
            </a:endParaRPr>
          </a:p>
          <a:p>
            <a:pPr marL="0" indent="1588" algn="just">
              <a:buNone/>
            </a:pPr>
            <a:endParaRPr lang="en-US" altLang="en-US" sz="2200" dirty="0">
              <a:latin typeface="Times New Roman" panose="02020603050405020304" pitchFamily="18" charset="0"/>
              <a:cs typeface="Times New Roman" panose="02020603050405020304" pitchFamily="18" charset="0"/>
            </a:endParaRPr>
          </a:p>
          <a:p>
            <a:pPr marL="0" indent="1588" algn="just">
              <a:buNone/>
            </a:pPr>
            <a:endParaRPr lang="en-US" altLang="en-US" sz="2200" dirty="0">
              <a:latin typeface="Times New Roman" panose="02020603050405020304" pitchFamily="18" charset="0"/>
              <a:cs typeface="Times New Roman" panose="02020603050405020304" pitchFamily="18" charset="0"/>
            </a:endParaRPr>
          </a:p>
          <a:p>
            <a:pPr marL="0" indent="1588" algn="just">
              <a:buNone/>
            </a:pPr>
            <a:endParaRPr lang="en-US" alt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34D38BB-E5C2-0E4D-07B2-456AE6536E24}"/>
              </a:ext>
            </a:extLst>
          </p:cNvPr>
          <p:cNvSpPr>
            <a:spLocks noGrp="1"/>
          </p:cNvSpPr>
          <p:nvPr>
            <p:ph type="dt" sz="half" idx="10"/>
          </p:nvPr>
        </p:nvSpPr>
        <p:spPr/>
        <p:txBody>
          <a:bodyPr/>
          <a:lstStyle/>
          <a:p>
            <a:pPr>
              <a:defRPr/>
            </a:pPr>
            <a:fld id="{C4488C25-8972-4A95-B30A-7F970F7F5574}" type="datetime1">
              <a:rPr lang="en-US"/>
              <a:pPr>
                <a:defRPr/>
              </a:pPr>
              <a:t>10/1/2024</a:t>
            </a:fld>
            <a:endParaRPr lang="en-US"/>
          </a:p>
        </p:txBody>
      </p:sp>
      <p:sp>
        <p:nvSpPr>
          <p:cNvPr id="5" name="Footer Placeholder 4">
            <a:extLst>
              <a:ext uri="{FF2B5EF4-FFF2-40B4-BE49-F238E27FC236}">
                <a16:creationId xmlns:a16="http://schemas.microsoft.com/office/drawing/2014/main" id="{2E49CD22-D01F-3225-1F09-9C53ADCEE48C}"/>
              </a:ext>
            </a:extLst>
          </p:cNvPr>
          <p:cNvSpPr>
            <a:spLocks noGrp="1"/>
          </p:cNvSpPr>
          <p:nvPr>
            <p:ph type="ftr" sz="quarter" idx="11"/>
          </p:nvPr>
        </p:nvSpPr>
        <p:spPr/>
        <p:txBody>
          <a:bodyPr/>
          <a:lstStyle/>
          <a:p>
            <a:pPr>
              <a:defRPr/>
            </a:pPr>
            <a:r>
              <a:rPr lang="en-US" dirty="0"/>
              <a:t>Contributed by Himanshu (@nycanshu)</a:t>
            </a:r>
          </a:p>
        </p:txBody>
      </p:sp>
      <p:sp>
        <p:nvSpPr>
          <p:cNvPr id="114694" name="Slide Number Placeholder 5">
            <a:extLst>
              <a:ext uri="{FF2B5EF4-FFF2-40B4-BE49-F238E27FC236}">
                <a16:creationId xmlns:a16="http://schemas.microsoft.com/office/drawing/2014/main" id="{C94EABA4-3EDB-3034-5B1C-15A717E1E30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0EB140-A88D-49D9-BC04-E9E567CCADD4}" type="slidenum">
              <a:rPr lang="en-US" altLang="en-US">
                <a:solidFill>
                  <a:srgbClr val="898989"/>
                </a:solidFill>
              </a:rPr>
              <a:pPr/>
              <a:t>104</a:t>
            </a:fld>
            <a:endParaRPr lang="en-US" altLang="en-US">
              <a:solidFill>
                <a:srgbClr val="898989"/>
              </a:solidFill>
            </a:endParaRPr>
          </a:p>
        </p:txBody>
      </p:sp>
      <p:pic>
        <p:nvPicPr>
          <p:cNvPr id="114695" name="Picture 2">
            <a:extLst>
              <a:ext uri="{FF2B5EF4-FFF2-40B4-BE49-F238E27FC236}">
                <a16:creationId xmlns:a16="http://schemas.microsoft.com/office/drawing/2014/main" id="{D6534AB9-F066-CADA-BE26-5B8405530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724150"/>
            <a:ext cx="48006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39C46B1A-9690-481E-E5E0-4049CBE9ED10}"/>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Steps in Encryption</a:t>
            </a:r>
          </a:p>
        </p:txBody>
      </p:sp>
      <p:sp>
        <p:nvSpPr>
          <p:cNvPr id="115715" name="Content Placeholder 2">
            <a:extLst>
              <a:ext uri="{FF2B5EF4-FFF2-40B4-BE49-F238E27FC236}">
                <a16:creationId xmlns:a16="http://schemas.microsoft.com/office/drawing/2014/main" id="{680DF7DB-8F96-131D-F0F1-82B352D1F373}"/>
              </a:ext>
            </a:extLst>
          </p:cNvPr>
          <p:cNvSpPr>
            <a:spLocks noGrp="1"/>
          </p:cNvSpPr>
          <p:nvPr>
            <p:ph idx="1"/>
          </p:nvPr>
        </p:nvSpPr>
        <p:spPr>
          <a:xfrm>
            <a:off x="1981200" y="914401"/>
            <a:ext cx="8229600" cy="5211763"/>
          </a:xfrm>
        </p:spPr>
        <p:txBody>
          <a:bodyPr/>
          <a:lstStyle/>
          <a:p>
            <a:pPr algn="just" eaLnBrk="1" hangingPunct="1">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RC5 Encryption Algorithm:</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One time initialization of plain text blocks A and B by adding S[0] and S[1] to A and B respectively. These operations are mod.</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XOR A and B. 	A=A^B</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Cyclic left shift new value of A by B bits.</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Add S[2*i] to the output of previous step. This is the new value of A.</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XOR B with new value of A and store in B.</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Cyclic left shift new value of B by A bits.</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Add S[2*i+1] to the output of previous step. This is the new value of B.</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Repeat entire procedure (except one time initialization) r times.</a:t>
            </a:r>
          </a:p>
          <a:p>
            <a:pPr algn="just">
              <a:spcBef>
                <a:spcPts val="120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33B34C2-F77B-2001-0674-70BFE46EDABA}"/>
              </a:ext>
            </a:extLst>
          </p:cNvPr>
          <p:cNvSpPr>
            <a:spLocks noGrp="1"/>
          </p:cNvSpPr>
          <p:nvPr>
            <p:ph type="dt" sz="half" idx="10"/>
          </p:nvPr>
        </p:nvSpPr>
        <p:spPr/>
        <p:txBody>
          <a:bodyPr/>
          <a:lstStyle/>
          <a:p>
            <a:pPr>
              <a:defRPr/>
            </a:pPr>
            <a:fld id="{61EFE103-9501-4505-A131-23E93FBD6CB8}" type="datetime1">
              <a:rPr lang="en-US"/>
              <a:pPr>
                <a:defRPr/>
              </a:pPr>
              <a:t>10/1/2024</a:t>
            </a:fld>
            <a:endParaRPr lang="en-US"/>
          </a:p>
        </p:txBody>
      </p:sp>
      <p:sp>
        <p:nvSpPr>
          <p:cNvPr id="5" name="Footer Placeholder 4">
            <a:extLst>
              <a:ext uri="{FF2B5EF4-FFF2-40B4-BE49-F238E27FC236}">
                <a16:creationId xmlns:a16="http://schemas.microsoft.com/office/drawing/2014/main" id="{5ECEFF29-BE48-4E8F-3EDA-85CA747C2F2E}"/>
              </a:ext>
            </a:extLst>
          </p:cNvPr>
          <p:cNvSpPr>
            <a:spLocks noGrp="1"/>
          </p:cNvSpPr>
          <p:nvPr>
            <p:ph type="ftr" sz="quarter" idx="11"/>
          </p:nvPr>
        </p:nvSpPr>
        <p:spPr/>
        <p:txBody>
          <a:bodyPr/>
          <a:lstStyle/>
          <a:p>
            <a:pPr>
              <a:defRPr/>
            </a:pPr>
            <a:r>
              <a:rPr lang="en-US" dirty="0"/>
              <a:t>Contributed by Himanshu (@nycanshu)</a:t>
            </a:r>
          </a:p>
        </p:txBody>
      </p:sp>
      <p:sp>
        <p:nvSpPr>
          <p:cNvPr id="115718" name="Slide Number Placeholder 5">
            <a:extLst>
              <a:ext uri="{FF2B5EF4-FFF2-40B4-BE49-F238E27FC236}">
                <a16:creationId xmlns:a16="http://schemas.microsoft.com/office/drawing/2014/main" id="{9302E8A9-8783-41F6-F717-162FF0D0A4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BE547B-DB1D-47B0-B630-1A691B02EBFE}" type="slidenum">
              <a:rPr lang="en-US" altLang="en-US">
                <a:solidFill>
                  <a:srgbClr val="898989"/>
                </a:solidFill>
              </a:rPr>
              <a:pPr/>
              <a:t>105</a:t>
            </a:fld>
            <a:endParaRPr lang="en-US" altLang="en-US">
              <a:solidFill>
                <a:srgbClr val="898989"/>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04A3AF65-B8CC-FE6B-D050-1B253D051609}"/>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Steps in Encryption &amp; Decryption</a:t>
            </a:r>
            <a:endParaRPr lang="en-US" altLang="en-US" sz="2800"/>
          </a:p>
        </p:txBody>
      </p:sp>
      <p:sp>
        <p:nvSpPr>
          <p:cNvPr id="116739" name="Content Placeholder 2">
            <a:extLst>
              <a:ext uri="{FF2B5EF4-FFF2-40B4-BE49-F238E27FC236}">
                <a16:creationId xmlns:a16="http://schemas.microsoft.com/office/drawing/2014/main" id="{23728A23-F4F3-E14E-5658-7974FAA6B07E}"/>
              </a:ext>
            </a:extLst>
          </p:cNvPr>
          <p:cNvSpPr>
            <a:spLocks noGrp="1"/>
          </p:cNvSpPr>
          <p:nvPr>
            <p:ph idx="1"/>
          </p:nvPr>
        </p:nvSpPr>
        <p:spPr>
          <a:xfrm>
            <a:off x="1981200" y="838201"/>
            <a:ext cx="8229600" cy="5287963"/>
          </a:xfrm>
        </p:spPr>
        <p:txBody>
          <a:bodyPr/>
          <a:lstStyle/>
          <a:p>
            <a:pPr marL="0" indent="1588"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Encryption</a:t>
            </a:r>
          </a:p>
          <a:p>
            <a:pPr marL="0" indent="1588" algn="just">
              <a:spcBef>
                <a:spcPts val="120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a:p>
            <a:pPr marL="0" indent="1588" algn="just">
              <a:spcBef>
                <a:spcPts val="120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a:p>
            <a:pPr marL="0" indent="1588" algn="just">
              <a:spcBef>
                <a:spcPts val="1200"/>
              </a:spcBef>
              <a:buNone/>
            </a:pPr>
            <a:endParaRPr lang="en-US" altLang="en-US" sz="2200">
              <a:latin typeface="Times New Roman" panose="02020603050405020304" pitchFamily="18" charset="0"/>
              <a:cs typeface="Times New Roman" panose="02020603050405020304" pitchFamily="18" charset="0"/>
            </a:endParaRPr>
          </a:p>
          <a:p>
            <a:pPr marL="0" indent="1588"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Decryption</a:t>
            </a:r>
          </a:p>
        </p:txBody>
      </p:sp>
      <p:sp>
        <p:nvSpPr>
          <p:cNvPr id="4" name="Date Placeholder 3">
            <a:extLst>
              <a:ext uri="{FF2B5EF4-FFF2-40B4-BE49-F238E27FC236}">
                <a16:creationId xmlns:a16="http://schemas.microsoft.com/office/drawing/2014/main" id="{00A99B65-4B54-E4A6-073C-3A01F5216419}"/>
              </a:ext>
            </a:extLst>
          </p:cNvPr>
          <p:cNvSpPr>
            <a:spLocks noGrp="1"/>
          </p:cNvSpPr>
          <p:nvPr>
            <p:ph type="dt" sz="half" idx="10"/>
          </p:nvPr>
        </p:nvSpPr>
        <p:spPr/>
        <p:txBody>
          <a:bodyPr/>
          <a:lstStyle/>
          <a:p>
            <a:pPr>
              <a:defRPr/>
            </a:pPr>
            <a:fld id="{72E879D9-B715-423D-9038-E1336D051B00}" type="datetime1">
              <a:rPr lang="en-US"/>
              <a:pPr>
                <a:defRPr/>
              </a:pPr>
              <a:t>10/1/2024</a:t>
            </a:fld>
            <a:endParaRPr lang="en-US"/>
          </a:p>
        </p:txBody>
      </p:sp>
      <p:sp>
        <p:nvSpPr>
          <p:cNvPr id="5" name="Footer Placeholder 4">
            <a:extLst>
              <a:ext uri="{FF2B5EF4-FFF2-40B4-BE49-F238E27FC236}">
                <a16:creationId xmlns:a16="http://schemas.microsoft.com/office/drawing/2014/main" id="{25036C5F-2920-7FFC-4A4C-0A79003D999F}"/>
              </a:ext>
            </a:extLst>
          </p:cNvPr>
          <p:cNvSpPr>
            <a:spLocks noGrp="1"/>
          </p:cNvSpPr>
          <p:nvPr>
            <p:ph type="ftr" sz="quarter" idx="11"/>
          </p:nvPr>
        </p:nvSpPr>
        <p:spPr/>
        <p:txBody>
          <a:bodyPr/>
          <a:lstStyle/>
          <a:p>
            <a:pPr>
              <a:defRPr/>
            </a:pPr>
            <a:r>
              <a:rPr lang="en-US" dirty="0"/>
              <a:t>Contributed by Himanshu (@nycanshu)</a:t>
            </a:r>
          </a:p>
        </p:txBody>
      </p:sp>
      <p:sp>
        <p:nvSpPr>
          <p:cNvPr id="116742" name="Slide Number Placeholder 5">
            <a:extLst>
              <a:ext uri="{FF2B5EF4-FFF2-40B4-BE49-F238E27FC236}">
                <a16:creationId xmlns:a16="http://schemas.microsoft.com/office/drawing/2014/main" id="{FE75165A-A2A8-57E6-B6A8-B107740BDE0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F17A6C-5436-438F-AEBE-8964B36342ED}" type="slidenum">
              <a:rPr lang="en-US" altLang="en-US">
                <a:solidFill>
                  <a:srgbClr val="898989"/>
                </a:solidFill>
              </a:rPr>
              <a:pPr/>
              <a:t>106</a:t>
            </a:fld>
            <a:endParaRPr lang="en-US" altLang="en-US">
              <a:solidFill>
                <a:srgbClr val="898989"/>
              </a:solidFill>
            </a:endParaRPr>
          </a:p>
        </p:txBody>
      </p:sp>
      <p:pic>
        <p:nvPicPr>
          <p:cNvPr id="116743" name="Picture 7">
            <a:extLst>
              <a:ext uri="{FF2B5EF4-FFF2-40B4-BE49-F238E27FC236}">
                <a16:creationId xmlns:a16="http://schemas.microsoft.com/office/drawing/2014/main" id="{EBABC892-0D7C-8633-5C45-F88DFCF51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19200"/>
            <a:ext cx="441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4" name="Picture 8">
            <a:extLst>
              <a:ext uri="{FF2B5EF4-FFF2-40B4-BE49-F238E27FC236}">
                <a16:creationId xmlns:a16="http://schemas.microsoft.com/office/drawing/2014/main" id="{7986555D-35BB-4693-35D3-A37911F76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495676"/>
            <a:ext cx="46482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2CC80BDE-D94F-90CA-69ED-7301C4DBEDC5}"/>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10.Modes of Operations in Block Cipher</a:t>
            </a:r>
          </a:p>
        </p:txBody>
      </p:sp>
      <p:sp>
        <p:nvSpPr>
          <p:cNvPr id="117763" name="Content Placeholder 2">
            <a:extLst>
              <a:ext uri="{FF2B5EF4-FFF2-40B4-BE49-F238E27FC236}">
                <a16:creationId xmlns:a16="http://schemas.microsoft.com/office/drawing/2014/main" id="{3FDCEBB7-AED0-EF88-2C03-BEEF4870EFC2}"/>
              </a:ext>
            </a:extLst>
          </p:cNvPr>
          <p:cNvSpPr>
            <a:spLocks noGrp="1"/>
          </p:cNvSpPr>
          <p:nvPr>
            <p:ph idx="1"/>
          </p:nvPr>
        </p:nvSpPr>
        <p:spPr>
          <a:xfrm>
            <a:off x="1981200" y="914401"/>
            <a:ext cx="8229600" cy="52117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 block cipher algorithm is a basic building block for providing data security.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To apply a block cipher in a variety of applications, four "modes of operation" have been defined by NIST.</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Covers virtually all the possible applications of encryption for which a block cipher could be used.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As new applications and requirements have appeared, NIST has expanded the list of recommended modes to five in Special Publication 800-38A.</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These modes are intended for use with any symmetric block cipher, including triple DES and AES.</a:t>
            </a:r>
          </a:p>
          <a:p>
            <a:pPr algn="just">
              <a:spcBef>
                <a:spcPts val="120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97D25BD-570B-B6B5-2D87-B802AEECCC0D}"/>
              </a:ext>
            </a:extLst>
          </p:cNvPr>
          <p:cNvSpPr>
            <a:spLocks noGrp="1"/>
          </p:cNvSpPr>
          <p:nvPr>
            <p:ph type="dt" sz="half" idx="10"/>
          </p:nvPr>
        </p:nvSpPr>
        <p:spPr/>
        <p:txBody>
          <a:bodyPr/>
          <a:lstStyle/>
          <a:p>
            <a:pPr>
              <a:defRPr/>
            </a:pPr>
            <a:fld id="{5AE1C66D-64C7-4E3D-9D22-651A13278505}" type="datetime1">
              <a:rPr lang="en-US"/>
              <a:pPr>
                <a:defRPr/>
              </a:pPr>
              <a:t>10/1/2024</a:t>
            </a:fld>
            <a:endParaRPr lang="en-US"/>
          </a:p>
        </p:txBody>
      </p:sp>
      <p:sp>
        <p:nvSpPr>
          <p:cNvPr id="5" name="Footer Placeholder 4">
            <a:extLst>
              <a:ext uri="{FF2B5EF4-FFF2-40B4-BE49-F238E27FC236}">
                <a16:creationId xmlns:a16="http://schemas.microsoft.com/office/drawing/2014/main" id="{27064669-BDB7-7FDD-2FBB-44C34DDB1CF6}"/>
              </a:ext>
            </a:extLst>
          </p:cNvPr>
          <p:cNvSpPr>
            <a:spLocks noGrp="1"/>
          </p:cNvSpPr>
          <p:nvPr>
            <p:ph type="ftr" sz="quarter" idx="11"/>
          </p:nvPr>
        </p:nvSpPr>
        <p:spPr/>
        <p:txBody>
          <a:bodyPr/>
          <a:lstStyle/>
          <a:p>
            <a:pPr>
              <a:defRPr/>
            </a:pPr>
            <a:r>
              <a:rPr lang="en-US" dirty="0"/>
              <a:t>Contributed by Himanshu (@nycanshu)</a:t>
            </a:r>
          </a:p>
        </p:txBody>
      </p:sp>
      <p:sp>
        <p:nvSpPr>
          <p:cNvPr id="117766" name="Slide Number Placeholder 5">
            <a:extLst>
              <a:ext uri="{FF2B5EF4-FFF2-40B4-BE49-F238E27FC236}">
                <a16:creationId xmlns:a16="http://schemas.microsoft.com/office/drawing/2014/main" id="{7BD08CBD-B2C1-1584-5B64-212E957BFC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829257-0BE6-4AEF-975E-79546875140A}" type="slidenum">
              <a:rPr lang="en-US" altLang="en-US">
                <a:solidFill>
                  <a:srgbClr val="898989"/>
                </a:solidFill>
              </a:rPr>
              <a:pPr/>
              <a:t>107</a:t>
            </a:fld>
            <a:endParaRPr lang="en-US" altLang="en-US">
              <a:solidFill>
                <a:srgbClr val="898989"/>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F4088484-12FF-07C7-9AC0-18ACEC38681C}"/>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Modes of Operations in Block Cipher</a:t>
            </a:r>
            <a:endParaRPr lang="en-US" altLang="en-US" sz="2800"/>
          </a:p>
        </p:txBody>
      </p:sp>
      <p:sp>
        <p:nvSpPr>
          <p:cNvPr id="4" name="Date Placeholder 3">
            <a:extLst>
              <a:ext uri="{FF2B5EF4-FFF2-40B4-BE49-F238E27FC236}">
                <a16:creationId xmlns:a16="http://schemas.microsoft.com/office/drawing/2014/main" id="{36DDAE0C-4E31-1531-EB6D-6A1F36378CE7}"/>
              </a:ext>
            </a:extLst>
          </p:cNvPr>
          <p:cNvSpPr>
            <a:spLocks noGrp="1"/>
          </p:cNvSpPr>
          <p:nvPr>
            <p:ph type="dt" sz="half" idx="10"/>
          </p:nvPr>
        </p:nvSpPr>
        <p:spPr/>
        <p:txBody>
          <a:bodyPr/>
          <a:lstStyle/>
          <a:p>
            <a:pPr>
              <a:defRPr/>
            </a:pPr>
            <a:fld id="{C0601170-45BA-4A5D-B644-3B3EBE2ED455}" type="datetime1">
              <a:rPr lang="en-US"/>
              <a:pPr>
                <a:defRPr/>
              </a:pPr>
              <a:t>10/1/2024</a:t>
            </a:fld>
            <a:endParaRPr lang="en-US"/>
          </a:p>
        </p:txBody>
      </p:sp>
      <p:sp>
        <p:nvSpPr>
          <p:cNvPr id="5" name="Footer Placeholder 4">
            <a:extLst>
              <a:ext uri="{FF2B5EF4-FFF2-40B4-BE49-F238E27FC236}">
                <a16:creationId xmlns:a16="http://schemas.microsoft.com/office/drawing/2014/main" id="{3B0EBD40-81CC-E62C-16FC-FA74D13F360B}"/>
              </a:ext>
            </a:extLst>
          </p:cNvPr>
          <p:cNvSpPr>
            <a:spLocks noGrp="1"/>
          </p:cNvSpPr>
          <p:nvPr>
            <p:ph type="ftr" sz="quarter" idx="11"/>
          </p:nvPr>
        </p:nvSpPr>
        <p:spPr/>
        <p:txBody>
          <a:bodyPr/>
          <a:lstStyle/>
          <a:p>
            <a:pPr>
              <a:defRPr/>
            </a:pPr>
            <a:r>
              <a:rPr lang="en-US" dirty="0"/>
              <a:t>Contributed by Himanshu (@nycanshu)</a:t>
            </a:r>
          </a:p>
        </p:txBody>
      </p:sp>
      <p:sp>
        <p:nvSpPr>
          <p:cNvPr id="118790" name="Slide Number Placeholder 5">
            <a:extLst>
              <a:ext uri="{FF2B5EF4-FFF2-40B4-BE49-F238E27FC236}">
                <a16:creationId xmlns:a16="http://schemas.microsoft.com/office/drawing/2014/main" id="{DEEFC5A1-C7B3-BBCE-395F-681FC067491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8F2D0E-9321-45F7-90C2-73673474427B}" type="slidenum">
              <a:rPr lang="en-US" altLang="en-US">
                <a:solidFill>
                  <a:srgbClr val="898989"/>
                </a:solidFill>
              </a:rPr>
              <a:pPr/>
              <a:t>108</a:t>
            </a:fld>
            <a:endParaRPr lang="en-US" altLang="en-US">
              <a:solidFill>
                <a:srgbClr val="898989"/>
              </a:solidFill>
            </a:endParaRPr>
          </a:p>
        </p:txBody>
      </p:sp>
      <p:pic>
        <p:nvPicPr>
          <p:cNvPr id="118791" name="Picture 2">
            <a:extLst>
              <a:ext uri="{FF2B5EF4-FFF2-40B4-BE49-F238E27FC236}">
                <a16:creationId xmlns:a16="http://schemas.microsoft.com/office/drawing/2014/main" id="{8A912A2A-8219-66CB-AD9F-E621725DE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906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AC3D5431-4F10-8A94-FAD4-CD26040F2C0C}"/>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A.Electronic Codebook Mode</a:t>
            </a:r>
          </a:p>
        </p:txBody>
      </p:sp>
      <p:sp>
        <p:nvSpPr>
          <p:cNvPr id="119811" name="Content Placeholder 2">
            <a:extLst>
              <a:ext uri="{FF2B5EF4-FFF2-40B4-BE49-F238E27FC236}">
                <a16:creationId xmlns:a16="http://schemas.microsoft.com/office/drawing/2014/main" id="{F16D35D4-DC74-776E-8AC3-DA9A214DD1EF}"/>
              </a:ext>
            </a:extLst>
          </p:cNvPr>
          <p:cNvSpPr>
            <a:spLocks noGrp="1"/>
          </p:cNvSpPr>
          <p:nvPr>
            <p:ph idx="1"/>
          </p:nvPr>
        </p:nvSpPr>
        <p:spPr>
          <a:xfrm>
            <a:off x="1981200" y="1066801"/>
            <a:ext cx="8229600" cy="5059363"/>
          </a:xfrm>
        </p:spPr>
        <p:txBody>
          <a:bodyPr>
            <a:normAutofit/>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Plaintext is handled one block at a time and each block of plaintext is encrypted using the same key.</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Codebook-for a given key, there is a unique ciphertext for every b-bit block of plaintext.</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For a sequence of b-bit blocks, P1, P2,...,PN; the corresponding sequence of ciphertext blocks is C1, C2,..., CN.</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For a message longer than b bits, the procedure is simply to break the message into b-bit blocks, padding the last block if necessary.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Decryption is performed one block at a time, always using the same key.</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Ideal for a short amount of data, such as an encryption key.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If you want to transmit a DES key securely, ECB is the appropriate mode to use.</a:t>
            </a:r>
          </a:p>
        </p:txBody>
      </p:sp>
      <p:sp>
        <p:nvSpPr>
          <p:cNvPr id="4" name="Date Placeholder 3">
            <a:extLst>
              <a:ext uri="{FF2B5EF4-FFF2-40B4-BE49-F238E27FC236}">
                <a16:creationId xmlns:a16="http://schemas.microsoft.com/office/drawing/2014/main" id="{4A9CBD1A-CB98-D66E-D43A-3E82067C97A1}"/>
              </a:ext>
            </a:extLst>
          </p:cNvPr>
          <p:cNvSpPr>
            <a:spLocks noGrp="1"/>
          </p:cNvSpPr>
          <p:nvPr>
            <p:ph type="dt" sz="half" idx="10"/>
          </p:nvPr>
        </p:nvSpPr>
        <p:spPr/>
        <p:txBody>
          <a:bodyPr/>
          <a:lstStyle/>
          <a:p>
            <a:pPr>
              <a:defRPr/>
            </a:pPr>
            <a:fld id="{CE3CD775-191C-4136-803E-17D37CFE9CE6}" type="datetime1">
              <a:rPr lang="en-US"/>
              <a:pPr>
                <a:defRPr/>
              </a:pPr>
              <a:t>10/1/2024</a:t>
            </a:fld>
            <a:endParaRPr lang="en-US"/>
          </a:p>
        </p:txBody>
      </p:sp>
      <p:sp>
        <p:nvSpPr>
          <p:cNvPr id="5" name="Footer Placeholder 4">
            <a:extLst>
              <a:ext uri="{FF2B5EF4-FFF2-40B4-BE49-F238E27FC236}">
                <a16:creationId xmlns:a16="http://schemas.microsoft.com/office/drawing/2014/main" id="{E7161432-13A1-C103-9F59-3827086EBCB3}"/>
              </a:ext>
            </a:extLst>
          </p:cNvPr>
          <p:cNvSpPr>
            <a:spLocks noGrp="1"/>
          </p:cNvSpPr>
          <p:nvPr>
            <p:ph type="ftr" sz="quarter" idx="11"/>
          </p:nvPr>
        </p:nvSpPr>
        <p:spPr/>
        <p:txBody>
          <a:bodyPr/>
          <a:lstStyle/>
          <a:p>
            <a:pPr>
              <a:defRPr/>
            </a:pPr>
            <a:r>
              <a:rPr lang="en-US" dirty="0"/>
              <a:t>Contributed by Himanshu (@nycanshu)</a:t>
            </a:r>
          </a:p>
        </p:txBody>
      </p:sp>
      <p:sp>
        <p:nvSpPr>
          <p:cNvPr id="119814" name="Slide Number Placeholder 5">
            <a:extLst>
              <a:ext uri="{FF2B5EF4-FFF2-40B4-BE49-F238E27FC236}">
                <a16:creationId xmlns:a16="http://schemas.microsoft.com/office/drawing/2014/main" id="{BECEB3EF-6B43-EC8A-158B-5F6005C837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87455D-ECE0-4626-B28C-B584D326DD87}" type="slidenum">
              <a:rPr lang="en-US" altLang="en-US">
                <a:solidFill>
                  <a:srgbClr val="898989"/>
                </a:solidFill>
              </a:rPr>
              <a:pPr/>
              <a:t>109</a:t>
            </a:fld>
            <a:endParaRPr lang="en-US" altLang="en-US">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69E86A-C90C-662A-7FBD-A29A1777FAD7}"/>
              </a:ext>
            </a:extLst>
          </p:cNvPr>
          <p:cNvSpPr>
            <a:spLocks noGrp="1"/>
          </p:cNvSpPr>
          <p:nvPr>
            <p:ph type="dt" sz="quarter" idx="10"/>
          </p:nvPr>
        </p:nvSpPr>
        <p:spPr/>
        <p:txBody>
          <a:bodyPr/>
          <a:lstStyle/>
          <a:p>
            <a:pPr>
              <a:defRPr/>
            </a:pPr>
            <a:fld id="{B26598B6-C003-4ACB-A05E-7A2EFAB8D196}" type="datetime1">
              <a:rPr lang="en-US" smtClean="0"/>
              <a:pPr>
                <a:defRPr/>
              </a:pPr>
              <a:t>10/1/2024</a:t>
            </a:fld>
            <a:endParaRPr lang="en-US"/>
          </a:p>
        </p:txBody>
      </p:sp>
      <p:sp>
        <p:nvSpPr>
          <p:cNvPr id="19460" name="Slide Number Placeholder 5">
            <a:extLst>
              <a:ext uri="{FF2B5EF4-FFF2-40B4-BE49-F238E27FC236}">
                <a16:creationId xmlns:a16="http://schemas.microsoft.com/office/drawing/2014/main" id="{A6631E3F-1AF4-1250-BD51-B2C59BB0E9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D37F86-6E90-43F2-894F-C3CB4443CCAA}" type="slidenum">
              <a:rPr lang="en-US" altLang="en-US">
                <a:solidFill>
                  <a:srgbClr val="898989"/>
                </a:solidFill>
              </a:rPr>
              <a:pPr/>
              <a:t>11</a:t>
            </a:fld>
            <a:endParaRPr lang="en-US" altLang="en-US">
              <a:solidFill>
                <a:srgbClr val="898989"/>
              </a:solidFill>
            </a:endParaRPr>
          </a:p>
        </p:txBody>
      </p:sp>
      <p:sp>
        <p:nvSpPr>
          <p:cNvPr id="7" name="Content Placeholder 2">
            <a:extLst>
              <a:ext uri="{FF2B5EF4-FFF2-40B4-BE49-F238E27FC236}">
                <a16:creationId xmlns:a16="http://schemas.microsoft.com/office/drawing/2014/main" id="{792CF6BA-4A67-A93E-A261-4965F12C7B1C}"/>
              </a:ext>
            </a:extLst>
          </p:cNvPr>
          <p:cNvSpPr>
            <a:spLocks noGrp="1"/>
          </p:cNvSpPr>
          <p:nvPr>
            <p:ph idx="1"/>
          </p:nvPr>
        </p:nvSpPr>
        <p:spPr>
          <a:xfrm>
            <a:off x="1828800" y="228601"/>
            <a:ext cx="8229600" cy="4525963"/>
          </a:xfrm>
        </p:spPr>
        <p:txBody>
          <a:bodyPr/>
          <a:lstStyle/>
          <a:p>
            <a:pPr marL="0" indent="0">
              <a:buNone/>
              <a:defRPr/>
            </a:pPr>
            <a:r>
              <a:rPr lang="en-IN" sz="1400" b="1" dirty="0">
                <a:latin typeface="Times New Roman" pitchFamily="18" charset="0"/>
                <a:cs typeface="Times New Roman" pitchFamily="18" charset="0"/>
              </a:rPr>
              <a:t>Active attacks are further divided into four parts based on their </a:t>
            </a:r>
            <a:r>
              <a:rPr lang="en-IN" sz="1400" b="1" dirty="0" err="1">
                <a:latin typeface="Times New Roman" pitchFamily="18" charset="0"/>
                <a:cs typeface="Times New Roman" pitchFamily="18" charset="0"/>
              </a:rPr>
              <a:t>behavior</a:t>
            </a:r>
            <a:r>
              <a:rPr lang="en-IN" sz="1400" dirty="0">
                <a:latin typeface="Times New Roman" pitchFamily="18" charset="0"/>
                <a:cs typeface="Times New Roman" pitchFamily="18" charset="0"/>
              </a:rPr>
              <a:t>:</a:t>
            </a:r>
          </a:p>
          <a:p>
            <a:pPr marL="0" indent="0">
              <a:buNone/>
              <a:defRPr/>
            </a:pPr>
            <a:endParaRPr lang="en-IN" sz="1400" dirty="0">
              <a:latin typeface="Times New Roman" pitchFamily="18" charset="0"/>
              <a:cs typeface="Times New Roman" pitchFamily="18" charset="0"/>
            </a:endParaRPr>
          </a:p>
          <a:p>
            <a:pPr>
              <a:defRPr/>
            </a:pPr>
            <a:r>
              <a:rPr lang="en-IN" sz="1400" b="1" dirty="0">
                <a:latin typeface="Times New Roman" pitchFamily="18" charset="0"/>
                <a:cs typeface="Times New Roman" pitchFamily="18" charset="0"/>
              </a:rPr>
              <a:t>Masquerade </a:t>
            </a:r>
            <a:r>
              <a:rPr lang="en-IN" sz="1400" dirty="0">
                <a:latin typeface="Times New Roman" pitchFamily="18" charset="0"/>
                <a:cs typeface="Times New Roman" pitchFamily="18" charset="0"/>
              </a:rPr>
              <a:t>is a type of attack in which the attacker pretends to be an authentic sender in order to gain unauthorized access to a system. This type of attack can involve the attacker using stolen or forged credentials, or manipulating authentication or authorization controls in some other way.</a:t>
            </a:r>
          </a:p>
          <a:p>
            <a:pPr marL="0" indent="0">
              <a:buNone/>
              <a:defRPr/>
            </a:pPr>
            <a:endParaRPr lang="en-IN" sz="1400" dirty="0">
              <a:latin typeface="Times New Roman" pitchFamily="18" charset="0"/>
              <a:cs typeface="Times New Roman" pitchFamily="18" charset="0"/>
            </a:endParaRPr>
          </a:p>
          <a:p>
            <a:pPr>
              <a:defRPr/>
            </a:pPr>
            <a:r>
              <a:rPr lang="en-IN" sz="1400" b="1" dirty="0">
                <a:latin typeface="Times New Roman" pitchFamily="18" charset="0"/>
                <a:cs typeface="Times New Roman" pitchFamily="18" charset="0"/>
              </a:rPr>
              <a:t>Replay</a:t>
            </a:r>
            <a:r>
              <a:rPr lang="en-IN" sz="1400" dirty="0">
                <a:latin typeface="Times New Roman" pitchFamily="18" charset="0"/>
                <a:cs typeface="Times New Roman" pitchFamily="18" charset="0"/>
              </a:rPr>
              <a:t> is a type of active attack in which the attacker intercepts a transmitted message through a passive channel and then maliciously or fraudulently replays or delays it at a later time.</a:t>
            </a:r>
          </a:p>
          <a:p>
            <a:pPr marL="0" indent="0">
              <a:buNone/>
              <a:defRPr/>
            </a:pPr>
            <a:endParaRPr lang="en-IN" sz="1400" dirty="0">
              <a:latin typeface="Times New Roman" pitchFamily="18" charset="0"/>
              <a:cs typeface="Times New Roman" pitchFamily="18" charset="0"/>
            </a:endParaRPr>
          </a:p>
          <a:p>
            <a:pPr>
              <a:defRPr/>
            </a:pPr>
            <a:r>
              <a:rPr lang="en-IN" sz="1400" b="1" dirty="0">
                <a:latin typeface="Times New Roman" pitchFamily="18" charset="0"/>
                <a:cs typeface="Times New Roman" pitchFamily="18" charset="0"/>
              </a:rPr>
              <a:t>Modification of Message</a:t>
            </a:r>
            <a:r>
              <a:rPr lang="en-IN" sz="1400" dirty="0">
                <a:latin typeface="Times New Roman" pitchFamily="18" charset="0"/>
                <a:cs typeface="Times New Roman" pitchFamily="18" charset="0"/>
              </a:rPr>
              <a:t> involves the attacker modifying the transmitted message and making the final message received by the receiver look like it’s not safe or non-meaningful. This type of attack can be used to manipulate the content of the message or to disrupt the communication process.</a:t>
            </a:r>
          </a:p>
          <a:p>
            <a:pPr marL="0" indent="0">
              <a:buNone/>
              <a:defRPr/>
            </a:pPr>
            <a:endParaRPr lang="en-IN" sz="1400" dirty="0">
              <a:latin typeface="Times New Roman" pitchFamily="18" charset="0"/>
              <a:cs typeface="Times New Roman" pitchFamily="18" charset="0"/>
            </a:endParaRPr>
          </a:p>
          <a:p>
            <a:pPr>
              <a:defRPr/>
            </a:pPr>
            <a:r>
              <a:rPr lang="en-IN" sz="1400" b="1" dirty="0">
                <a:latin typeface="Times New Roman" pitchFamily="18" charset="0"/>
                <a:cs typeface="Times New Roman" pitchFamily="18" charset="0"/>
              </a:rPr>
              <a:t>Denial of service </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DoS</a:t>
            </a:r>
            <a:r>
              <a:rPr lang="en-IN" sz="1400" dirty="0">
                <a:latin typeface="Times New Roman" pitchFamily="18" charset="0"/>
                <a:cs typeface="Times New Roman" pitchFamily="18" charset="0"/>
              </a:rPr>
              <a:t>) attacks involve the attacker sending a large volume of traffic to a system, network, or device in an attempt to overwhelm it and make it unavailable to legitimate users.</a:t>
            </a:r>
          </a:p>
          <a:p>
            <a:pPr>
              <a:defRPr/>
            </a:pPr>
            <a:endParaRPr lang="en-IN" sz="1400" dirty="0">
              <a:latin typeface="Times New Roman" pitchFamily="18" charset="0"/>
              <a:cs typeface="Times New Roman" pitchFamily="18" charset="0"/>
            </a:endParaRPr>
          </a:p>
        </p:txBody>
      </p:sp>
      <p:sp>
        <p:nvSpPr>
          <p:cNvPr id="2" name="Footer Placeholder 2">
            <a:extLst>
              <a:ext uri="{FF2B5EF4-FFF2-40B4-BE49-F238E27FC236}">
                <a16:creationId xmlns:a16="http://schemas.microsoft.com/office/drawing/2014/main" id="{521A0BD6-94B0-2436-AB22-2CA84B6D3A25}"/>
              </a:ext>
            </a:extLst>
          </p:cNvPr>
          <p:cNvSpPr>
            <a:spLocks noGrp="1"/>
          </p:cNvSpPr>
          <p:nvPr>
            <p:ph type="ftr" sz="quarter" idx="11"/>
          </p:nvPr>
        </p:nvSpPr>
        <p:spPr>
          <a:xfrm>
            <a:off x="4038600" y="6356350"/>
            <a:ext cx="4114800" cy="365125"/>
          </a:xfrm>
        </p:spPr>
        <p:txBody>
          <a:bodyPr/>
          <a:lstStyle/>
          <a:p>
            <a:pPr>
              <a:defRPr/>
            </a:pPr>
            <a:r>
              <a:rPr lang="en-US" dirty="0"/>
              <a:t>Contributed by Himanshu (@nycanshu)</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0924A431-E263-EFBE-70B8-42A74E894342}"/>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A.Electronic Codebook Mode</a:t>
            </a:r>
            <a:endParaRPr lang="en-US" altLang="en-US" sz="2800"/>
          </a:p>
        </p:txBody>
      </p:sp>
      <p:sp>
        <p:nvSpPr>
          <p:cNvPr id="4" name="Date Placeholder 3">
            <a:extLst>
              <a:ext uri="{FF2B5EF4-FFF2-40B4-BE49-F238E27FC236}">
                <a16:creationId xmlns:a16="http://schemas.microsoft.com/office/drawing/2014/main" id="{2F646B57-DC53-A8EF-201C-6B7B53C99B6B}"/>
              </a:ext>
            </a:extLst>
          </p:cNvPr>
          <p:cNvSpPr>
            <a:spLocks noGrp="1"/>
          </p:cNvSpPr>
          <p:nvPr>
            <p:ph type="dt" sz="half" idx="10"/>
          </p:nvPr>
        </p:nvSpPr>
        <p:spPr/>
        <p:txBody>
          <a:bodyPr/>
          <a:lstStyle/>
          <a:p>
            <a:pPr>
              <a:defRPr/>
            </a:pPr>
            <a:fld id="{37FEBD63-DB08-4B04-929B-B70235AD9317}" type="datetime1">
              <a:rPr lang="en-US"/>
              <a:pPr>
                <a:defRPr/>
              </a:pPr>
              <a:t>10/1/2024</a:t>
            </a:fld>
            <a:endParaRPr lang="en-US"/>
          </a:p>
        </p:txBody>
      </p:sp>
      <p:sp>
        <p:nvSpPr>
          <p:cNvPr id="5" name="Footer Placeholder 4">
            <a:extLst>
              <a:ext uri="{FF2B5EF4-FFF2-40B4-BE49-F238E27FC236}">
                <a16:creationId xmlns:a16="http://schemas.microsoft.com/office/drawing/2014/main" id="{9B0975C1-DFA1-DC28-AD71-3641BB57CC16}"/>
              </a:ext>
            </a:extLst>
          </p:cNvPr>
          <p:cNvSpPr>
            <a:spLocks noGrp="1"/>
          </p:cNvSpPr>
          <p:nvPr>
            <p:ph type="ftr" sz="quarter" idx="11"/>
          </p:nvPr>
        </p:nvSpPr>
        <p:spPr/>
        <p:txBody>
          <a:bodyPr/>
          <a:lstStyle/>
          <a:p>
            <a:pPr>
              <a:defRPr/>
            </a:pPr>
            <a:r>
              <a:rPr lang="en-US" dirty="0"/>
              <a:t>Contributed by Himanshu (@nycanshu)</a:t>
            </a:r>
          </a:p>
        </p:txBody>
      </p:sp>
      <p:sp>
        <p:nvSpPr>
          <p:cNvPr id="120838" name="Slide Number Placeholder 5">
            <a:extLst>
              <a:ext uri="{FF2B5EF4-FFF2-40B4-BE49-F238E27FC236}">
                <a16:creationId xmlns:a16="http://schemas.microsoft.com/office/drawing/2014/main" id="{344BB515-C867-C782-4544-9BD1268BF5F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48982A4-9DB4-4C2B-B639-7812D8DD739A}" type="slidenum">
              <a:rPr lang="en-US" altLang="en-US">
                <a:solidFill>
                  <a:srgbClr val="898989"/>
                </a:solidFill>
              </a:rPr>
              <a:pPr/>
              <a:t>110</a:t>
            </a:fld>
            <a:endParaRPr lang="en-US" altLang="en-US">
              <a:solidFill>
                <a:srgbClr val="898989"/>
              </a:solidFill>
            </a:endParaRPr>
          </a:p>
        </p:txBody>
      </p:sp>
      <p:pic>
        <p:nvPicPr>
          <p:cNvPr id="120839" name="Picture 2">
            <a:extLst>
              <a:ext uri="{FF2B5EF4-FFF2-40B4-BE49-F238E27FC236}">
                <a16:creationId xmlns:a16="http://schemas.microsoft.com/office/drawing/2014/main" id="{763B1D14-EC88-845B-7B89-29F3A4772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787" y="1504156"/>
            <a:ext cx="6645275"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66286918-5740-0D33-9DBF-F7A1E013107A}"/>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B.Cipher Block Chaining Mode</a:t>
            </a:r>
          </a:p>
        </p:txBody>
      </p:sp>
      <p:sp>
        <p:nvSpPr>
          <p:cNvPr id="121859" name="Content Placeholder 2">
            <a:extLst>
              <a:ext uri="{FF2B5EF4-FFF2-40B4-BE49-F238E27FC236}">
                <a16:creationId xmlns:a16="http://schemas.microsoft.com/office/drawing/2014/main" id="{9D3EAC1D-C1C9-9D3B-4614-2B2133FA6231}"/>
              </a:ext>
            </a:extLst>
          </p:cNvPr>
          <p:cNvSpPr>
            <a:spLocks noGrp="1"/>
          </p:cNvSpPr>
          <p:nvPr>
            <p:ph idx="1"/>
          </p:nvPr>
        </p:nvSpPr>
        <p:spPr>
          <a:xfrm>
            <a:off x="1981200" y="1066801"/>
            <a:ext cx="8229600" cy="5059363"/>
          </a:xfrm>
        </p:spPr>
        <p:txBody>
          <a:bodyPr>
            <a:normAutofit/>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 technique in which the same plaintext block, if repeated, produces different ciphertext blocks.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input to the encryption algorithm is the XOR of the current plaintext block and the preceding ciphertext block; the same key is used for each block.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In effect, we have chained together the processing of the sequence of plaintext blocks.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input to the encryption function for each plaintext block bears no fixed relationship to the plaintext block.</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For decryption, each cipher block is passed through the decryption algorithm.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result is XORed with the preceding ciphertext block to produce the plaintext block.</a:t>
            </a:r>
          </a:p>
        </p:txBody>
      </p:sp>
      <p:sp>
        <p:nvSpPr>
          <p:cNvPr id="4" name="Date Placeholder 3">
            <a:extLst>
              <a:ext uri="{FF2B5EF4-FFF2-40B4-BE49-F238E27FC236}">
                <a16:creationId xmlns:a16="http://schemas.microsoft.com/office/drawing/2014/main" id="{6E4080D7-1BAB-5EAE-F1C7-3F8F8050B32D}"/>
              </a:ext>
            </a:extLst>
          </p:cNvPr>
          <p:cNvSpPr>
            <a:spLocks noGrp="1"/>
          </p:cNvSpPr>
          <p:nvPr>
            <p:ph type="dt" sz="half" idx="10"/>
          </p:nvPr>
        </p:nvSpPr>
        <p:spPr/>
        <p:txBody>
          <a:bodyPr/>
          <a:lstStyle/>
          <a:p>
            <a:pPr>
              <a:defRPr/>
            </a:pPr>
            <a:fld id="{1D43A8D1-15EE-4BE3-BE89-3226E3141D35}" type="datetime1">
              <a:rPr lang="en-US"/>
              <a:pPr>
                <a:defRPr/>
              </a:pPr>
              <a:t>10/1/2024</a:t>
            </a:fld>
            <a:endParaRPr lang="en-US"/>
          </a:p>
        </p:txBody>
      </p:sp>
      <p:sp>
        <p:nvSpPr>
          <p:cNvPr id="5" name="Footer Placeholder 4">
            <a:extLst>
              <a:ext uri="{FF2B5EF4-FFF2-40B4-BE49-F238E27FC236}">
                <a16:creationId xmlns:a16="http://schemas.microsoft.com/office/drawing/2014/main" id="{C9EE34B0-9840-2748-4E41-6F25978C3A3D}"/>
              </a:ext>
            </a:extLst>
          </p:cNvPr>
          <p:cNvSpPr>
            <a:spLocks noGrp="1"/>
          </p:cNvSpPr>
          <p:nvPr>
            <p:ph type="ftr" sz="quarter" idx="11"/>
          </p:nvPr>
        </p:nvSpPr>
        <p:spPr/>
        <p:txBody>
          <a:bodyPr/>
          <a:lstStyle/>
          <a:p>
            <a:pPr>
              <a:defRPr/>
            </a:pPr>
            <a:r>
              <a:rPr lang="en-US" dirty="0"/>
              <a:t>Contributed by Himanshu (@nycanshu)</a:t>
            </a:r>
          </a:p>
        </p:txBody>
      </p:sp>
      <p:sp>
        <p:nvSpPr>
          <p:cNvPr id="121862" name="Slide Number Placeholder 5">
            <a:extLst>
              <a:ext uri="{FF2B5EF4-FFF2-40B4-BE49-F238E27FC236}">
                <a16:creationId xmlns:a16="http://schemas.microsoft.com/office/drawing/2014/main" id="{CC489101-FF75-C393-DEFE-654CDEF6AD5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002484-F536-47C2-887C-85609260BB64}" type="slidenum">
              <a:rPr lang="en-US" altLang="en-US">
                <a:solidFill>
                  <a:srgbClr val="898989"/>
                </a:solidFill>
              </a:rPr>
              <a:pPr/>
              <a:t>111</a:t>
            </a:fld>
            <a:endParaRPr lang="en-US" altLang="en-US">
              <a:solidFill>
                <a:srgbClr val="898989"/>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49FBF2C4-9F83-4665-0917-236D6997F711}"/>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B.Cipher Block Chaining Mode</a:t>
            </a:r>
            <a:endParaRPr lang="en-US" altLang="en-US" sz="2800"/>
          </a:p>
        </p:txBody>
      </p:sp>
      <p:sp>
        <p:nvSpPr>
          <p:cNvPr id="122883" name="Content Placeholder 2">
            <a:extLst>
              <a:ext uri="{FF2B5EF4-FFF2-40B4-BE49-F238E27FC236}">
                <a16:creationId xmlns:a16="http://schemas.microsoft.com/office/drawing/2014/main" id="{75B9D16A-D794-FB90-B804-1CE5F14AC737}"/>
              </a:ext>
            </a:extLst>
          </p:cNvPr>
          <p:cNvSpPr>
            <a:spLocks noGrp="1"/>
          </p:cNvSpPr>
          <p:nvPr>
            <p:ph idx="1"/>
          </p:nvPr>
        </p:nvSpPr>
        <p:spPr>
          <a:xfrm>
            <a:off x="1981200" y="1219201"/>
            <a:ext cx="8229600" cy="49069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An initialization vector (IV) is XORed with the first block of plaintext.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On decryption, the IV is XORed with the output of the decryption algorithm to recover the first block of plaintext.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IV is a data block that is that same size as the cipher block.</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IV must be known to both the sender and receiver but be unpredictable by a third party.</a:t>
            </a:r>
          </a:p>
        </p:txBody>
      </p:sp>
      <p:sp>
        <p:nvSpPr>
          <p:cNvPr id="4" name="Date Placeholder 3">
            <a:extLst>
              <a:ext uri="{FF2B5EF4-FFF2-40B4-BE49-F238E27FC236}">
                <a16:creationId xmlns:a16="http://schemas.microsoft.com/office/drawing/2014/main" id="{66C7A4DC-301A-E3BB-0F34-8CC17EFD9F17}"/>
              </a:ext>
            </a:extLst>
          </p:cNvPr>
          <p:cNvSpPr>
            <a:spLocks noGrp="1"/>
          </p:cNvSpPr>
          <p:nvPr>
            <p:ph type="dt" sz="half" idx="10"/>
          </p:nvPr>
        </p:nvSpPr>
        <p:spPr/>
        <p:txBody>
          <a:bodyPr/>
          <a:lstStyle/>
          <a:p>
            <a:pPr>
              <a:defRPr/>
            </a:pPr>
            <a:fld id="{04F82912-E432-4D9E-8AC9-B8BD52C13CFE}" type="datetime1">
              <a:rPr lang="en-US"/>
              <a:pPr>
                <a:defRPr/>
              </a:pPr>
              <a:t>10/1/2024</a:t>
            </a:fld>
            <a:endParaRPr lang="en-US"/>
          </a:p>
        </p:txBody>
      </p:sp>
      <p:sp>
        <p:nvSpPr>
          <p:cNvPr id="5" name="Footer Placeholder 4">
            <a:extLst>
              <a:ext uri="{FF2B5EF4-FFF2-40B4-BE49-F238E27FC236}">
                <a16:creationId xmlns:a16="http://schemas.microsoft.com/office/drawing/2014/main" id="{C259185D-88A9-57CD-1AB8-BF4B18A4C331}"/>
              </a:ext>
            </a:extLst>
          </p:cNvPr>
          <p:cNvSpPr>
            <a:spLocks noGrp="1"/>
          </p:cNvSpPr>
          <p:nvPr>
            <p:ph type="ftr" sz="quarter" idx="11"/>
          </p:nvPr>
        </p:nvSpPr>
        <p:spPr/>
        <p:txBody>
          <a:bodyPr/>
          <a:lstStyle/>
          <a:p>
            <a:pPr>
              <a:defRPr/>
            </a:pPr>
            <a:r>
              <a:rPr lang="en-US" dirty="0"/>
              <a:t>Contributed by Himanshu (@nycanshu)</a:t>
            </a:r>
          </a:p>
        </p:txBody>
      </p:sp>
      <p:sp>
        <p:nvSpPr>
          <p:cNvPr id="122886" name="Slide Number Placeholder 5">
            <a:extLst>
              <a:ext uri="{FF2B5EF4-FFF2-40B4-BE49-F238E27FC236}">
                <a16:creationId xmlns:a16="http://schemas.microsoft.com/office/drawing/2014/main" id="{C84F31D7-FF6B-ADD4-64CA-97163844823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231D5F-D19D-4F0B-9E39-AEBEFCCB7A6F}" type="slidenum">
              <a:rPr lang="en-US" altLang="en-US">
                <a:solidFill>
                  <a:srgbClr val="898989"/>
                </a:solidFill>
              </a:rPr>
              <a:pPr/>
              <a:t>112</a:t>
            </a:fld>
            <a:endParaRPr lang="en-US" altLang="en-US">
              <a:solidFill>
                <a:srgbClr val="898989"/>
              </a:solidFill>
            </a:endParaRPr>
          </a:p>
        </p:txBody>
      </p:sp>
      <p:pic>
        <p:nvPicPr>
          <p:cNvPr id="122887" name="Picture 2">
            <a:extLst>
              <a:ext uri="{FF2B5EF4-FFF2-40B4-BE49-F238E27FC236}">
                <a16:creationId xmlns:a16="http://schemas.microsoft.com/office/drawing/2014/main" id="{BB3FC406-505D-1DBC-0940-367CD36AB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376738"/>
            <a:ext cx="3505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473B99B8-3D2A-9BDE-EB64-4051D2361DBF}"/>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B.Cipher Block Chaining Mode</a:t>
            </a:r>
            <a:endParaRPr lang="en-US" altLang="en-US" sz="2800"/>
          </a:p>
        </p:txBody>
      </p:sp>
      <p:sp>
        <p:nvSpPr>
          <p:cNvPr id="123907" name="Content Placeholder 2">
            <a:extLst>
              <a:ext uri="{FF2B5EF4-FFF2-40B4-BE49-F238E27FC236}">
                <a16:creationId xmlns:a16="http://schemas.microsoft.com/office/drawing/2014/main" id="{7AC4DA55-7066-C81C-5FCA-63AFB6193D6F}"/>
              </a:ext>
            </a:extLst>
          </p:cNvPr>
          <p:cNvSpPr>
            <a:spLocks noGrp="1"/>
          </p:cNvSpPr>
          <p:nvPr>
            <p:ph idx="1"/>
          </p:nvPr>
        </p:nvSpPr>
        <p:spPr/>
        <p:txBody>
          <a:bodyPr/>
          <a:lstStyle/>
          <a:p>
            <a:pPr eaLnBrk="1" hangingPunct="1"/>
            <a:endParaRPr lang="en-US" altLang="en-US"/>
          </a:p>
        </p:txBody>
      </p:sp>
      <p:sp>
        <p:nvSpPr>
          <p:cNvPr id="4" name="Date Placeholder 3">
            <a:extLst>
              <a:ext uri="{FF2B5EF4-FFF2-40B4-BE49-F238E27FC236}">
                <a16:creationId xmlns:a16="http://schemas.microsoft.com/office/drawing/2014/main" id="{8279F894-D3C6-C558-ADC8-457A0A11F34D}"/>
              </a:ext>
            </a:extLst>
          </p:cNvPr>
          <p:cNvSpPr>
            <a:spLocks noGrp="1"/>
          </p:cNvSpPr>
          <p:nvPr>
            <p:ph type="dt" sz="half" idx="10"/>
          </p:nvPr>
        </p:nvSpPr>
        <p:spPr/>
        <p:txBody>
          <a:bodyPr/>
          <a:lstStyle/>
          <a:p>
            <a:pPr>
              <a:defRPr/>
            </a:pPr>
            <a:fld id="{724AA892-3467-4CD1-A46C-8FE41C112A6E}" type="datetime1">
              <a:rPr lang="en-US"/>
              <a:pPr>
                <a:defRPr/>
              </a:pPr>
              <a:t>10/1/2024</a:t>
            </a:fld>
            <a:endParaRPr lang="en-US"/>
          </a:p>
        </p:txBody>
      </p:sp>
      <p:sp>
        <p:nvSpPr>
          <p:cNvPr id="5" name="Footer Placeholder 4">
            <a:extLst>
              <a:ext uri="{FF2B5EF4-FFF2-40B4-BE49-F238E27FC236}">
                <a16:creationId xmlns:a16="http://schemas.microsoft.com/office/drawing/2014/main" id="{CF4D9A85-2634-EA92-EEAB-FA31BA67BCBB}"/>
              </a:ext>
            </a:extLst>
          </p:cNvPr>
          <p:cNvSpPr>
            <a:spLocks noGrp="1"/>
          </p:cNvSpPr>
          <p:nvPr>
            <p:ph type="ftr" sz="quarter" idx="11"/>
          </p:nvPr>
        </p:nvSpPr>
        <p:spPr/>
        <p:txBody>
          <a:bodyPr/>
          <a:lstStyle/>
          <a:p>
            <a:pPr>
              <a:defRPr/>
            </a:pPr>
            <a:r>
              <a:rPr lang="en-US" dirty="0"/>
              <a:t>Contributed by Himanshu (@nycanshu)</a:t>
            </a:r>
          </a:p>
        </p:txBody>
      </p:sp>
      <p:sp>
        <p:nvSpPr>
          <p:cNvPr id="123910" name="Slide Number Placeholder 5">
            <a:extLst>
              <a:ext uri="{FF2B5EF4-FFF2-40B4-BE49-F238E27FC236}">
                <a16:creationId xmlns:a16="http://schemas.microsoft.com/office/drawing/2014/main" id="{E11DBBCE-C993-B808-9B96-7962278E8C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833636-F61E-434D-93FF-43CE006F79EB}" type="slidenum">
              <a:rPr lang="en-US" altLang="en-US">
                <a:solidFill>
                  <a:srgbClr val="898989"/>
                </a:solidFill>
              </a:rPr>
              <a:pPr/>
              <a:t>113</a:t>
            </a:fld>
            <a:endParaRPr lang="en-US" altLang="en-US">
              <a:solidFill>
                <a:srgbClr val="898989"/>
              </a:solidFill>
            </a:endParaRPr>
          </a:p>
        </p:txBody>
      </p:sp>
      <p:pic>
        <p:nvPicPr>
          <p:cNvPr id="123911" name="Picture 2">
            <a:extLst>
              <a:ext uri="{FF2B5EF4-FFF2-40B4-BE49-F238E27FC236}">
                <a16:creationId xmlns:a16="http://schemas.microsoft.com/office/drawing/2014/main" id="{1FA3E607-C988-1C5E-19B0-3D8F6121B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447801"/>
            <a:ext cx="73152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51848765-9547-9A4A-2E3E-94DCF6C8E212}"/>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C.Cipher Feedback Mode</a:t>
            </a:r>
          </a:p>
        </p:txBody>
      </p:sp>
      <p:sp>
        <p:nvSpPr>
          <p:cNvPr id="124931" name="Content Placeholder 2">
            <a:extLst>
              <a:ext uri="{FF2B5EF4-FFF2-40B4-BE49-F238E27FC236}">
                <a16:creationId xmlns:a16="http://schemas.microsoft.com/office/drawing/2014/main" id="{40D741B6-0155-5AB5-7E36-497986984CF6}"/>
              </a:ext>
            </a:extLst>
          </p:cNvPr>
          <p:cNvSpPr>
            <a:spLocks noGrp="1"/>
          </p:cNvSpPr>
          <p:nvPr>
            <p:ph idx="1"/>
          </p:nvPr>
        </p:nvSpPr>
        <p:spPr>
          <a:xfrm>
            <a:off x="1981200" y="990601"/>
            <a:ext cx="8229600" cy="5135563"/>
          </a:xfrm>
        </p:spPr>
        <p:txBody>
          <a:bodyPr>
            <a:normAutofit lnSpcReduction="10000"/>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DES scheme is essentially a block cipher technique that uses b-bit blocks. However, it is possible to</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Converts DES into a stream cipher, using either the cipher feedback (CFB) or the output feedback mode.</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 stream cipher eliminates the need to pad a message to be an integral number of blocks. It also can operate in real time.</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One desirable property of a stream cipher is that the ciphertext be of the same length as the plaintext.</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unit of transmission is s bits; a common value is s = 8. As with CBC.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units of plaintext are chained together, so that the ciphertext of any plaintext unit is a function of all the preceding plaintext.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In this case, rather than units of b bits, the plaintext is divided into segments of s bits.</a:t>
            </a:r>
          </a:p>
        </p:txBody>
      </p:sp>
      <p:sp>
        <p:nvSpPr>
          <p:cNvPr id="4" name="Date Placeholder 3">
            <a:extLst>
              <a:ext uri="{FF2B5EF4-FFF2-40B4-BE49-F238E27FC236}">
                <a16:creationId xmlns:a16="http://schemas.microsoft.com/office/drawing/2014/main" id="{91C7201F-6105-5ECA-9F77-092338083403}"/>
              </a:ext>
            </a:extLst>
          </p:cNvPr>
          <p:cNvSpPr>
            <a:spLocks noGrp="1"/>
          </p:cNvSpPr>
          <p:nvPr>
            <p:ph type="dt" sz="half" idx="10"/>
          </p:nvPr>
        </p:nvSpPr>
        <p:spPr/>
        <p:txBody>
          <a:bodyPr/>
          <a:lstStyle/>
          <a:p>
            <a:pPr>
              <a:defRPr/>
            </a:pPr>
            <a:fld id="{91A618A2-4B49-4CD3-AFFF-042ABC721C2F}" type="datetime1">
              <a:rPr lang="en-US"/>
              <a:pPr>
                <a:defRPr/>
              </a:pPr>
              <a:t>10/1/2024</a:t>
            </a:fld>
            <a:endParaRPr lang="en-US"/>
          </a:p>
        </p:txBody>
      </p:sp>
      <p:sp>
        <p:nvSpPr>
          <p:cNvPr id="5" name="Footer Placeholder 4">
            <a:extLst>
              <a:ext uri="{FF2B5EF4-FFF2-40B4-BE49-F238E27FC236}">
                <a16:creationId xmlns:a16="http://schemas.microsoft.com/office/drawing/2014/main" id="{A9A09BE6-7963-2380-609C-E0014D180C51}"/>
              </a:ext>
            </a:extLst>
          </p:cNvPr>
          <p:cNvSpPr>
            <a:spLocks noGrp="1"/>
          </p:cNvSpPr>
          <p:nvPr>
            <p:ph type="ftr" sz="quarter" idx="11"/>
          </p:nvPr>
        </p:nvSpPr>
        <p:spPr/>
        <p:txBody>
          <a:bodyPr/>
          <a:lstStyle/>
          <a:p>
            <a:pPr>
              <a:defRPr/>
            </a:pPr>
            <a:r>
              <a:rPr lang="en-US" dirty="0"/>
              <a:t>Contributed by Himanshu (@nycanshu)</a:t>
            </a:r>
          </a:p>
        </p:txBody>
      </p:sp>
      <p:sp>
        <p:nvSpPr>
          <p:cNvPr id="124934" name="Slide Number Placeholder 5">
            <a:extLst>
              <a:ext uri="{FF2B5EF4-FFF2-40B4-BE49-F238E27FC236}">
                <a16:creationId xmlns:a16="http://schemas.microsoft.com/office/drawing/2014/main" id="{2C1884CB-3406-5FF5-76F4-BB64C85C6F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19760D-DEBF-4696-8F3B-6C80B9CA01FC}" type="slidenum">
              <a:rPr lang="en-US" altLang="en-US">
                <a:solidFill>
                  <a:srgbClr val="898989"/>
                </a:solidFill>
              </a:rPr>
              <a:pPr/>
              <a:t>114</a:t>
            </a:fld>
            <a:endParaRPr lang="en-US" altLang="en-US">
              <a:solidFill>
                <a:srgbClr val="898989"/>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id="{747189D8-0EF0-E5AB-5F57-7317945CA963}"/>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C.Cipher Feedback Mode</a:t>
            </a:r>
            <a:endParaRPr lang="en-US" altLang="en-US" sz="2800"/>
          </a:p>
        </p:txBody>
      </p:sp>
      <p:sp>
        <p:nvSpPr>
          <p:cNvPr id="125955" name="Content Placeholder 2">
            <a:extLst>
              <a:ext uri="{FF2B5EF4-FFF2-40B4-BE49-F238E27FC236}">
                <a16:creationId xmlns:a16="http://schemas.microsoft.com/office/drawing/2014/main" id="{985F3C4B-9E59-0B69-9D94-B8DF6BD7614E}"/>
              </a:ext>
            </a:extLst>
          </p:cNvPr>
          <p:cNvSpPr>
            <a:spLocks noGrp="1"/>
          </p:cNvSpPr>
          <p:nvPr>
            <p:ph idx="1"/>
          </p:nvPr>
        </p:nvSpPr>
        <p:spPr>
          <a:xfrm>
            <a:off x="1981200" y="1143001"/>
            <a:ext cx="8229600" cy="49831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input to the encryption function is a b-bit shift register that is initially set to some initialization vector (IV).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leftmost (most significant) s bits of the output of the encryption function are XORed with the first segment of plaintext P1 to produce the first unit of ciphertext C1, which is then transmitted.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In addition, the contents of the shift register are shifted left by s bits and C1 is placed in the rightmost (least significant) s bits of the shift register.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This process continues until all plaintext units have been encrypted.</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For decryption, the same scheme is used, except that the received ciphertext unit is XORed with the output of the encryption function to produce the plaintext unit.</a:t>
            </a:r>
          </a:p>
        </p:txBody>
      </p:sp>
      <p:sp>
        <p:nvSpPr>
          <p:cNvPr id="4" name="Date Placeholder 3">
            <a:extLst>
              <a:ext uri="{FF2B5EF4-FFF2-40B4-BE49-F238E27FC236}">
                <a16:creationId xmlns:a16="http://schemas.microsoft.com/office/drawing/2014/main" id="{405020E9-655F-4FD6-2223-83E30AACF094}"/>
              </a:ext>
            </a:extLst>
          </p:cNvPr>
          <p:cNvSpPr>
            <a:spLocks noGrp="1"/>
          </p:cNvSpPr>
          <p:nvPr>
            <p:ph type="dt" sz="half" idx="10"/>
          </p:nvPr>
        </p:nvSpPr>
        <p:spPr/>
        <p:txBody>
          <a:bodyPr/>
          <a:lstStyle/>
          <a:p>
            <a:pPr>
              <a:defRPr/>
            </a:pPr>
            <a:fld id="{D3984228-D136-4580-8E76-772C095671D6}" type="datetime1">
              <a:rPr lang="en-US"/>
              <a:pPr>
                <a:defRPr/>
              </a:pPr>
              <a:t>10/1/2024</a:t>
            </a:fld>
            <a:endParaRPr lang="en-US"/>
          </a:p>
        </p:txBody>
      </p:sp>
      <p:sp>
        <p:nvSpPr>
          <p:cNvPr id="5" name="Footer Placeholder 4">
            <a:extLst>
              <a:ext uri="{FF2B5EF4-FFF2-40B4-BE49-F238E27FC236}">
                <a16:creationId xmlns:a16="http://schemas.microsoft.com/office/drawing/2014/main" id="{B0569979-BDC6-CDFC-0B29-B6DEE7C9877C}"/>
              </a:ext>
            </a:extLst>
          </p:cNvPr>
          <p:cNvSpPr>
            <a:spLocks noGrp="1"/>
          </p:cNvSpPr>
          <p:nvPr>
            <p:ph type="ftr" sz="quarter" idx="11"/>
          </p:nvPr>
        </p:nvSpPr>
        <p:spPr/>
        <p:txBody>
          <a:bodyPr/>
          <a:lstStyle/>
          <a:p>
            <a:pPr>
              <a:defRPr/>
            </a:pPr>
            <a:r>
              <a:rPr lang="en-US" dirty="0"/>
              <a:t>Contributed by Himanshu (@nycanshu)</a:t>
            </a:r>
          </a:p>
        </p:txBody>
      </p:sp>
      <p:sp>
        <p:nvSpPr>
          <p:cNvPr id="125958" name="Slide Number Placeholder 5">
            <a:extLst>
              <a:ext uri="{FF2B5EF4-FFF2-40B4-BE49-F238E27FC236}">
                <a16:creationId xmlns:a16="http://schemas.microsoft.com/office/drawing/2014/main" id="{D001E587-6C3C-2321-EED0-131AD99C7D9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D88B78-D020-4CD6-8F8B-39A0D710847B}" type="slidenum">
              <a:rPr lang="en-US" altLang="en-US">
                <a:solidFill>
                  <a:srgbClr val="898989"/>
                </a:solidFill>
              </a:rPr>
              <a:pPr/>
              <a:t>115</a:t>
            </a:fld>
            <a:endParaRPr lang="en-US" altLang="en-US">
              <a:solidFill>
                <a:srgbClr val="898989"/>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1AA5656C-7005-5AD7-544D-C602A37DA211}"/>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C.Cipher Feedback Mode</a:t>
            </a:r>
            <a:endParaRPr lang="en-US" altLang="en-US" sz="2800"/>
          </a:p>
        </p:txBody>
      </p:sp>
      <p:sp>
        <p:nvSpPr>
          <p:cNvPr id="126979" name="Content Placeholder 2">
            <a:extLst>
              <a:ext uri="{FF2B5EF4-FFF2-40B4-BE49-F238E27FC236}">
                <a16:creationId xmlns:a16="http://schemas.microsoft.com/office/drawing/2014/main" id="{22EA2586-AC60-7A08-B0EB-EC9E09CE7808}"/>
              </a:ext>
            </a:extLst>
          </p:cNvPr>
          <p:cNvSpPr>
            <a:spLocks noGrp="1"/>
          </p:cNvSpPr>
          <p:nvPr>
            <p:ph idx="1"/>
          </p:nvPr>
        </p:nvSpPr>
        <p:spPr>
          <a:xfrm>
            <a:off x="1981200" y="1066801"/>
            <a:ext cx="8229600" cy="5059363"/>
          </a:xfrm>
        </p:spPr>
        <p:txBody>
          <a:bodyPr/>
          <a:lstStyle/>
          <a:p>
            <a:pPr eaLnBrk="1" hangingPunct="1">
              <a:buFont typeface="Arial" panose="020B0604020202020204" pitchFamily="34" charset="0"/>
              <a:buNone/>
            </a:pPr>
            <a:endParaRPr lang="en-US" altLang="en-US"/>
          </a:p>
        </p:txBody>
      </p:sp>
      <p:sp>
        <p:nvSpPr>
          <p:cNvPr id="4" name="Date Placeholder 3">
            <a:extLst>
              <a:ext uri="{FF2B5EF4-FFF2-40B4-BE49-F238E27FC236}">
                <a16:creationId xmlns:a16="http://schemas.microsoft.com/office/drawing/2014/main" id="{CEAD1D08-CD45-6991-ACB8-D0CC426D95FA}"/>
              </a:ext>
            </a:extLst>
          </p:cNvPr>
          <p:cNvSpPr>
            <a:spLocks noGrp="1"/>
          </p:cNvSpPr>
          <p:nvPr>
            <p:ph type="dt" sz="half" idx="10"/>
          </p:nvPr>
        </p:nvSpPr>
        <p:spPr/>
        <p:txBody>
          <a:bodyPr/>
          <a:lstStyle/>
          <a:p>
            <a:pPr>
              <a:defRPr/>
            </a:pPr>
            <a:fld id="{3816F4CC-0E7B-4FE0-91F3-513E06DC17E7}" type="datetime1">
              <a:rPr lang="en-US"/>
              <a:pPr>
                <a:defRPr/>
              </a:pPr>
              <a:t>10/1/2024</a:t>
            </a:fld>
            <a:endParaRPr lang="en-US"/>
          </a:p>
        </p:txBody>
      </p:sp>
      <p:sp>
        <p:nvSpPr>
          <p:cNvPr id="5" name="Footer Placeholder 4">
            <a:extLst>
              <a:ext uri="{FF2B5EF4-FFF2-40B4-BE49-F238E27FC236}">
                <a16:creationId xmlns:a16="http://schemas.microsoft.com/office/drawing/2014/main" id="{690C5346-15A6-E774-A978-12B718775368}"/>
              </a:ext>
            </a:extLst>
          </p:cNvPr>
          <p:cNvSpPr>
            <a:spLocks noGrp="1"/>
          </p:cNvSpPr>
          <p:nvPr>
            <p:ph type="ftr" sz="quarter" idx="11"/>
          </p:nvPr>
        </p:nvSpPr>
        <p:spPr/>
        <p:txBody>
          <a:bodyPr/>
          <a:lstStyle/>
          <a:p>
            <a:pPr>
              <a:defRPr/>
            </a:pPr>
            <a:r>
              <a:rPr lang="en-US" dirty="0"/>
              <a:t>Contributed by Himanshu (@nycanshu)</a:t>
            </a:r>
          </a:p>
        </p:txBody>
      </p:sp>
      <p:sp>
        <p:nvSpPr>
          <p:cNvPr id="126982" name="Slide Number Placeholder 5">
            <a:extLst>
              <a:ext uri="{FF2B5EF4-FFF2-40B4-BE49-F238E27FC236}">
                <a16:creationId xmlns:a16="http://schemas.microsoft.com/office/drawing/2014/main" id="{984B5088-23D6-D7E1-D424-98FB06C9FC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A411D5-C6D4-40FF-9645-1234271E6F86}" type="slidenum">
              <a:rPr lang="en-US" altLang="en-US">
                <a:solidFill>
                  <a:srgbClr val="898989"/>
                </a:solidFill>
              </a:rPr>
              <a:pPr/>
              <a:t>116</a:t>
            </a:fld>
            <a:endParaRPr lang="en-US" altLang="en-US">
              <a:solidFill>
                <a:srgbClr val="898989"/>
              </a:solidFill>
            </a:endParaRPr>
          </a:p>
        </p:txBody>
      </p:sp>
      <p:pic>
        <p:nvPicPr>
          <p:cNvPr id="126983" name="Picture 2">
            <a:extLst>
              <a:ext uri="{FF2B5EF4-FFF2-40B4-BE49-F238E27FC236}">
                <a16:creationId xmlns:a16="http://schemas.microsoft.com/office/drawing/2014/main" id="{0EFA7E13-B3F8-EDAB-3D5B-497845DD5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33450"/>
            <a:ext cx="815340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1B117412-3411-6BDD-F517-1CC1B4E61827}"/>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D.Output Feedback Mode</a:t>
            </a:r>
          </a:p>
        </p:txBody>
      </p:sp>
      <p:sp>
        <p:nvSpPr>
          <p:cNvPr id="128003" name="Content Placeholder 2">
            <a:extLst>
              <a:ext uri="{FF2B5EF4-FFF2-40B4-BE49-F238E27FC236}">
                <a16:creationId xmlns:a16="http://schemas.microsoft.com/office/drawing/2014/main" id="{2E372D88-4D29-7A2B-BC40-99960648FDBD}"/>
              </a:ext>
            </a:extLst>
          </p:cNvPr>
          <p:cNvSpPr>
            <a:spLocks noGrp="1"/>
          </p:cNvSpPr>
          <p:nvPr>
            <p:ph idx="1"/>
          </p:nvPr>
        </p:nvSpPr>
        <p:spPr>
          <a:xfrm>
            <a:off x="1981200" y="990601"/>
            <a:ext cx="8229600" cy="51355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Similar in structure to that of CFB the output of the encryption function that is fed back to the shift register in OFB, whereas in CFB the ciphertext unit is fed back to the shift register.</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Bit errors in transmission do not propagate.</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More vulnerable to a message stream modification attack.</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Complementing a bit in the ciphertext complements the corresponding bit in the recovered plaintext.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Controlled changes to the recovered plaintext can be made.</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This may make it possible for an opponent, by making the necessary changes to the checksum portion of the message as well as to the data portion.</a:t>
            </a:r>
          </a:p>
        </p:txBody>
      </p:sp>
      <p:sp>
        <p:nvSpPr>
          <p:cNvPr id="4" name="Date Placeholder 3">
            <a:extLst>
              <a:ext uri="{FF2B5EF4-FFF2-40B4-BE49-F238E27FC236}">
                <a16:creationId xmlns:a16="http://schemas.microsoft.com/office/drawing/2014/main" id="{13F225E8-D4BC-305B-0158-0C8910D08A8A}"/>
              </a:ext>
            </a:extLst>
          </p:cNvPr>
          <p:cNvSpPr>
            <a:spLocks noGrp="1"/>
          </p:cNvSpPr>
          <p:nvPr>
            <p:ph type="dt" sz="half" idx="10"/>
          </p:nvPr>
        </p:nvSpPr>
        <p:spPr/>
        <p:txBody>
          <a:bodyPr/>
          <a:lstStyle/>
          <a:p>
            <a:pPr>
              <a:defRPr/>
            </a:pPr>
            <a:fld id="{B154827B-B579-4354-95A2-48695D898932}" type="datetime1">
              <a:rPr lang="en-US"/>
              <a:pPr>
                <a:defRPr/>
              </a:pPr>
              <a:t>10/1/2024</a:t>
            </a:fld>
            <a:endParaRPr lang="en-US"/>
          </a:p>
        </p:txBody>
      </p:sp>
      <p:sp>
        <p:nvSpPr>
          <p:cNvPr id="5" name="Footer Placeholder 4">
            <a:extLst>
              <a:ext uri="{FF2B5EF4-FFF2-40B4-BE49-F238E27FC236}">
                <a16:creationId xmlns:a16="http://schemas.microsoft.com/office/drawing/2014/main" id="{58286B16-AACF-05A5-56DE-4614522F7489}"/>
              </a:ext>
            </a:extLst>
          </p:cNvPr>
          <p:cNvSpPr>
            <a:spLocks noGrp="1"/>
          </p:cNvSpPr>
          <p:nvPr>
            <p:ph type="ftr" sz="quarter" idx="11"/>
          </p:nvPr>
        </p:nvSpPr>
        <p:spPr/>
        <p:txBody>
          <a:bodyPr/>
          <a:lstStyle/>
          <a:p>
            <a:pPr>
              <a:defRPr/>
            </a:pPr>
            <a:r>
              <a:rPr lang="en-US" dirty="0"/>
              <a:t>Contributed by Himanshu (@nycanshu)</a:t>
            </a:r>
          </a:p>
        </p:txBody>
      </p:sp>
      <p:sp>
        <p:nvSpPr>
          <p:cNvPr id="128006" name="Slide Number Placeholder 5">
            <a:extLst>
              <a:ext uri="{FF2B5EF4-FFF2-40B4-BE49-F238E27FC236}">
                <a16:creationId xmlns:a16="http://schemas.microsoft.com/office/drawing/2014/main" id="{99132180-D318-295E-03FE-DC35A0D87F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18FA37-0166-41C1-A66D-7E7832C8D870}" type="slidenum">
              <a:rPr lang="en-US" altLang="en-US">
                <a:solidFill>
                  <a:srgbClr val="898989"/>
                </a:solidFill>
              </a:rPr>
              <a:pPr/>
              <a:t>117</a:t>
            </a:fld>
            <a:endParaRPr lang="en-US" altLang="en-US">
              <a:solidFill>
                <a:srgbClr val="898989"/>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143A4E95-40B4-BCB9-CB0D-738C24C4A36B}"/>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D.Output Feedback Mode</a:t>
            </a:r>
            <a:endParaRPr lang="en-US" altLang="en-US" sz="2800"/>
          </a:p>
        </p:txBody>
      </p:sp>
      <p:sp>
        <p:nvSpPr>
          <p:cNvPr id="129027" name="Content Placeholder 2">
            <a:extLst>
              <a:ext uri="{FF2B5EF4-FFF2-40B4-BE49-F238E27FC236}">
                <a16:creationId xmlns:a16="http://schemas.microsoft.com/office/drawing/2014/main" id="{2567BCF1-FDFD-39C4-E057-A95C38758D11}"/>
              </a:ext>
            </a:extLst>
          </p:cNvPr>
          <p:cNvSpPr>
            <a:spLocks noGrp="1"/>
          </p:cNvSpPr>
          <p:nvPr>
            <p:ph idx="1"/>
          </p:nvPr>
        </p:nvSpPr>
        <p:spPr/>
        <p:txBody>
          <a:bodyPr/>
          <a:lstStyle/>
          <a:p>
            <a:pPr eaLnBrk="1" hangingPunct="1"/>
            <a:endParaRPr lang="en-US" altLang="en-US"/>
          </a:p>
        </p:txBody>
      </p:sp>
      <p:sp>
        <p:nvSpPr>
          <p:cNvPr id="4" name="Date Placeholder 3">
            <a:extLst>
              <a:ext uri="{FF2B5EF4-FFF2-40B4-BE49-F238E27FC236}">
                <a16:creationId xmlns:a16="http://schemas.microsoft.com/office/drawing/2014/main" id="{83095599-6D11-6209-8664-D1FD030032FA}"/>
              </a:ext>
            </a:extLst>
          </p:cNvPr>
          <p:cNvSpPr>
            <a:spLocks noGrp="1"/>
          </p:cNvSpPr>
          <p:nvPr>
            <p:ph type="dt" sz="half" idx="10"/>
          </p:nvPr>
        </p:nvSpPr>
        <p:spPr/>
        <p:txBody>
          <a:bodyPr/>
          <a:lstStyle/>
          <a:p>
            <a:pPr>
              <a:defRPr/>
            </a:pPr>
            <a:fld id="{AF9E0DF9-6600-4227-A409-4287FCC98FA4}" type="datetime1">
              <a:rPr lang="en-US"/>
              <a:pPr>
                <a:defRPr/>
              </a:pPr>
              <a:t>10/1/2024</a:t>
            </a:fld>
            <a:endParaRPr lang="en-US"/>
          </a:p>
        </p:txBody>
      </p:sp>
      <p:sp>
        <p:nvSpPr>
          <p:cNvPr id="5" name="Footer Placeholder 4">
            <a:extLst>
              <a:ext uri="{FF2B5EF4-FFF2-40B4-BE49-F238E27FC236}">
                <a16:creationId xmlns:a16="http://schemas.microsoft.com/office/drawing/2014/main" id="{2973E2FF-B9E5-730A-951D-25ADCF45D0F8}"/>
              </a:ext>
            </a:extLst>
          </p:cNvPr>
          <p:cNvSpPr>
            <a:spLocks noGrp="1"/>
          </p:cNvSpPr>
          <p:nvPr>
            <p:ph type="ftr" sz="quarter" idx="11"/>
          </p:nvPr>
        </p:nvSpPr>
        <p:spPr/>
        <p:txBody>
          <a:bodyPr/>
          <a:lstStyle/>
          <a:p>
            <a:pPr>
              <a:defRPr/>
            </a:pPr>
            <a:r>
              <a:rPr lang="en-US" dirty="0"/>
              <a:t>Contributed by Himanshu (@nycanshu)</a:t>
            </a:r>
          </a:p>
        </p:txBody>
      </p:sp>
      <p:sp>
        <p:nvSpPr>
          <p:cNvPr id="129030" name="Slide Number Placeholder 5">
            <a:extLst>
              <a:ext uri="{FF2B5EF4-FFF2-40B4-BE49-F238E27FC236}">
                <a16:creationId xmlns:a16="http://schemas.microsoft.com/office/drawing/2014/main" id="{2DD5C563-C473-61AC-7E58-77562803DF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6516C5-1D2C-4DAB-B588-D1B40D1DB786}" type="slidenum">
              <a:rPr lang="en-US" altLang="en-US">
                <a:solidFill>
                  <a:srgbClr val="898989"/>
                </a:solidFill>
              </a:rPr>
              <a:pPr/>
              <a:t>118</a:t>
            </a:fld>
            <a:endParaRPr lang="en-US" altLang="en-US">
              <a:solidFill>
                <a:srgbClr val="898989"/>
              </a:solidFill>
            </a:endParaRPr>
          </a:p>
        </p:txBody>
      </p:sp>
      <p:pic>
        <p:nvPicPr>
          <p:cNvPr id="129031" name="Picture 2">
            <a:extLst>
              <a:ext uri="{FF2B5EF4-FFF2-40B4-BE49-F238E27FC236}">
                <a16:creationId xmlns:a16="http://schemas.microsoft.com/office/drawing/2014/main" id="{F77CB7C0-451A-68ED-4450-4565CBF04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90600"/>
            <a:ext cx="838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id="{3C1D13B2-6AA6-9EB7-F1FB-FC15E8113665}"/>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E.Counter Mode</a:t>
            </a:r>
          </a:p>
        </p:txBody>
      </p:sp>
      <p:sp>
        <p:nvSpPr>
          <p:cNvPr id="130051" name="Content Placeholder 2">
            <a:extLst>
              <a:ext uri="{FF2B5EF4-FFF2-40B4-BE49-F238E27FC236}">
                <a16:creationId xmlns:a16="http://schemas.microsoft.com/office/drawing/2014/main" id="{C16D6B17-4198-049C-AAE4-70C5DE9F476B}"/>
              </a:ext>
            </a:extLst>
          </p:cNvPr>
          <p:cNvSpPr>
            <a:spLocks noGrp="1"/>
          </p:cNvSpPr>
          <p:nvPr>
            <p:ph idx="1"/>
          </p:nvPr>
        </p:nvSpPr>
        <p:spPr>
          <a:xfrm>
            <a:off x="1981200" y="990601"/>
            <a:ext cx="8229600" cy="5135563"/>
          </a:xfrm>
        </p:spPr>
        <p:txBody>
          <a:bodyPr>
            <a:normAutofit/>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Interest in the counter mode (CTR) has increased recently, with applications to ATM (asynchronous transfer mode) network security and IPSec (IP security), this mode was proposed early on.</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 counter, equal to the plaintext block size is used.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only requirement stated in SP 800-38A is that the counter value must be different for each plaintext block that is encrypted.</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counter is initialized to some value and then incremented by 1 for each subsequent block (modulo 2b where b is the block size).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For encryption, the counter is encrypted and then XORed with the plaintext block to produce the ciphertext block; there is no chaining.</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For decryption, the same sequence of counter values is used, with each encrypted counter XORed with a ciphertext block to recover the corresponding plaintext block.</a:t>
            </a:r>
          </a:p>
        </p:txBody>
      </p:sp>
      <p:sp>
        <p:nvSpPr>
          <p:cNvPr id="4" name="Date Placeholder 3">
            <a:extLst>
              <a:ext uri="{FF2B5EF4-FFF2-40B4-BE49-F238E27FC236}">
                <a16:creationId xmlns:a16="http://schemas.microsoft.com/office/drawing/2014/main" id="{28BE97AA-2AC6-959B-11EC-BEA396724C46}"/>
              </a:ext>
            </a:extLst>
          </p:cNvPr>
          <p:cNvSpPr>
            <a:spLocks noGrp="1"/>
          </p:cNvSpPr>
          <p:nvPr>
            <p:ph type="dt" sz="half" idx="10"/>
          </p:nvPr>
        </p:nvSpPr>
        <p:spPr/>
        <p:txBody>
          <a:bodyPr/>
          <a:lstStyle/>
          <a:p>
            <a:pPr>
              <a:defRPr/>
            </a:pPr>
            <a:fld id="{25A983A9-EE6E-4B32-AB69-5577C116C3B2}" type="datetime1">
              <a:rPr lang="en-US"/>
              <a:pPr>
                <a:defRPr/>
              </a:pPr>
              <a:t>10/1/2024</a:t>
            </a:fld>
            <a:endParaRPr lang="en-US"/>
          </a:p>
        </p:txBody>
      </p:sp>
      <p:sp>
        <p:nvSpPr>
          <p:cNvPr id="5" name="Footer Placeholder 4">
            <a:extLst>
              <a:ext uri="{FF2B5EF4-FFF2-40B4-BE49-F238E27FC236}">
                <a16:creationId xmlns:a16="http://schemas.microsoft.com/office/drawing/2014/main" id="{7B7E1284-0DEF-41F4-D7B8-540007EB0EA1}"/>
              </a:ext>
            </a:extLst>
          </p:cNvPr>
          <p:cNvSpPr>
            <a:spLocks noGrp="1"/>
          </p:cNvSpPr>
          <p:nvPr>
            <p:ph type="ftr" sz="quarter" idx="11"/>
          </p:nvPr>
        </p:nvSpPr>
        <p:spPr/>
        <p:txBody>
          <a:bodyPr/>
          <a:lstStyle/>
          <a:p>
            <a:pPr>
              <a:defRPr/>
            </a:pPr>
            <a:r>
              <a:rPr lang="en-US" dirty="0"/>
              <a:t>Contributed by Himanshu (@nycanshu)</a:t>
            </a:r>
          </a:p>
        </p:txBody>
      </p:sp>
      <p:sp>
        <p:nvSpPr>
          <p:cNvPr id="130054" name="Slide Number Placeholder 5">
            <a:extLst>
              <a:ext uri="{FF2B5EF4-FFF2-40B4-BE49-F238E27FC236}">
                <a16:creationId xmlns:a16="http://schemas.microsoft.com/office/drawing/2014/main" id="{8A087848-777A-0A2B-6210-C3D7CB94A7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532F31-75B2-4516-8C7B-F3FDB6539F04}" type="slidenum">
              <a:rPr lang="en-US" altLang="en-US">
                <a:solidFill>
                  <a:srgbClr val="898989"/>
                </a:solidFill>
              </a:rPr>
              <a:pPr/>
              <a:t>119</a:t>
            </a:fld>
            <a:endParaRPr lang="en-US" altLang="en-US">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21CE4F-EEB2-59D7-E09C-380029BE79EB}"/>
              </a:ext>
            </a:extLst>
          </p:cNvPr>
          <p:cNvSpPr>
            <a:spLocks noGrp="1"/>
          </p:cNvSpPr>
          <p:nvPr>
            <p:ph type="dt" sz="quarter" idx="10"/>
          </p:nvPr>
        </p:nvSpPr>
        <p:spPr/>
        <p:txBody>
          <a:bodyPr/>
          <a:lstStyle/>
          <a:p>
            <a:pPr>
              <a:defRPr/>
            </a:pPr>
            <a:fld id="{B26598B6-C003-4ACB-A05E-7A2EFAB8D196}" type="datetime1">
              <a:rPr lang="en-US" smtClean="0"/>
              <a:pPr>
                <a:defRPr/>
              </a:pPr>
              <a:t>10/1/2024</a:t>
            </a:fld>
            <a:endParaRPr lang="en-US"/>
          </a:p>
        </p:txBody>
      </p:sp>
      <p:sp>
        <p:nvSpPr>
          <p:cNvPr id="20485" name="Slide Number Placeholder 5">
            <a:extLst>
              <a:ext uri="{FF2B5EF4-FFF2-40B4-BE49-F238E27FC236}">
                <a16:creationId xmlns:a16="http://schemas.microsoft.com/office/drawing/2014/main" id="{9375E4F1-3775-C46A-7CEA-953CDAAE22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D413D1-75B6-499D-86A4-31413C015749}" type="slidenum">
              <a:rPr lang="en-US" altLang="en-US">
                <a:solidFill>
                  <a:srgbClr val="898989"/>
                </a:solidFill>
              </a:rPr>
              <a:pPr/>
              <a:t>12</a:t>
            </a:fld>
            <a:endParaRPr lang="en-US" altLang="en-US">
              <a:solidFill>
                <a:srgbClr val="898989"/>
              </a:solidFill>
            </a:endParaRPr>
          </a:p>
        </p:txBody>
      </p:sp>
      <p:pic>
        <p:nvPicPr>
          <p:cNvPr id="20486" name="Picture 8" descr="f:\Pictures\CNS\33.PNG">
            <a:extLst>
              <a:ext uri="{FF2B5EF4-FFF2-40B4-BE49-F238E27FC236}">
                <a16:creationId xmlns:a16="http://schemas.microsoft.com/office/drawing/2014/main" id="{062D9CFD-0B5A-3ED8-2D66-446C21B92F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2057400"/>
            <a:ext cx="3505200" cy="3124200"/>
          </a:xfrm>
          <a:noFill/>
        </p:spPr>
      </p:pic>
      <p:pic>
        <p:nvPicPr>
          <p:cNvPr id="20487" name="Picture 9" descr="f:\Pictures\CNS\34.PNG">
            <a:extLst>
              <a:ext uri="{FF2B5EF4-FFF2-40B4-BE49-F238E27FC236}">
                <a16:creationId xmlns:a16="http://schemas.microsoft.com/office/drawing/2014/main" id="{EE0D920C-CC92-4498-AEB8-C4AC758ED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752600"/>
            <a:ext cx="4191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2">
            <a:extLst>
              <a:ext uri="{FF2B5EF4-FFF2-40B4-BE49-F238E27FC236}">
                <a16:creationId xmlns:a16="http://schemas.microsoft.com/office/drawing/2014/main" id="{BED8A6CF-6EB6-8A5A-6873-47714FB68D78}"/>
              </a:ext>
            </a:extLst>
          </p:cNvPr>
          <p:cNvSpPr>
            <a:spLocks noGrp="1"/>
          </p:cNvSpPr>
          <p:nvPr>
            <p:ph type="ftr" sz="quarter" idx="11"/>
          </p:nvPr>
        </p:nvSpPr>
        <p:spPr>
          <a:xfrm>
            <a:off x="4038600" y="6356350"/>
            <a:ext cx="4114800" cy="365125"/>
          </a:xfrm>
        </p:spPr>
        <p:txBody>
          <a:bodyPr/>
          <a:lstStyle/>
          <a:p>
            <a:pPr>
              <a:defRPr/>
            </a:pPr>
            <a:r>
              <a:rPr lang="en-US" dirty="0"/>
              <a:t>Contributed by Himanshu (@nycanshu)</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6831C706-0AB0-CDF0-9A9C-2E671E59144A}"/>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E.Counter Mode</a:t>
            </a:r>
            <a:endParaRPr lang="en-US" altLang="en-US" sz="2800"/>
          </a:p>
        </p:txBody>
      </p:sp>
      <p:sp>
        <p:nvSpPr>
          <p:cNvPr id="131075" name="Content Placeholder 2">
            <a:extLst>
              <a:ext uri="{FF2B5EF4-FFF2-40B4-BE49-F238E27FC236}">
                <a16:creationId xmlns:a16="http://schemas.microsoft.com/office/drawing/2014/main" id="{F2D997C8-0495-B4EC-187D-8C9FC460033C}"/>
              </a:ext>
            </a:extLst>
          </p:cNvPr>
          <p:cNvSpPr>
            <a:spLocks noGrp="1"/>
          </p:cNvSpPr>
          <p:nvPr>
            <p:ph idx="1"/>
          </p:nvPr>
        </p:nvSpPr>
        <p:spPr>
          <a:xfrm>
            <a:off x="1981200" y="914401"/>
            <a:ext cx="8229600" cy="5211763"/>
          </a:xfrm>
        </p:spPr>
        <p:txBody>
          <a:bodyPr>
            <a:normAutofit lnSpcReduction="10000"/>
          </a:bodyPr>
          <a:lstStyle/>
          <a:p>
            <a:pPr algn="just" eaLnBrk="1" hangingPunct="1">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Hardware efficiency:</a:t>
            </a:r>
            <a:r>
              <a:rPr lang="en-US" altLang="en-US" sz="2200">
                <a:latin typeface="Times New Roman" panose="02020603050405020304" pitchFamily="18" charset="0"/>
                <a:cs typeface="Times New Roman" panose="02020603050405020304" pitchFamily="18" charset="0"/>
              </a:rPr>
              <a:t> Encryption (or decryption) in CTR mode can be done in parallel on multiple blocks of plaintext or ciphertext. </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For the chaining modes, the algorithm must complete the computation on one block before beginning on the next block.</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In CTR mode, the throughput is only limited by the amount of parallelism that is achieved.</a:t>
            </a:r>
          </a:p>
          <a:p>
            <a:pPr algn="just" eaLnBrk="1" hangingPunct="1">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Software efficiency</a:t>
            </a:r>
            <a:r>
              <a:rPr lang="en-US" altLang="en-US" sz="2200">
                <a:latin typeface="Times New Roman" panose="02020603050405020304" pitchFamily="18" charset="0"/>
                <a:cs typeface="Times New Roman" panose="02020603050405020304" pitchFamily="18" charset="0"/>
              </a:rPr>
              <a:t>: Processors that support parallel features, such as aggressive pipelining, multiple instruction dispatch per clock cycle, a large number of registers, and SIMD instructions, can be effectively utilized.</a:t>
            </a:r>
          </a:p>
          <a:p>
            <a:pPr algn="just" eaLnBrk="1" hangingPunct="1">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Preprocessing:</a:t>
            </a:r>
            <a:r>
              <a:rPr lang="en-US" altLang="en-US" sz="2200">
                <a:latin typeface="Times New Roman" panose="02020603050405020304" pitchFamily="18" charset="0"/>
                <a:cs typeface="Times New Roman" panose="02020603050405020304" pitchFamily="18" charset="0"/>
              </a:rPr>
              <a:t> The execution of the underlying encryption algorithm does not depend on input of the plaintext or ciphertext.</a:t>
            </a:r>
          </a:p>
          <a:p>
            <a:pPr algn="just" eaLnBrk="1" hangingPunct="1">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If sufficient memory is available and security is maintained, preprocessing can be used to prepare the output of the encryption boxes that feed into the XOR functions</a:t>
            </a:r>
          </a:p>
          <a:p>
            <a:pPr algn="just" eaLnBrk="1" hangingPunct="1">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A69D0F-B8D8-DBB6-E1B4-C1E3685738DC}"/>
              </a:ext>
            </a:extLst>
          </p:cNvPr>
          <p:cNvSpPr>
            <a:spLocks noGrp="1"/>
          </p:cNvSpPr>
          <p:nvPr>
            <p:ph type="dt" sz="half" idx="10"/>
          </p:nvPr>
        </p:nvSpPr>
        <p:spPr/>
        <p:txBody>
          <a:bodyPr/>
          <a:lstStyle/>
          <a:p>
            <a:pPr>
              <a:defRPr/>
            </a:pPr>
            <a:fld id="{4966F567-E4F5-4702-AEB5-B00D0DE074E7}" type="datetime1">
              <a:rPr lang="en-US"/>
              <a:pPr>
                <a:defRPr/>
              </a:pPr>
              <a:t>10/1/2024</a:t>
            </a:fld>
            <a:endParaRPr lang="en-US"/>
          </a:p>
        </p:txBody>
      </p:sp>
      <p:sp>
        <p:nvSpPr>
          <p:cNvPr id="5" name="Footer Placeholder 4">
            <a:extLst>
              <a:ext uri="{FF2B5EF4-FFF2-40B4-BE49-F238E27FC236}">
                <a16:creationId xmlns:a16="http://schemas.microsoft.com/office/drawing/2014/main" id="{C984B1A4-8C7B-19C3-17E9-D206C720BC92}"/>
              </a:ext>
            </a:extLst>
          </p:cNvPr>
          <p:cNvSpPr>
            <a:spLocks noGrp="1"/>
          </p:cNvSpPr>
          <p:nvPr>
            <p:ph type="ftr" sz="quarter" idx="11"/>
          </p:nvPr>
        </p:nvSpPr>
        <p:spPr/>
        <p:txBody>
          <a:bodyPr/>
          <a:lstStyle/>
          <a:p>
            <a:pPr>
              <a:defRPr/>
            </a:pPr>
            <a:r>
              <a:rPr lang="en-US" dirty="0"/>
              <a:t>Contributed by Himanshu (@nycanshu)</a:t>
            </a:r>
          </a:p>
        </p:txBody>
      </p:sp>
      <p:sp>
        <p:nvSpPr>
          <p:cNvPr id="131078" name="Slide Number Placeholder 5">
            <a:extLst>
              <a:ext uri="{FF2B5EF4-FFF2-40B4-BE49-F238E27FC236}">
                <a16:creationId xmlns:a16="http://schemas.microsoft.com/office/drawing/2014/main" id="{7A5207D9-3174-C03C-40E1-55477870D5C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53DC22-458D-4EF7-8566-B614BBFF9EF5}" type="slidenum">
              <a:rPr lang="en-US" altLang="en-US">
                <a:solidFill>
                  <a:srgbClr val="898989"/>
                </a:solidFill>
              </a:rPr>
              <a:pPr/>
              <a:t>120</a:t>
            </a:fld>
            <a:endParaRPr lang="en-US" altLang="en-US">
              <a:solidFill>
                <a:srgbClr val="898989"/>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DD9E6EB2-3EAF-4398-F149-2DECB7BAD187}"/>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E.Counter Mode</a:t>
            </a:r>
            <a:endParaRPr lang="en-US" altLang="en-US" sz="2800"/>
          </a:p>
        </p:txBody>
      </p:sp>
      <p:sp>
        <p:nvSpPr>
          <p:cNvPr id="4" name="Date Placeholder 3">
            <a:extLst>
              <a:ext uri="{FF2B5EF4-FFF2-40B4-BE49-F238E27FC236}">
                <a16:creationId xmlns:a16="http://schemas.microsoft.com/office/drawing/2014/main" id="{85DA6766-1DDC-9644-1FFC-36CD2D3BEBD6}"/>
              </a:ext>
            </a:extLst>
          </p:cNvPr>
          <p:cNvSpPr>
            <a:spLocks noGrp="1"/>
          </p:cNvSpPr>
          <p:nvPr>
            <p:ph type="dt" sz="half" idx="10"/>
          </p:nvPr>
        </p:nvSpPr>
        <p:spPr/>
        <p:txBody>
          <a:bodyPr/>
          <a:lstStyle/>
          <a:p>
            <a:pPr>
              <a:defRPr/>
            </a:pPr>
            <a:fld id="{93BAAA9F-85BE-4390-A7E0-827AE3686E2A}" type="datetime1">
              <a:rPr lang="en-US"/>
              <a:pPr>
                <a:defRPr/>
              </a:pPr>
              <a:t>10/1/2024</a:t>
            </a:fld>
            <a:endParaRPr lang="en-US"/>
          </a:p>
        </p:txBody>
      </p:sp>
      <p:sp>
        <p:nvSpPr>
          <p:cNvPr id="5" name="Footer Placeholder 4">
            <a:extLst>
              <a:ext uri="{FF2B5EF4-FFF2-40B4-BE49-F238E27FC236}">
                <a16:creationId xmlns:a16="http://schemas.microsoft.com/office/drawing/2014/main" id="{115E6BBC-89FC-B3C3-E491-7C59FD54A0C7}"/>
              </a:ext>
            </a:extLst>
          </p:cNvPr>
          <p:cNvSpPr>
            <a:spLocks noGrp="1"/>
          </p:cNvSpPr>
          <p:nvPr>
            <p:ph type="ftr" sz="quarter" idx="11"/>
          </p:nvPr>
        </p:nvSpPr>
        <p:spPr/>
        <p:txBody>
          <a:bodyPr/>
          <a:lstStyle/>
          <a:p>
            <a:pPr>
              <a:defRPr/>
            </a:pPr>
            <a:r>
              <a:rPr lang="en-US" dirty="0"/>
              <a:t>Contributed by Himanshu (@nycanshu)</a:t>
            </a:r>
          </a:p>
        </p:txBody>
      </p:sp>
      <p:sp>
        <p:nvSpPr>
          <p:cNvPr id="132102" name="Slide Number Placeholder 5">
            <a:extLst>
              <a:ext uri="{FF2B5EF4-FFF2-40B4-BE49-F238E27FC236}">
                <a16:creationId xmlns:a16="http://schemas.microsoft.com/office/drawing/2014/main" id="{E871FC34-6A88-4137-0332-66510F7473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898CAA-4F03-4A88-819B-2DF00F53921A}" type="slidenum">
              <a:rPr lang="en-US" altLang="en-US">
                <a:solidFill>
                  <a:srgbClr val="898989"/>
                </a:solidFill>
              </a:rPr>
              <a:pPr/>
              <a:t>121</a:t>
            </a:fld>
            <a:endParaRPr lang="en-US" altLang="en-US">
              <a:solidFill>
                <a:srgbClr val="898989"/>
              </a:solidFill>
            </a:endParaRPr>
          </a:p>
        </p:txBody>
      </p:sp>
      <p:pic>
        <p:nvPicPr>
          <p:cNvPr id="132103" name="Picture 2">
            <a:extLst>
              <a:ext uri="{FF2B5EF4-FFF2-40B4-BE49-F238E27FC236}">
                <a16:creationId xmlns:a16="http://schemas.microsoft.com/office/drawing/2014/main" id="{453BD082-932B-7AE8-AE39-6350FDB2E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95400"/>
            <a:ext cx="79248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F74AD14-38B5-4D83-0C28-F7E33CC4639A}"/>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Active Security Attacks</a:t>
            </a:r>
            <a:endParaRPr lang="en-US" altLang="en-US" sz="2800"/>
          </a:p>
        </p:txBody>
      </p:sp>
      <p:sp>
        <p:nvSpPr>
          <p:cNvPr id="4" name="Date Placeholder 3">
            <a:extLst>
              <a:ext uri="{FF2B5EF4-FFF2-40B4-BE49-F238E27FC236}">
                <a16:creationId xmlns:a16="http://schemas.microsoft.com/office/drawing/2014/main" id="{2F594652-7C7D-0705-D4AE-02B7089B9AD9}"/>
              </a:ext>
            </a:extLst>
          </p:cNvPr>
          <p:cNvSpPr>
            <a:spLocks noGrp="1"/>
          </p:cNvSpPr>
          <p:nvPr>
            <p:ph type="dt" sz="quarter" idx="10"/>
          </p:nvPr>
        </p:nvSpPr>
        <p:spPr/>
        <p:txBody>
          <a:bodyPr/>
          <a:lstStyle/>
          <a:p>
            <a:pPr>
              <a:defRPr/>
            </a:pPr>
            <a:fld id="{530E4489-B4A0-474A-9F2F-FC8D42319634}" type="datetime1">
              <a:rPr lang="en-US"/>
              <a:pPr>
                <a:defRPr/>
              </a:pPr>
              <a:t>10/1/2024</a:t>
            </a:fld>
            <a:endParaRPr lang="en-US"/>
          </a:p>
        </p:txBody>
      </p:sp>
      <p:sp>
        <p:nvSpPr>
          <p:cNvPr id="5" name="Footer Placeholder 4">
            <a:extLst>
              <a:ext uri="{FF2B5EF4-FFF2-40B4-BE49-F238E27FC236}">
                <a16:creationId xmlns:a16="http://schemas.microsoft.com/office/drawing/2014/main" id="{FC03A171-D8F1-5217-2757-4E02B668DDF9}"/>
              </a:ext>
            </a:extLst>
          </p:cNvPr>
          <p:cNvSpPr>
            <a:spLocks noGrp="1"/>
          </p:cNvSpPr>
          <p:nvPr>
            <p:ph type="ftr" sz="quarter" idx="11"/>
          </p:nvPr>
        </p:nvSpPr>
        <p:spPr>
          <a:xfrm>
            <a:off x="4132868" y="6422338"/>
            <a:ext cx="4114800" cy="365125"/>
          </a:xfrm>
        </p:spPr>
        <p:txBody>
          <a:bodyPr/>
          <a:lstStyle/>
          <a:p>
            <a:pPr>
              <a:defRPr/>
            </a:pPr>
            <a:r>
              <a:rPr lang="en-US" dirty="0"/>
              <a:t>Contributed by Himanshu (@nycanshu)</a:t>
            </a:r>
          </a:p>
        </p:txBody>
      </p:sp>
      <p:sp>
        <p:nvSpPr>
          <p:cNvPr id="21510" name="Slide Number Placeholder 5">
            <a:extLst>
              <a:ext uri="{FF2B5EF4-FFF2-40B4-BE49-F238E27FC236}">
                <a16:creationId xmlns:a16="http://schemas.microsoft.com/office/drawing/2014/main" id="{C9194389-45E3-592B-97D8-D16B7E2973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E0E650-5F80-4258-988E-A6953A117E01}" type="slidenum">
              <a:rPr lang="en-US" altLang="en-US">
                <a:solidFill>
                  <a:srgbClr val="898989"/>
                </a:solidFill>
              </a:rPr>
              <a:pPr/>
              <a:t>13</a:t>
            </a:fld>
            <a:endParaRPr lang="en-US" altLang="en-US">
              <a:solidFill>
                <a:srgbClr val="898989"/>
              </a:solidFill>
            </a:endParaRPr>
          </a:p>
        </p:txBody>
      </p:sp>
      <p:pic>
        <p:nvPicPr>
          <p:cNvPr id="21511" name="Picture 2" descr="f:\Pictures\CNS\35.PNG">
            <a:extLst>
              <a:ext uri="{FF2B5EF4-FFF2-40B4-BE49-F238E27FC236}">
                <a16:creationId xmlns:a16="http://schemas.microsoft.com/office/drawing/2014/main" id="{26DA8542-E1EB-04A0-FCC9-C4B748402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38200"/>
            <a:ext cx="6553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3" descr="f:\Pictures\CNS\36.PNG">
            <a:extLst>
              <a:ext uri="{FF2B5EF4-FFF2-40B4-BE49-F238E27FC236}">
                <a16:creationId xmlns:a16="http://schemas.microsoft.com/office/drawing/2014/main" id="{C8D58CB0-43DB-7A4F-CCFF-7203E6123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657600"/>
            <a:ext cx="609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4006CB-A126-031B-4C0C-9A83FFBD76D8}"/>
              </a:ext>
            </a:extLst>
          </p:cNvPr>
          <p:cNvSpPr>
            <a:spLocks noGrp="1"/>
          </p:cNvSpPr>
          <p:nvPr>
            <p:ph type="dt" sz="quarter" idx="10"/>
          </p:nvPr>
        </p:nvSpPr>
        <p:spPr/>
        <p:txBody>
          <a:bodyPr/>
          <a:lstStyle/>
          <a:p>
            <a:pPr>
              <a:defRPr/>
            </a:pPr>
            <a:fld id="{92606050-2A0A-4F2E-A791-3AE7A0942BFE}" type="datetime1">
              <a:rPr lang="en-US" smtClean="0"/>
              <a:pPr>
                <a:defRPr/>
              </a:pPr>
              <a:t>10/1/2024</a:t>
            </a:fld>
            <a:endParaRPr lang="en-US"/>
          </a:p>
        </p:txBody>
      </p:sp>
      <p:sp>
        <p:nvSpPr>
          <p:cNvPr id="3" name="Footer Placeholder 2">
            <a:extLst>
              <a:ext uri="{FF2B5EF4-FFF2-40B4-BE49-F238E27FC236}">
                <a16:creationId xmlns:a16="http://schemas.microsoft.com/office/drawing/2014/main" id="{76D21152-CBF3-D577-74C1-BAC97F597320}"/>
              </a:ext>
            </a:extLst>
          </p:cNvPr>
          <p:cNvSpPr>
            <a:spLocks noGrp="1"/>
          </p:cNvSpPr>
          <p:nvPr>
            <p:ph type="ftr" sz="quarter" idx="11"/>
          </p:nvPr>
        </p:nvSpPr>
        <p:spPr/>
        <p:txBody>
          <a:bodyPr/>
          <a:lstStyle/>
          <a:p>
            <a:pPr>
              <a:defRPr/>
            </a:pPr>
            <a:r>
              <a:rPr lang="en-US" dirty="0"/>
              <a:t>Contributed by Himanshu (@nycanshu)</a:t>
            </a:r>
          </a:p>
        </p:txBody>
      </p:sp>
      <p:sp>
        <p:nvSpPr>
          <p:cNvPr id="22532" name="Slide Number Placeholder 3">
            <a:extLst>
              <a:ext uri="{FF2B5EF4-FFF2-40B4-BE49-F238E27FC236}">
                <a16:creationId xmlns:a16="http://schemas.microsoft.com/office/drawing/2014/main" id="{5CDF0439-C869-36FC-8C14-95F8F77363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6BC71CB-A5F6-43EF-B522-FFA39371DDC5}" type="slidenum">
              <a:rPr lang="en-US" altLang="en-US">
                <a:solidFill>
                  <a:srgbClr val="898989"/>
                </a:solidFill>
              </a:rPr>
              <a:pPr/>
              <a:t>14</a:t>
            </a:fld>
            <a:endParaRPr lang="en-US" altLang="en-US">
              <a:solidFill>
                <a:srgbClr val="898989"/>
              </a:solidFill>
            </a:endParaRPr>
          </a:p>
        </p:txBody>
      </p:sp>
      <p:sp>
        <p:nvSpPr>
          <p:cNvPr id="5" name="Rectangle 4">
            <a:extLst>
              <a:ext uri="{FF2B5EF4-FFF2-40B4-BE49-F238E27FC236}">
                <a16:creationId xmlns:a16="http://schemas.microsoft.com/office/drawing/2014/main" id="{C8E001C0-F6C8-79DA-7765-646017155328}"/>
              </a:ext>
            </a:extLst>
          </p:cNvPr>
          <p:cNvSpPr/>
          <p:nvPr/>
        </p:nvSpPr>
        <p:spPr>
          <a:xfrm>
            <a:off x="1828800" y="457201"/>
            <a:ext cx="8229600" cy="4524375"/>
          </a:xfrm>
          <a:prstGeom prst="rect">
            <a:avLst/>
          </a:prstGeom>
        </p:spPr>
        <p:txBody>
          <a:bodyPr>
            <a:spAutoFit/>
          </a:bodyPr>
          <a:lstStyle/>
          <a:p>
            <a:pPr marL="342900" indent="-342900">
              <a:buFontTx/>
              <a:buAutoNum type="alphaUcPeriod"/>
              <a:defRPr/>
            </a:pPr>
            <a:r>
              <a:rPr lang="en-IN" sz="1600" b="1" dirty="0">
                <a:latin typeface="Times New Roman" pitchFamily="18" charset="0"/>
                <a:cs typeface="Times New Roman" pitchFamily="18" charset="0"/>
              </a:rPr>
              <a:t>Passive Attack:</a:t>
            </a:r>
          </a:p>
          <a:p>
            <a:pPr>
              <a:defRPr/>
            </a:pPr>
            <a:endParaRPr lang="en-IN" sz="1600" b="1" dirty="0">
              <a:latin typeface="Times New Roman" pitchFamily="18" charset="0"/>
              <a:cs typeface="Times New Roman" pitchFamily="18" charset="0"/>
            </a:endParaRPr>
          </a:p>
          <a:p>
            <a:pPr marL="285750" indent="-285750">
              <a:buFont typeface="Arial" pitchFamily="34" charset="0"/>
              <a:buChar char="•"/>
              <a:defRPr/>
            </a:pPr>
            <a:r>
              <a:rPr lang="en-IN" sz="1600" dirty="0">
                <a:latin typeface="Times New Roman" pitchFamily="18" charset="0"/>
                <a:cs typeface="Times New Roman" pitchFamily="18" charset="0"/>
              </a:rPr>
              <a:t>Attacks in which a third-party intruder tries to access the message/ content/ data being shared by the sender and receiver by keeping a close watch on the transmission or eave-dropping the transmission .</a:t>
            </a:r>
          </a:p>
          <a:p>
            <a:pPr marL="285750" indent="-285750">
              <a:buFont typeface="Arial" pitchFamily="34" charset="0"/>
              <a:buChar char="•"/>
              <a:defRPr/>
            </a:pPr>
            <a:r>
              <a:rPr lang="en-IN" sz="1600" dirty="0">
                <a:latin typeface="Times New Roman" pitchFamily="18" charset="0"/>
                <a:cs typeface="Times New Roman" pitchFamily="18" charset="0"/>
              </a:rPr>
              <a:t> Involves the attacker observing or monitoring system, network, or device activity without actively disrupting or altering it. </a:t>
            </a:r>
          </a:p>
          <a:p>
            <a:pPr marL="285750" indent="-285750">
              <a:buFont typeface="Arial" pitchFamily="34" charset="0"/>
              <a:buChar char="•"/>
              <a:defRPr/>
            </a:pPr>
            <a:r>
              <a:rPr lang="en-IN" sz="1600" dirty="0">
                <a:latin typeface="Times New Roman" pitchFamily="18" charset="0"/>
                <a:cs typeface="Times New Roman" pitchFamily="18" charset="0"/>
              </a:rPr>
              <a:t>Typically focused on gathering information or intelligence, rather than causing damage or disruption.</a:t>
            </a:r>
          </a:p>
          <a:p>
            <a:pPr marL="285750" indent="-285750">
              <a:buFont typeface="Arial" pitchFamily="34" charset="0"/>
              <a:buChar char="•"/>
              <a:defRPr/>
            </a:pPr>
            <a:r>
              <a:rPr lang="en-IN" sz="1600" dirty="0">
                <a:latin typeface="Times New Roman" pitchFamily="18" charset="0"/>
                <a:cs typeface="Times New Roman" pitchFamily="18" charset="0"/>
              </a:rPr>
              <a:t>Both the sender and receiver have no clue that their message/ data is accessible to some third-party intruder. </a:t>
            </a:r>
          </a:p>
          <a:p>
            <a:pPr marL="285750" indent="-285750">
              <a:buFont typeface="Arial" pitchFamily="34" charset="0"/>
              <a:buChar char="•"/>
              <a:defRPr/>
            </a:pPr>
            <a:r>
              <a:rPr lang="en-IN" sz="1600" dirty="0">
                <a:latin typeface="Times New Roman" pitchFamily="18" charset="0"/>
                <a:cs typeface="Times New Roman" pitchFamily="18" charset="0"/>
              </a:rPr>
              <a:t>The message/ data transmitted remains in its usual form without any deviation from its usual </a:t>
            </a:r>
            <a:r>
              <a:rPr lang="en-IN" sz="1600" dirty="0" err="1">
                <a:latin typeface="Times New Roman" pitchFamily="18" charset="0"/>
                <a:cs typeface="Times New Roman" pitchFamily="18" charset="0"/>
              </a:rPr>
              <a:t>behavior</a:t>
            </a:r>
            <a:r>
              <a:rPr lang="en-IN" sz="1600" dirty="0">
                <a:latin typeface="Times New Roman" pitchFamily="18" charset="0"/>
                <a:cs typeface="Times New Roman" pitchFamily="18" charset="0"/>
              </a:rPr>
              <a:t>. </a:t>
            </a:r>
          </a:p>
          <a:p>
            <a:pPr marL="285750" indent="-285750">
              <a:buFont typeface="Arial" pitchFamily="34" charset="0"/>
              <a:buChar char="•"/>
              <a:defRPr/>
            </a:pPr>
            <a:r>
              <a:rPr lang="en-IN" sz="1600" dirty="0">
                <a:latin typeface="Times New Roman" pitchFamily="18" charset="0"/>
                <a:cs typeface="Times New Roman" pitchFamily="18" charset="0"/>
              </a:rPr>
              <a:t>This makes passive attacks very risky as there is no information provided about the attack happening in the communication process.</a:t>
            </a:r>
          </a:p>
          <a:p>
            <a:pPr marL="285750" indent="-285750">
              <a:buFont typeface="Arial" pitchFamily="34" charset="0"/>
              <a:buChar char="•"/>
              <a:defRPr/>
            </a:pPr>
            <a:r>
              <a:rPr lang="en-IN" sz="1600" dirty="0">
                <a:latin typeface="Times New Roman" pitchFamily="18" charset="0"/>
                <a:cs typeface="Times New Roman" pitchFamily="18" charset="0"/>
              </a:rPr>
              <a:t> One way to prevent passive attacks is to encrypt the message/data that needs to be transmitted, this will prevent third-party intruders to use the information though it would be accessible to them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D97BE3-EE88-A1C5-D1D1-1C1777FE0BC6}"/>
              </a:ext>
            </a:extLst>
          </p:cNvPr>
          <p:cNvSpPr>
            <a:spLocks noGrp="1"/>
          </p:cNvSpPr>
          <p:nvPr>
            <p:ph type="dt" sz="quarter" idx="10"/>
          </p:nvPr>
        </p:nvSpPr>
        <p:spPr/>
        <p:txBody>
          <a:bodyPr/>
          <a:lstStyle/>
          <a:p>
            <a:pPr>
              <a:defRPr/>
            </a:pPr>
            <a:fld id="{92606050-2A0A-4F2E-A791-3AE7A0942BFE}" type="datetime1">
              <a:rPr lang="en-US" smtClean="0"/>
              <a:pPr>
                <a:defRPr/>
              </a:pPr>
              <a:t>10/1/2024</a:t>
            </a:fld>
            <a:endParaRPr lang="en-US"/>
          </a:p>
        </p:txBody>
      </p:sp>
      <p:sp>
        <p:nvSpPr>
          <p:cNvPr id="3" name="Footer Placeholder 2">
            <a:extLst>
              <a:ext uri="{FF2B5EF4-FFF2-40B4-BE49-F238E27FC236}">
                <a16:creationId xmlns:a16="http://schemas.microsoft.com/office/drawing/2014/main" id="{FBB21C95-986C-E8C5-695D-AD34F8DAE634}"/>
              </a:ext>
            </a:extLst>
          </p:cNvPr>
          <p:cNvSpPr>
            <a:spLocks noGrp="1"/>
          </p:cNvSpPr>
          <p:nvPr>
            <p:ph type="ftr" sz="quarter" idx="11"/>
          </p:nvPr>
        </p:nvSpPr>
        <p:spPr/>
        <p:txBody>
          <a:bodyPr/>
          <a:lstStyle/>
          <a:p>
            <a:pPr>
              <a:defRPr/>
            </a:pPr>
            <a:r>
              <a:rPr lang="en-US" dirty="0"/>
              <a:t>Contributed by Himanshu (@nycanshu)</a:t>
            </a:r>
          </a:p>
        </p:txBody>
      </p:sp>
      <p:sp>
        <p:nvSpPr>
          <p:cNvPr id="23556" name="Slide Number Placeholder 3">
            <a:extLst>
              <a:ext uri="{FF2B5EF4-FFF2-40B4-BE49-F238E27FC236}">
                <a16:creationId xmlns:a16="http://schemas.microsoft.com/office/drawing/2014/main" id="{39035E6B-6776-7729-46E4-AE0181BFB8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D3DD332-E38A-4B68-B772-36D278A5DAD7}" type="slidenum">
              <a:rPr lang="en-US" altLang="en-US">
                <a:solidFill>
                  <a:srgbClr val="898989"/>
                </a:solidFill>
              </a:rPr>
              <a:pPr/>
              <a:t>15</a:t>
            </a:fld>
            <a:endParaRPr lang="en-US" altLang="en-US">
              <a:solidFill>
                <a:srgbClr val="898989"/>
              </a:solidFill>
            </a:endParaRPr>
          </a:p>
        </p:txBody>
      </p:sp>
      <p:sp>
        <p:nvSpPr>
          <p:cNvPr id="23557" name="Rectangle 4">
            <a:extLst>
              <a:ext uri="{FF2B5EF4-FFF2-40B4-BE49-F238E27FC236}">
                <a16:creationId xmlns:a16="http://schemas.microsoft.com/office/drawing/2014/main" id="{6D70A82C-0BF9-1135-B8CD-A55A45EF0B3A}"/>
              </a:ext>
            </a:extLst>
          </p:cNvPr>
          <p:cNvSpPr>
            <a:spLocks noChangeArrowheads="1"/>
          </p:cNvSpPr>
          <p:nvPr/>
        </p:nvSpPr>
        <p:spPr bwMode="auto">
          <a:xfrm>
            <a:off x="2057400" y="842964"/>
            <a:ext cx="81534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1600">
                <a:latin typeface="Times New Roman" panose="02020603050405020304" pitchFamily="18" charset="0"/>
                <a:cs typeface="Times New Roman" panose="02020603050405020304" pitchFamily="18" charset="0"/>
              </a:rPr>
              <a:t>Passive attacks are further divided into two parts based on their behavior:</a:t>
            </a:r>
          </a:p>
          <a:p>
            <a:endParaRPr lang="en-IN" altLang="en-US" sz="1600">
              <a:latin typeface="Times New Roman" panose="02020603050405020304" pitchFamily="18" charset="0"/>
              <a:cs typeface="Times New Roman" panose="02020603050405020304" pitchFamily="18" charset="0"/>
            </a:endParaRPr>
          </a:p>
          <a:p>
            <a:r>
              <a:rPr lang="en-IN" altLang="en-US" sz="1600" b="1">
                <a:latin typeface="Times New Roman" panose="02020603050405020304" pitchFamily="18" charset="0"/>
                <a:cs typeface="Times New Roman" panose="02020603050405020304" pitchFamily="18" charset="0"/>
              </a:rPr>
              <a:t>Eavesdropping</a:t>
            </a:r>
          </a:p>
          <a:p>
            <a:r>
              <a:rPr lang="en-IN" altLang="en-US" sz="1600">
                <a:latin typeface="Times New Roman" panose="02020603050405020304" pitchFamily="18" charset="0"/>
                <a:cs typeface="Times New Roman" panose="02020603050405020304" pitchFamily="18" charset="0"/>
              </a:rPr>
              <a:t>This involves the attacker intercepting and listening to communications between two or more parties without their knowledge or consent. Eavesdropping can be performed using a variety of techniques, such as packet sniffing, or man-in-the-middle attacks</a:t>
            </a:r>
          </a:p>
          <a:p>
            <a:endParaRPr lang="en-IN" altLang="en-US" sz="1600">
              <a:latin typeface="Times New Roman" panose="02020603050405020304" pitchFamily="18" charset="0"/>
              <a:cs typeface="Times New Roman" panose="02020603050405020304" pitchFamily="18" charset="0"/>
            </a:endParaRPr>
          </a:p>
          <a:p>
            <a:r>
              <a:rPr lang="en-IN" altLang="en-US" sz="1600" b="1">
                <a:latin typeface="Times New Roman" panose="02020603050405020304" pitchFamily="18" charset="0"/>
                <a:cs typeface="Times New Roman" panose="02020603050405020304" pitchFamily="18" charset="0"/>
              </a:rPr>
              <a:t>Traffic analysis</a:t>
            </a:r>
          </a:p>
          <a:p>
            <a:r>
              <a:rPr lang="en-IN" altLang="en-US" sz="1600">
                <a:latin typeface="Times New Roman" panose="02020603050405020304" pitchFamily="18" charset="0"/>
                <a:cs typeface="Times New Roman" panose="02020603050405020304" pitchFamily="18" charset="0"/>
              </a:rPr>
              <a:t>This involves the attacker analyzing network traffic patterns and metadata to gather information about the system, network, or device. Here the intruder can’t read the message but only understand the pattern and length of encryption.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3ACFF31-8377-702D-3F41-9C5155665921}"/>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A.Security Attacks</a:t>
            </a:r>
            <a:endParaRPr lang="en-US" altLang="en-US" sz="2800"/>
          </a:p>
        </p:txBody>
      </p:sp>
      <p:sp>
        <p:nvSpPr>
          <p:cNvPr id="24579" name="Content Placeholder 2">
            <a:extLst>
              <a:ext uri="{FF2B5EF4-FFF2-40B4-BE49-F238E27FC236}">
                <a16:creationId xmlns:a16="http://schemas.microsoft.com/office/drawing/2014/main" id="{B60059A2-11C1-4379-7503-42E940A2528D}"/>
              </a:ext>
            </a:extLst>
          </p:cNvPr>
          <p:cNvSpPr>
            <a:spLocks noGrp="1"/>
          </p:cNvSpPr>
          <p:nvPr>
            <p:ph idx="1"/>
          </p:nvPr>
        </p:nvSpPr>
        <p:spPr>
          <a:xfrm>
            <a:off x="1981200" y="762001"/>
            <a:ext cx="8229600" cy="5364163"/>
          </a:xfrm>
        </p:spPr>
        <p:txBody>
          <a:bodyPr/>
          <a:lstStyle/>
          <a:p>
            <a:pPr marL="0" indent="1588" algn="just">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ii.Passive Attacks</a:t>
            </a:r>
            <a:r>
              <a:rPr lang="en-US" altLang="en-US" sz="2200">
                <a:latin typeface="Times New Roman" panose="02020603050405020304" pitchFamily="18" charset="0"/>
                <a:cs typeface="Times New Roman" panose="02020603050405020304" pitchFamily="18" charset="0"/>
              </a:rPr>
              <a:t> - A Passive attack attempts to learn or make use of information from the system but does not affect system resources.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In the nature of eavesdropping on or monitoring of transmission.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Examples: </a:t>
            </a:r>
            <a:r>
              <a:rPr lang="en-US" altLang="en-US" sz="2200">
                <a:latin typeface="Times New Roman" panose="02020603050405020304" pitchFamily="18" charset="0"/>
                <a:cs typeface="Times New Roman" panose="02020603050405020304" pitchFamily="18" charset="0"/>
              </a:rPr>
              <a:t>Release of message content, Traffic Analysis. </a:t>
            </a:r>
          </a:p>
        </p:txBody>
      </p:sp>
      <p:sp>
        <p:nvSpPr>
          <p:cNvPr id="4" name="Date Placeholder 3">
            <a:extLst>
              <a:ext uri="{FF2B5EF4-FFF2-40B4-BE49-F238E27FC236}">
                <a16:creationId xmlns:a16="http://schemas.microsoft.com/office/drawing/2014/main" id="{F2FB7D47-0022-BCBC-0B38-7DD528459166}"/>
              </a:ext>
            </a:extLst>
          </p:cNvPr>
          <p:cNvSpPr>
            <a:spLocks noGrp="1"/>
          </p:cNvSpPr>
          <p:nvPr>
            <p:ph type="dt" sz="quarter" idx="10"/>
          </p:nvPr>
        </p:nvSpPr>
        <p:spPr/>
        <p:txBody>
          <a:bodyPr/>
          <a:lstStyle/>
          <a:p>
            <a:pPr>
              <a:defRPr/>
            </a:pPr>
            <a:fld id="{7384B77D-44E4-4745-8E40-9F4D3250380D}" type="datetime1">
              <a:rPr lang="en-US"/>
              <a:pPr>
                <a:defRPr/>
              </a:pPr>
              <a:t>10/1/2024</a:t>
            </a:fld>
            <a:endParaRPr lang="en-US"/>
          </a:p>
        </p:txBody>
      </p:sp>
      <p:sp>
        <p:nvSpPr>
          <p:cNvPr id="5" name="Footer Placeholder 4">
            <a:extLst>
              <a:ext uri="{FF2B5EF4-FFF2-40B4-BE49-F238E27FC236}">
                <a16:creationId xmlns:a16="http://schemas.microsoft.com/office/drawing/2014/main" id="{FF1BD33B-7373-A2ED-093A-B629DEE72DEE}"/>
              </a:ext>
            </a:extLst>
          </p:cNvPr>
          <p:cNvSpPr>
            <a:spLocks noGrp="1"/>
          </p:cNvSpPr>
          <p:nvPr>
            <p:ph type="ftr" sz="quarter" idx="11"/>
          </p:nvPr>
        </p:nvSpPr>
        <p:spPr/>
        <p:txBody>
          <a:bodyPr/>
          <a:lstStyle/>
          <a:p>
            <a:pPr>
              <a:defRPr/>
            </a:pPr>
            <a:r>
              <a:rPr lang="en-US" dirty="0"/>
              <a:t>Contributed by Himanshu (@nycanshu)</a:t>
            </a:r>
          </a:p>
        </p:txBody>
      </p:sp>
      <p:sp>
        <p:nvSpPr>
          <p:cNvPr id="24582" name="Slide Number Placeholder 5">
            <a:extLst>
              <a:ext uri="{FF2B5EF4-FFF2-40B4-BE49-F238E27FC236}">
                <a16:creationId xmlns:a16="http://schemas.microsoft.com/office/drawing/2014/main" id="{512C8C0C-9CDD-D61A-B3D3-94D4D7C160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3452400-CED7-4E49-A4C9-25D86268C8EC}" type="slidenum">
              <a:rPr lang="en-US" altLang="en-US">
                <a:solidFill>
                  <a:srgbClr val="898989"/>
                </a:solidFill>
              </a:rPr>
              <a:pPr/>
              <a:t>16</a:t>
            </a:fld>
            <a:endParaRPr lang="en-US" altLang="en-US">
              <a:solidFill>
                <a:srgbClr val="898989"/>
              </a:solidFill>
            </a:endParaRPr>
          </a:p>
        </p:txBody>
      </p:sp>
      <p:pic>
        <p:nvPicPr>
          <p:cNvPr id="24583" name="Picture 8" descr="f:\Pictures\CNS\38.PNG">
            <a:extLst>
              <a:ext uri="{FF2B5EF4-FFF2-40B4-BE49-F238E27FC236}">
                <a16:creationId xmlns:a16="http://schemas.microsoft.com/office/drawing/2014/main" id="{A7879E18-76EE-4D7E-BFD9-C4151A589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71800"/>
            <a:ext cx="4343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9" descr="f:\Pictures\CNS\37.PNG">
            <a:extLst>
              <a:ext uri="{FF2B5EF4-FFF2-40B4-BE49-F238E27FC236}">
                <a16:creationId xmlns:a16="http://schemas.microsoft.com/office/drawing/2014/main" id="{B7E9B8E0-51A0-3E95-B4F6-D795F6308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776" y="2971800"/>
            <a:ext cx="44672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F155E38-F215-ED34-EE0D-35A0150BDF81}"/>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B.Security Mechanisms</a:t>
            </a:r>
          </a:p>
        </p:txBody>
      </p:sp>
      <p:sp>
        <p:nvSpPr>
          <p:cNvPr id="25603" name="Content Placeholder 2">
            <a:extLst>
              <a:ext uri="{FF2B5EF4-FFF2-40B4-BE49-F238E27FC236}">
                <a16:creationId xmlns:a16="http://schemas.microsoft.com/office/drawing/2014/main" id="{8145889E-D282-0385-CC21-1F11C01FD2F9}"/>
              </a:ext>
            </a:extLst>
          </p:cNvPr>
          <p:cNvSpPr>
            <a:spLocks noGrp="1"/>
          </p:cNvSpPr>
          <p:nvPr>
            <p:ph idx="1"/>
          </p:nvPr>
        </p:nvSpPr>
        <p:spPr>
          <a:xfrm>
            <a:off x="1981200" y="762001"/>
            <a:ext cx="8229600" cy="5364163"/>
          </a:xfrm>
        </p:spPr>
        <p:txBody>
          <a:bodyPr>
            <a:normAutofit lnSpcReduction="10000"/>
          </a:bodyPr>
          <a:lstStyle/>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To detect, prevent, or recover from a security attack.</a:t>
            </a:r>
          </a:p>
          <a:p>
            <a:pPr algn="just" eaLnBrk="1" hangingPunct="1">
              <a:lnSpc>
                <a:spcPct val="150000"/>
              </a:lnSpc>
              <a:spcBef>
                <a:spcPct val="0"/>
              </a:spcBef>
              <a:buFont typeface="Wingdings" panose="05000000000000000000" pitchFamily="2" charset="2"/>
              <a:buChar char="ü"/>
            </a:pPr>
            <a:r>
              <a:rPr lang="en-US" altLang="en-US" sz="2200">
                <a:solidFill>
                  <a:srgbClr val="FF0000"/>
                </a:solidFill>
                <a:latin typeface="Times New Roman" panose="02020603050405020304" pitchFamily="18" charset="0"/>
                <a:cs typeface="Times New Roman" panose="02020603050405020304" pitchFamily="18" charset="0"/>
              </a:rPr>
              <a:t>No single mechanism </a:t>
            </a:r>
            <a:r>
              <a:rPr lang="en-US" altLang="en-US" sz="2200">
                <a:latin typeface="Times New Roman" panose="02020603050405020304" pitchFamily="18" charset="0"/>
                <a:cs typeface="Times New Roman" panose="02020603050405020304" pitchFamily="18" charset="0"/>
              </a:rPr>
              <a:t>will support all required services.</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Most important element that underlies many of the security mechanisms is cryptographic techniques that includes:</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Specific security mechanisms</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Encipherment, digital signatures, access controls, data integrity, authentication exchange, traffic padding, routing control, notarization.</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Pervasive security mechanisms</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Trusted functionality, security labels, event detection, security audit trails, security recovery.</a:t>
            </a:r>
          </a:p>
        </p:txBody>
      </p:sp>
      <p:sp>
        <p:nvSpPr>
          <p:cNvPr id="4" name="Date Placeholder 3">
            <a:extLst>
              <a:ext uri="{FF2B5EF4-FFF2-40B4-BE49-F238E27FC236}">
                <a16:creationId xmlns:a16="http://schemas.microsoft.com/office/drawing/2014/main" id="{320F3FE5-2954-B903-EF75-E5B6F2050139}"/>
              </a:ext>
            </a:extLst>
          </p:cNvPr>
          <p:cNvSpPr>
            <a:spLocks noGrp="1"/>
          </p:cNvSpPr>
          <p:nvPr>
            <p:ph type="dt" sz="quarter" idx="10"/>
          </p:nvPr>
        </p:nvSpPr>
        <p:spPr/>
        <p:txBody>
          <a:bodyPr/>
          <a:lstStyle/>
          <a:p>
            <a:pPr>
              <a:defRPr/>
            </a:pPr>
            <a:fld id="{9FCDBD86-FD62-4416-8B3C-115719550EC8}" type="datetime1">
              <a:rPr lang="en-US"/>
              <a:pPr>
                <a:defRPr/>
              </a:pPr>
              <a:t>10/1/2024</a:t>
            </a:fld>
            <a:endParaRPr lang="en-US"/>
          </a:p>
        </p:txBody>
      </p:sp>
      <p:sp>
        <p:nvSpPr>
          <p:cNvPr id="5" name="Footer Placeholder 4">
            <a:extLst>
              <a:ext uri="{FF2B5EF4-FFF2-40B4-BE49-F238E27FC236}">
                <a16:creationId xmlns:a16="http://schemas.microsoft.com/office/drawing/2014/main" id="{7CBB5007-BC14-BC98-29C6-80CCEF031C80}"/>
              </a:ext>
            </a:extLst>
          </p:cNvPr>
          <p:cNvSpPr>
            <a:spLocks noGrp="1"/>
          </p:cNvSpPr>
          <p:nvPr>
            <p:ph type="ftr" sz="quarter" idx="11"/>
          </p:nvPr>
        </p:nvSpPr>
        <p:spPr/>
        <p:txBody>
          <a:bodyPr/>
          <a:lstStyle/>
          <a:p>
            <a:pPr>
              <a:defRPr/>
            </a:pPr>
            <a:r>
              <a:rPr lang="en-US" dirty="0"/>
              <a:t>Contributed by Himanshu (@nycanshu)</a:t>
            </a:r>
          </a:p>
        </p:txBody>
      </p:sp>
      <p:sp>
        <p:nvSpPr>
          <p:cNvPr id="25606" name="Slide Number Placeholder 5">
            <a:extLst>
              <a:ext uri="{FF2B5EF4-FFF2-40B4-BE49-F238E27FC236}">
                <a16:creationId xmlns:a16="http://schemas.microsoft.com/office/drawing/2014/main" id="{75D57040-6471-6753-4C3B-0048D4C9611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9742CE-1881-40FC-AC03-3FE19D4E930D}" type="slidenum">
              <a:rPr lang="en-US" altLang="en-US">
                <a:solidFill>
                  <a:srgbClr val="898989"/>
                </a:solidFill>
              </a:rPr>
              <a:pPr/>
              <a:t>17</a:t>
            </a:fld>
            <a:endParaRPr lang="en-US" altLang="en-US">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B504E18-12C0-1442-F6C9-05B7B848DEB7}"/>
              </a:ext>
            </a:extLst>
          </p:cNvPr>
          <p:cNvSpPr>
            <a:spLocks noGrp="1"/>
          </p:cNvSpPr>
          <p:nvPr>
            <p:ph type="title"/>
          </p:nvPr>
        </p:nvSpPr>
        <p:spPr>
          <a:xfrm>
            <a:off x="1981200" y="274638"/>
            <a:ext cx="8229600" cy="8683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C.Security Services</a:t>
            </a:r>
          </a:p>
        </p:txBody>
      </p:sp>
      <p:sp>
        <p:nvSpPr>
          <p:cNvPr id="26627" name="Content Placeholder 2">
            <a:extLst>
              <a:ext uri="{FF2B5EF4-FFF2-40B4-BE49-F238E27FC236}">
                <a16:creationId xmlns:a16="http://schemas.microsoft.com/office/drawing/2014/main" id="{E2B4BF52-CE48-9DDE-717A-67A9EA07218A}"/>
              </a:ext>
            </a:extLst>
          </p:cNvPr>
          <p:cNvSpPr>
            <a:spLocks noGrp="1"/>
          </p:cNvSpPr>
          <p:nvPr>
            <p:ph idx="1"/>
          </p:nvPr>
        </p:nvSpPr>
        <p:spPr>
          <a:xfrm>
            <a:off x="1981200" y="838200"/>
            <a:ext cx="8229600" cy="4876800"/>
          </a:xfrm>
        </p:spPr>
        <p:txBody>
          <a:bodyPr>
            <a:normAutofit fontScale="92500"/>
          </a:bodyPr>
          <a:lstStyle/>
          <a:p>
            <a:pPr marL="0" indent="1588" algn="just">
              <a:lnSpc>
                <a:spcPct val="16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To enhance security of data processing systems and information transfers of an organization.</a:t>
            </a:r>
          </a:p>
          <a:p>
            <a:pPr marL="0" indent="1588" algn="just">
              <a:lnSpc>
                <a:spcPct val="16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Intended to counter security attacks with one or more security mechanisms.</a:t>
            </a:r>
          </a:p>
          <a:p>
            <a:pPr marL="0" indent="1588" algn="just">
              <a:lnSpc>
                <a:spcPct val="160000"/>
              </a:lnSpc>
              <a:spcBef>
                <a:spcPct val="0"/>
              </a:spcBef>
              <a:buNone/>
            </a:pPr>
            <a:r>
              <a:rPr lang="en-US" altLang="en-US" sz="2200" b="1">
                <a:latin typeface="Times New Roman" panose="02020603050405020304" pitchFamily="18" charset="0"/>
                <a:cs typeface="Times New Roman" panose="02020603050405020304" pitchFamily="18" charset="0"/>
              </a:rPr>
              <a:t>X.800</a:t>
            </a:r>
          </a:p>
          <a:p>
            <a:pPr marL="0" indent="1588" algn="just">
              <a:lnSpc>
                <a:spcPct val="16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 service provided by a protocol layer of communicating open systems, which ensures adequate </a:t>
            </a:r>
            <a:r>
              <a:rPr lang="en-US" altLang="en-US" sz="2200">
                <a:solidFill>
                  <a:srgbClr val="FF0000"/>
                </a:solidFill>
                <a:latin typeface="Times New Roman" panose="02020603050405020304" pitchFamily="18" charset="0"/>
                <a:cs typeface="Times New Roman" panose="02020603050405020304" pitchFamily="18" charset="0"/>
              </a:rPr>
              <a:t>security of the systems or of data transfers.</a:t>
            </a:r>
          </a:p>
          <a:p>
            <a:pPr marL="0" indent="1588" algn="just">
              <a:lnSpc>
                <a:spcPct val="160000"/>
              </a:lnSpc>
              <a:spcBef>
                <a:spcPct val="0"/>
              </a:spcBef>
              <a:buNone/>
            </a:pPr>
            <a:r>
              <a:rPr lang="en-US" altLang="en-US" sz="2200" b="1">
                <a:latin typeface="Times New Roman" panose="02020603050405020304" pitchFamily="18" charset="0"/>
                <a:cs typeface="Times New Roman" panose="02020603050405020304" pitchFamily="18" charset="0"/>
              </a:rPr>
              <a:t>RFC 2828</a:t>
            </a:r>
          </a:p>
          <a:p>
            <a:pPr marL="0" indent="1588" algn="just">
              <a:lnSpc>
                <a:spcPct val="16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 processing or communication service provided by a system to give a specific kind of </a:t>
            </a:r>
            <a:r>
              <a:rPr lang="en-US" altLang="en-US" sz="2200">
                <a:solidFill>
                  <a:srgbClr val="FF0000"/>
                </a:solidFill>
                <a:latin typeface="Times New Roman" panose="02020603050405020304" pitchFamily="18" charset="0"/>
                <a:cs typeface="Times New Roman" panose="02020603050405020304" pitchFamily="18" charset="0"/>
              </a:rPr>
              <a:t>protection to system resources.</a:t>
            </a:r>
          </a:p>
        </p:txBody>
      </p:sp>
      <p:sp>
        <p:nvSpPr>
          <p:cNvPr id="4" name="Date Placeholder 3">
            <a:extLst>
              <a:ext uri="{FF2B5EF4-FFF2-40B4-BE49-F238E27FC236}">
                <a16:creationId xmlns:a16="http://schemas.microsoft.com/office/drawing/2014/main" id="{A2D79AD0-F7D8-C126-8C2B-2135AA41E890}"/>
              </a:ext>
            </a:extLst>
          </p:cNvPr>
          <p:cNvSpPr>
            <a:spLocks noGrp="1"/>
          </p:cNvSpPr>
          <p:nvPr>
            <p:ph type="dt" sz="quarter" idx="10"/>
          </p:nvPr>
        </p:nvSpPr>
        <p:spPr/>
        <p:txBody>
          <a:bodyPr/>
          <a:lstStyle/>
          <a:p>
            <a:pPr>
              <a:defRPr/>
            </a:pPr>
            <a:fld id="{8AFC2DBF-FE00-404F-ACC8-B4D8FE0643B9}" type="datetime1">
              <a:rPr lang="en-US"/>
              <a:pPr>
                <a:defRPr/>
              </a:pPr>
              <a:t>10/1/2024</a:t>
            </a:fld>
            <a:endParaRPr lang="en-US"/>
          </a:p>
        </p:txBody>
      </p:sp>
      <p:sp>
        <p:nvSpPr>
          <p:cNvPr id="5" name="Footer Placeholder 4">
            <a:extLst>
              <a:ext uri="{FF2B5EF4-FFF2-40B4-BE49-F238E27FC236}">
                <a16:creationId xmlns:a16="http://schemas.microsoft.com/office/drawing/2014/main" id="{EA2DC1B8-C06A-AF51-88AD-CA31B912FDCF}"/>
              </a:ext>
            </a:extLst>
          </p:cNvPr>
          <p:cNvSpPr>
            <a:spLocks noGrp="1"/>
          </p:cNvSpPr>
          <p:nvPr>
            <p:ph type="ftr" sz="quarter" idx="11"/>
          </p:nvPr>
        </p:nvSpPr>
        <p:spPr/>
        <p:txBody>
          <a:bodyPr/>
          <a:lstStyle/>
          <a:p>
            <a:pPr>
              <a:defRPr/>
            </a:pPr>
            <a:r>
              <a:rPr lang="en-US" dirty="0"/>
              <a:t>Contributed by Himanshu (@nycanshu)</a:t>
            </a:r>
          </a:p>
        </p:txBody>
      </p:sp>
      <p:sp>
        <p:nvSpPr>
          <p:cNvPr id="26630" name="Slide Number Placeholder 5">
            <a:extLst>
              <a:ext uri="{FF2B5EF4-FFF2-40B4-BE49-F238E27FC236}">
                <a16:creationId xmlns:a16="http://schemas.microsoft.com/office/drawing/2014/main" id="{BF242B36-1EBE-CF12-A4A6-99BC301EC6B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AF31E4-B4F2-4CFC-9BC8-26CC8FC64AD5}" type="slidenum">
              <a:rPr lang="en-US" altLang="en-US">
                <a:solidFill>
                  <a:srgbClr val="898989"/>
                </a:solidFill>
              </a:rPr>
              <a:pPr/>
              <a:t>18</a:t>
            </a:fld>
            <a:endParaRPr lang="en-US" altLang="en-US">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FFE2828-9ADF-4C70-64C1-1BFF25532A72}"/>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C.Security Services</a:t>
            </a:r>
            <a:endParaRPr lang="en-US" altLang="en-US" sz="2800"/>
          </a:p>
        </p:txBody>
      </p:sp>
      <p:sp>
        <p:nvSpPr>
          <p:cNvPr id="27651" name="Content Placeholder 2">
            <a:extLst>
              <a:ext uri="{FF2B5EF4-FFF2-40B4-BE49-F238E27FC236}">
                <a16:creationId xmlns:a16="http://schemas.microsoft.com/office/drawing/2014/main" id="{3E1B9D78-8BAC-6B4D-8DBA-7D2F57F98C6F}"/>
              </a:ext>
            </a:extLst>
          </p:cNvPr>
          <p:cNvSpPr>
            <a:spLocks noGrp="1"/>
          </p:cNvSpPr>
          <p:nvPr>
            <p:ph idx="1"/>
          </p:nvPr>
        </p:nvSpPr>
        <p:spPr>
          <a:xfrm>
            <a:off x="1981200" y="838201"/>
            <a:ext cx="8229600" cy="5287963"/>
          </a:xfrm>
        </p:spPr>
        <p:txBody>
          <a:bodyPr/>
          <a:lstStyle/>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Authentication</a:t>
            </a:r>
            <a:r>
              <a:rPr lang="en-US" altLang="en-US" sz="2200">
                <a:latin typeface="Times New Roman" panose="02020603050405020304" pitchFamily="18" charset="0"/>
                <a:cs typeface="Times New Roman" panose="02020603050405020304" pitchFamily="18" charset="0"/>
              </a:rPr>
              <a:t> - assurance that the communicating entity is the one claimed.</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Access Control</a:t>
            </a:r>
            <a:r>
              <a:rPr lang="en-US" altLang="en-US" sz="2200">
                <a:latin typeface="Times New Roman" panose="02020603050405020304" pitchFamily="18" charset="0"/>
                <a:cs typeface="Times New Roman" panose="02020603050405020304" pitchFamily="18" charset="0"/>
              </a:rPr>
              <a:t> - prevention of the unauthorized use of a resource.</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Data Confidentiality</a:t>
            </a:r>
            <a:r>
              <a:rPr lang="en-US" altLang="en-US" sz="2200">
                <a:latin typeface="Times New Roman" panose="02020603050405020304" pitchFamily="18" charset="0"/>
                <a:cs typeface="Times New Roman" panose="02020603050405020304" pitchFamily="18" charset="0"/>
              </a:rPr>
              <a:t> – protection of data from unauthorized disclosure.</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Data Integrity</a:t>
            </a:r>
            <a:r>
              <a:rPr lang="en-US" altLang="en-US" sz="2200">
                <a:latin typeface="Times New Roman" panose="02020603050405020304" pitchFamily="18" charset="0"/>
                <a:cs typeface="Times New Roman" panose="02020603050405020304" pitchFamily="18" charset="0"/>
              </a:rPr>
              <a:t> - assurance that data received is as sent by an authorized entity.</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Non-Repudiation</a:t>
            </a:r>
            <a:r>
              <a:rPr lang="en-US" altLang="en-US" sz="2200">
                <a:latin typeface="Times New Roman" panose="02020603050405020304" pitchFamily="18" charset="0"/>
                <a:cs typeface="Times New Roman" panose="02020603050405020304" pitchFamily="18" charset="0"/>
              </a:rPr>
              <a:t> - protection against denial by one of the parties in a communication.</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Availability</a:t>
            </a:r>
            <a:r>
              <a:rPr lang="en-US" altLang="en-US" sz="2200">
                <a:latin typeface="Times New Roman" panose="02020603050405020304" pitchFamily="18" charset="0"/>
                <a:cs typeface="Times New Roman" panose="02020603050405020304" pitchFamily="18" charset="0"/>
              </a:rPr>
              <a:t> – resource accessible / Usable.</a:t>
            </a:r>
          </a:p>
        </p:txBody>
      </p:sp>
      <p:sp>
        <p:nvSpPr>
          <p:cNvPr id="4" name="Date Placeholder 3">
            <a:extLst>
              <a:ext uri="{FF2B5EF4-FFF2-40B4-BE49-F238E27FC236}">
                <a16:creationId xmlns:a16="http://schemas.microsoft.com/office/drawing/2014/main" id="{E230F609-AD71-A06A-1932-AD52942AB3B3}"/>
              </a:ext>
            </a:extLst>
          </p:cNvPr>
          <p:cNvSpPr>
            <a:spLocks noGrp="1"/>
          </p:cNvSpPr>
          <p:nvPr>
            <p:ph type="dt" sz="quarter" idx="10"/>
          </p:nvPr>
        </p:nvSpPr>
        <p:spPr/>
        <p:txBody>
          <a:bodyPr/>
          <a:lstStyle/>
          <a:p>
            <a:pPr>
              <a:defRPr/>
            </a:pPr>
            <a:fld id="{2836F859-4E8B-4B86-9DD9-81333598A221}" type="datetime1">
              <a:rPr lang="en-US"/>
              <a:pPr>
                <a:defRPr/>
              </a:pPr>
              <a:t>10/1/2024</a:t>
            </a:fld>
            <a:endParaRPr lang="en-US"/>
          </a:p>
        </p:txBody>
      </p:sp>
      <p:sp>
        <p:nvSpPr>
          <p:cNvPr id="5" name="Footer Placeholder 4">
            <a:extLst>
              <a:ext uri="{FF2B5EF4-FFF2-40B4-BE49-F238E27FC236}">
                <a16:creationId xmlns:a16="http://schemas.microsoft.com/office/drawing/2014/main" id="{BF4E3E1D-6769-0074-4A5A-7A3E10873B1F}"/>
              </a:ext>
            </a:extLst>
          </p:cNvPr>
          <p:cNvSpPr>
            <a:spLocks noGrp="1"/>
          </p:cNvSpPr>
          <p:nvPr>
            <p:ph type="ftr" sz="quarter" idx="11"/>
          </p:nvPr>
        </p:nvSpPr>
        <p:spPr/>
        <p:txBody>
          <a:bodyPr/>
          <a:lstStyle/>
          <a:p>
            <a:pPr>
              <a:defRPr/>
            </a:pPr>
            <a:r>
              <a:rPr lang="en-US" dirty="0"/>
              <a:t>Contributed by Himanshu (@nycanshu)</a:t>
            </a:r>
          </a:p>
        </p:txBody>
      </p:sp>
      <p:sp>
        <p:nvSpPr>
          <p:cNvPr id="27654" name="Slide Number Placeholder 5">
            <a:extLst>
              <a:ext uri="{FF2B5EF4-FFF2-40B4-BE49-F238E27FC236}">
                <a16:creationId xmlns:a16="http://schemas.microsoft.com/office/drawing/2014/main" id="{27E65C3A-A6EC-68FC-CEC5-0C62F0BE56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801B19-60C6-4C20-805D-744191FA8B24}" type="slidenum">
              <a:rPr lang="en-US" altLang="en-US">
                <a:solidFill>
                  <a:srgbClr val="898989"/>
                </a:solidFill>
              </a:rPr>
              <a:pPr/>
              <a:t>19</a:t>
            </a:fld>
            <a:endParaRPr lang="en-US" altLang="en-US">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E06003-B4E0-DCF4-CD11-1F88085ABC9E}"/>
              </a:ext>
            </a:extLst>
          </p:cNvPr>
          <p:cNvSpPr>
            <a:spLocks noGrp="1"/>
          </p:cNvSpPr>
          <p:nvPr>
            <p:ph type="title"/>
          </p:nvPr>
        </p:nvSpPr>
        <p:spPr>
          <a:xfrm>
            <a:off x="457200" y="274638"/>
            <a:ext cx="11401720" cy="639762"/>
          </a:xfrm>
        </p:spPr>
        <p:txBody>
          <a:bodyPr rtlCol="0">
            <a:normAutofit/>
          </a:bodyPr>
          <a:lstStyle/>
          <a:p>
            <a:pPr eaLnBrk="1" fontAlgn="auto" hangingPunct="1">
              <a:spcAft>
                <a:spcPts val="0"/>
              </a:spcAft>
              <a:defRPr/>
            </a:pPr>
            <a:r>
              <a:rPr lang="en-US" sz="2800" b="1" dirty="0">
                <a:solidFill>
                  <a:srgbClr val="FF0000"/>
                </a:solidFill>
                <a:latin typeface="Times New Roman" pitchFamily="18" charset="0"/>
                <a:ea typeface="+mn-ea"/>
                <a:cs typeface="Times New Roman" pitchFamily="18" charset="0"/>
              </a:rPr>
              <a:t>1.Introduction</a:t>
            </a:r>
          </a:p>
        </p:txBody>
      </p:sp>
      <p:sp>
        <p:nvSpPr>
          <p:cNvPr id="5" name="Content Placeholder 2">
            <a:extLst>
              <a:ext uri="{FF2B5EF4-FFF2-40B4-BE49-F238E27FC236}">
                <a16:creationId xmlns:a16="http://schemas.microsoft.com/office/drawing/2014/main" id="{E910B923-7009-F7AC-5C86-3F56ECC1A7A1}"/>
              </a:ext>
            </a:extLst>
          </p:cNvPr>
          <p:cNvSpPr>
            <a:spLocks noGrp="1"/>
          </p:cNvSpPr>
          <p:nvPr>
            <p:ph idx="1"/>
          </p:nvPr>
        </p:nvSpPr>
        <p:spPr>
          <a:xfrm>
            <a:off x="457200" y="838200"/>
            <a:ext cx="11401720" cy="5287963"/>
          </a:xfrm>
        </p:spPr>
        <p:txBody>
          <a:bodyPr rtlCol="0">
            <a:noAutofit/>
          </a:bodyPr>
          <a:lstStyle/>
          <a:p>
            <a:pPr marL="0" indent="1588" algn="just" eaLnBrk="1" fontAlgn="auto" hangingPunct="1">
              <a:lnSpc>
                <a:spcPct val="150000"/>
              </a:lnSpc>
              <a:spcBef>
                <a:spcPts val="0"/>
              </a:spcBef>
              <a:spcAft>
                <a:spcPts val="0"/>
              </a:spcAft>
              <a:buFont typeface="Wingdings" pitchFamily="2" charset="2"/>
              <a:buChar char="ü"/>
              <a:defRPr/>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Computer Security</a:t>
            </a:r>
            <a:r>
              <a:rPr lang="en-US" sz="2200" dirty="0">
                <a:latin typeface="Times New Roman" pitchFamily="18" charset="0"/>
                <a:cs typeface="Times New Roman" pitchFamily="18" charset="0"/>
              </a:rPr>
              <a:t> - generic name for the collection of tools designed to protect data.</a:t>
            </a:r>
          </a:p>
          <a:p>
            <a:pPr marL="0" indent="1588" algn="just" eaLnBrk="1" fontAlgn="auto" hangingPunct="1">
              <a:lnSpc>
                <a:spcPct val="150000"/>
              </a:lnSpc>
              <a:spcBef>
                <a:spcPts val="0"/>
              </a:spcBef>
              <a:spcAft>
                <a:spcPts val="0"/>
              </a:spcAft>
              <a:buFont typeface="Wingdings" pitchFamily="2" charset="2"/>
              <a:buChar char="ü"/>
              <a:defRPr/>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Network Security</a:t>
            </a:r>
            <a:r>
              <a:rPr lang="en-US" sz="2200" dirty="0">
                <a:latin typeface="Times New Roman" pitchFamily="18" charset="0"/>
                <a:cs typeface="Times New Roman" pitchFamily="18" charset="0"/>
              </a:rPr>
              <a:t> - measures to protect data during their transmission.</a:t>
            </a:r>
          </a:p>
          <a:p>
            <a:pPr marL="0" indent="1588" algn="just" eaLnBrk="1" fontAlgn="auto" hangingPunct="1">
              <a:lnSpc>
                <a:spcPct val="150000"/>
              </a:lnSpc>
              <a:spcBef>
                <a:spcPts val="0"/>
              </a:spcBef>
              <a:spcAft>
                <a:spcPts val="0"/>
              </a:spcAft>
              <a:buFont typeface="Wingdings" pitchFamily="2" charset="2"/>
              <a:buChar char="ü"/>
              <a:defRPr/>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Internet Security</a:t>
            </a:r>
            <a:r>
              <a:rPr lang="en-US" sz="2200" dirty="0">
                <a:latin typeface="Times New Roman" pitchFamily="18" charset="0"/>
                <a:cs typeface="Times New Roman" pitchFamily="18" charset="0"/>
              </a:rPr>
              <a:t> - measures to protect data during their transmission over a collection of interconnected networks.</a:t>
            </a:r>
          </a:p>
          <a:p>
            <a:pPr marL="0" indent="1588" algn="just" eaLnBrk="1" fontAlgn="auto" hangingPunct="1">
              <a:lnSpc>
                <a:spcPct val="150000"/>
              </a:lnSpc>
              <a:spcBef>
                <a:spcPts val="0"/>
              </a:spcBef>
              <a:spcAft>
                <a:spcPts val="0"/>
              </a:spcAft>
              <a:buFont typeface="Arial" panose="020B0604020202020204" pitchFamily="34" charset="0"/>
              <a:buNone/>
              <a:defRPr/>
            </a:pPr>
            <a:r>
              <a:rPr lang="en-US" sz="2200" b="1" dirty="0">
                <a:latin typeface="Times New Roman" pitchFamily="18" charset="0"/>
                <a:cs typeface="Times New Roman" pitchFamily="18" charset="0"/>
              </a:rPr>
              <a:t>Cryptography</a:t>
            </a:r>
            <a:r>
              <a:rPr lang="en-US" sz="2200" dirty="0">
                <a:latin typeface="Times New Roman" pitchFamily="18" charset="0"/>
                <a:cs typeface="Times New Roman" pitchFamily="18" charset="0"/>
              </a:rPr>
              <a:t> - secure communication techniques that allow only the sender and intended recipient of a message to view its contents.</a:t>
            </a:r>
          </a:p>
          <a:p>
            <a:pPr marL="465138" indent="1588" algn="just" eaLnBrk="1" fontAlgn="auto" hangingPunct="1">
              <a:lnSpc>
                <a:spcPct val="150000"/>
              </a:lnSpc>
              <a:spcBef>
                <a:spcPts val="0"/>
              </a:spcBef>
              <a:spcAft>
                <a:spcPts val="0"/>
              </a:spcAft>
              <a:buFont typeface="Wingdings" pitchFamily="2" charset="2"/>
              <a:buChar char="Ø"/>
              <a:defRPr/>
            </a:pPr>
            <a:r>
              <a:rPr lang="en-US" sz="2200" dirty="0">
                <a:latin typeface="Times New Roman" pitchFamily="18" charset="0"/>
                <a:cs typeface="Times New Roman" pitchFamily="18" charset="0"/>
              </a:rPr>
              <a:t> Prevents unauthorized access to information.</a:t>
            </a:r>
          </a:p>
          <a:p>
            <a:pPr marL="465138" indent="1588" algn="just" eaLnBrk="1" fontAlgn="auto" hangingPunct="1">
              <a:lnSpc>
                <a:spcPct val="150000"/>
              </a:lnSpc>
              <a:spcBef>
                <a:spcPts val="0"/>
              </a:spcBef>
              <a:spcAft>
                <a:spcPts val="0"/>
              </a:spcAft>
              <a:buFont typeface="Wingdings" pitchFamily="2" charset="2"/>
              <a:buChar char="Ø"/>
              <a:defRPr/>
            </a:pPr>
            <a:r>
              <a:rPr lang="en-US" sz="2200" dirty="0">
                <a:latin typeface="Times New Roman" pitchFamily="18" charset="0"/>
                <a:cs typeface="Times New Roman" pitchFamily="18" charset="0"/>
              </a:rPr>
              <a:t> The prefix “</a:t>
            </a:r>
            <a:r>
              <a:rPr lang="en-US" sz="2200" b="1" dirty="0">
                <a:latin typeface="Times New Roman" pitchFamily="18" charset="0"/>
                <a:cs typeface="Times New Roman" pitchFamily="18" charset="0"/>
              </a:rPr>
              <a:t>crypt</a:t>
            </a:r>
            <a:r>
              <a:rPr lang="en-US" sz="2200" dirty="0">
                <a:latin typeface="Times New Roman" pitchFamily="18" charset="0"/>
                <a:cs typeface="Times New Roman" pitchFamily="18" charset="0"/>
              </a:rPr>
              <a:t>” means “</a:t>
            </a:r>
            <a:r>
              <a:rPr lang="en-US" sz="2200" b="1" dirty="0">
                <a:latin typeface="Times New Roman" pitchFamily="18" charset="0"/>
                <a:cs typeface="Times New Roman" pitchFamily="18" charset="0"/>
              </a:rPr>
              <a:t>hidden</a:t>
            </a:r>
            <a:r>
              <a:rPr lang="en-US" sz="2200" dirty="0">
                <a:latin typeface="Times New Roman" pitchFamily="18" charset="0"/>
                <a:cs typeface="Times New Roman" pitchFamily="18" charset="0"/>
              </a:rPr>
              <a:t>” and suffix </a:t>
            </a:r>
            <a:r>
              <a:rPr lang="en-US" sz="2200" b="1" dirty="0" err="1">
                <a:latin typeface="Times New Roman" pitchFamily="18" charset="0"/>
                <a:cs typeface="Times New Roman" pitchFamily="18" charset="0"/>
              </a:rPr>
              <a:t>graphy</a:t>
            </a:r>
            <a:r>
              <a:rPr lang="en-US" sz="2200" dirty="0">
                <a:latin typeface="Times New Roman" pitchFamily="18" charset="0"/>
                <a:cs typeface="Times New Roman" pitchFamily="18" charset="0"/>
              </a:rPr>
              <a:t> means “</a:t>
            </a:r>
            <a:r>
              <a:rPr lang="en-US" sz="2200" b="1" dirty="0">
                <a:latin typeface="Times New Roman" pitchFamily="18" charset="0"/>
                <a:cs typeface="Times New Roman" pitchFamily="18" charset="0"/>
              </a:rPr>
              <a:t>writing</a:t>
            </a:r>
            <a:r>
              <a:rPr lang="en-US" sz="2200" dirty="0">
                <a:latin typeface="Times New Roman" pitchFamily="18" charset="0"/>
                <a:cs typeface="Times New Roman" pitchFamily="18" charset="0"/>
              </a:rPr>
              <a:t>”.</a:t>
            </a:r>
          </a:p>
          <a:p>
            <a:pPr marL="0" indent="1588" algn="just" eaLnBrk="1" fontAlgn="auto" hangingPunct="1">
              <a:lnSpc>
                <a:spcPct val="150000"/>
              </a:lnSpc>
              <a:spcBef>
                <a:spcPts val="0"/>
              </a:spcBef>
              <a:spcAft>
                <a:spcPts val="0"/>
              </a:spcAft>
              <a:buFont typeface="Arial" panose="020B0604020202020204" pitchFamily="34" charset="0"/>
              <a:buNone/>
              <a:defRPr/>
            </a:pPr>
            <a:endParaRPr lang="en-US" sz="2200" dirty="0">
              <a:latin typeface="Times New Roman" pitchFamily="18" charset="0"/>
              <a:cs typeface="Times New Roman" pitchFamily="18" charset="0"/>
            </a:endParaRPr>
          </a:p>
          <a:p>
            <a:pPr marL="0" indent="1588" algn="just" eaLnBrk="1" fontAlgn="auto" hangingPunct="1">
              <a:lnSpc>
                <a:spcPct val="150000"/>
              </a:lnSpc>
              <a:spcBef>
                <a:spcPts val="0"/>
              </a:spcBef>
              <a:spcAft>
                <a:spcPts val="0"/>
              </a:spcAft>
              <a:buFont typeface="Arial" panose="020B0604020202020204" pitchFamily="34" charset="0"/>
              <a:buNone/>
              <a:defRPr/>
            </a:pPr>
            <a:endParaRPr lang="en-US" sz="2200" dirty="0">
              <a:latin typeface="Times New Roman" pitchFamily="18" charset="0"/>
              <a:cs typeface="Times New Roman" pitchFamily="18" charset="0"/>
            </a:endParaRPr>
          </a:p>
          <a:p>
            <a:pPr marL="0" indent="1588" algn="just" eaLnBrk="1" fontAlgn="auto" hangingPunct="1">
              <a:lnSpc>
                <a:spcPct val="150000"/>
              </a:lnSpc>
              <a:spcBef>
                <a:spcPts val="0"/>
              </a:spcBef>
              <a:spcAft>
                <a:spcPts val="0"/>
              </a:spcAft>
              <a:buFont typeface="Arial" panose="020B0604020202020204" pitchFamily="34" charset="0"/>
              <a:buNone/>
              <a:defRPr/>
            </a:pPr>
            <a:endParaRPr lang="en-US" sz="2200" dirty="0">
              <a:latin typeface="Times New Roman" pitchFamily="18" charset="0"/>
              <a:cs typeface="Times New Roman" pitchFamily="18" charset="0"/>
            </a:endParaRPr>
          </a:p>
        </p:txBody>
      </p:sp>
      <p:sp>
        <p:nvSpPr>
          <p:cNvPr id="8" name="Footer Placeholder 2">
            <a:extLst>
              <a:ext uri="{FF2B5EF4-FFF2-40B4-BE49-F238E27FC236}">
                <a16:creationId xmlns:a16="http://schemas.microsoft.com/office/drawing/2014/main" id="{A4DB7706-63D9-666A-0EB6-1B24D5B284B0}"/>
              </a:ext>
            </a:extLst>
          </p:cNvPr>
          <p:cNvSpPr>
            <a:spLocks noGrp="1"/>
          </p:cNvSpPr>
          <p:nvPr>
            <p:ph type="ftr" sz="quarter" idx="11"/>
          </p:nvPr>
        </p:nvSpPr>
        <p:spPr>
          <a:xfrm>
            <a:off x="4038600" y="6356350"/>
            <a:ext cx="4114800" cy="365125"/>
          </a:xfrm>
        </p:spPr>
        <p:txBody>
          <a:bodyPr/>
          <a:lstStyle/>
          <a:p>
            <a:pPr>
              <a:defRPr/>
            </a:pPr>
            <a:r>
              <a:rPr lang="en-US" dirty="0"/>
              <a:t>Contributed by Himanshu (@nycanshu)</a:t>
            </a:r>
          </a:p>
        </p:txBody>
      </p:sp>
      <p:sp>
        <p:nvSpPr>
          <p:cNvPr id="9" name="Date Placeholder 1">
            <a:extLst>
              <a:ext uri="{FF2B5EF4-FFF2-40B4-BE49-F238E27FC236}">
                <a16:creationId xmlns:a16="http://schemas.microsoft.com/office/drawing/2014/main" id="{8FDAA689-1B78-1B19-C7B8-D504CE1CEA6B}"/>
              </a:ext>
            </a:extLst>
          </p:cNvPr>
          <p:cNvSpPr>
            <a:spLocks noGrp="1"/>
          </p:cNvSpPr>
          <p:nvPr>
            <p:ph type="dt" sz="quarter" idx="10"/>
          </p:nvPr>
        </p:nvSpPr>
        <p:spPr>
          <a:xfrm>
            <a:off x="838200" y="6356350"/>
            <a:ext cx="2743200" cy="365125"/>
          </a:xfrm>
        </p:spPr>
        <p:txBody>
          <a:bodyPr/>
          <a:lstStyle/>
          <a:p>
            <a:pPr>
              <a:defRPr/>
            </a:pPr>
            <a:fld id="{B3CE7E29-37F0-4211-8830-25BAAD4A76B5}" type="datetime1">
              <a:rPr lang="en-US" smtClean="0"/>
              <a:pPr>
                <a:defRPr/>
              </a:pPr>
              <a:t>10/1/2024</a:t>
            </a:fld>
            <a:endParaRPr lang="en-US" dirty="0"/>
          </a:p>
        </p:txBody>
      </p:sp>
      <p:sp>
        <p:nvSpPr>
          <p:cNvPr id="10" name="Slide Number Placeholder 3">
            <a:extLst>
              <a:ext uri="{FF2B5EF4-FFF2-40B4-BE49-F238E27FC236}">
                <a16:creationId xmlns:a16="http://schemas.microsoft.com/office/drawing/2014/main" id="{8F1FA7BB-925D-C8EF-A835-846196E31AE5}"/>
              </a:ext>
            </a:extLst>
          </p:cNvPr>
          <p:cNvSpPr>
            <a:spLocks noGrp="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FFF13E-94DC-43C3-9335-D0FF9665B59D}" type="slidenum">
              <a:rPr lang="en-US" altLang="en-US">
                <a:solidFill>
                  <a:srgbClr val="898989"/>
                </a:solidFill>
              </a:rPr>
              <a:pPr/>
              <a:t>2</a:t>
            </a:fld>
            <a:endParaRPr lang="en-US" altLang="en-US">
              <a:solidFill>
                <a:srgbClr val="898989"/>
              </a:solidFill>
            </a:endParaRPr>
          </a:p>
        </p:txBody>
      </p:sp>
    </p:spTree>
    <p:extLst>
      <p:ext uri="{BB962C8B-B14F-4D97-AF65-F5344CB8AC3E}">
        <p14:creationId xmlns:p14="http://schemas.microsoft.com/office/powerpoint/2010/main" val="392538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9CCE2-2192-50BA-E5E6-38C0162B7D58}"/>
              </a:ext>
            </a:extLst>
          </p:cNvPr>
          <p:cNvSpPr>
            <a:spLocks noGrp="1"/>
          </p:cNvSpPr>
          <p:nvPr>
            <p:ph type="dt" sz="quarter" idx="10"/>
          </p:nvPr>
        </p:nvSpPr>
        <p:spPr/>
        <p:txBody>
          <a:bodyPr/>
          <a:lstStyle/>
          <a:p>
            <a:pPr>
              <a:defRPr/>
            </a:pPr>
            <a:fld id="{92606050-2A0A-4F2E-A791-3AE7A0942BFE}" type="datetime1">
              <a:rPr lang="en-US" smtClean="0"/>
              <a:pPr>
                <a:defRPr/>
              </a:pPr>
              <a:t>10/1/2024</a:t>
            </a:fld>
            <a:endParaRPr lang="en-US"/>
          </a:p>
        </p:txBody>
      </p:sp>
      <p:sp>
        <p:nvSpPr>
          <p:cNvPr id="3" name="Footer Placeholder 2">
            <a:extLst>
              <a:ext uri="{FF2B5EF4-FFF2-40B4-BE49-F238E27FC236}">
                <a16:creationId xmlns:a16="http://schemas.microsoft.com/office/drawing/2014/main" id="{8AE1E212-7F8A-19BD-14C5-1C4A214D77EB}"/>
              </a:ext>
            </a:extLst>
          </p:cNvPr>
          <p:cNvSpPr>
            <a:spLocks noGrp="1"/>
          </p:cNvSpPr>
          <p:nvPr>
            <p:ph type="ftr" sz="quarter" idx="11"/>
          </p:nvPr>
        </p:nvSpPr>
        <p:spPr/>
        <p:txBody>
          <a:bodyPr/>
          <a:lstStyle/>
          <a:p>
            <a:pPr>
              <a:defRPr/>
            </a:pPr>
            <a:r>
              <a:rPr lang="en-US" dirty="0"/>
              <a:t>Contributed by Himanshu (@nycanshu)</a:t>
            </a:r>
          </a:p>
        </p:txBody>
      </p:sp>
      <p:sp>
        <p:nvSpPr>
          <p:cNvPr id="28676" name="Slide Number Placeholder 3">
            <a:extLst>
              <a:ext uri="{FF2B5EF4-FFF2-40B4-BE49-F238E27FC236}">
                <a16:creationId xmlns:a16="http://schemas.microsoft.com/office/drawing/2014/main" id="{8608A57C-8B47-4639-3C03-9453BA6288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A84AD1-E53E-4648-877D-5E04927C1A4B}" type="slidenum">
              <a:rPr lang="en-US" altLang="en-US">
                <a:solidFill>
                  <a:srgbClr val="898989"/>
                </a:solidFill>
              </a:rPr>
              <a:pPr/>
              <a:t>20</a:t>
            </a:fld>
            <a:endParaRPr lang="en-US" altLang="en-US">
              <a:solidFill>
                <a:srgbClr val="898989"/>
              </a:solidFill>
            </a:endParaRPr>
          </a:p>
        </p:txBody>
      </p:sp>
      <p:sp>
        <p:nvSpPr>
          <p:cNvPr id="5" name="Rectangle 4">
            <a:extLst>
              <a:ext uri="{FF2B5EF4-FFF2-40B4-BE49-F238E27FC236}">
                <a16:creationId xmlns:a16="http://schemas.microsoft.com/office/drawing/2014/main" id="{A3C8F7B7-5B32-7A60-42E0-E697182E9B51}"/>
              </a:ext>
            </a:extLst>
          </p:cNvPr>
          <p:cNvSpPr/>
          <p:nvPr/>
        </p:nvSpPr>
        <p:spPr>
          <a:xfrm>
            <a:off x="1981200" y="58738"/>
            <a:ext cx="8077200" cy="5632450"/>
          </a:xfrm>
          <a:prstGeom prst="rect">
            <a:avLst/>
          </a:prstGeom>
        </p:spPr>
        <p:txBody>
          <a:bodyPr>
            <a:spAutoFit/>
          </a:bodyPr>
          <a:lstStyle/>
          <a:p>
            <a:pPr>
              <a:defRPr/>
            </a:pPr>
            <a:r>
              <a:rPr lang="en-IN" dirty="0">
                <a:latin typeface="Times New Roman" pitchFamily="18" charset="0"/>
                <a:cs typeface="Times New Roman" pitchFamily="18" charset="0"/>
              </a:rPr>
              <a:t>Below listed are the benefits of OSI Architecture in an organization:</a:t>
            </a:r>
          </a:p>
          <a:p>
            <a:pPr>
              <a:defRPr/>
            </a:pPr>
            <a:endParaRPr lang="en-IN" dirty="0">
              <a:latin typeface="Times New Roman" pitchFamily="18" charset="0"/>
              <a:cs typeface="Times New Roman" pitchFamily="18" charset="0"/>
            </a:endParaRPr>
          </a:p>
          <a:p>
            <a:pPr marL="342900" indent="-342900">
              <a:buFontTx/>
              <a:buAutoNum type="arabicPeriod"/>
              <a:defRPr/>
            </a:pPr>
            <a:r>
              <a:rPr lang="en-IN" b="1" dirty="0">
                <a:latin typeface="Times New Roman" pitchFamily="18" charset="0"/>
                <a:cs typeface="Times New Roman" pitchFamily="18" charset="0"/>
              </a:rPr>
              <a:t>Providing Security:</a:t>
            </a:r>
          </a:p>
          <a:p>
            <a:pPr>
              <a:defRPr/>
            </a:pPr>
            <a:endParaRPr lang="en-IN" b="1" dirty="0">
              <a:latin typeface="Times New Roman" pitchFamily="18" charset="0"/>
              <a:cs typeface="Times New Roman" pitchFamily="18" charset="0"/>
            </a:endParaRPr>
          </a:p>
          <a:p>
            <a:pPr>
              <a:defRPr/>
            </a:pPr>
            <a:r>
              <a:rPr lang="en-IN" dirty="0">
                <a:latin typeface="Times New Roman" pitchFamily="18" charset="0"/>
                <a:cs typeface="Times New Roman" pitchFamily="18" charset="0"/>
              </a:rPr>
              <a:t>OSI provides the needed security and safety, preventing potential threats and risks.</a:t>
            </a:r>
          </a:p>
          <a:p>
            <a:pPr>
              <a:defRPr/>
            </a:pPr>
            <a:r>
              <a:rPr lang="en-IN" dirty="0">
                <a:latin typeface="Times New Roman" pitchFamily="18" charset="0"/>
                <a:cs typeface="Times New Roman" pitchFamily="18" charset="0"/>
              </a:rPr>
              <a:t>Managers can easily take care of the security and there is hassle-free security maintenance done through OSI Architecture.</a:t>
            </a:r>
          </a:p>
          <a:p>
            <a:pPr>
              <a:defRPr/>
            </a:pPr>
            <a:endParaRPr lang="en-IN" dirty="0">
              <a:latin typeface="Times New Roman" pitchFamily="18" charset="0"/>
              <a:cs typeface="Times New Roman" pitchFamily="18" charset="0"/>
            </a:endParaRPr>
          </a:p>
          <a:p>
            <a:pPr>
              <a:defRPr/>
            </a:pPr>
            <a:r>
              <a:rPr lang="en-IN" b="1" dirty="0">
                <a:latin typeface="Times New Roman" pitchFamily="18" charset="0"/>
                <a:cs typeface="Times New Roman" pitchFamily="18" charset="0"/>
              </a:rPr>
              <a:t>2. Organising Task:</a:t>
            </a:r>
          </a:p>
          <a:p>
            <a:pPr>
              <a:defRPr/>
            </a:pPr>
            <a:endParaRPr lang="en-IN" b="1" dirty="0">
              <a:latin typeface="Times New Roman" pitchFamily="18" charset="0"/>
              <a:cs typeface="Times New Roman" pitchFamily="18" charset="0"/>
            </a:endParaRPr>
          </a:p>
          <a:p>
            <a:pPr>
              <a:defRPr/>
            </a:pPr>
            <a:r>
              <a:rPr lang="en-IN" dirty="0">
                <a:latin typeface="Times New Roman" pitchFamily="18" charset="0"/>
                <a:cs typeface="Times New Roman" pitchFamily="18" charset="0"/>
              </a:rPr>
              <a:t>The OSI architecture makes it easy for managers to build a security model for the organization based on strong security principles.</a:t>
            </a:r>
          </a:p>
          <a:p>
            <a:pPr>
              <a:defRPr/>
            </a:pPr>
            <a:r>
              <a:rPr lang="en-IN" dirty="0">
                <a:latin typeface="Times New Roman" pitchFamily="18" charset="0"/>
                <a:cs typeface="Times New Roman" pitchFamily="18" charset="0"/>
              </a:rPr>
              <a:t>Managers get the opportunity to organize tasks in an organization effectively.</a:t>
            </a:r>
          </a:p>
          <a:p>
            <a:pPr>
              <a:defRPr/>
            </a:pPr>
            <a:endParaRPr lang="en-IN" dirty="0">
              <a:latin typeface="Times New Roman" pitchFamily="18" charset="0"/>
              <a:cs typeface="Times New Roman" pitchFamily="18" charset="0"/>
            </a:endParaRPr>
          </a:p>
          <a:p>
            <a:pPr>
              <a:defRPr/>
            </a:pPr>
            <a:r>
              <a:rPr lang="en-IN" b="1" dirty="0">
                <a:latin typeface="Times New Roman" pitchFamily="18" charset="0"/>
                <a:cs typeface="Times New Roman" pitchFamily="18" charset="0"/>
              </a:rPr>
              <a:t>3. Meets International </a:t>
            </a:r>
            <a:r>
              <a:rPr lang="en-IN" b="1">
                <a:latin typeface="Times New Roman" pitchFamily="18" charset="0"/>
                <a:cs typeface="Times New Roman" pitchFamily="18" charset="0"/>
              </a:rPr>
              <a:t>Standards:</a:t>
            </a:r>
          </a:p>
          <a:p>
            <a:pPr>
              <a:defRPr/>
            </a:pPr>
            <a:endParaRPr lang="en-IN" b="1" dirty="0">
              <a:latin typeface="Times New Roman" pitchFamily="18" charset="0"/>
              <a:cs typeface="Times New Roman" pitchFamily="18" charset="0"/>
            </a:endParaRPr>
          </a:p>
          <a:p>
            <a:pPr>
              <a:defRPr/>
            </a:pPr>
            <a:r>
              <a:rPr lang="en-IN" dirty="0">
                <a:latin typeface="Times New Roman" pitchFamily="18" charset="0"/>
                <a:cs typeface="Times New Roman" pitchFamily="18" charset="0"/>
              </a:rPr>
              <a:t>Security services are defined and recognized internationally meeting international standards.</a:t>
            </a:r>
          </a:p>
          <a:p>
            <a:pPr>
              <a:defRPr/>
            </a:pPr>
            <a:r>
              <a:rPr lang="en-IN" dirty="0">
                <a:latin typeface="Times New Roman" pitchFamily="18" charset="0"/>
                <a:cs typeface="Times New Roman" pitchFamily="18" charset="0"/>
              </a:rPr>
              <a:t>The standard definition of requirements defined using OSI Architecture is globally accepted.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45A07DE-74E7-5CF4-E2F9-BF4A7C760688}"/>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Model for Network Security</a:t>
            </a:r>
          </a:p>
        </p:txBody>
      </p:sp>
      <p:sp>
        <p:nvSpPr>
          <p:cNvPr id="29699" name="Content Placeholder 2">
            <a:extLst>
              <a:ext uri="{FF2B5EF4-FFF2-40B4-BE49-F238E27FC236}">
                <a16:creationId xmlns:a16="http://schemas.microsoft.com/office/drawing/2014/main" id="{50C6A6F0-B40E-74D5-DB7C-DCFE9753D12E}"/>
              </a:ext>
            </a:extLst>
          </p:cNvPr>
          <p:cNvSpPr>
            <a:spLocks noGrp="1"/>
          </p:cNvSpPr>
          <p:nvPr>
            <p:ph idx="1"/>
          </p:nvPr>
        </p:nvSpPr>
        <p:spPr>
          <a:xfrm>
            <a:off x="1981200" y="838201"/>
            <a:ext cx="8229600" cy="5287963"/>
          </a:xfrm>
        </p:spPr>
        <p:txBody>
          <a:bodyPr/>
          <a:lstStyle/>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Design a suitable algorithm for the security transformation.</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Generate the secret information (keys) used by the algorithm.</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Develop methods to distribute and share the secret information.</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Specify a protocol enabling the principals to use the transformation and secret information for a security service.</a:t>
            </a:r>
          </a:p>
        </p:txBody>
      </p:sp>
      <p:sp>
        <p:nvSpPr>
          <p:cNvPr id="4" name="Date Placeholder 3">
            <a:extLst>
              <a:ext uri="{FF2B5EF4-FFF2-40B4-BE49-F238E27FC236}">
                <a16:creationId xmlns:a16="http://schemas.microsoft.com/office/drawing/2014/main" id="{41AAD77C-6249-A313-8D13-F551C15967A2}"/>
              </a:ext>
            </a:extLst>
          </p:cNvPr>
          <p:cNvSpPr>
            <a:spLocks noGrp="1"/>
          </p:cNvSpPr>
          <p:nvPr>
            <p:ph type="dt" sz="quarter" idx="10"/>
          </p:nvPr>
        </p:nvSpPr>
        <p:spPr/>
        <p:txBody>
          <a:bodyPr/>
          <a:lstStyle/>
          <a:p>
            <a:pPr>
              <a:defRPr/>
            </a:pPr>
            <a:fld id="{7346133F-BEF8-4122-931B-AD8E4C7EF92D}" type="datetime1">
              <a:rPr lang="en-US"/>
              <a:pPr>
                <a:defRPr/>
              </a:pPr>
              <a:t>10/1/2024</a:t>
            </a:fld>
            <a:endParaRPr lang="en-US"/>
          </a:p>
        </p:txBody>
      </p:sp>
      <p:sp>
        <p:nvSpPr>
          <p:cNvPr id="5" name="Footer Placeholder 4">
            <a:extLst>
              <a:ext uri="{FF2B5EF4-FFF2-40B4-BE49-F238E27FC236}">
                <a16:creationId xmlns:a16="http://schemas.microsoft.com/office/drawing/2014/main" id="{01D6983B-B82C-E935-B27F-493A88C7BD36}"/>
              </a:ext>
            </a:extLst>
          </p:cNvPr>
          <p:cNvSpPr>
            <a:spLocks noGrp="1"/>
          </p:cNvSpPr>
          <p:nvPr>
            <p:ph type="ftr" sz="quarter" idx="11"/>
          </p:nvPr>
        </p:nvSpPr>
        <p:spPr/>
        <p:txBody>
          <a:bodyPr/>
          <a:lstStyle/>
          <a:p>
            <a:pPr>
              <a:defRPr/>
            </a:pPr>
            <a:r>
              <a:rPr lang="en-US" dirty="0"/>
              <a:t>Contributed by Himanshu (@nycanshu)</a:t>
            </a:r>
          </a:p>
        </p:txBody>
      </p:sp>
      <p:sp>
        <p:nvSpPr>
          <p:cNvPr id="29702" name="Slide Number Placeholder 5">
            <a:extLst>
              <a:ext uri="{FF2B5EF4-FFF2-40B4-BE49-F238E27FC236}">
                <a16:creationId xmlns:a16="http://schemas.microsoft.com/office/drawing/2014/main" id="{E202FAC3-78EA-ACBA-DAEF-6B129E694A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2B202F-ED63-4C98-A5C1-E60485142046}" type="slidenum">
              <a:rPr lang="en-US" altLang="en-US">
                <a:solidFill>
                  <a:srgbClr val="898989"/>
                </a:solidFill>
              </a:rPr>
              <a:pPr/>
              <a:t>21</a:t>
            </a:fld>
            <a:endParaRPr lang="en-US" altLang="en-US">
              <a:solidFill>
                <a:srgbClr val="898989"/>
              </a:solidFill>
            </a:endParaRPr>
          </a:p>
        </p:txBody>
      </p:sp>
      <p:pic>
        <p:nvPicPr>
          <p:cNvPr id="29703" name="Picture 2">
            <a:extLst>
              <a:ext uri="{FF2B5EF4-FFF2-40B4-BE49-F238E27FC236}">
                <a16:creationId xmlns:a16="http://schemas.microsoft.com/office/drawing/2014/main" id="{4A813513-A657-6EC4-8F97-CD20F64D3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05200"/>
            <a:ext cx="7239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89E91-8730-C12D-8EA1-054968FF23B1}"/>
              </a:ext>
            </a:extLst>
          </p:cNvPr>
          <p:cNvSpPr>
            <a:spLocks noGrp="1"/>
          </p:cNvSpPr>
          <p:nvPr>
            <p:ph idx="1"/>
          </p:nvPr>
        </p:nvSpPr>
        <p:spPr>
          <a:xfrm>
            <a:off x="1981200" y="609601"/>
            <a:ext cx="8229600" cy="5516563"/>
          </a:xfrm>
        </p:spPr>
        <p:txBody>
          <a:bodyPr/>
          <a:lstStyle/>
          <a:p>
            <a:pPr>
              <a:defRPr/>
            </a:pPr>
            <a:r>
              <a:rPr lang="en-IN" sz="1600" dirty="0">
                <a:latin typeface="Times New Roman" pitchFamily="18" charset="0"/>
                <a:cs typeface="Times New Roman" pitchFamily="18" charset="0"/>
              </a:rPr>
              <a:t>The network security model represents the secure communication between sender and receiver. This model depicts how the security service has been implemented over the network to prevent the opponent from causing a threat to the authenticity or confidentiality of the data that is being communicated through the network.</a:t>
            </a:r>
          </a:p>
          <a:p>
            <a:pPr marL="0" indent="0">
              <a:buNone/>
              <a:defRPr/>
            </a:pPr>
            <a:endParaRPr lang="en-IN" sz="1600" dirty="0">
              <a:latin typeface="Times New Roman" pitchFamily="18" charset="0"/>
              <a:cs typeface="Times New Roman" pitchFamily="18" charset="0"/>
            </a:endParaRPr>
          </a:p>
          <a:p>
            <a:pPr>
              <a:defRPr/>
            </a:pPr>
            <a:r>
              <a:rPr lang="en-IN" sz="1600" dirty="0">
                <a:latin typeface="Times New Roman" pitchFamily="18" charset="0"/>
                <a:cs typeface="Times New Roman" pitchFamily="18" charset="0"/>
              </a:rPr>
              <a:t>Network security covers a huge amount of technologies, devices and processes</a:t>
            </a:r>
          </a:p>
          <a:p>
            <a:pPr marL="0" indent="0">
              <a:buNone/>
              <a:defRPr/>
            </a:pPr>
            <a:endParaRPr lang="en-IN" sz="1600" dirty="0">
              <a:latin typeface="Times New Roman" pitchFamily="18" charset="0"/>
              <a:cs typeface="Times New Roman" pitchFamily="18" charset="0"/>
            </a:endParaRPr>
          </a:p>
          <a:p>
            <a:pPr>
              <a:defRPr/>
            </a:pPr>
            <a:r>
              <a:rPr lang="en-IN" sz="1600" dirty="0">
                <a:latin typeface="Times New Roman" pitchFamily="18" charset="0"/>
                <a:cs typeface="Times New Roman" pitchFamily="18" charset="0"/>
              </a:rPr>
              <a:t>In simple words, it is a set of rules and regulations designed for protecting and securing the integrity, confidentiality and accessibility of data and computer networks.</a:t>
            </a:r>
          </a:p>
          <a:p>
            <a:pPr marL="0" indent="0">
              <a:buNone/>
              <a:defRPr/>
            </a:pPr>
            <a:endParaRPr lang="en-IN" sz="1600" dirty="0">
              <a:latin typeface="Times New Roman" pitchFamily="18" charset="0"/>
              <a:cs typeface="Times New Roman" pitchFamily="18" charset="0"/>
            </a:endParaRPr>
          </a:p>
          <a:p>
            <a:pPr>
              <a:defRPr/>
            </a:pPr>
            <a:r>
              <a:rPr lang="en-IN" sz="1600" dirty="0">
                <a:latin typeface="Times New Roman" pitchFamily="18" charset="0"/>
                <a:cs typeface="Times New Roman" pitchFamily="18" charset="0"/>
              </a:rPr>
              <a:t>The most common example of network security is password protection which was chosen by itself.</a:t>
            </a:r>
          </a:p>
          <a:p>
            <a:pPr>
              <a:defRPr/>
            </a:pPr>
            <a:endParaRPr lang="en-IN" sz="1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AD5E93C-1A5C-413F-F528-0001CF22F22C}"/>
              </a:ext>
            </a:extLst>
          </p:cNvPr>
          <p:cNvSpPr>
            <a:spLocks noGrp="1"/>
          </p:cNvSpPr>
          <p:nvPr>
            <p:ph type="dt" sz="quarter" idx="10"/>
          </p:nvPr>
        </p:nvSpPr>
        <p:spPr/>
        <p:txBody>
          <a:bodyPr/>
          <a:lstStyle/>
          <a:p>
            <a:pPr>
              <a:defRPr/>
            </a:pPr>
            <a:fld id="{9E96155B-3738-45A3-AFDE-EDB79D52D6F2}" type="datetime1">
              <a:rPr lang="en-US" smtClean="0"/>
              <a:pPr>
                <a:defRPr/>
              </a:pPr>
              <a:t>10/1/2024</a:t>
            </a:fld>
            <a:endParaRPr lang="en-US"/>
          </a:p>
        </p:txBody>
      </p:sp>
      <p:sp>
        <p:nvSpPr>
          <p:cNvPr id="5" name="Footer Placeholder 4">
            <a:extLst>
              <a:ext uri="{FF2B5EF4-FFF2-40B4-BE49-F238E27FC236}">
                <a16:creationId xmlns:a16="http://schemas.microsoft.com/office/drawing/2014/main" id="{8FA8E98C-6DE2-5168-5CF8-D4A51429BB22}"/>
              </a:ext>
            </a:extLst>
          </p:cNvPr>
          <p:cNvSpPr>
            <a:spLocks noGrp="1"/>
          </p:cNvSpPr>
          <p:nvPr>
            <p:ph type="ftr" sz="quarter" idx="11"/>
          </p:nvPr>
        </p:nvSpPr>
        <p:spPr/>
        <p:txBody>
          <a:bodyPr/>
          <a:lstStyle/>
          <a:p>
            <a:pPr>
              <a:defRPr/>
            </a:pPr>
            <a:r>
              <a:rPr lang="en-US" dirty="0"/>
              <a:t>Contributed by Himanshu (@nycanshu)</a:t>
            </a:r>
          </a:p>
        </p:txBody>
      </p:sp>
      <p:sp>
        <p:nvSpPr>
          <p:cNvPr id="30725" name="Slide Number Placeholder 5">
            <a:extLst>
              <a:ext uri="{FF2B5EF4-FFF2-40B4-BE49-F238E27FC236}">
                <a16:creationId xmlns:a16="http://schemas.microsoft.com/office/drawing/2014/main" id="{D2C50914-C9B3-2452-ABD3-632B9C086A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96719A-C1E0-4E10-88E0-29A18A795105}" type="slidenum">
              <a:rPr lang="en-US" altLang="en-US">
                <a:solidFill>
                  <a:srgbClr val="898989"/>
                </a:solidFill>
              </a:rPr>
              <a:pPr/>
              <a:t>22</a:t>
            </a:fld>
            <a:endParaRPr lang="en-US" altLang="en-US">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75206-4BC4-F830-CC19-8ECD6F6E3235}"/>
              </a:ext>
            </a:extLst>
          </p:cNvPr>
          <p:cNvSpPr>
            <a:spLocks noGrp="1"/>
          </p:cNvSpPr>
          <p:nvPr>
            <p:ph type="dt" sz="quarter" idx="10"/>
          </p:nvPr>
        </p:nvSpPr>
        <p:spPr/>
        <p:txBody>
          <a:bodyPr/>
          <a:lstStyle/>
          <a:p>
            <a:pPr>
              <a:defRPr/>
            </a:pPr>
            <a:fld id="{B3CE7E29-37F0-4211-8830-25BAAD4A76B5}" type="datetime1">
              <a:rPr lang="en-US" smtClean="0"/>
              <a:pPr>
                <a:defRPr/>
              </a:pPr>
              <a:t>10/1/2024</a:t>
            </a:fld>
            <a:endParaRPr lang="en-US"/>
          </a:p>
        </p:txBody>
      </p:sp>
      <p:sp>
        <p:nvSpPr>
          <p:cNvPr id="3" name="Footer Placeholder 2">
            <a:extLst>
              <a:ext uri="{FF2B5EF4-FFF2-40B4-BE49-F238E27FC236}">
                <a16:creationId xmlns:a16="http://schemas.microsoft.com/office/drawing/2014/main" id="{A9623127-FAC0-08B0-00CA-1674738C9716}"/>
              </a:ext>
            </a:extLst>
          </p:cNvPr>
          <p:cNvSpPr>
            <a:spLocks noGrp="1"/>
          </p:cNvSpPr>
          <p:nvPr>
            <p:ph type="ftr" sz="quarter" idx="11"/>
          </p:nvPr>
        </p:nvSpPr>
        <p:spPr/>
        <p:txBody>
          <a:bodyPr/>
          <a:lstStyle/>
          <a:p>
            <a:pPr>
              <a:defRPr/>
            </a:pPr>
            <a:r>
              <a:rPr lang="en-US" dirty="0"/>
              <a:t>Contributed by Himanshu (@nycanshu)</a:t>
            </a:r>
          </a:p>
        </p:txBody>
      </p:sp>
      <p:sp>
        <p:nvSpPr>
          <p:cNvPr id="31748" name="Slide Number Placeholder 3">
            <a:extLst>
              <a:ext uri="{FF2B5EF4-FFF2-40B4-BE49-F238E27FC236}">
                <a16:creationId xmlns:a16="http://schemas.microsoft.com/office/drawing/2014/main" id="{0DFFD65A-A013-35C2-ADF4-ACA86724FE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B39BE2-13B7-4AA4-8249-F5EA22E40B63}" type="slidenum">
              <a:rPr lang="en-US" altLang="en-US">
                <a:solidFill>
                  <a:srgbClr val="898989"/>
                </a:solidFill>
              </a:rPr>
              <a:pPr/>
              <a:t>23</a:t>
            </a:fld>
            <a:endParaRPr lang="en-US" altLang="en-US">
              <a:solidFill>
                <a:srgbClr val="898989"/>
              </a:solidFill>
            </a:endParaRPr>
          </a:p>
        </p:txBody>
      </p:sp>
      <p:sp>
        <p:nvSpPr>
          <p:cNvPr id="5" name="Rectangle 4">
            <a:extLst>
              <a:ext uri="{FF2B5EF4-FFF2-40B4-BE49-F238E27FC236}">
                <a16:creationId xmlns:a16="http://schemas.microsoft.com/office/drawing/2014/main" id="{29876EBB-B024-D1DB-B6E6-71251B2F60FE}"/>
              </a:ext>
            </a:extLst>
          </p:cNvPr>
          <p:cNvSpPr/>
          <p:nvPr/>
        </p:nvSpPr>
        <p:spPr>
          <a:xfrm>
            <a:off x="1752600" y="304801"/>
            <a:ext cx="8382000" cy="3940175"/>
          </a:xfrm>
          <a:prstGeom prst="rect">
            <a:avLst/>
          </a:prstGeom>
        </p:spPr>
        <p:txBody>
          <a:bodyPr>
            <a:spAutoFit/>
          </a:bodyPr>
          <a:lstStyle/>
          <a:p>
            <a:pPr>
              <a:defRPr/>
            </a:pPr>
            <a:r>
              <a:rPr lang="en-IN" b="1" dirty="0"/>
              <a:t>Importance of Cryptography and Network Security</a:t>
            </a:r>
          </a:p>
          <a:p>
            <a:pPr>
              <a:defRPr/>
            </a:pPr>
            <a:endParaRPr lang="en-IN" b="1" dirty="0"/>
          </a:p>
          <a:p>
            <a:pPr>
              <a:defRPr/>
            </a:pPr>
            <a:r>
              <a:rPr lang="en-IN" sz="1600" dirty="0">
                <a:latin typeface="Times New Roman" pitchFamily="18" charset="0"/>
                <a:cs typeface="Times New Roman" pitchFamily="18" charset="0"/>
              </a:rPr>
              <a:t>Cryptography is very important for protecting private information from third-party access. Some of the importance of cryptography are given below:</a:t>
            </a:r>
          </a:p>
          <a:p>
            <a:pPr>
              <a:defRPr/>
            </a:pPr>
            <a:endParaRPr lang="en-IN" sz="1600" dirty="0">
              <a:latin typeface="Times New Roman" pitchFamily="18" charset="0"/>
              <a:cs typeface="Times New Roman" pitchFamily="18" charset="0"/>
            </a:endParaRPr>
          </a:p>
          <a:p>
            <a:pPr marL="285750" indent="-285750">
              <a:buFont typeface="Arial" pitchFamily="34" charset="0"/>
              <a:buChar char="•"/>
              <a:defRPr/>
            </a:pPr>
            <a:r>
              <a:rPr lang="en-IN" sz="1600" dirty="0">
                <a:latin typeface="Times New Roman" pitchFamily="18" charset="0"/>
                <a:cs typeface="Times New Roman" pitchFamily="18" charset="0"/>
              </a:rPr>
              <a:t>For secure communication, data transmission and transactions.</a:t>
            </a:r>
          </a:p>
          <a:p>
            <a:pPr marL="285750" indent="-285750">
              <a:buFont typeface="Arial" pitchFamily="34" charset="0"/>
              <a:buChar char="•"/>
              <a:defRPr/>
            </a:pPr>
            <a:r>
              <a:rPr lang="en-IN" sz="1600" dirty="0">
                <a:latin typeface="Times New Roman" pitchFamily="18" charset="0"/>
                <a:cs typeface="Times New Roman" pitchFamily="18" charset="0"/>
              </a:rPr>
              <a:t>To safeguard personal information</a:t>
            </a:r>
          </a:p>
          <a:p>
            <a:pPr marL="285750" indent="-285750">
              <a:buFont typeface="Arial" pitchFamily="34" charset="0"/>
              <a:buChar char="•"/>
              <a:defRPr/>
            </a:pPr>
            <a:r>
              <a:rPr lang="en-IN" sz="1600" dirty="0">
                <a:latin typeface="Times New Roman" pitchFamily="18" charset="0"/>
                <a:cs typeface="Times New Roman" pitchFamily="18" charset="0"/>
              </a:rPr>
              <a:t>For ensuring the data confidentiality</a:t>
            </a:r>
          </a:p>
          <a:p>
            <a:pPr marL="285750" indent="-285750">
              <a:buFont typeface="Arial" pitchFamily="34" charset="0"/>
              <a:buChar char="•"/>
              <a:defRPr/>
            </a:pPr>
            <a:r>
              <a:rPr lang="en-IN" sz="1600" dirty="0">
                <a:latin typeface="Times New Roman" pitchFamily="18" charset="0"/>
                <a:cs typeface="Times New Roman" pitchFamily="18" charset="0"/>
              </a:rPr>
              <a:t>For the protection of data from unauthorized access.</a:t>
            </a:r>
          </a:p>
          <a:p>
            <a:pPr marL="285750" indent="-285750">
              <a:buFont typeface="Arial" pitchFamily="34" charset="0"/>
              <a:buChar char="•"/>
              <a:defRPr/>
            </a:pPr>
            <a:r>
              <a:rPr lang="en-IN" sz="1600" dirty="0">
                <a:latin typeface="Times New Roman" pitchFamily="18" charset="0"/>
                <a:cs typeface="Times New Roman" pitchFamily="18" charset="0"/>
              </a:rPr>
              <a:t>To authenticate the source of data</a:t>
            </a:r>
          </a:p>
          <a:p>
            <a:pPr marL="285750" indent="-285750">
              <a:buFont typeface="Arial" pitchFamily="34" charset="0"/>
              <a:buChar char="•"/>
              <a:defRPr/>
            </a:pPr>
            <a:r>
              <a:rPr lang="en-IN" sz="1600" dirty="0">
                <a:latin typeface="Times New Roman" pitchFamily="18" charset="0"/>
                <a:cs typeface="Times New Roman" pitchFamily="18" charset="0"/>
              </a:rPr>
              <a:t>To establish trust between two communicating parties</a:t>
            </a:r>
            <a:r>
              <a:rPr lang="en-IN" dirty="0"/>
              <a:t>.</a:t>
            </a:r>
          </a:p>
          <a:p>
            <a:pPr>
              <a:defRPr/>
            </a:pPr>
            <a:endParaRPr lang="en-IN" dirty="0"/>
          </a:p>
          <a:p>
            <a:pPr>
              <a:defRPr/>
            </a:pPr>
            <a:r>
              <a:rPr lang="en-IN" sz="1600" dirty="0">
                <a:latin typeface="Times New Roman" pitchFamily="18" charset="0"/>
                <a:cs typeface="Times New Roman" pitchFamily="18" charset="0"/>
              </a:rPr>
              <a:t>Cryptography provides above all features by converting the sender message into an unreadable format while transmitting over the network so that it can not be accessed by any </a:t>
            </a:r>
            <a:r>
              <a:rPr lang="en-IN" sz="1600" b="1" dirty="0">
                <a:latin typeface="Times New Roman" pitchFamily="18" charset="0"/>
                <a:cs typeface="Times New Roman" pitchFamily="18" charset="0"/>
              </a:rPr>
              <a:t>unauthorized user</a:t>
            </a:r>
            <a:endParaRPr lang="en-IN" sz="1600" dirty="0">
              <a:latin typeface="Times New Roman" pitchFamily="18" charset="0"/>
              <a:cs typeface="Times New Roman" pitchFamily="18" charset="0"/>
            </a:endParaRPr>
          </a:p>
          <a:p>
            <a:pPr>
              <a:defRPr/>
            </a:pPr>
            <a:endParaRPr lang="en-IN"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D8919-AF1A-772E-53CC-74CB0175D9BD}"/>
              </a:ext>
            </a:extLst>
          </p:cNvPr>
          <p:cNvSpPr>
            <a:spLocks noGrp="1"/>
          </p:cNvSpPr>
          <p:nvPr>
            <p:ph type="dt" sz="quarter" idx="10"/>
          </p:nvPr>
        </p:nvSpPr>
        <p:spPr/>
        <p:txBody>
          <a:bodyPr/>
          <a:lstStyle/>
          <a:p>
            <a:pPr>
              <a:defRPr/>
            </a:pPr>
            <a:fld id="{B3CE7E29-37F0-4211-8830-25BAAD4A76B5}" type="datetime1">
              <a:rPr lang="en-US" smtClean="0"/>
              <a:pPr>
                <a:defRPr/>
              </a:pPr>
              <a:t>10/1/2024</a:t>
            </a:fld>
            <a:endParaRPr lang="en-US"/>
          </a:p>
        </p:txBody>
      </p:sp>
      <p:sp>
        <p:nvSpPr>
          <p:cNvPr id="3" name="Footer Placeholder 2">
            <a:extLst>
              <a:ext uri="{FF2B5EF4-FFF2-40B4-BE49-F238E27FC236}">
                <a16:creationId xmlns:a16="http://schemas.microsoft.com/office/drawing/2014/main" id="{88F65EF1-11B3-5088-AA24-14D197B9B465}"/>
              </a:ext>
            </a:extLst>
          </p:cNvPr>
          <p:cNvSpPr>
            <a:spLocks noGrp="1"/>
          </p:cNvSpPr>
          <p:nvPr>
            <p:ph type="ftr" sz="quarter" idx="11"/>
          </p:nvPr>
        </p:nvSpPr>
        <p:spPr/>
        <p:txBody>
          <a:bodyPr/>
          <a:lstStyle/>
          <a:p>
            <a:pPr>
              <a:defRPr/>
            </a:pPr>
            <a:r>
              <a:rPr lang="en-US" dirty="0"/>
              <a:t>Contributed by Himanshu (@nycanshu)</a:t>
            </a:r>
          </a:p>
        </p:txBody>
      </p:sp>
      <p:sp>
        <p:nvSpPr>
          <p:cNvPr id="32772" name="Slide Number Placeholder 3">
            <a:extLst>
              <a:ext uri="{FF2B5EF4-FFF2-40B4-BE49-F238E27FC236}">
                <a16:creationId xmlns:a16="http://schemas.microsoft.com/office/drawing/2014/main" id="{0698A0B4-CEAC-6E4E-9BBE-A6B1109EF0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224D80-2C1D-4A98-AC88-422A5E314FB3}" type="slidenum">
              <a:rPr lang="en-US" altLang="en-US">
                <a:solidFill>
                  <a:srgbClr val="898989"/>
                </a:solidFill>
              </a:rPr>
              <a:pPr/>
              <a:t>24</a:t>
            </a:fld>
            <a:endParaRPr lang="en-US" altLang="en-US">
              <a:solidFill>
                <a:srgbClr val="898989"/>
              </a:solidFill>
            </a:endParaRPr>
          </a:p>
        </p:txBody>
      </p:sp>
      <p:sp>
        <p:nvSpPr>
          <p:cNvPr id="5" name="Rectangle 4">
            <a:extLst>
              <a:ext uri="{FF2B5EF4-FFF2-40B4-BE49-F238E27FC236}">
                <a16:creationId xmlns:a16="http://schemas.microsoft.com/office/drawing/2014/main" id="{70F1889C-3AE9-A8D2-582B-5F9C5D042B3B}"/>
              </a:ext>
            </a:extLst>
          </p:cNvPr>
          <p:cNvSpPr/>
          <p:nvPr/>
        </p:nvSpPr>
        <p:spPr>
          <a:xfrm>
            <a:off x="2038350" y="533400"/>
            <a:ext cx="7848600" cy="3786188"/>
          </a:xfrm>
          <a:prstGeom prst="rect">
            <a:avLst/>
          </a:prstGeom>
        </p:spPr>
        <p:txBody>
          <a:bodyPr>
            <a:spAutoFit/>
          </a:bodyPr>
          <a:lstStyle/>
          <a:p>
            <a:pPr>
              <a:defRPr/>
            </a:pPr>
            <a:r>
              <a:rPr lang="en-IN" sz="1600" b="1" dirty="0">
                <a:latin typeface="Times New Roman" pitchFamily="18" charset="0"/>
                <a:cs typeface="Times New Roman" pitchFamily="18" charset="0"/>
              </a:rPr>
              <a:t>Importance of Network Security</a:t>
            </a:r>
          </a:p>
          <a:p>
            <a:pPr>
              <a:defRPr/>
            </a:pPr>
            <a:endParaRPr lang="en-IN" sz="1600" b="1" dirty="0">
              <a:latin typeface="Times New Roman" pitchFamily="18" charset="0"/>
              <a:cs typeface="Times New Roman" pitchFamily="18" charset="0"/>
            </a:endParaRPr>
          </a:p>
          <a:p>
            <a:pPr marL="285750" indent="-285750">
              <a:buFont typeface="Arial" pitchFamily="34" charset="0"/>
              <a:buChar char="•"/>
              <a:defRPr/>
            </a:pPr>
            <a:r>
              <a:rPr lang="en-IN" sz="1600" dirty="0">
                <a:latin typeface="Times New Roman" pitchFamily="18" charset="0"/>
                <a:cs typeface="Times New Roman" pitchFamily="18" charset="0"/>
              </a:rPr>
              <a:t>To protect sensitive information safe from cyber-attacks.</a:t>
            </a:r>
          </a:p>
          <a:p>
            <a:pPr marL="285750" indent="-285750">
              <a:buFont typeface="Arial" pitchFamily="34" charset="0"/>
              <a:buChar char="•"/>
              <a:defRPr/>
            </a:pPr>
            <a:endParaRPr lang="en-IN" sz="1600" dirty="0">
              <a:latin typeface="Times New Roman" pitchFamily="18" charset="0"/>
              <a:cs typeface="Times New Roman" pitchFamily="18" charset="0"/>
            </a:endParaRPr>
          </a:p>
          <a:p>
            <a:pPr marL="285750" indent="-285750">
              <a:buFont typeface="Arial" pitchFamily="34" charset="0"/>
              <a:buChar char="•"/>
              <a:defRPr/>
            </a:pPr>
            <a:r>
              <a:rPr lang="en-IN" sz="1600" dirty="0">
                <a:latin typeface="Times New Roman" pitchFamily="18" charset="0"/>
                <a:cs typeface="Times New Roman" pitchFamily="18" charset="0"/>
              </a:rPr>
              <a:t>This is important to secure </a:t>
            </a:r>
            <a:r>
              <a:rPr lang="en-IN" sz="1600" b="1" dirty="0">
                <a:latin typeface="Times New Roman" pitchFamily="18" charset="0"/>
                <a:cs typeface="Times New Roman" pitchFamily="18" charset="0"/>
              </a:rPr>
              <a:t>sensitive data</a:t>
            </a:r>
            <a:r>
              <a:rPr lang="en-IN" sz="1600" dirty="0">
                <a:latin typeface="Times New Roman" pitchFamily="18" charset="0"/>
                <a:cs typeface="Times New Roman" pitchFamily="18" charset="0"/>
              </a:rPr>
              <a:t> safe from cyber attacks and to ensure that the network is usable and can be trusted</a:t>
            </a:r>
          </a:p>
          <a:p>
            <a:pPr marL="285750" indent="-285750">
              <a:buFont typeface="Arial" pitchFamily="34" charset="0"/>
              <a:buChar char="•"/>
              <a:defRPr/>
            </a:pPr>
            <a:endParaRPr lang="en-IN" sz="1600" dirty="0">
              <a:latin typeface="Times New Roman" pitchFamily="18" charset="0"/>
              <a:cs typeface="Times New Roman" pitchFamily="18" charset="0"/>
            </a:endParaRPr>
          </a:p>
          <a:p>
            <a:pPr marL="285750" indent="-285750">
              <a:buFont typeface="Arial" pitchFamily="34" charset="0"/>
              <a:buChar char="•"/>
              <a:defRPr/>
            </a:pPr>
            <a:r>
              <a:rPr lang="en-IN" sz="1600" dirty="0">
                <a:latin typeface="Times New Roman" pitchFamily="18" charset="0"/>
                <a:cs typeface="Times New Roman" pitchFamily="18" charset="0"/>
              </a:rPr>
              <a:t>Network security protects the data of the client by ensuring that hackers can not get into your </a:t>
            </a:r>
            <a:r>
              <a:rPr lang="en-IN" sz="1600" b="1" dirty="0">
                <a:latin typeface="Times New Roman" pitchFamily="18" charset="0"/>
                <a:cs typeface="Times New Roman" pitchFamily="18" charset="0"/>
              </a:rPr>
              <a:t>network easily</a:t>
            </a:r>
            <a:r>
              <a:rPr lang="en-IN" sz="1600" dirty="0">
                <a:latin typeface="Times New Roman" pitchFamily="18" charset="0"/>
                <a:cs typeface="Times New Roman" pitchFamily="18" charset="0"/>
              </a:rPr>
              <a:t>.</a:t>
            </a:r>
          </a:p>
          <a:p>
            <a:pPr marL="285750" indent="-285750">
              <a:buFont typeface="Arial" pitchFamily="34" charset="0"/>
              <a:buChar char="•"/>
              <a:defRPr/>
            </a:pPr>
            <a:endParaRPr lang="en-IN" sz="1600" dirty="0">
              <a:latin typeface="Times New Roman" pitchFamily="18" charset="0"/>
              <a:cs typeface="Times New Roman" pitchFamily="18" charset="0"/>
            </a:endParaRPr>
          </a:p>
          <a:p>
            <a:pPr marL="285750" indent="-285750">
              <a:buFont typeface="Arial" pitchFamily="34" charset="0"/>
              <a:buChar char="•"/>
              <a:defRPr/>
            </a:pPr>
            <a:r>
              <a:rPr lang="en-IN" sz="1600" dirty="0">
                <a:latin typeface="Times New Roman" pitchFamily="18" charset="0"/>
                <a:cs typeface="Times New Roman" pitchFamily="18" charset="0"/>
              </a:rPr>
              <a:t>Network security also improves the performance of the network by ensuring that the system is not slowed down due to redundant tools and data.</a:t>
            </a:r>
          </a:p>
          <a:p>
            <a:pPr marL="285750" indent="-285750">
              <a:buFont typeface="Arial" pitchFamily="34" charset="0"/>
              <a:buChar char="•"/>
              <a:defRPr/>
            </a:pPr>
            <a:endParaRPr lang="en-IN" sz="1600" dirty="0">
              <a:latin typeface="Times New Roman" pitchFamily="18" charset="0"/>
              <a:cs typeface="Times New Roman" pitchFamily="18" charset="0"/>
            </a:endParaRPr>
          </a:p>
          <a:p>
            <a:pPr marL="285750" indent="-285750">
              <a:buFont typeface="Arial" pitchFamily="34" charset="0"/>
              <a:buChar char="•"/>
              <a:defRPr/>
            </a:pPr>
            <a:r>
              <a:rPr lang="en-IN" sz="1600" dirty="0">
                <a:latin typeface="Times New Roman" pitchFamily="18" charset="0"/>
                <a:cs typeface="Times New Roman" pitchFamily="18" charset="0"/>
              </a:rPr>
              <a:t>To protect the network from a </a:t>
            </a:r>
            <a:r>
              <a:rPr lang="en-IN" sz="1600" b="1" dirty="0">
                <a:latin typeface="Times New Roman" pitchFamily="18" charset="0"/>
                <a:cs typeface="Times New Roman" pitchFamily="18" charset="0"/>
              </a:rPr>
              <a:t>ransomware attack</a:t>
            </a:r>
            <a:r>
              <a:rPr lang="en-IN" sz="1600" dirty="0">
                <a:latin typeface="Times New Roman" pitchFamily="18" charset="0"/>
                <a:cs typeface="Times New Roman" pitchFamily="18" charset="0"/>
              </a:rPr>
              <a:t>. Ransomware is a common type of attack that blocks access to your data until you pay the ransom.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0B1E0-0154-E922-BB27-E9FFA243FAE5}"/>
              </a:ext>
            </a:extLst>
          </p:cNvPr>
          <p:cNvSpPr>
            <a:spLocks noGrp="1"/>
          </p:cNvSpPr>
          <p:nvPr>
            <p:ph type="dt" sz="quarter" idx="10"/>
          </p:nvPr>
        </p:nvSpPr>
        <p:spPr/>
        <p:txBody>
          <a:bodyPr/>
          <a:lstStyle/>
          <a:p>
            <a:pPr>
              <a:defRPr/>
            </a:pPr>
            <a:fld id="{B3CE7E29-37F0-4211-8830-25BAAD4A76B5}" type="datetime1">
              <a:rPr lang="en-US" smtClean="0"/>
              <a:pPr>
                <a:defRPr/>
              </a:pPr>
              <a:t>10/1/2024</a:t>
            </a:fld>
            <a:endParaRPr lang="en-US"/>
          </a:p>
        </p:txBody>
      </p:sp>
      <p:sp>
        <p:nvSpPr>
          <p:cNvPr id="33796" name="Slide Number Placeholder 3">
            <a:extLst>
              <a:ext uri="{FF2B5EF4-FFF2-40B4-BE49-F238E27FC236}">
                <a16:creationId xmlns:a16="http://schemas.microsoft.com/office/drawing/2014/main" id="{2B1EFD3C-10AA-63FA-401B-A1B7F709D9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770D74-8F31-4329-9BA6-BA6680237B14}" type="slidenum">
              <a:rPr lang="en-US" altLang="en-US">
                <a:solidFill>
                  <a:srgbClr val="898989"/>
                </a:solidFill>
              </a:rPr>
              <a:pPr/>
              <a:t>25</a:t>
            </a:fld>
            <a:endParaRPr lang="en-US" altLang="en-US">
              <a:solidFill>
                <a:srgbClr val="898989"/>
              </a:solidFill>
            </a:endParaRPr>
          </a:p>
        </p:txBody>
      </p:sp>
      <p:sp>
        <p:nvSpPr>
          <p:cNvPr id="5" name="Rectangle 4">
            <a:extLst>
              <a:ext uri="{FF2B5EF4-FFF2-40B4-BE49-F238E27FC236}">
                <a16:creationId xmlns:a16="http://schemas.microsoft.com/office/drawing/2014/main" id="{5311CF90-5521-2E43-4040-DEC544AF804D}"/>
              </a:ext>
            </a:extLst>
          </p:cNvPr>
          <p:cNvSpPr/>
          <p:nvPr/>
        </p:nvSpPr>
        <p:spPr>
          <a:xfrm>
            <a:off x="2057400" y="762000"/>
            <a:ext cx="7772400" cy="4032250"/>
          </a:xfrm>
          <a:prstGeom prst="rect">
            <a:avLst/>
          </a:prstGeom>
        </p:spPr>
        <p:txBody>
          <a:bodyPr>
            <a:spAutoFit/>
          </a:bodyPr>
          <a:lstStyle/>
          <a:p>
            <a:pPr>
              <a:defRPr/>
            </a:pPr>
            <a:r>
              <a:rPr lang="en-IN" sz="1600" b="1" dirty="0">
                <a:latin typeface="Times New Roman" pitchFamily="18" charset="0"/>
                <a:cs typeface="Times New Roman" pitchFamily="18" charset="0"/>
              </a:rPr>
              <a:t>Cryptography Applications</a:t>
            </a:r>
          </a:p>
          <a:p>
            <a:pPr>
              <a:defRPr/>
            </a:pPr>
            <a:endParaRPr lang="en-IN" sz="1600" b="1" dirty="0">
              <a:latin typeface="Times New Roman" pitchFamily="18" charset="0"/>
              <a:cs typeface="Times New Roman" pitchFamily="18" charset="0"/>
            </a:endParaRPr>
          </a:p>
          <a:p>
            <a:pPr marL="285750" indent="-285750">
              <a:buFont typeface="Arial" pitchFamily="34" charset="0"/>
              <a:buChar char="•"/>
              <a:defRPr/>
            </a:pPr>
            <a:r>
              <a:rPr lang="en-IN" sz="1600" dirty="0">
                <a:latin typeface="Times New Roman" pitchFamily="18" charset="0"/>
                <a:cs typeface="Times New Roman" pitchFamily="18" charset="0"/>
              </a:rPr>
              <a:t>Authentication/Digital Signatures</a:t>
            </a:r>
          </a:p>
          <a:p>
            <a:pPr marL="285750" indent="-285750">
              <a:buFont typeface="Arial" pitchFamily="34" charset="0"/>
              <a:buChar char="•"/>
              <a:defRPr/>
            </a:pPr>
            <a:r>
              <a:rPr lang="en-IN" sz="1600" dirty="0">
                <a:latin typeface="Times New Roman" pitchFamily="18" charset="0"/>
                <a:cs typeface="Times New Roman" pitchFamily="18" charset="0"/>
              </a:rPr>
              <a:t>Time Stamping</a:t>
            </a:r>
          </a:p>
          <a:p>
            <a:pPr marL="285750" indent="-285750">
              <a:buFont typeface="Arial" pitchFamily="34" charset="0"/>
              <a:buChar char="•"/>
              <a:defRPr/>
            </a:pPr>
            <a:r>
              <a:rPr lang="en-IN" sz="1600" dirty="0">
                <a:latin typeface="Times New Roman" pitchFamily="18" charset="0"/>
                <a:cs typeface="Times New Roman" pitchFamily="18" charset="0"/>
              </a:rPr>
              <a:t>Electronic Money</a:t>
            </a:r>
          </a:p>
          <a:p>
            <a:pPr marL="285750" indent="-285750">
              <a:buFont typeface="Arial" pitchFamily="34" charset="0"/>
              <a:buChar char="•"/>
              <a:defRPr/>
            </a:pPr>
            <a:r>
              <a:rPr lang="en-IN" sz="1600" dirty="0">
                <a:latin typeface="Times New Roman" pitchFamily="18" charset="0"/>
                <a:cs typeface="Times New Roman" pitchFamily="18" charset="0"/>
              </a:rPr>
              <a:t>Encryption/Decryption in email</a:t>
            </a:r>
          </a:p>
          <a:p>
            <a:pPr marL="285750" indent="-285750">
              <a:buFont typeface="Arial" pitchFamily="34" charset="0"/>
              <a:buChar char="•"/>
              <a:defRPr/>
            </a:pPr>
            <a:r>
              <a:rPr lang="en-IN" sz="1600" dirty="0" err="1">
                <a:latin typeface="Times New Roman" pitchFamily="18" charset="0"/>
                <a:cs typeface="Times New Roman" pitchFamily="18" charset="0"/>
              </a:rPr>
              <a:t>WhatsApp</a:t>
            </a:r>
            <a:r>
              <a:rPr lang="en-IN" sz="1600" dirty="0">
                <a:latin typeface="Times New Roman" pitchFamily="18" charset="0"/>
                <a:cs typeface="Times New Roman" pitchFamily="18" charset="0"/>
              </a:rPr>
              <a:t> Encryption</a:t>
            </a:r>
          </a:p>
          <a:p>
            <a:pPr marL="285750" indent="-285750">
              <a:buFont typeface="Arial" pitchFamily="34" charset="0"/>
              <a:buChar char="•"/>
              <a:defRPr/>
            </a:pPr>
            <a:r>
              <a:rPr lang="en-IN" sz="1600" dirty="0" err="1">
                <a:latin typeface="Times New Roman" pitchFamily="18" charset="0"/>
                <a:cs typeface="Times New Roman" pitchFamily="18" charset="0"/>
              </a:rPr>
              <a:t>Instagram</a:t>
            </a:r>
            <a:r>
              <a:rPr lang="en-IN" sz="1600" dirty="0">
                <a:latin typeface="Times New Roman" pitchFamily="18" charset="0"/>
                <a:cs typeface="Times New Roman" pitchFamily="18" charset="0"/>
              </a:rPr>
              <a:t> Encryption</a:t>
            </a:r>
          </a:p>
          <a:p>
            <a:pPr marL="285750" indent="-285750">
              <a:buFont typeface="Arial" pitchFamily="34" charset="0"/>
              <a:buChar char="•"/>
              <a:defRPr/>
            </a:pPr>
            <a:r>
              <a:rPr lang="en-IN" sz="1600" dirty="0" err="1">
                <a:latin typeface="Times New Roman" pitchFamily="18" charset="0"/>
                <a:cs typeface="Times New Roman" pitchFamily="18" charset="0"/>
              </a:rPr>
              <a:t>Sim</a:t>
            </a:r>
            <a:r>
              <a:rPr lang="en-IN" sz="1600" dirty="0">
                <a:latin typeface="Times New Roman" pitchFamily="18" charset="0"/>
                <a:cs typeface="Times New Roman" pitchFamily="18" charset="0"/>
              </a:rPr>
              <a:t> card Authentication</a:t>
            </a:r>
          </a:p>
          <a:p>
            <a:pPr marL="285750" indent="-285750">
              <a:buFont typeface="Arial" pitchFamily="34" charset="0"/>
              <a:buChar char="•"/>
              <a:defRPr/>
            </a:pPr>
            <a:endParaRPr lang="en-IN" sz="1600" dirty="0">
              <a:latin typeface="Times New Roman" pitchFamily="18" charset="0"/>
              <a:cs typeface="Times New Roman" pitchFamily="18" charset="0"/>
            </a:endParaRPr>
          </a:p>
          <a:p>
            <a:pPr>
              <a:defRPr/>
            </a:pPr>
            <a:r>
              <a:rPr lang="en-IN" sz="1600" b="1" dirty="0">
                <a:latin typeface="Times New Roman" pitchFamily="18" charset="0"/>
                <a:cs typeface="Times New Roman" pitchFamily="18" charset="0"/>
              </a:rPr>
              <a:t>Network </a:t>
            </a:r>
            <a:r>
              <a:rPr lang="en-IN" sz="1600" b="1">
                <a:latin typeface="Times New Roman" pitchFamily="18" charset="0"/>
                <a:cs typeface="Times New Roman" pitchFamily="18" charset="0"/>
              </a:rPr>
              <a:t>Security Applications</a:t>
            </a:r>
          </a:p>
          <a:p>
            <a:pPr>
              <a:defRPr/>
            </a:pPr>
            <a:endParaRPr lang="en-IN" sz="1600" b="1" dirty="0">
              <a:latin typeface="Times New Roman" pitchFamily="18" charset="0"/>
              <a:cs typeface="Times New Roman" pitchFamily="18" charset="0"/>
            </a:endParaRPr>
          </a:p>
          <a:p>
            <a:pPr marL="285750" indent="-285750">
              <a:buFont typeface="Arial" pitchFamily="34" charset="0"/>
              <a:buChar char="•"/>
              <a:defRPr/>
            </a:pPr>
            <a:r>
              <a:rPr lang="en-IN" sz="1600" dirty="0">
                <a:latin typeface="Times New Roman" pitchFamily="18" charset="0"/>
                <a:cs typeface="Times New Roman" pitchFamily="18" charset="0"/>
              </a:rPr>
              <a:t>Protection of network.</a:t>
            </a:r>
          </a:p>
          <a:p>
            <a:pPr marL="285750" indent="-285750">
              <a:buFont typeface="Arial" pitchFamily="34" charset="0"/>
              <a:buChar char="•"/>
              <a:defRPr/>
            </a:pPr>
            <a:r>
              <a:rPr lang="en-IN" sz="1600" dirty="0">
                <a:latin typeface="Times New Roman" pitchFamily="18" charset="0"/>
                <a:cs typeface="Times New Roman" pitchFamily="18" charset="0"/>
              </a:rPr>
              <a:t>Protection from intrusions.</a:t>
            </a:r>
          </a:p>
          <a:p>
            <a:pPr marL="285750" indent="-285750">
              <a:buFont typeface="Arial" pitchFamily="34" charset="0"/>
              <a:buChar char="•"/>
              <a:defRPr/>
            </a:pPr>
            <a:r>
              <a:rPr lang="en-IN" sz="1600" dirty="0">
                <a:latin typeface="Times New Roman" pitchFamily="18" charset="0"/>
                <a:cs typeface="Times New Roman" pitchFamily="18" charset="0"/>
              </a:rPr>
              <a:t>To protect from threats.</a:t>
            </a:r>
          </a:p>
          <a:p>
            <a:pPr marL="285750" indent="-285750">
              <a:buFont typeface="Arial" pitchFamily="34" charset="0"/>
              <a:buChar char="•"/>
              <a:defRPr/>
            </a:pPr>
            <a:r>
              <a:rPr lang="en-IN" sz="1600" dirty="0">
                <a:latin typeface="Times New Roman" pitchFamily="18" charset="0"/>
                <a:cs typeface="Times New Roman" pitchFamily="18" charset="0"/>
              </a:rPr>
              <a:t>Protection of data from breaches</a:t>
            </a:r>
          </a:p>
        </p:txBody>
      </p:sp>
      <p:pic>
        <p:nvPicPr>
          <p:cNvPr id="8" name="Picture 7">
            <a:extLst>
              <a:ext uri="{FF2B5EF4-FFF2-40B4-BE49-F238E27FC236}">
                <a16:creationId xmlns:a16="http://schemas.microsoft.com/office/drawing/2014/main" id="{2B474729-7FF4-B783-90FC-3390EAF777FC}"/>
              </a:ext>
            </a:extLst>
          </p:cNvPr>
          <p:cNvPicPr>
            <a:picLocks noChangeAspect="1"/>
          </p:cNvPicPr>
          <p:nvPr/>
        </p:nvPicPr>
        <p:blipFill>
          <a:blip r:embed="rId3"/>
          <a:stretch>
            <a:fillRect/>
          </a:stretch>
        </p:blipFill>
        <p:spPr>
          <a:xfrm>
            <a:off x="4180001" y="6356350"/>
            <a:ext cx="4114800" cy="3714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FD5D9AB-2899-433C-4827-3F4CD1FB036D}"/>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Model for Network Access Security</a:t>
            </a:r>
          </a:p>
        </p:txBody>
      </p:sp>
      <p:sp>
        <p:nvSpPr>
          <p:cNvPr id="34819" name="Content Placeholder 2">
            <a:extLst>
              <a:ext uri="{FF2B5EF4-FFF2-40B4-BE49-F238E27FC236}">
                <a16:creationId xmlns:a16="http://schemas.microsoft.com/office/drawing/2014/main" id="{779CA38E-B6F3-6C2C-B224-621CEA263B2E}"/>
              </a:ext>
            </a:extLst>
          </p:cNvPr>
          <p:cNvSpPr>
            <a:spLocks noGrp="1"/>
          </p:cNvSpPr>
          <p:nvPr>
            <p:ph idx="1"/>
          </p:nvPr>
        </p:nvSpPr>
        <p:spPr>
          <a:xfrm>
            <a:off x="1981200" y="914401"/>
            <a:ext cx="8229600" cy="52117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Select appropriate gatekeeper functions to identify users.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Implement security controls to ensure only authorized users access designated information or resources.</a:t>
            </a:r>
          </a:p>
          <a:p>
            <a:pPr marL="0" indent="1588" algn="just">
              <a:lnSpc>
                <a:spcPct val="150000"/>
              </a:lnSpc>
              <a:spcBef>
                <a:spcPct val="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6093FD9-116A-7D73-5DF4-759C58D63FFD}"/>
              </a:ext>
            </a:extLst>
          </p:cNvPr>
          <p:cNvSpPr>
            <a:spLocks noGrp="1"/>
          </p:cNvSpPr>
          <p:nvPr>
            <p:ph type="dt" sz="quarter" idx="10"/>
          </p:nvPr>
        </p:nvSpPr>
        <p:spPr/>
        <p:txBody>
          <a:bodyPr/>
          <a:lstStyle/>
          <a:p>
            <a:pPr>
              <a:defRPr/>
            </a:pPr>
            <a:fld id="{DA4D6A73-E0C1-4755-B7D3-92E699685A75}" type="datetime1">
              <a:rPr lang="en-US"/>
              <a:pPr>
                <a:defRPr/>
              </a:pPr>
              <a:t>10/1/2024</a:t>
            </a:fld>
            <a:endParaRPr lang="en-US"/>
          </a:p>
        </p:txBody>
      </p:sp>
      <p:sp>
        <p:nvSpPr>
          <p:cNvPr id="5" name="Footer Placeholder 4">
            <a:extLst>
              <a:ext uri="{FF2B5EF4-FFF2-40B4-BE49-F238E27FC236}">
                <a16:creationId xmlns:a16="http://schemas.microsoft.com/office/drawing/2014/main" id="{7B5ADDB5-B5F2-A3E4-1B1A-7E2500C5729B}"/>
              </a:ext>
            </a:extLst>
          </p:cNvPr>
          <p:cNvSpPr>
            <a:spLocks noGrp="1"/>
          </p:cNvSpPr>
          <p:nvPr>
            <p:ph type="ftr" sz="quarter" idx="11"/>
          </p:nvPr>
        </p:nvSpPr>
        <p:spPr/>
        <p:txBody>
          <a:bodyPr/>
          <a:lstStyle/>
          <a:p>
            <a:pPr>
              <a:defRPr/>
            </a:pPr>
            <a:r>
              <a:rPr lang="en-US" dirty="0"/>
              <a:t>Contributed by Himanshu (@nycanshu)</a:t>
            </a:r>
          </a:p>
        </p:txBody>
      </p:sp>
      <p:sp>
        <p:nvSpPr>
          <p:cNvPr id="34822" name="Slide Number Placeholder 5">
            <a:extLst>
              <a:ext uri="{FF2B5EF4-FFF2-40B4-BE49-F238E27FC236}">
                <a16:creationId xmlns:a16="http://schemas.microsoft.com/office/drawing/2014/main" id="{343E0C6F-5D2A-2E8A-9858-D74659C8E4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E876CE3-DC24-4937-A761-DB3EC596157C}" type="slidenum">
              <a:rPr lang="en-US" altLang="en-US">
                <a:solidFill>
                  <a:srgbClr val="898989"/>
                </a:solidFill>
              </a:rPr>
              <a:pPr/>
              <a:t>26</a:t>
            </a:fld>
            <a:endParaRPr lang="en-US" altLang="en-US">
              <a:solidFill>
                <a:srgbClr val="898989"/>
              </a:solidFill>
            </a:endParaRPr>
          </a:p>
        </p:txBody>
      </p:sp>
      <p:pic>
        <p:nvPicPr>
          <p:cNvPr id="34823" name="Picture 2">
            <a:extLst>
              <a:ext uri="{FF2B5EF4-FFF2-40B4-BE49-F238E27FC236}">
                <a16:creationId xmlns:a16="http://schemas.microsoft.com/office/drawing/2014/main" id="{08CB3063-0653-1F1B-1E6C-F85ACBEE3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2514601"/>
            <a:ext cx="70199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957B1E9-C6EB-7F29-AE0B-94EDBEB6EDB5}"/>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Basic Terminologies in Cryptography</a:t>
            </a:r>
            <a:endParaRPr lang="en-US" altLang="en-US" sz="2800"/>
          </a:p>
        </p:txBody>
      </p:sp>
      <p:sp>
        <p:nvSpPr>
          <p:cNvPr id="35843" name="Content Placeholder 2">
            <a:extLst>
              <a:ext uri="{FF2B5EF4-FFF2-40B4-BE49-F238E27FC236}">
                <a16:creationId xmlns:a16="http://schemas.microsoft.com/office/drawing/2014/main" id="{F66D1D25-6657-23A9-69A0-78DA754D2AF9}"/>
              </a:ext>
            </a:extLst>
          </p:cNvPr>
          <p:cNvSpPr>
            <a:spLocks noGrp="1"/>
          </p:cNvSpPr>
          <p:nvPr>
            <p:ph idx="1"/>
          </p:nvPr>
        </p:nvSpPr>
        <p:spPr>
          <a:xfrm>
            <a:off x="1981200" y="762001"/>
            <a:ext cx="8229600" cy="5364163"/>
          </a:xfrm>
        </p:spPr>
        <p:txBody>
          <a:bodyPr>
            <a:normAutofit lnSpcReduction="10000"/>
          </a:bodyPr>
          <a:lstStyle/>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Plain text</a:t>
            </a:r>
            <a:r>
              <a:rPr lang="en-US" altLang="en-US" sz="2200">
                <a:latin typeface="Times New Roman" panose="02020603050405020304" pitchFamily="18" charset="0"/>
                <a:cs typeface="Times New Roman" panose="02020603050405020304" pitchFamily="18" charset="0"/>
              </a:rPr>
              <a:t> – Original message in human understandable / readable form.</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Cipher text</a:t>
            </a:r>
            <a:r>
              <a:rPr lang="en-US" altLang="en-US" sz="2200">
                <a:latin typeface="Times New Roman" panose="02020603050405020304" pitchFamily="18" charset="0"/>
                <a:cs typeface="Times New Roman" panose="02020603050405020304" pitchFamily="18" charset="0"/>
              </a:rPr>
              <a:t> – Coded message i.e., meaningless / in unknown form.</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Key</a:t>
            </a:r>
            <a:r>
              <a:rPr lang="en-US" altLang="en-US" sz="2200">
                <a:latin typeface="Times New Roman" panose="02020603050405020304" pitchFamily="18" charset="0"/>
                <a:cs typeface="Times New Roman" panose="02020603050405020304" pitchFamily="18" charset="0"/>
              </a:rPr>
              <a:t> – Secret value known to only communicating parties that is used to convert Plain Text to Cipher Text and vice-versa.</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Cipher</a:t>
            </a:r>
            <a:r>
              <a:rPr lang="en-US" altLang="en-US" sz="2200">
                <a:latin typeface="Times New Roman" panose="02020603050405020304" pitchFamily="18" charset="0"/>
                <a:cs typeface="Times New Roman" panose="02020603050405020304" pitchFamily="18" charset="0"/>
              </a:rPr>
              <a:t> – algorithm for transforming plaintext to ciphertext.</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Decipher</a:t>
            </a:r>
            <a:r>
              <a:rPr lang="en-US" altLang="en-US" sz="2200">
                <a:latin typeface="Times New Roman" panose="02020603050405020304" pitchFamily="18" charset="0"/>
                <a:cs typeface="Times New Roman" panose="02020603050405020304" pitchFamily="18" charset="0"/>
              </a:rPr>
              <a:t> - recovering plaintext from ciphertext.</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Cryptography</a:t>
            </a:r>
            <a:r>
              <a:rPr lang="en-US" altLang="en-US" sz="2200">
                <a:latin typeface="Times New Roman" panose="02020603050405020304" pitchFamily="18" charset="0"/>
                <a:cs typeface="Times New Roman" panose="02020603050405020304" pitchFamily="18" charset="0"/>
              </a:rPr>
              <a:t> - study of encryption principles / methods.</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Cryptanalysis</a:t>
            </a:r>
            <a:r>
              <a:rPr lang="en-US" altLang="en-US" sz="2200">
                <a:latin typeface="Times New Roman" panose="02020603050405020304" pitchFamily="18" charset="0"/>
                <a:cs typeface="Times New Roman" panose="02020603050405020304" pitchFamily="18" charset="0"/>
              </a:rPr>
              <a:t> (code breaking) - study of principles / methods of deciphering ciphertext without knowing key.</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Cryptology</a:t>
            </a:r>
            <a:r>
              <a:rPr lang="en-US" altLang="en-US" sz="2200">
                <a:latin typeface="Times New Roman" panose="02020603050405020304" pitchFamily="18" charset="0"/>
                <a:cs typeface="Times New Roman" panose="02020603050405020304" pitchFamily="18" charset="0"/>
              </a:rPr>
              <a:t> - field of both cryptography and cryptanalysis.</a:t>
            </a:r>
          </a:p>
        </p:txBody>
      </p:sp>
      <p:sp>
        <p:nvSpPr>
          <p:cNvPr id="4" name="Date Placeholder 3">
            <a:extLst>
              <a:ext uri="{FF2B5EF4-FFF2-40B4-BE49-F238E27FC236}">
                <a16:creationId xmlns:a16="http://schemas.microsoft.com/office/drawing/2014/main" id="{39CCB668-EB11-A9DF-7298-517429425454}"/>
              </a:ext>
            </a:extLst>
          </p:cNvPr>
          <p:cNvSpPr>
            <a:spLocks noGrp="1"/>
          </p:cNvSpPr>
          <p:nvPr>
            <p:ph type="dt" sz="quarter" idx="10"/>
          </p:nvPr>
        </p:nvSpPr>
        <p:spPr/>
        <p:txBody>
          <a:bodyPr/>
          <a:lstStyle/>
          <a:p>
            <a:pPr>
              <a:defRPr/>
            </a:pPr>
            <a:fld id="{CDD57CB7-492A-484F-961F-7EA21819676E}" type="datetime1">
              <a:rPr lang="en-US"/>
              <a:pPr>
                <a:defRPr/>
              </a:pPr>
              <a:t>10/1/2024</a:t>
            </a:fld>
            <a:endParaRPr lang="en-US"/>
          </a:p>
        </p:txBody>
      </p:sp>
      <p:sp>
        <p:nvSpPr>
          <p:cNvPr id="5" name="Footer Placeholder 4">
            <a:extLst>
              <a:ext uri="{FF2B5EF4-FFF2-40B4-BE49-F238E27FC236}">
                <a16:creationId xmlns:a16="http://schemas.microsoft.com/office/drawing/2014/main" id="{65F0B957-0EA6-C290-3954-C6544CEFCA86}"/>
              </a:ext>
            </a:extLst>
          </p:cNvPr>
          <p:cNvSpPr>
            <a:spLocks noGrp="1"/>
          </p:cNvSpPr>
          <p:nvPr>
            <p:ph type="ftr" sz="quarter" idx="11"/>
          </p:nvPr>
        </p:nvSpPr>
        <p:spPr/>
        <p:txBody>
          <a:bodyPr/>
          <a:lstStyle/>
          <a:p>
            <a:pPr>
              <a:defRPr/>
            </a:pPr>
            <a:r>
              <a:rPr lang="en-US" dirty="0"/>
              <a:t>Contributed by Himanshu (@nycanshu)</a:t>
            </a:r>
          </a:p>
        </p:txBody>
      </p:sp>
      <p:sp>
        <p:nvSpPr>
          <p:cNvPr id="35846" name="Slide Number Placeholder 5">
            <a:extLst>
              <a:ext uri="{FF2B5EF4-FFF2-40B4-BE49-F238E27FC236}">
                <a16:creationId xmlns:a16="http://schemas.microsoft.com/office/drawing/2014/main" id="{87FFAD49-3F84-3454-8707-7B7BA0C937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5BE8CD-74BE-44D2-8CB4-7432A28C98DF}" type="slidenum">
              <a:rPr lang="en-US" altLang="en-US">
                <a:solidFill>
                  <a:srgbClr val="898989"/>
                </a:solidFill>
              </a:rPr>
              <a:pPr/>
              <a:t>27</a:t>
            </a:fld>
            <a:endParaRPr lang="en-US" altLang="en-US">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9B876363-CC1D-1B73-6FEB-929C6531D6E1}"/>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3.Mathematical tool for Cryptography</a:t>
            </a:r>
          </a:p>
        </p:txBody>
      </p:sp>
      <p:sp>
        <p:nvSpPr>
          <p:cNvPr id="36867" name="Content Placeholder 2">
            <a:extLst>
              <a:ext uri="{FF2B5EF4-FFF2-40B4-BE49-F238E27FC236}">
                <a16:creationId xmlns:a16="http://schemas.microsoft.com/office/drawing/2014/main" id="{B6B27D40-94A0-3CCB-8872-BDE4A9578A8A}"/>
              </a:ext>
            </a:extLst>
          </p:cNvPr>
          <p:cNvSpPr>
            <a:spLocks noGrp="1"/>
          </p:cNvSpPr>
          <p:nvPr>
            <p:ph idx="1"/>
          </p:nvPr>
        </p:nvSpPr>
        <p:spPr>
          <a:xfrm>
            <a:off x="1981200" y="914401"/>
            <a:ext cx="8229600" cy="5211763"/>
          </a:xfrm>
        </p:spPr>
        <p:txBody>
          <a:bodyPr/>
          <a:lstStyle/>
          <a:p>
            <a:pPr eaLnBrk="1" hangingPunct="1">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Symmetric Cipher Model</a:t>
            </a:r>
          </a:p>
          <a:p>
            <a:pPr eaLnBrk="1" hangingPunct="1">
              <a:buFont typeface="Arial" panose="020B0604020202020204" pitchFamily="34" charset="0"/>
              <a:buNone/>
            </a:pPr>
            <a:endParaRPr lang="en-US" altLang="en-US"/>
          </a:p>
        </p:txBody>
      </p:sp>
      <p:sp>
        <p:nvSpPr>
          <p:cNvPr id="4" name="Date Placeholder 3">
            <a:extLst>
              <a:ext uri="{FF2B5EF4-FFF2-40B4-BE49-F238E27FC236}">
                <a16:creationId xmlns:a16="http://schemas.microsoft.com/office/drawing/2014/main" id="{E6DC5C45-6287-58A4-13CD-116855BC22A8}"/>
              </a:ext>
            </a:extLst>
          </p:cNvPr>
          <p:cNvSpPr>
            <a:spLocks noGrp="1"/>
          </p:cNvSpPr>
          <p:nvPr>
            <p:ph type="dt" sz="quarter" idx="10"/>
          </p:nvPr>
        </p:nvSpPr>
        <p:spPr/>
        <p:txBody>
          <a:bodyPr/>
          <a:lstStyle/>
          <a:p>
            <a:pPr>
              <a:defRPr/>
            </a:pPr>
            <a:fld id="{5B9836C6-3E5A-4737-BE32-98952D7F4017}" type="datetime1">
              <a:rPr lang="en-US"/>
              <a:pPr>
                <a:defRPr/>
              </a:pPr>
              <a:t>10/1/2024</a:t>
            </a:fld>
            <a:endParaRPr lang="en-US"/>
          </a:p>
        </p:txBody>
      </p:sp>
      <p:sp>
        <p:nvSpPr>
          <p:cNvPr id="5" name="Footer Placeholder 4">
            <a:extLst>
              <a:ext uri="{FF2B5EF4-FFF2-40B4-BE49-F238E27FC236}">
                <a16:creationId xmlns:a16="http://schemas.microsoft.com/office/drawing/2014/main" id="{49DCDAB6-ECB6-BF90-848B-347F872A6375}"/>
              </a:ext>
            </a:extLst>
          </p:cNvPr>
          <p:cNvSpPr>
            <a:spLocks noGrp="1"/>
          </p:cNvSpPr>
          <p:nvPr>
            <p:ph type="ftr" sz="quarter" idx="11"/>
          </p:nvPr>
        </p:nvSpPr>
        <p:spPr/>
        <p:txBody>
          <a:bodyPr/>
          <a:lstStyle/>
          <a:p>
            <a:pPr>
              <a:defRPr/>
            </a:pPr>
            <a:r>
              <a:rPr lang="en-US" dirty="0"/>
              <a:t>Contributed by Himanshu (@nycanshu)</a:t>
            </a:r>
          </a:p>
        </p:txBody>
      </p:sp>
      <p:sp>
        <p:nvSpPr>
          <p:cNvPr id="36870" name="Slide Number Placeholder 5">
            <a:extLst>
              <a:ext uri="{FF2B5EF4-FFF2-40B4-BE49-F238E27FC236}">
                <a16:creationId xmlns:a16="http://schemas.microsoft.com/office/drawing/2014/main" id="{40BE5BAB-723A-A8C3-7E2E-6B8B5EDAA18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6DFB49-1747-4622-8152-547B85400E54}" type="slidenum">
              <a:rPr lang="en-US" altLang="en-US">
                <a:solidFill>
                  <a:srgbClr val="898989"/>
                </a:solidFill>
              </a:rPr>
              <a:pPr/>
              <a:t>28</a:t>
            </a:fld>
            <a:endParaRPr lang="en-US" altLang="en-US">
              <a:solidFill>
                <a:srgbClr val="898989"/>
              </a:solidFill>
            </a:endParaRPr>
          </a:p>
        </p:txBody>
      </p:sp>
      <p:pic>
        <p:nvPicPr>
          <p:cNvPr id="36871" name="Picture 2">
            <a:extLst>
              <a:ext uri="{FF2B5EF4-FFF2-40B4-BE49-F238E27FC236}">
                <a16:creationId xmlns:a16="http://schemas.microsoft.com/office/drawing/2014/main" id="{C53023F5-BFEC-DAF6-1B50-C36103771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604964"/>
            <a:ext cx="702945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F9FD11A-D626-A05B-EDAB-B1CA0A628329}"/>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Requirements of Mathematical Model </a:t>
            </a:r>
          </a:p>
        </p:txBody>
      </p:sp>
      <p:sp>
        <p:nvSpPr>
          <p:cNvPr id="22531" name="Content Placeholder 2">
            <a:extLst>
              <a:ext uri="{FF2B5EF4-FFF2-40B4-BE49-F238E27FC236}">
                <a16:creationId xmlns:a16="http://schemas.microsoft.com/office/drawing/2014/main" id="{8E4037BF-AAC6-CAF8-15C9-25504C5F9672}"/>
              </a:ext>
            </a:extLst>
          </p:cNvPr>
          <p:cNvSpPr>
            <a:spLocks noGrp="1"/>
          </p:cNvSpPr>
          <p:nvPr>
            <p:ph idx="1"/>
          </p:nvPr>
        </p:nvSpPr>
        <p:spPr>
          <a:xfrm>
            <a:off x="1981200" y="914401"/>
            <a:ext cx="8229600" cy="5211763"/>
          </a:xfrm>
        </p:spPr>
        <p:txBody>
          <a:bodyPr rtlCol="0">
            <a:normAutofit/>
          </a:bodyPr>
          <a:lstStyle/>
          <a:p>
            <a:pPr marL="0" indent="1588" algn="just">
              <a:lnSpc>
                <a:spcPct val="150000"/>
              </a:lnSpc>
              <a:spcBef>
                <a:spcPts val="0"/>
              </a:spcBef>
              <a:buNone/>
              <a:defRPr/>
            </a:pPr>
            <a:r>
              <a:rPr lang="en-US" sz="2200" dirty="0">
                <a:latin typeface="Times New Roman" pitchFamily="18" charset="0"/>
                <a:cs typeface="Times New Roman" pitchFamily="18" charset="0"/>
              </a:rPr>
              <a:t>Two requirements for secure use of symmetric encryption:</a:t>
            </a:r>
          </a:p>
          <a:p>
            <a:pPr marL="225425" indent="1588" algn="just">
              <a:lnSpc>
                <a:spcPct val="150000"/>
              </a:lnSpc>
              <a:spcBef>
                <a:spcPts val="0"/>
              </a:spcBef>
              <a:buFont typeface="+mj-lt"/>
              <a:buAutoNum type="arabicParenR"/>
              <a:defRPr/>
            </a:pPr>
            <a:r>
              <a:rPr lang="en-US" sz="2200" dirty="0">
                <a:latin typeface="Times New Roman" pitchFamily="18" charset="0"/>
                <a:cs typeface="Times New Roman" pitchFamily="18" charset="0"/>
              </a:rPr>
              <a:t> A strong encryption algorithm.</a:t>
            </a:r>
          </a:p>
          <a:p>
            <a:pPr marL="225425" indent="1588" algn="just">
              <a:lnSpc>
                <a:spcPct val="150000"/>
              </a:lnSpc>
              <a:spcBef>
                <a:spcPts val="0"/>
              </a:spcBef>
              <a:buFont typeface="+mj-lt"/>
              <a:buAutoNum type="arabicParenR"/>
              <a:defRPr/>
            </a:pPr>
            <a:r>
              <a:rPr lang="en-US" sz="2200" dirty="0">
                <a:latin typeface="Times New Roman" pitchFamily="18" charset="0"/>
                <a:cs typeface="Times New Roman" pitchFamily="18" charset="0"/>
              </a:rPr>
              <a:t> A secret key known only to sender / receiver.</a:t>
            </a:r>
          </a:p>
          <a:p>
            <a:pPr marL="0" indent="1588" algn="just">
              <a:lnSpc>
                <a:spcPct val="150000"/>
              </a:lnSpc>
              <a:spcBef>
                <a:spcPts val="0"/>
              </a:spcBef>
              <a:buNone/>
              <a:defRPr/>
            </a:pPr>
            <a:r>
              <a:rPr lang="en-US" sz="2200" dirty="0">
                <a:latin typeface="Times New Roman" pitchFamily="18" charset="0"/>
                <a:cs typeface="Times New Roman" pitchFamily="18" charset="0"/>
              </a:rPr>
              <a:t>Mathematically we can denote:</a:t>
            </a:r>
          </a:p>
          <a:p>
            <a:pPr marL="0" indent="1588" algn="just">
              <a:lnSpc>
                <a:spcPct val="150000"/>
              </a:lnSpc>
              <a:spcBef>
                <a:spcPts val="0"/>
              </a:spcBef>
              <a:buNone/>
              <a:defRPr/>
            </a:pPr>
            <a:r>
              <a:rPr lang="en-US" sz="2200" dirty="0">
                <a:solidFill>
                  <a:srgbClr val="FF0000"/>
                </a:solidFill>
                <a:latin typeface="Times New Roman" pitchFamily="18" charset="0"/>
                <a:cs typeface="Times New Roman" pitchFamily="18" charset="0"/>
              </a:rPr>
              <a:t>Y = E</a:t>
            </a:r>
            <a:r>
              <a:rPr lang="en-US" sz="2200" baseline="-25000" dirty="0">
                <a:solidFill>
                  <a:srgbClr val="FF0000"/>
                </a:solidFill>
                <a:latin typeface="Times New Roman" pitchFamily="18" charset="0"/>
                <a:cs typeface="Times New Roman" pitchFamily="18" charset="0"/>
              </a:rPr>
              <a:t>K</a:t>
            </a:r>
            <a:r>
              <a:rPr lang="en-US" sz="2200" dirty="0">
                <a:solidFill>
                  <a:srgbClr val="FF0000"/>
                </a:solidFill>
                <a:latin typeface="Times New Roman" pitchFamily="18" charset="0"/>
                <a:cs typeface="Times New Roman" pitchFamily="18" charset="0"/>
              </a:rPr>
              <a:t>(X)  </a:t>
            </a:r>
            <a:r>
              <a:rPr lang="en-US" sz="2200" dirty="0">
                <a:latin typeface="Times New Roman" pitchFamily="18" charset="0"/>
                <a:cs typeface="Times New Roman" pitchFamily="18" charset="0"/>
              </a:rPr>
              <a:t>-  Encryption(Sender)</a:t>
            </a:r>
          </a:p>
          <a:p>
            <a:pPr marL="0" indent="1588" algn="just">
              <a:lnSpc>
                <a:spcPct val="150000"/>
              </a:lnSpc>
              <a:spcBef>
                <a:spcPts val="0"/>
              </a:spcBef>
              <a:buNone/>
              <a:defRPr/>
            </a:pPr>
            <a:r>
              <a:rPr lang="en-US" sz="2200" dirty="0">
                <a:solidFill>
                  <a:srgbClr val="FF0000"/>
                </a:solidFill>
                <a:latin typeface="Times New Roman" pitchFamily="18" charset="0"/>
                <a:cs typeface="Times New Roman" pitchFamily="18" charset="0"/>
              </a:rPr>
              <a:t>X = D</a:t>
            </a:r>
            <a:r>
              <a:rPr lang="en-US" sz="2200" baseline="-25000" dirty="0">
                <a:solidFill>
                  <a:srgbClr val="FF0000"/>
                </a:solidFill>
                <a:latin typeface="Times New Roman" pitchFamily="18" charset="0"/>
                <a:cs typeface="Times New Roman" pitchFamily="18" charset="0"/>
              </a:rPr>
              <a:t>K</a:t>
            </a:r>
            <a:r>
              <a:rPr lang="en-US" sz="2200" dirty="0">
                <a:solidFill>
                  <a:srgbClr val="FF0000"/>
                </a:solidFill>
                <a:latin typeface="Times New Roman" pitchFamily="18" charset="0"/>
                <a:cs typeface="Times New Roman" pitchFamily="18" charset="0"/>
              </a:rPr>
              <a:t>(Y)  </a:t>
            </a:r>
            <a:r>
              <a:rPr lang="en-US" sz="2200" dirty="0">
                <a:latin typeface="Times New Roman" pitchFamily="18" charset="0"/>
                <a:cs typeface="Times New Roman" pitchFamily="18" charset="0"/>
              </a:rPr>
              <a:t>- Decryption(Receiver)</a:t>
            </a:r>
          </a:p>
          <a:p>
            <a:pPr marL="0" indent="1588" algn="just">
              <a:lnSpc>
                <a:spcPct val="150000"/>
              </a:lnSpc>
              <a:spcBef>
                <a:spcPts val="0"/>
              </a:spcBef>
              <a:buNone/>
              <a:defRPr/>
            </a:pPr>
            <a:r>
              <a:rPr lang="en-US" sz="2200" dirty="0">
                <a:latin typeface="Times New Roman" pitchFamily="18" charset="0"/>
                <a:cs typeface="Times New Roman" pitchFamily="18" charset="0"/>
              </a:rPr>
              <a:t>Y – Cipher Text; X – Plain Text; E</a:t>
            </a:r>
            <a:r>
              <a:rPr lang="en-US" sz="2200" baseline="-25000" dirty="0">
                <a:latin typeface="Times New Roman" pitchFamily="18" charset="0"/>
                <a:cs typeface="Times New Roman" pitchFamily="18" charset="0"/>
              </a:rPr>
              <a:t>K</a:t>
            </a:r>
            <a:r>
              <a:rPr lang="en-US" sz="2200" dirty="0">
                <a:latin typeface="Times New Roman" pitchFamily="18" charset="0"/>
                <a:cs typeface="Times New Roman" pitchFamily="18" charset="0"/>
              </a:rPr>
              <a:t>- Encryption Algorithm; </a:t>
            </a:r>
          </a:p>
          <a:p>
            <a:pPr marL="0" indent="1588" algn="just">
              <a:lnSpc>
                <a:spcPct val="150000"/>
              </a:lnSpc>
              <a:spcBef>
                <a:spcPts val="0"/>
              </a:spcBef>
              <a:buNone/>
              <a:defRPr/>
            </a:pPr>
            <a:r>
              <a:rPr lang="en-US" sz="2200" dirty="0">
                <a:latin typeface="Times New Roman" pitchFamily="18" charset="0"/>
                <a:cs typeface="Times New Roman" pitchFamily="18" charset="0"/>
              </a:rPr>
              <a:t>D</a:t>
            </a:r>
            <a:r>
              <a:rPr lang="en-US" sz="2200" baseline="-25000" dirty="0">
                <a:latin typeface="Times New Roman" pitchFamily="18" charset="0"/>
                <a:cs typeface="Times New Roman" pitchFamily="18" charset="0"/>
              </a:rPr>
              <a:t>K</a:t>
            </a:r>
            <a:r>
              <a:rPr lang="en-US" sz="2200" dirty="0">
                <a:latin typeface="Times New Roman" pitchFamily="18" charset="0"/>
                <a:cs typeface="Times New Roman" pitchFamily="18" charset="0"/>
              </a:rPr>
              <a:t>- Decryption Algorithm.  </a:t>
            </a:r>
          </a:p>
          <a:p>
            <a:pPr marL="0" indent="1588"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 Assuming encryption algorithm is known. </a:t>
            </a:r>
          </a:p>
          <a:p>
            <a:pPr marL="0" indent="1588"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 We must now ensure a secure channel to distribute key.</a:t>
            </a:r>
          </a:p>
        </p:txBody>
      </p:sp>
      <p:sp>
        <p:nvSpPr>
          <p:cNvPr id="4" name="Date Placeholder 3">
            <a:extLst>
              <a:ext uri="{FF2B5EF4-FFF2-40B4-BE49-F238E27FC236}">
                <a16:creationId xmlns:a16="http://schemas.microsoft.com/office/drawing/2014/main" id="{53100B4A-8C3E-A9AD-3C6C-042A9DD73F11}"/>
              </a:ext>
            </a:extLst>
          </p:cNvPr>
          <p:cNvSpPr>
            <a:spLocks noGrp="1"/>
          </p:cNvSpPr>
          <p:nvPr>
            <p:ph type="dt" sz="quarter" idx="10"/>
          </p:nvPr>
        </p:nvSpPr>
        <p:spPr/>
        <p:txBody>
          <a:bodyPr/>
          <a:lstStyle/>
          <a:p>
            <a:pPr>
              <a:defRPr/>
            </a:pPr>
            <a:fld id="{595EA847-0F83-418C-BD41-C15DF78EF701}" type="datetime1">
              <a:rPr lang="en-US"/>
              <a:pPr>
                <a:defRPr/>
              </a:pPr>
              <a:t>10/1/2024</a:t>
            </a:fld>
            <a:endParaRPr lang="en-US"/>
          </a:p>
        </p:txBody>
      </p:sp>
      <p:sp>
        <p:nvSpPr>
          <p:cNvPr id="5" name="Footer Placeholder 4">
            <a:extLst>
              <a:ext uri="{FF2B5EF4-FFF2-40B4-BE49-F238E27FC236}">
                <a16:creationId xmlns:a16="http://schemas.microsoft.com/office/drawing/2014/main" id="{AF31E3D8-AAC6-3FA5-D354-42330A12D089}"/>
              </a:ext>
            </a:extLst>
          </p:cNvPr>
          <p:cNvSpPr>
            <a:spLocks noGrp="1"/>
          </p:cNvSpPr>
          <p:nvPr>
            <p:ph type="ftr" sz="quarter" idx="11"/>
          </p:nvPr>
        </p:nvSpPr>
        <p:spPr/>
        <p:txBody>
          <a:bodyPr/>
          <a:lstStyle/>
          <a:p>
            <a:pPr>
              <a:defRPr/>
            </a:pPr>
            <a:r>
              <a:rPr lang="en-US" dirty="0"/>
              <a:t>Contributed by Himanshu (@nycanshu)</a:t>
            </a:r>
          </a:p>
        </p:txBody>
      </p:sp>
      <p:sp>
        <p:nvSpPr>
          <p:cNvPr id="37894" name="Slide Number Placeholder 5">
            <a:extLst>
              <a:ext uri="{FF2B5EF4-FFF2-40B4-BE49-F238E27FC236}">
                <a16:creationId xmlns:a16="http://schemas.microsoft.com/office/drawing/2014/main" id="{9C2F5224-62E5-845E-F3D8-41F7151642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3960FA-CB74-431F-A40C-AA480E6F7A93}" type="slidenum">
              <a:rPr lang="en-US" altLang="en-US">
                <a:solidFill>
                  <a:srgbClr val="898989"/>
                </a:solidFill>
              </a:rPr>
              <a:pPr/>
              <a:t>29</a:t>
            </a:fld>
            <a:endParaRPr lang="en-US" altLang="en-US">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98144F36-631C-3691-897F-9D868347B165}"/>
              </a:ext>
            </a:extLst>
          </p:cNvPr>
          <p:cNvSpPr>
            <a:spLocks noChangeArrowheads="1"/>
          </p:cNvSpPr>
          <p:nvPr/>
        </p:nvSpPr>
        <p:spPr bwMode="auto">
          <a:xfrm>
            <a:off x="2316637" y="842962"/>
            <a:ext cx="7391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latin typeface="Times New Roman" panose="02020603050405020304" pitchFamily="18" charset="0"/>
                <a:cs typeface="Times New Roman" panose="02020603050405020304" pitchFamily="18" charset="0"/>
              </a:rPr>
              <a:t>Cryptography</a:t>
            </a:r>
            <a:r>
              <a:rPr lang="en-IN" altLang="en-US">
                <a:latin typeface="Times New Roman" panose="02020603050405020304" pitchFamily="18" charset="0"/>
                <a:cs typeface="Times New Roman" panose="02020603050405020304" pitchFamily="18" charset="0"/>
              </a:rPr>
              <a:t> generally deals with the study and practice of techniques for ensuring secure communication between two parties in the presence of a third party called adversaries</a:t>
            </a:r>
          </a:p>
          <a:p>
            <a:endParaRPr lang="en-IN" altLang="en-US">
              <a:latin typeface="Times New Roman" panose="02020603050405020304" pitchFamily="18" charset="0"/>
              <a:cs typeface="Times New Roman" panose="02020603050405020304" pitchFamily="18" charset="0"/>
            </a:endParaRPr>
          </a:p>
          <a:p>
            <a:r>
              <a:rPr lang="en-IN" altLang="en-US" b="1"/>
              <a:t>Below image to visualize the encryption process:</a:t>
            </a:r>
          </a:p>
          <a:p>
            <a:endParaRPr lang="en-IN" altLang="en-US" b="1"/>
          </a:p>
          <a:p>
            <a:endParaRPr lang="en-IN" altLang="en-US" b="1"/>
          </a:p>
          <a:p>
            <a:endParaRPr lang="en-IN" altLang="en-US" b="1">
              <a:latin typeface="Times New Roman" panose="02020603050405020304" pitchFamily="18" charset="0"/>
              <a:cs typeface="Times New Roman" panose="02020603050405020304" pitchFamily="18" charset="0"/>
            </a:endParaRPr>
          </a:p>
          <a:p>
            <a:endParaRPr lang="en-IN" altLang="en-US" b="1">
              <a:latin typeface="Times New Roman" panose="02020603050405020304" pitchFamily="18" charset="0"/>
              <a:cs typeface="Times New Roman" panose="02020603050405020304" pitchFamily="18" charset="0"/>
            </a:endParaRPr>
          </a:p>
        </p:txBody>
      </p:sp>
      <p:pic>
        <p:nvPicPr>
          <p:cNvPr id="7" name="Picture 4">
            <a:extLst>
              <a:ext uri="{FF2B5EF4-FFF2-40B4-BE49-F238E27FC236}">
                <a16:creationId xmlns:a16="http://schemas.microsoft.com/office/drawing/2014/main" id="{A3BC7BA0-B1DE-3FC4-B90C-E465972D4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237" y="2671762"/>
            <a:ext cx="4191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2">
            <a:extLst>
              <a:ext uri="{FF2B5EF4-FFF2-40B4-BE49-F238E27FC236}">
                <a16:creationId xmlns:a16="http://schemas.microsoft.com/office/drawing/2014/main" id="{11B70E7E-9A43-F7F2-56C6-277B907B41AA}"/>
              </a:ext>
            </a:extLst>
          </p:cNvPr>
          <p:cNvSpPr>
            <a:spLocks noGrp="1"/>
          </p:cNvSpPr>
          <p:nvPr>
            <p:ph type="ftr" sz="quarter" idx="11"/>
          </p:nvPr>
        </p:nvSpPr>
        <p:spPr>
          <a:xfrm>
            <a:off x="4038600" y="6356350"/>
            <a:ext cx="4114800" cy="365125"/>
          </a:xfrm>
        </p:spPr>
        <p:txBody>
          <a:bodyPr/>
          <a:lstStyle/>
          <a:p>
            <a:pPr>
              <a:defRPr/>
            </a:pPr>
            <a:r>
              <a:rPr lang="en-US" dirty="0"/>
              <a:t>Contributed by Himanshu (@nycanshu)</a:t>
            </a:r>
          </a:p>
        </p:txBody>
      </p:sp>
      <p:sp>
        <p:nvSpPr>
          <p:cNvPr id="9" name="Date Placeholder 1">
            <a:extLst>
              <a:ext uri="{FF2B5EF4-FFF2-40B4-BE49-F238E27FC236}">
                <a16:creationId xmlns:a16="http://schemas.microsoft.com/office/drawing/2014/main" id="{B220796A-8C49-998B-25D1-1EFCC77E13BD}"/>
              </a:ext>
            </a:extLst>
          </p:cNvPr>
          <p:cNvSpPr>
            <a:spLocks noGrp="1"/>
          </p:cNvSpPr>
          <p:nvPr>
            <p:ph type="dt" sz="quarter" idx="10"/>
          </p:nvPr>
        </p:nvSpPr>
        <p:spPr>
          <a:xfrm>
            <a:off x="838200" y="6356350"/>
            <a:ext cx="2743200" cy="365125"/>
          </a:xfrm>
        </p:spPr>
        <p:txBody>
          <a:bodyPr/>
          <a:lstStyle/>
          <a:p>
            <a:pPr>
              <a:defRPr/>
            </a:pPr>
            <a:fld id="{B3CE7E29-37F0-4211-8830-25BAAD4A76B5}" type="datetime1">
              <a:rPr lang="en-US" smtClean="0"/>
              <a:pPr>
                <a:defRPr/>
              </a:pPr>
              <a:t>10/1/2024</a:t>
            </a:fld>
            <a:endParaRPr lang="en-US" dirty="0"/>
          </a:p>
        </p:txBody>
      </p:sp>
      <p:sp>
        <p:nvSpPr>
          <p:cNvPr id="10" name="Slide Number Placeholder 3">
            <a:extLst>
              <a:ext uri="{FF2B5EF4-FFF2-40B4-BE49-F238E27FC236}">
                <a16:creationId xmlns:a16="http://schemas.microsoft.com/office/drawing/2014/main" id="{17D8572F-4838-9DEF-7229-FCF637C763AA}"/>
              </a:ext>
            </a:extLst>
          </p:cNvPr>
          <p:cNvSpPr>
            <a:spLocks noGrp="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FFF13E-94DC-43C3-9335-D0FF9665B59D}" type="slidenum">
              <a:rPr lang="en-US" altLang="en-US">
                <a:solidFill>
                  <a:srgbClr val="898989"/>
                </a:solidFill>
              </a:rPr>
              <a:pPr/>
              <a:t>3</a:t>
            </a:fld>
            <a:endParaRPr lang="en-US" altLang="en-US">
              <a:solidFill>
                <a:srgbClr val="898989"/>
              </a:solidFill>
            </a:endParaRPr>
          </a:p>
        </p:txBody>
      </p:sp>
    </p:spTree>
    <p:extLst>
      <p:ext uri="{BB962C8B-B14F-4D97-AF65-F5344CB8AC3E}">
        <p14:creationId xmlns:p14="http://schemas.microsoft.com/office/powerpoint/2010/main" val="131487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7641B9E-84AA-0313-4EC8-AFD0732C6293}"/>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Characterizing any Cryptographic System</a:t>
            </a:r>
          </a:p>
        </p:txBody>
      </p:sp>
      <p:sp>
        <p:nvSpPr>
          <p:cNvPr id="38915" name="Content Placeholder 2">
            <a:extLst>
              <a:ext uri="{FF2B5EF4-FFF2-40B4-BE49-F238E27FC236}">
                <a16:creationId xmlns:a16="http://schemas.microsoft.com/office/drawing/2014/main" id="{84BBBC4C-AD8F-9263-EB1D-9573B5F6DB6A}"/>
              </a:ext>
            </a:extLst>
          </p:cNvPr>
          <p:cNvSpPr>
            <a:spLocks noGrp="1"/>
          </p:cNvSpPr>
          <p:nvPr>
            <p:ph idx="1"/>
          </p:nvPr>
        </p:nvSpPr>
        <p:spPr>
          <a:xfrm>
            <a:off x="1981200" y="914401"/>
            <a:ext cx="8229600" cy="5211763"/>
          </a:xfrm>
        </p:spPr>
        <p:txBody>
          <a:bodyPr/>
          <a:lstStyle/>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1.Type of </a:t>
            </a:r>
            <a:r>
              <a:rPr lang="en-US" altLang="en-US" sz="2200">
                <a:solidFill>
                  <a:srgbClr val="FF0000"/>
                </a:solidFill>
                <a:latin typeface="Times New Roman" panose="02020603050405020304" pitchFamily="18" charset="0"/>
                <a:cs typeface="Times New Roman" panose="02020603050405020304" pitchFamily="18" charset="0"/>
              </a:rPr>
              <a:t>encryption operations </a:t>
            </a:r>
            <a:r>
              <a:rPr lang="en-US" altLang="en-US" sz="2200">
                <a:latin typeface="Times New Roman" panose="02020603050405020304" pitchFamily="18" charset="0"/>
                <a:cs typeface="Times New Roman" panose="02020603050405020304" pitchFamily="18" charset="0"/>
              </a:rPr>
              <a:t>used: substitution &amp; transposition &amp; product.</a:t>
            </a:r>
          </a:p>
          <a:p>
            <a:pPr eaLnBrk="1" hangingPunct="1">
              <a:lnSpc>
                <a:spcPct val="150000"/>
              </a:lnSpc>
              <a:spcBef>
                <a:spcPct val="0"/>
              </a:spcBef>
              <a:buFont typeface="Arial" panose="020B0604020202020204" pitchFamily="34" charset="0"/>
              <a:buNone/>
            </a:pPr>
            <a:r>
              <a:rPr lang="en-US" altLang="en-US" sz="2200">
                <a:solidFill>
                  <a:srgbClr val="FF0000"/>
                </a:solidFill>
                <a:latin typeface="Times New Roman" panose="02020603050405020304" pitchFamily="18" charset="0"/>
                <a:cs typeface="Times New Roman" panose="02020603050405020304" pitchFamily="18" charset="0"/>
              </a:rPr>
              <a:t>2.Number of keys used</a:t>
            </a:r>
            <a:r>
              <a:rPr lang="en-US" altLang="en-US" sz="2200">
                <a:latin typeface="Times New Roman" panose="02020603050405020304" pitchFamily="18" charset="0"/>
                <a:cs typeface="Times New Roman" panose="02020603050405020304" pitchFamily="18" charset="0"/>
              </a:rPr>
              <a:t>: single-key &amp; private / two-key or public.</a:t>
            </a:r>
          </a:p>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3.Way in which </a:t>
            </a:r>
            <a:r>
              <a:rPr lang="en-US" altLang="en-US" sz="2200">
                <a:solidFill>
                  <a:srgbClr val="FF0000"/>
                </a:solidFill>
                <a:latin typeface="Times New Roman" panose="02020603050405020304" pitchFamily="18" charset="0"/>
                <a:cs typeface="Times New Roman" panose="02020603050405020304" pitchFamily="18" charset="0"/>
              </a:rPr>
              <a:t>plaintext is processed</a:t>
            </a:r>
            <a:r>
              <a:rPr lang="en-US" altLang="en-US" sz="2200">
                <a:latin typeface="Times New Roman" panose="02020603050405020304" pitchFamily="18" charset="0"/>
                <a:cs typeface="Times New Roman" panose="02020603050405020304" pitchFamily="18" charset="0"/>
              </a:rPr>
              <a:t>: block &amp; stream.</a:t>
            </a:r>
          </a:p>
          <a:p>
            <a:pPr eaLnBrk="1" hangingPunct="1">
              <a:lnSpc>
                <a:spcPct val="150000"/>
              </a:lnSpc>
              <a:spcBef>
                <a:spcPct val="0"/>
              </a:spcBef>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Cryptanalysis</a:t>
            </a:r>
          </a:p>
          <a:p>
            <a:pPr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Objective to recover key not just message.</a:t>
            </a:r>
          </a:p>
          <a:p>
            <a:pPr eaLnBrk="1" hangingPunct="1">
              <a:lnSpc>
                <a:spcPct val="150000"/>
              </a:lnSpc>
              <a:spcBef>
                <a:spcPct val="0"/>
              </a:spcBef>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General approaches</a:t>
            </a:r>
          </a:p>
          <a:p>
            <a:pPr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Cryptanalytic attack.</a:t>
            </a:r>
          </a:p>
          <a:p>
            <a:pPr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Brute-force attack.</a:t>
            </a:r>
          </a:p>
        </p:txBody>
      </p:sp>
      <p:sp>
        <p:nvSpPr>
          <p:cNvPr id="4" name="Date Placeholder 3">
            <a:extLst>
              <a:ext uri="{FF2B5EF4-FFF2-40B4-BE49-F238E27FC236}">
                <a16:creationId xmlns:a16="http://schemas.microsoft.com/office/drawing/2014/main" id="{B5787029-5F52-A68C-B929-D1ACCE2271A0}"/>
              </a:ext>
            </a:extLst>
          </p:cNvPr>
          <p:cNvSpPr>
            <a:spLocks noGrp="1"/>
          </p:cNvSpPr>
          <p:nvPr>
            <p:ph type="dt" sz="quarter" idx="10"/>
          </p:nvPr>
        </p:nvSpPr>
        <p:spPr/>
        <p:txBody>
          <a:bodyPr/>
          <a:lstStyle/>
          <a:p>
            <a:pPr>
              <a:defRPr/>
            </a:pPr>
            <a:fld id="{D76691DA-4EE0-4566-8FD5-40E238C472EB}" type="datetime1">
              <a:rPr lang="en-US"/>
              <a:pPr>
                <a:defRPr/>
              </a:pPr>
              <a:t>10/1/2024</a:t>
            </a:fld>
            <a:endParaRPr lang="en-US"/>
          </a:p>
        </p:txBody>
      </p:sp>
      <p:sp>
        <p:nvSpPr>
          <p:cNvPr id="5" name="Footer Placeholder 4">
            <a:extLst>
              <a:ext uri="{FF2B5EF4-FFF2-40B4-BE49-F238E27FC236}">
                <a16:creationId xmlns:a16="http://schemas.microsoft.com/office/drawing/2014/main" id="{AB9EC648-B401-C564-516D-F35944971731}"/>
              </a:ext>
            </a:extLst>
          </p:cNvPr>
          <p:cNvSpPr>
            <a:spLocks noGrp="1"/>
          </p:cNvSpPr>
          <p:nvPr>
            <p:ph type="ftr" sz="quarter" idx="11"/>
          </p:nvPr>
        </p:nvSpPr>
        <p:spPr/>
        <p:txBody>
          <a:bodyPr/>
          <a:lstStyle/>
          <a:p>
            <a:pPr>
              <a:defRPr/>
            </a:pPr>
            <a:r>
              <a:rPr lang="en-US" dirty="0"/>
              <a:t>Contributed by Himanshu (@nycanshu)</a:t>
            </a:r>
          </a:p>
        </p:txBody>
      </p:sp>
      <p:sp>
        <p:nvSpPr>
          <p:cNvPr id="38918" name="Slide Number Placeholder 5">
            <a:extLst>
              <a:ext uri="{FF2B5EF4-FFF2-40B4-BE49-F238E27FC236}">
                <a16:creationId xmlns:a16="http://schemas.microsoft.com/office/drawing/2014/main" id="{5A6AA6FE-B4F8-908D-092F-E30551268F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53653D-A1ED-4F1B-81E8-C8F27CB4EDD9}" type="slidenum">
              <a:rPr lang="en-US" altLang="en-US">
                <a:solidFill>
                  <a:srgbClr val="898989"/>
                </a:solidFill>
              </a:rPr>
              <a:pPr/>
              <a:t>30</a:t>
            </a:fld>
            <a:endParaRPr lang="en-US" altLang="en-US">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1377BB2-7CEE-7EF1-C131-A29C109DB4B2}"/>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Cryptanalytic  &amp; Brute-force Attack</a:t>
            </a:r>
          </a:p>
        </p:txBody>
      </p:sp>
      <p:sp>
        <p:nvSpPr>
          <p:cNvPr id="39939" name="Content Placeholder 2">
            <a:extLst>
              <a:ext uri="{FF2B5EF4-FFF2-40B4-BE49-F238E27FC236}">
                <a16:creationId xmlns:a16="http://schemas.microsoft.com/office/drawing/2014/main" id="{32AE0675-D3F8-D88A-99A6-73FD28E4C466}"/>
              </a:ext>
            </a:extLst>
          </p:cNvPr>
          <p:cNvSpPr>
            <a:spLocks noGrp="1"/>
          </p:cNvSpPr>
          <p:nvPr>
            <p:ph idx="1"/>
          </p:nvPr>
        </p:nvSpPr>
        <p:spPr>
          <a:xfrm>
            <a:off x="1981200" y="685801"/>
            <a:ext cx="8229600" cy="5440363"/>
          </a:xfrm>
        </p:spPr>
        <p:txBody>
          <a:bodyPr/>
          <a:lstStyle/>
          <a:p>
            <a:pPr algn="just" eaLnBrk="1" hangingPunct="1">
              <a:lnSpc>
                <a:spcPct val="150000"/>
              </a:lnSpc>
              <a:spcBef>
                <a:spcPct val="0"/>
              </a:spcBef>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Cryptanalytic Attack</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ciphertext only - only know algorithm &amp; ciphertext, is statistical, know or can identify plaintext.</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known plaintext - know/suspect plaintext &amp; ciphertext.</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chosen plaintext - select plaintext and obtain ciphertext.</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chosen ciphertext - select ciphertext and obtain plaintext.</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chosen text - select plaintext or ciphertext to en/decrypt.</a:t>
            </a:r>
          </a:p>
          <a:p>
            <a:pPr algn="just" eaLnBrk="1" hangingPunct="1">
              <a:lnSpc>
                <a:spcPct val="150000"/>
              </a:lnSpc>
              <a:spcBef>
                <a:spcPct val="0"/>
              </a:spcBef>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Brute-force Attack</a:t>
            </a:r>
          </a:p>
          <a:p>
            <a:pPr algn="just" eaLnBrk="1" hangingPunct="1">
              <a:lnSpc>
                <a:spcPct val="150000"/>
              </a:lnSpc>
              <a:spcBef>
                <a:spcPct val="0"/>
              </a:spcBef>
              <a:buFont typeface="Arial" panose="020B0604020202020204" pitchFamily="34" charset="0"/>
              <a:buNone/>
            </a:pPr>
            <a:endParaRPr lang="en-US" altLang="en-US" sz="2200" b="1">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Arial" panose="020B0604020202020204" pitchFamily="34" charset="0"/>
              <a:buNone/>
            </a:pPr>
            <a:endParaRPr lang="en-US" altLang="en-US" sz="2200" b="1">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CBD8E21-9CA2-39D1-9698-6350CF37D666}"/>
              </a:ext>
            </a:extLst>
          </p:cNvPr>
          <p:cNvSpPr>
            <a:spLocks noGrp="1"/>
          </p:cNvSpPr>
          <p:nvPr>
            <p:ph type="dt" sz="quarter" idx="10"/>
          </p:nvPr>
        </p:nvSpPr>
        <p:spPr/>
        <p:txBody>
          <a:bodyPr/>
          <a:lstStyle/>
          <a:p>
            <a:pPr>
              <a:defRPr/>
            </a:pPr>
            <a:fld id="{0B229604-C3F1-47CE-8D53-3DE240E1A38D}" type="datetime1">
              <a:rPr lang="en-US"/>
              <a:pPr>
                <a:defRPr/>
              </a:pPr>
              <a:t>10/1/2024</a:t>
            </a:fld>
            <a:endParaRPr lang="en-US"/>
          </a:p>
        </p:txBody>
      </p:sp>
      <p:sp>
        <p:nvSpPr>
          <p:cNvPr id="5" name="Footer Placeholder 4">
            <a:extLst>
              <a:ext uri="{FF2B5EF4-FFF2-40B4-BE49-F238E27FC236}">
                <a16:creationId xmlns:a16="http://schemas.microsoft.com/office/drawing/2014/main" id="{18576562-A4F8-7147-1928-727655D33A5F}"/>
              </a:ext>
            </a:extLst>
          </p:cNvPr>
          <p:cNvSpPr>
            <a:spLocks noGrp="1"/>
          </p:cNvSpPr>
          <p:nvPr>
            <p:ph type="ftr" sz="quarter" idx="11"/>
          </p:nvPr>
        </p:nvSpPr>
        <p:spPr/>
        <p:txBody>
          <a:bodyPr/>
          <a:lstStyle/>
          <a:p>
            <a:pPr>
              <a:defRPr/>
            </a:pPr>
            <a:r>
              <a:rPr lang="en-US" dirty="0"/>
              <a:t>Contributed by Himanshu (@nycanshu)</a:t>
            </a:r>
          </a:p>
        </p:txBody>
      </p:sp>
      <p:sp>
        <p:nvSpPr>
          <p:cNvPr id="39942" name="Slide Number Placeholder 5">
            <a:extLst>
              <a:ext uri="{FF2B5EF4-FFF2-40B4-BE49-F238E27FC236}">
                <a16:creationId xmlns:a16="http://schemas.microsoft.com/office/drawing/2014/main" id="{CE2FC12E-4C40-455B-759B-B4C03465D0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1D8867-BC9A-4EB5-8504-DF11ABB566A8}" type="slidenum">
              <a:rPr lang="en-US" altLang="en-US">
                <a:solidFill>
                  <a:srgbClr val="898989"/>
                </a:solidFill>
              </a:rPr>
              <a:pPr/>
              <a:t>31</a:t>
            </a:fld>
            <a:endParaRPr lang="en-US" altLang="en-US">
              <a:solidFill>
                <a:srgbClr val="898989"/>
              </a:solidFill>
            </a:endParaRPr>
          </a:p>
        </p:txBody>
      </p:sp>
      <p:pic>
        <p:nvPicPr>
          <p:cNvPr id="39943" name="Picture 3">
            <a:extLst>
              <a:ext uri="{FF2B5EF4-FFF2-40B4-BE49-F238E27FC236}">
                <a16:creationId xmlns:a16="http://schemas.microsoft.com/office/drawing/2014/main" id="{008DCD67-582A-3EC0-57E1-C11F88C57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137" y="4382957"/>
            <a:ext cx="4805313" cy="16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C47B957-7191-2C07-E665-C25323E8C5B9}"/>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4.a.Classical Substitution Ciphers</a:t>
            </a:r>
          </a:p>
        </p:txBody>
      </p:sp>
      <p:sp>
        <p:nvSpPr>
          <p:cNvPr id="3" name="Content Placeholder 2">
            <a:extLst>
              <a:ext uri="{FF2B5EF4-FFF2-40B4-BE49-F238E27FC236}">
                <a16:creationId xmlns:a16="http://schemas.microsoft.com/office/drawing/2014/main" id="{FC54CBEB-EB0A-7D29-A124-55EB491353A2}"/>
              </a:ext>
            </a:extLst>
          </p:cNvPr>
          <p:cNvSpPr>
            <a:spLocks noGrp="1"/>
          </p:cNvSpPr>
          <p:nvPr>
            <p:ph idx="1"/>
          </p:nvPr>
        </p:nvSpPr>
        <p:spPr>
          <a:xfrm>
            <a:off x="1981200" y="762001"/>
            <a:ext cx="8229600" cy="5364163"/>
          </a:xfrm>
        </p:spPr>
        <p:txBody>
          <a:bodyPr rtlCol="0">
            <a:noAutofit/>
          </a:bodyPr>
          <a:lstStyle/>
          <a:p>
            <a:pPr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 Letters of plaintext are replaced by other letters or by numbers or symbols.</a:t>
            </a:r>
          </a:p>
          <a:p>
            <a:pPr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If plaintext is viewed as a sequence of bits, then substitution involves replacing plaintext bit patterns with </a:t>
            </a:r>
            <a:r>
              <a:rPr lang="en-US" sz="2200" dirty="0" err="1">
                <a:latin typeface="Times New Roman" pitchFamily="18" charset="0"/>
                <a:cs typeface="Times New Roman" pitchFamily="18" charset="0"/>
              </a:rPr>
              <a:t>ciphertext</a:t>
            </a:r>
            <a:r>
              <a:rPr lang="en-US" sz="2200" dirty="0">
                <a:latin typeface="Times New Roman" pitchFamily="18" charset="0"/>
                <a:cs typeface="Times New Roman" pitchFamily="18" charset="0"/>
              </a:rPr>
              <a:t> bit patterns.</a:t>
            </a:r>
          </a:p>
          <a:p>
            <a:pPr algn="just">
              <a:lnSpc>
                <a:spcPct val="150000"/>
              </a:lnSpc>
              <a:spcBef>
                <a:spcPts val="0"/>
              </a:spcBef>
              <a:buNone/>
              <a:defRPr/>
            </a:pPr>
            <a:r>
              <a:rPr lang="en-US" sz="2200" b="1" dirty="0">
                <a:latin typeface="Times New Roman" pitchFamily="18" charset="0"/>
                <a:cs typeface="Times New Roman" pitchFamily="18" charset="0"/>
              </a:rPr>
              <a:t>Types of substitution techniques:</a:t>
            </a:r>
          </a:p>
          <a:p>
            <a:pPr marL="469900" indent="-244475" algn="just">
              <a:lnSpc>
                <a:spcPct val="150000"/>
              </a:lnSpc>
              <a:spcBef>
                <a:spcPts val="0"/>
              </a:spcBef>
              <a:buFont typeface="Arial" panose="020B0604020202020204" pitchFamily="34" charset="0"/>
              <a:buAutoNum type="romanUcPeriod"/>
              <a:defRPr/>
            </a:pPr>
            <a:r>
              <a:rPr lang="en-US" sz="2200" dirty="0">
                <a:latin typeface="Times New Roman" pitchFamily="18" charset="0"/>
                <a:cs typeface="Times New Roman" pitchFamily="18" charset="0"/>
              </a:rPr>
              <a:t>Caesar Cipher.</a:t>
            </a:r>
          </a:p>
          <a:p>
            <a:pPr marL="469900" indent="-244475" algn="just">
              <a:lnSpc>
                <a:spcPct val="150000"/>
              </a:lnSpc>
              <a:spcBef>
                <a:spcPts val="0"/>
              </a:spcBef>
              <a:buFont typeface="Arial" panose="020B0604020202020204" pitchFamily="34" charset="0"/>
              <a:buAutoNum type="romanUcPeriod"/>
              <a:defRP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Monoalphabetic</a:t>
            </a:r>
            <a:r>
              <a:rPr lang="en-US" sz="2200" dirty="0">
                <a:latin typeface="Times New Roman" pitchFamily="18" charset="0"/>
                <a:cs typeface="Times New Roman" pitchFamily="18" charset="0"/>
              </a:rPr>
              <a:t> Cipher.</a:t>
            </a:r>
          </a:p>
          <a:p>
            <a:pPr marL="469900" indent="-244475" algn="just">
              <a:lnSpc>
                <a:spcPct val="150000"/>
              </a:lnSpc>
              <a:spcBef>
                <a:spcPts val="0"/>
              </a:spcBef>
              <a:buFont typeface="Arial" panose="020B0604020202020204" pitchFamily="34" charset="0"/>
              <a:buAutoNum type="romanUcPeriod"/>
              <a:defRP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Polyalphabetic</a:t>
            </a:r>
            <a:r>
              <a:rPr lang="en-US" sz="2200" dirty="0">
                <a:latin typeface="Times New Roman" pitchFamily="18" charset="0"/>
                <a:cs typeface="Times New Roman" pitchFamily="18" charset="0"/>
              </a:rPr>
              <a:t> Cipher.</a:t>
            </a:r>
          </a:p>
          <a:p>
            <a:pPr marL="469900" indent="-244475" algn="just">
              <a:lnSpc>
                <a:spcPct val="150000"/>
              </a:lnSpc>
              <a:spcBef>
                <a:spcPts val="0"/>
              </a:spcBef>
              <a:buFont typeface="Arial" panose="020B0604020202020204" pitchFamily="34" charset="0"/>
              <a:buAutoNum type="romanUcPeriod"/>
              <a:defRP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Playfair</a:t>
            </a:r>
            <a:r>
              <a:rPr lang="en-US" sz="2200" dirty="0">
                <a:latin typeface="Times New Roman" pitchFamily="18" charset="0"/>
                <a:cs typeface="Times New Roman" pitchFamily="18" charset="0"/>
              </a:rPr>
              <a:t> Cipher.</a:t>
            </a:r>
          </a:p>
          <a:p>
            <a:pPr marL="469900" indent="-244475" algn="just">
              <a:lnSpc>
                <a:spcPct val="150000"/>
              </a:lnSpc>
              <a:spcBef>
                <a:spcPts val="0"/>
              </a:spcBef>
              <a:buFont typeface="Arial" panose="020B0604020202020204" pitchFamily="34" charset="0"/>
              <a:buAutoNum type="romanUcPeriod"/>
              <a:defRPr/>
            </a:pPr>
            <a:r>
              <a:rPr lang="en-US" sz="2200" dirty="0">
                <a:latin typeface="Times New Roman" pitchFamily="18" charset="0"/>
                <a:cs typeface="Times New Roman" pitchFamily="18" charset="0"/>
              </a:rPr>
              <a:t> Hill Cipher.</a:t>
            </a:r>
          </a:p>
          <a:p>
            <a:pPr marL="469900" indent="-244475" algn="just">
              <a:lnSpc>
                <a:spcPct val="150000"/>
              </a:lnSpc>
              <a:spcBef>
                <a:spcPts val="0"/>
              </a:spcBef>
              <a:buFont typeface="Arial" panose="020B0604020202020204" pitchFamily="34" charset="0"/>
              <a:buAutoNum type="romanUcPeriod"/>
              <a:defRPr/>
            </a:pPr>
            <a:r>
              <a:rPr lang="en-US" sz="2200" dirty="0">
                <a:latin typeface="Times New Roman" pitchFamily="18" charset="0"/>
                <a:cs typeface="Times New Roman" pitchFamily="18" charset="0"/>
              </a:rPr>
              <a:t> One-Time Pad.</a:t>
            </a:r>
          </a:p>
        </p:txBody>
      </p:sp>
      <p:sp>
        <p:nvSpPr>
          <p:cNvPr id="4" name="Date Placeholder 3">
            <a:extLst>
              <a:ext uri="{FF2B5EF4-FFF2-40B4-BE49-F238E27FC236}">
                <a16:creationId xmlns:a16="http://schemas.microsoft.com/office/drawing/2014/main" id="{6BEE9EE3-B129-9093-39A7-E1694239E011}"/>
              </a:ext>
            </a:extLst>
          </p:cNvPr>
          <p:cNvSpPr>
            <a:spLocks noGrp="1"/>
          </p:cNvSpPr>
          <p:nvPr>
            <p:ph type="dt" sz="quarter" idx="10"/>
          </p:nvPr>
        </p:nvSpPr>
        <p:spPr/>
        <p:txBody>
          <a:bodyPr/>
          <a:lstStyle/>
          <a:p>
            <a:pPr>
              <a:defRPr/>
            </a:pPr>
            <a:fld id="{939A632F-9F10-44CF-B392-429C10FD1F00}" type="datetime1">
              <a:rPr lang="en-US"/>
              <a:pPr>
                <a:defRPr/>
              </a:pPr>
              <a:t>10/1/2024</a:t>
            </a:fld>
            <a:endParaRPr lang="en-US"/>
          </a:p>
        </p:txBody>
      </p:sp>
      <p:sp>
        <p:nvSpPr>
          <p:cNvPr id="5" name="Footer Placeholder 4">
            <a:extLst>
              <a:ext uri="{FF2B5EF4-FFF2-40B4-BE49-F238E27FC236}">
                <a16:creationId xmlns:a16="http://schemas.microsoft.com/office/drawing/2014/main" id="{B94C5153-57AE-0031-1E3F-CB8280DFB504}"/>
              </a:ext>
            </a:extLst>
          </p:cNvPr>
          <p:cNvSpPr>
            <a:spLocks noGrp="1"/>
          </p:cNvSpPr>
          <p:nvPr>
            <p:ph type="ftr" sz="quarter" idx="11"/>
          </p:nvPr>
        </p:nvSpPr>
        <p:spPr/>
        <p:txBody>
          <a:bodyPr/>
          <a:lstStyle/>
          <a:p>
            <a:pPr>
              <a:defRPr/>
            </a:pPr>
            <a:r>
              <a:rPr lang="en-US" dirty="0"/>
              <a:t>Contributed by Himanshu (@nycanshu)</a:t>
            </a:r>
          </a:p>
        </p:txBody>
      </p:sp>
      <p:sp>
        <p:nvSpPr>
          <p:cNvPr id="40966" name="Slide Number Placeholder 5">
            <a:extLst>
              <a:ext uri="{FF2B5EF4-FFF2-40B4-BE49-F238E27FC236}">
                <a16:creationId xmlns:a16="http://schemas.microsoft.com/office/drawing/2014/main" id="{D0DB9F7F-5BE2-22BA-769C-84B262C9CE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410E8D-F36D-4C0F-98E1-22D0371BDF8D}" type="slidenum">
              <a:rPr lang="en-US" altLang="en-US">
                <a:solidFill>
                  <a:srgbClr val="898989"/>
                </a:solidFill>
              </a:rPr>
              <a:pPr/>
              <a:t>32</a:t>
            </a:fld>
            <a:endParaRPr lang="en-US" altLang="en-US">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856B28-97F1-17D5-E98B-A724726E5AA7}"/>
              </a:ext>
            </a:extLst>
          </p:cNvPr>
          <p:cNvSpPr>
            <a:spLocks noGrp="1"/>
          </p:cNvSpPr>
          <p:nvPr>
            <p:ph type="dt" sz="quarter" idx="10"/>
          </p:nvPr>
        </p:nvSpPr>
        <p:spPr/>
        <p:txBody>
          <a:bodyPr/>
          <a:lstStyle/>
          <a:p>
            <a:pPr>
              <a:defRPr/>
            </a:pPr>
            <a:fld id="{9006BEE2-CF2C-4730-B629-B3BFBD609A01}" type="datetime1">
              <a:rPr lang="en-US" smtClean="0"/>
              <a:pPr>
                <a:defRPr/>
              </a:pPr>
              <a:t>10/1/2024</a:t>
            </a:fld>
            <a:endParaRPr lang="en-US"/>
          </a:p>
        </p:txBody>
      </p:sp>
      <p:sp>
        <p:nvSpPr>
          <p:cNvPr id="5" name="Footer Placeholder 4">
            <a:extLst>
              <a:ext uri="{FF2B5EF4-FFF2-40B4-BE49-F238E27FC236}">
                <a16:creationId xmlns:a16="http://schemas.microsoft.com/office/drawing/2014/main" id="{41BCC4DA-3EB1-EC93-7B26-E848B46D8244}"/>
              </a:ext>
            </a:extLst>
          </p:cNvPr>
          <p:cNvSpPr>
            <a:spLocks noGrp="1"/>
          </p:cNvSpPr>
          <p:nvPr>
            <p:ph type="ftr" sz="quarter" idx="11"/>
          </p:nvPr>
        </p:nvSpPr>
        <p:spPr/>
        <p:txBody>
          <a:bodyPr/>
          <a:lstStyle/>
          <a:p>
            <a:pPr>
              <a:defRPr/>
            </a:pPr>
            <a:r>
              <a:rPr lang="en-US" dirty="0"/>
              <a:t>Contributed by Himanshu (@nycanshu)</a:t>
            </a:r>
          </a:p>
        </p:txBody>
      </p:sp>
      <p:sp>
        <p:nvSpPr>
          <p:cNvPr id="41988" name="Slide Number Placeholder 5">
            <a:extLst>
              <a:ext uri="{FF2B5EF4-FFF2-40B4-BE49-F238E27FC236}">
                <a16:creationId xmlns:a16="http://schemas.microsoft.com/office/drawing/2014/main" id="{E60BCC2C-2AE4-1993-B3EE-C2BBBC4CECA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30206C-18F3-4AF5-9E2B-1C1D0D455A98}" type="slidenum">
              <a:rPr lang="en-US" altLang="en-US">
                <a:solidFill>
                  <a:srgbClr val="898989"/>
                </a:solidFill>
              </a:rPr>
              <a:pPr/>
              <a:t>33</a:t>
            </a:fld>
            <a:endParaRPr lang="en-US" altLang="en-US">
              <a:solidFill>
                <a:srgbClr val="898989"/>
              </a:solidFill>
            </a:endParaRPr>
          </a:p>
        </p:txBody>
      </p:sp>
      <p:sp>
        <p:nvSpPr>
          <p:cNvPr id="41989" name="Rectangle 2">
            <a:extLst>
              <a:ext uri="{FF2B5EF4-FFF2-40B4-BE49-F238E27FC236}">
                <a16:creationId xmlns:a16="http://schemas.microsoft.com/office/drawing/2014/main" id="{19112DD5-295C-58CF-4704-41A9745992A1}"/>
              </a:ext>
            </a:extLst>
          </p:cNvPr>
          <p:cNvSpPr txBox="1">
            <a:spLocks noChangeArrowheads="1"/>
          </p:cNvSpPr>
          <p:nvPr/>
        </p:nvSpPr>
        <p:spPr bwMode="auto">
          <a:xfrm>
            <a:off x="1828800" y="1143000"/>
            <a:ext cx="8839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pPr>
            <a:r>
              <a:rPr lang="en-US" altLang="en-US" sz="2400">
                <a:latin typeface="Times New Roman" panose="02020603050405020304" pitchFamily="18" charset="0"/>
                <a:cs typeface="Times New Roman" panose="02020603050405020304" pitchFamily="18" charset="0"/>
              </a:rPr>
              <a:t>Each letter of the plaintext is substituted by another letter to form the ciphertext. It is a simplest form of substitution cipher scheme.</a:t>
            </a:r>
          </a:p>
          <a:p>
            <a:pPr algn="just" eaLnBrk="1" hangingPunct="1">
              <a:lnSpc>
                <a:spcPct val="150000"/>
              </a:lnSpc>
              <a:buFont typeface="Wingdings" panose="05000000000000000000" pitchFamily="2" charset="2"/>
              <a:buChar char="ü"/>
            </a:pPr>
            <a:r>
              <a:rPr lang="en-US" altLang="en-US" sz="2400">
                <a:latin typeface="Times New Roman" panose="02020603050405020304" pitchFamily="18" charset="0"/>
                <a:cs typeface="Times New Roman" panose="02020603050405020304" pitchFamily="18" charset="0"/>
              </a:rPr>
              <a:t>Each alphabet replaced by another alphabet which is ‘</a:t>
            </a:r>
            <a:r>
              <a:rPr lang="en-US" altLang="en-US" sz="2400">
                <a:solidFill>
                  <a:srgbClr val="FF0000"/>
                </a:solidFill>
                <a:latin typeface="Times New Roman" panose="02020603050405020304" pitchFamily="18" charset="0"/>
                <a:cs typeface="Times New Roman" panose="02020603050405020304" pitchFamily="18" charset="0"/>
              </a:rPr>
              <a:t>shifted</a:t>
            </a:r>
            <a:r>
              <a:rPr lang="en-US" altLang="en-US" sz="2400">
                <a:latin typeface="Times New Roman" panose="02020603050405020304" pitchFamily="18" charset="0"/>
                <a:cs typeface="Times New Roman" panose="02020603050405020304" pitchFamily="18" charset="0"/>
              </a:rPr>
              <a:t>’ by some fixed number between 0 and 25. Flskhu </a:t>
            </a:r>
          </a:p>
        </p:txBody>
      </p:sp>
      <p:sp>
        <p:nvSpPr>
          <p:cNvPr id="41990" name="Rectangle 3">
            <a:extLst>
              <a:ext uri="{FF2B5EF4-FFF2-40B4-BE49-F238E27FC236}">
                <a16:creationId xmlns:a16="http://schemas.microsoft.com/office/drawing/2014/main" id="{45A46BF3-F5AB-8526-0258-996C10291760}"/>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200">
                <a:solidFill>
                  <a:srgbClr val="CC0000"/>
                </a:solidFill>
                <a:latin typeface="Arial-BoldMT"/>
              </a:rPr>
              <a:t>Symmetric Algorithms – Caesar Cipher</a:t>
            </a:r>
          </a:p>
        </p:txBody>
      </p:sp>
      <p:grpSp>
        <p:nvGrpSpPr>
          <p:cNvPr id="41991" name="Group 4">
            <a:extLst>
              <a:ext uri="{FF2B5EF4-FFF2-40B4-BE49-F238E27FC236}">
                <a16:creationId xmlns:a16="http://schemas.microsoft.com/office/drawing/2014/main" id="{AC138C84-68EF-7FC9-E0CB-F27D61B57A7C}"/>
              </a:ext>
            </a:extLst>
          </p:cNvPr>
          <p:cNvGrpSpPr>
            <a:grpSpLocks/>
          </p:cNvGrpSpPr>
          <p:nvPr/>
        </p:nvGrpSpPr>
        <p:grpSpPr bwMode="auto">
          <a:xfrm>
            <a:off x="2943226" y="3446463"/>
            <a:ext cx="6581775" cy="1238250"/>
            <a:chOff x="624" y="1872"/>
            <a:chExt cx="4146" cy="780"/>
          </a:xfrm>
        </p:grpSpPr>
        <p:sp>
          <p:nvSpPr>
            <p:cNvPr id="42016" name="Text Box 5">
              <a:extLst>
                <a:ext uri="{FF2B5EF4-FFF2-40B4-BE49-F238E27FC236}">
                  <a16:creationId xmlns:a16="http://schemas.microsoft.com/office/drawing/2014/main" id="{D82E63FA-51C8-D8E0-87C2-88B277A21080}"/>
                </a:ext>
              </a:extLst>
            </p:cNvPr>
            <p:cNvSpPr txBox="1">
              <a:spLocks noChangeArrowheads="1"/>
            </p:cNvSpPr>
            <p:nvPr/>
          </p:nvSpPr>
          <p:spPr bwMode="auto">
            <a:xfrm>
              <a:off x="672" y="1902"/>
              <a:ext cx="40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a:solidFill>
                    <a:srgbClr val="00B0F0"/>
                  </a:solidFill>
                </a:rPr>
                <a:t>A B C D E F G H I J K L M N O P Q R S T U V W X Y Z</a:t>
              </a:r>
            </a:p>
          </p:txBody>
        </p:sp>
        <p:sp>
          <p:nvSpPr>
            <p:cNvPr id="42017" name="Text Box 6">
              <a:extLst>
                <a:ext uri="{FF2B5EF4-FFF2-40B4-BE49-F238E27FC236}">
                  <a16:creationId xmlns:a16="http://schemas.microsoft.com/office/drawing/2014/main" id="{ECE0F0DD-6866-83B9-AA70-7BE344953E71}"/>
                </a:ext>
              </a:extLst>
            </p:cNvPr>
            <p:cNvSpPr txBox="1">
              <a:spLocks noChangeArrowheads="1"/>
            </p:cNvSpPr>
            <p:nvPr/>
          </p:nvSpPr>
          <p:spPr bwMode="auto">
            <a:xfrm>
              <a:off x="672" y="2400"/>
              <a:ext cx="40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a:solidFill>
                    <a:srgbClr val="FF0000"/>
                  </a:solidFill>
                </a:rPr>
                <a:t>D E F G H I J K L M N O P Q R S T U V W X Y Z A B C</a:t>
              </a:r>
            </a:p>
          </p:txBody>
        </p:sp>
        <p:sp>
          <p:nvSpPr>
            <p:cNvPr id="42018" name="Line 7">
              <a:extLst>
                <a:ext uri="{FF2B5EF4-FFF2-40B4-BE49-F238E27FC236}">
                  <a16:creationId xmlns:a16="http://schemas.microsoft.com/office/drawing/2014/main" id="{9D792B5E-6AF2-5838-1098-42024C50697F}"/>
                </a:ext>
              </a:extLst>
            </p:cNvPr>
            <p:cNvSpPr>
              <a:spLocks noChangeShapeType="1"/>
            </p:cNvSpPr>
            <p:nvPr/>
          </p:nvSpPr>
          <p:spPr bwMode="auto">
            <a:xfrm>
              <a:off x="2736" y="2160"/>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19" name="Rectangle 8">
              <a:extLst>
                <a:ext uri="{FF2B5EF4-FFF2-40B4-BE49-F238E27FC236}">
                  <a16:creationId xmlns:a16="http://schemas.microsoft.com/office/drawing/2014/main" id="{7A12FA13-3B3C-285F-8E1D-D80D0F9F64A0}"/>
                </a:ext>
              </a:extLst>
            </p:cNvPr>
            <p:cNvSpPr>
              <a:spLocks noChangeArrowheads="1"/>
            </p:cNvSpPr>
            <p:nvPr/>
          </p:nvSpPr>
          <p:spPr bwMode="auto">
            <a:xfrm>
              <a:off x="624" y="1872"/>
              <a:ext cx="4128" cy="7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IN" altLang="en-US"/>
            </a:p>
          </p:txBody>
        </p:sp>
      </p:grpSp>
      <p:graphicFrame>
        <p:nvGraphicFramePr>
          <p:cNvPr id="15" name="Table 15">
            <a:extLst>
              <a:ext uri="{FF2B5EF4-FFF2-40B4-BE49-F238E27FC236}">
                <a16:creationId xmlns:a16="http://schemas.microsoft.com/office/drawing/2014/main" id="{4620DBFF-F3B9-0694-D05F-E33089949817}"/>
              </a:ext>
            </a:extLst>
          </p:cNvPr>
          <p:cNvGraphicFramePr>
            <a:graphicFrameLocks noGrp="1"/>
          </p:cNvGraphicFramePr>
          <p:nvPr>
            <p:extLst>
              <p:ext uri="{D42A27DB-BD31-4B8C-83A1-F6EECF244321}">
                <p14:modId xmlns:p14="http://schemas.microsoft.com/office/powerpoint/2010/main" val="3792984028"/>
              </p:ext>
            </p:extLst>
          </p:nvPr>
        </p:nvGraphicFramePr>
        <p:xfrm>
          <a:off x="3171826" y="5059363"/>
          <a:ext cx="6248400" cy="731838"/>
        </p:xfrm>
        <a:graphic>
          <a:graphicData uri="http://schemas.openxmlformats.org/drawingml/2006/table">
            <a:tbl>
              <a:tblPr firstRow="1" bandRow="1">
                <a:tableStyleId>{5C22544A-7EE6-4342-B048-85BDC9FD1C3A}</a:tableStyleId>
              </a:tblPr>
              <a:tblGrid>
                <a:gridCol w="10414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gridCol w="1041400">
                  <a:extLst>
                    <a:ext uri="{9D8B030D-6E8A-4147-A177-3AD203B41FA5}">
                      <a16:colId xmlns:a16="http://schemas.microsoft.com/office/drawing/2014/main" val="20003"/>
                    </a:ext>
                  </a:extLst>
                </a:gridCol>
                <a:gridCol w="1041400">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tblGrid>
              <a:tr h="365919">
                <a:tc>
                  <a:txBody>
                    <a:bodyPr/>
                    <a:lstStyle/>
                    <a:p>
                      <a:pPr algn="ctr"/>
                      <a:r>
                        <a:rPr lang="en-IN" sz="1800" dirty="0">
                          <a:solidFill>
                            <a:schemeClr val="tx1"/>
                          </a:solidFill>
                        </a:rPr>
                        <a:t>C</a:t>
                      </a:r>
                    </a:p>
                  </a:txBody>
                  <a:tcPr marT="45740" marB="45740">
                    <a:solidFill>
                      <a:schemeClr val="accent5">
                        <a:lumMod val="60000"/>
                        <a:lumOff val="40000"/>
                      </a:schemeClr>
                    </a:solidFill>
                  </a:tcPr>
                </a:tc>
                <a:tc>
                  <a:txBody>
                    <a:bodyPr/>
                    <a:lstStyle/>
                    <a:p>
                      <a:pPr algn="ctr"/>
                      <a:r>
                        <a:rPr lang="en-IN" sz="1800" dirty="0">
                          <a:solidFill>
                            <a:schemeClr val="tx1"/>
                          </a:solidFill>
                        </a:rPr>
                        <a:t>I</a:t>
                      </a:r>
                    </a:p>
                  </a:txBody>
                  <a:tcPr marT="45740" marB="45740">
                    <a:solidFill>
                      <a:schemeClr val="accent5">
                        <a:lumMod val="60000"/>
                        <a:lumOff val="40000"/>
                      </a:schemeClr>
                    </a:solidFill>
                  </a:tcPr>
                </a:tc>
                <a:tc>
                  <a:txBody>
                    <a:bodyPr/>
                    <a:lstStyle/>
                    <a:p>
                      <a:pPr algn="ctr"/>
                      <a:r>
                        <a:rPr lang="en-IN" sz="1800" dirty="0">
                          <a:solidFill>
                            <a:schemeClr val="tx1"/>
                          </a:solidFill>
                        </a:rPr>
                        <a:t>P</a:t>
                      </a:r>
                    </a:p>
                  </a:txBody>
                  <a:tcPr marT="45740" marB="45740">
                    <a:solidFill>
                      <a:schemeClr val="accent5">
                        <a:lumMod val="60000"/>
                        <a:lumOff val="40000"/>
                      </a:schemeClr>
                    </a:solidFill>
                  </a:tcPr>
                </a:tc>
                <a:tc>
                  <a:txBody>
                    <a:bodyPr/>
                    <a:lstStyle/>
                    <a:p>
                      <a:pPr algn="ctr"/>
                      <a:r>
                        <a:rPr lang="en-IN" sz="1800" dirty="0">
                          <a:solidFill>
                            <a:schemeClr val="tx1"/>
                          </a:solidFill>
                        </a:rPr>
                        <a:t>H</a:t>
                      </a:r>
                    </a:p>
                  </a:txBody>
                  <a:tcPr marT="45740" marB="45740">
                    <a:solidFill>
                      <a:schemeClr val="accent5">
                        <a:lumMod val="60000"/>
                        <a:lumOff val="40000"/>
                      </a:schemeClr>
                    </a:solidFill>
                  </a:tcPr>
                </a:tc>
                <a:tc>
                  <a:txBody>
                    <a:bodyPr/>
                    <a:lstStyle/>
                    <a:p>
                      <a:pPr algn="ctr"/>
                      <a:r>
                        <a:rPr lang="en-IN" sz="1800" dirty="0">
                          <a:solidFill>
                            <a:schemeClr val="tx1"/>
                          </a:solidFill>
                        </a:rPr>
                        <a:t>E</a:t>
                      </a:r>
                    </a:p>
                  </a:txBody>
                  <a:tcPr marT="45740" marB="45740">
                    <a:solidFill>
                      <a:schemeClr val="accent5">
                        <a:lumMod val="60000"/>
                        <a:lumOff val="40000"/>
                      </a:schemeClr>
                    </a:solidFill>
                  </a:tcPr>
                </a:tc>
                <a:tc>
                  <a:txBody>
                    <a:bodyPr/>
                    <a:lstStyle/>
                    <a:p>
                      <a:pPr algn="ctr"/>
                      <a:r>
                        <a:rPr lang="en-IN" sz="1800" dirty="0">
                          <a:solidFill>
                            <a:schemeClr val="tx1"/>
                          </a:solidFill>
                        </a:rPr>
                        <a:t>R</a:t>
                      </a:r>
                    </a:p>
                  </a:txBody>
                  <a:tcPr marT="45740" marB="45740">
                    <a:solidFill>
                      <a:schemeClr val="accent5">
                        <a:lumMod val="60000"/>
                        <a:lumOff val="40000"/>
                      </a:schemeClr>
                    </a:solidFill>
                  </a:tcPr>
                </a:tc>
                <a:extLst>
                  <a:ext uri="{0D108BD9-81ED-4DB2-BD59-A6C34878D82A}">
                    <a16:rowId xmlns:a16="http://schemas.microsoft.com/office/drawing/2014/main" val="10000"/>
                  </a:ext>
                </a:extLst>
              </a:tr>
              <a:tr h="365919">
                <a:tc>
                  <a:txBody>
                    <a:bodyPr/>
                    <a:lstStyle/>
                    <a:p>
                      <a:pPr algn="ctr"/>
                      <a:r>
                        <a:rPr lang="en-IN" sz="1800" b="1" dirty="0">
                          <a:solidFill>
                            <a:srgbClr val="FF0000"/>
                          </a:solidFill>
                          <a:latin typeface="Arial Black" panose="020B0A04020102020204" pitchFamily="34" charset="0"/>
                        </a:rPr>
                        <a:t>F</a:t>
                      </a:r>
                    </a:p>
                  </a:txBody>
                  <a:tcPr marT="45740" marB="45740">
                    <a:solidFill>
                      <a:schemeClr val="accent5">
                        <a:lumMod val="60000"/>
                        <a:lumOff val="40000"/>
                      </a:schemeClr>
                    </a:solidFill>
                  </a:tcPr>
                </a:tc>
                <a:tc>
                  <a:txBody>
                    <a:bodyPr/>
                    <a:lstStyle/>
                    <a:p>
                      <a:pPr algn="ctr"/>
                      <a:r>
                        <a:rPr lang="en-IN" sz="1800" b="1" dirty="0">
                          <a:solidFill>
                            <a:srgbClr val="FF0000"/>
                          </a:solidFill>
                          <a:latin typeface="Arial Black" panose="020B0A04020102020204" pitchFamily="34" charset="0"/>
                        </a:rPr>
                        <a:t>L</a:t>
                      </a:r>
                    </a:p>
                  </a:txBody>
                  <a:tcPr marT="45740" marB="45740">
                    <a:solidFill>
                      <a:schemeClr val="accent5">
                        <a:lumMod val="60000"/>
                        <a:lumOff val="40000"/>
                      </a:schemeClr>
                    </a:solidFill>
                  </a:tcPr>
                </a:tc>
                <a:tc>
                  <a:txBody>
                    <a:bodyPr/>
                    <a:lstStyle/>
                    <a:p>
                      <a:pPr algn="ctr"/>
                      <a:r>
                        <a:rPr lang="en-IN" sz="1800" b="1" dirty="0">
                          <a:solidFill>
                            <a:srgbClr val="FF0000"/>
                          </a:solidFill>
                          <a:latin typeface="Arial Black" panose="020B0A04020102020204" pitchFamily="34" charset="0"/>
                        </a:rPr>
                        <a:t>S</a:t>
                      </a:r>
                    </a:p>
                  </a:txBody>
                  <a:tcPr marT="45740" marB="45740">
                    <a:solidFill>
                      <a:schemeClr val="accent5">
                        <a:lumMod val="60000"/>
                        <a:lumOff val="40000"/>
                      </a:schemeClr>
                    </a:solidFill>
                  </a:tcPr>
                </a:tc>
                <a:tc>
                  <a:txBody>
                    <a:bodyPr/>
                    <a:lstStyle/>
                    <a:p>
                      <a:pPr algn="ctr"/>
                      <a:r>
                        <a:rPr lang="en-IN" sz="1800" b="1" dirty="0">
                          <a:solidFill>
                            <a:srgbClr val="FF0000"/>
                          </a:solidFill>
                          <a:latin typeface="Arial Black" panose="020B0A04020102020204" pitchFamily="34" charset="0"/>
                        </a:rPr>
                        <a:t>K</a:t>
                      </a:r>
                    </a:p>
                  </a:txBody>
                  <a:tcPr marT="45740" marB="45740">
                    <a:solidFill>
                      <a:schemeClr val="accent5">
                        <a:lumMod val="60000"/>
                        <a:lumOff val="40000"/>
                      </a:schemeClr>
                    </a:solidFill>
                  </a:tcPr>
                </a:tc>
                <a:tc>
                  <a:txBody>
                    <a:bodyPr/>
                    <a:lstStyle/>
                    <a:p>
                      <a:pPr algn="ctr"/>
                      <a:r>
                        <a:rPr lang="en-IN" sz="1800" b="1" dirty="0">
                          <a:solidFill>
                            <a:srgbClr val="FF0000"/>
                          </a:solidFill>
                          <a:latin typeface="Arial Black" panose="020B0A04020102020204" pitchFamily="34" charset="0"/>
                        </a:rPr>
                        <a:t>H</a:t>
                      </a:r>
                    </a:p>
                  </a:txBody>
                  <a:tcPr marT="45740" marB="45740">
                    <a:solidFill>
                      <a:schemeClr val="accent5">
                        <a:lumMod val="60000"/>
                        <a:lumOff val="40000"/>
                      </a:schemeClr>
                    </a:solidFill>
                  </a:tcPr>
                </a:tc>
                <a:tc>
                  <a:txBody>
                    <a:bodyPr/>
                    <a:lstStyle/>
                    <a:p>
                      <a:pPr algn="ctr"/>
                      <a:r>
                        <a:rPr lang="en-IN" sz="1800" b="1" dirty="0">
                          <a:solidFill>
                            <a:srgbClr val="FF0000"/>
                          </a:solidFill>
                          <a:latin typeface="Arial Black" panose="020B0A04020102020204" pitchFamily="34" charset="0"/>
                        </a:rPr>
                        <a:t>U</a:t>
                      </a:r>
                    </a:p>
                  </a:txBody>
                  <a:tcPr marT="45740" marB="45740">
                    <a:solidFill>
                      <a:schemeClr val="accent5">
                        <a:lumMod val="60000"/>
                        <a:lumOff val="4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405628BB-67E1-D7E8-4C2A-B458CFC987F2}"/>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Mathematical Description &amp; Cryptanalysis</a:t>
            </a:r>
          </a:p>
        </p:txBody>
      </p:sp>
      <p:sp>
        <p:nvSpPr>
          <p:cNvPr id="43011" name="Content Placeholder 2">
            <a:extLst>
              <a:ext uri="{FF2B5EF4-FFF2-40B4-BE49-F238E27FC236}">
                <a16:creationId xmlns:a16="http://schemas.microsoft.com/office/drawing/2014/main" id="{878F87D6-80F2-B396-78CE-0C955309517F}"/>
              </a:ext>
            </a:extLst>
          </p:cNvPr>
          <p:cNvSpPr>
            <a:spLocks noGrp="1"/>
          </p:cNvSpPr>
          <p:nvPr>
            <p:ph idx="1"/>
          </p:nvPr>
        </p:nvSpPr>
        <p:spPr>
          <a:xfrm>
            <a:off x="1981200" y="838201"/>
            <a:ext cx="8229600" cy="5287963"/>
          </a:xfrm>
        </p:spPr>
        <p:txBody>
          <a:bodyPr>
            <a:normAutofit lnSpcReduction="10000"/>
          </a:bodyPr>
          <a:lstStyle/>
          <a:p>
            <a:pPr marL="0" indent="1588" algn="just">
              <a:lnSpc>
                <a:spcPct val="16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First we translate all of our characters to numbers, 'a'=0, 'b'=1, 'c'=2, ... , 'z'=25. </a:t>
            </a:r>
          </a:p>
          <a:p>
            <a:pPr marL="0" indent="1588" algn="just">
              <a:lnSpc>
                <a:spcPct val="16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We can now represent the caesar cipher encryption function, e(x), where x is the character we are </a:t>
            </a:r>
            <a:r>
              <a:rPr lang="en-US" altLang="en-US" sz="2200">
                <a:solidFill>
                  <a:srgbClr val="FF0000"/>
                </a:solidFill>
                <a:latin typeface="Times New Roman" panose="02020603050405020304" pitchFamily="18" charset="0"/>
                <a:cs typeface="Times New Roman" panose="02020603050405020304" pitchFamily="18" charset="0"/>
              </a:rPr>
              <a:t>encrypting</a:t>
            </a:r>
            <a:r>
              <a:rPr lang="en-US" altLang="en-US" sz="2200">
                <a:latin typeface="Times New Roman" panose="02020603050405020304" pitchFamily="18" charset="0"/>
                <a:cs typeface="Times New Roman" panose="02020603050405020304" pitchFamily="18" charset="0"/>
              </a:rPr>
              <a:t>, as:</a:t>
            </a:r>
          </a:p>
          <a:p>
            <a:pPr marL="0" indent="1588" algn="just">
              <a:lnSpc>
                <a:spcPct val="160000"/>
              </a:lnSpc>
              <a:spcBef>
                <a:spcPct val="0"/>
              </a:spcBef>
              <a:buNone/>
            </a:pPr>
            <a:r>
              <a:rPr lang="en-US" altLang="en-US" sz="2200">
                <a:latin typeface="Times New Roman" panose="02020603050405020304" pitchFamily="18" charset="0"/>
                <a:cs typeface="Times New Roman" panose="02020603050405020304" pitchFamily="18" charset="0"/>
              </a:rPr>
              <a:t>	c=E(p) = (p + k) (mod 26)</a:t>
            </a:r>
          </a:p>
          <a:p>
            <a:pPr marL="0" indent="1588" algn="just">
              <a:lnSpc>
                <a:spcPct val="16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k is the key (the shift) applied to each letter. </a:t>
            </a:r>
          </a:p>
          <a:p>
            <a:pPr marL="0" indent="1588" algn="just">
              <a:lnSpc>
                <a:spcPct val="16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After applying this function the result is a number which must then be translated back into a letter. The </a:t>
            </a:r>
            <a:r>
              <a:rPr lang="en-US" altLang="en-US" sz="2200">
                <a:solidFill>
                  <a:srgbClr val="FF0000"/>
                </a:solidFill>
                <a:latin typeface="Times New Roman" panose="02020603050405020304" pitchFamily="18" charset="0"/>
                <a:cs typeface="Times New Roman" panose="02020603050405020304" pitchFamily="18" charset="0"/>
              </a:rPr>
              <a:t>decryption</a:t>
            </a:r>
            <a:r>
              <a:rPr lang="en-US" altLang="en-US" sz="2200">
                <a:latin typeface="Times New Roman" panose="02020603050405020304" pitchFamily="18" charset="0"/>
                <a:cs typeface="Times New Roman" panose="02020603050405020304" pitchFamily="18" charset="0"/>
              </a:rPr>
              <a:t> function is :</a:t>
            </a:r>
          </a:p>
          <a:p>
            <a:pPr marL="0" indent="1588" algn="just">
              <a:lnSpc>
                <a:spcPct val="160000"/>
              </a:lnSpc>
              <a:spcBef>
                <a:spcPct val="0"/>
              </a:spcBef>
              <a:buNone/>
            </a:pPr>
            <a:r>
              <a:rPr lang="en-US" altLang="en-US" sz="2200">
                <a:latin typeface="Times New Roman" panose="02020603050405020304" pitchFamily="18" charset="0"/>
                <a:cs typeface="Times New Roman" panose="02020603050405020304" pitchFamily="18" charset="0"/>
              </a:rPr>
              <a:t>	p=D(c) = (c - k) (mod 26)</a:t>
            </a:r>
          </a:p>
          <a:p>
            <a:pPr marL="0" indent="1588" algn="just">
              <a:lnSpc>
                <a:spcPct val="160000"/>
              </a:lnSpc>
              <a:spcBef>
                <a:spcPct val="0"/>
              </a:spcBef>
              <a:buNone/>
            </a:pPr>
            <a:r>
              <a:rPr lang="en-US" altLang="en-US" sz="2200">
                <a:latin typeface="Times New Roman" panose="02020603050405020304" pitchFamily="18" charset="0"/>
                <a:cs typeface="Times New Roman" panose="02020603050405020304" pitchFamily="18" charset="0"/>
              </a:rPr>
              <a:t>Only have </a:t>
            </a:r>
            <a:r>
              <a:rPr lang="en-US" altLang="en-US" sz="2200" b="1">
                <a:latin typeface="Times New Roman" panose="02020603050405020304" pitchFamily="18" charset="0"/>
                <a:cs typeface="Times New Roman" panose="02020603050405020304" pitchFamily="18" charset="0"/>
              </a:rPr>
              <a:t>26 possible ciphers</a:t>
            </a:r>
            <a:r>
              <a:rPr lang="en-US" altLang="en-US" sz="2200">
                <a:latin typeface="Times New Roman" panose="02020603050405020304" pitchFamily="18" charset="0"/>
                <a:cs typeface="Times New Roman" panose="02020603050405020304" pitchFamily="18" charset="0"/>
              </a:rPr>
              <a:t> i.e., A maps to A,B,..Z</a:t>
            </a:r>
          </a:p>
        </p:txBody>
      </p:sp>
      <p:sp>
        <p:nvSpPr>
          <p:cNvPr id="4" name="Date Placeholder 3">
            <a:extLst>
              <a:ext uri="{FF2B5EF4-FFF2-40B4-BE49-F238E27FC236}">
                <a16:creationId xmlns:a16="http://schemas.microsoft.com/office/drawing/2014/main" id="{5791748D-77FD-14BC-8522-E2BE8B86A374}"/>
              </a:ext>
            </a:extLst>
          </p:cNvPr>
          <p:cNvSpPr>
            <a:spLocks noGrp="1"/>
          </p:cNvSpPr>
          <p:nvPr>
            <p:ph type="dt" sz="quarter" idx="10"/>
          </p:nvPr>
        </p:nvSpPr>
        <p:spPr/>
        <p:txBody>
          <a:bodyPr/>
          <a:lstStyle/>
          <a:p>
            <a:pPr>
              <a:defRPr/>
            </a:pPr>
            <a:fld id="{54D46ED9-60B3-4AD6-A4DE-8F97DB24BF35}" type="datetime1">
              <a:rPr lang="en-US"/>
              <a:pPr>
                <a:defRPr/>
              </a:pPr>
              <a:t>10/1/2024</a:t>
            </a:fld>
            <a:endParaRPr lang="en-US" dirty="0"/>
          </a:p>
        </p:txBody>
      </p:sp>
      <p:sp>
        <p:nvSpPr>
          <p:cNvPr id="5" name="Footer Placeholder 4">
            <a:extLst>
              <a:ext uri="{FF2B5EF4-FFF2-40B4-BE49-F238E27FC236}">
                <a16:creationId xmlns:a16="http://schemas.microsoft.com/office/drawing/2014/main" id="{C2DCC21B-C558-F495-ABE4-6E9302A0C728}"/>
              </a:ext>
            </a:extLst>
          </p:cNvPr>
          <p:cNvSpPr>
            <a:spLocks noGrp="1"/>
          </p:cNvSpPr>
          <p:nvPr>
            <p:ph type="ftr" sz="quarter" idx="11"/>
          </p:nvPr>
        </p:nvSpPr>
        <p:spPr/>
        <p:txBody>
          <a:bodyPr/>
          <a:lstStyle/>
          <a:p>
            <a:pPr>
              <a:defRPr/>
            </a:pPr>
            <a:r>
              <a:rPr lang="en-US" dirty="0"/>
              <a:t>Contributed by Himanshu (@nycanshu)</a:t>
            </a:r>
          </a:p>
        </p:txBody>
      </p:sp>
      <p:sp>
        <p:nvSpPr>
          <p:cNvPr id="43014" name="Slide Number Placeholder 5">
            <a:extLst>
              <a:ext uri="{FF2B5EF4-FFF2-40B4-BE49-F238E27FC236}">
                <a16:creationId xmlns:a16="http://schemas.microsoft.com/office/drawing/2014/main" id="{805A4265-3BAC-D476-D733-0F6CD2B783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1A58F7-2767-4992-AB3C-1280E7DA8E9C}" type="slidenum">
              <a:rPr lang="en-US" altLang="en-US">
                <a:solidFill>
                  <a:srgbClr val="898989"/>
                </a:solidFill>
              </a:rPr>
              <a:pPr/>
              <a:t>34</a:t>
            </a:fld>
            <a:endParaRPr lang="en-US" altLang="en-US">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EAC4508-9543-066D-3FB6-09F7625AF5C3}"/>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II.Monoalphabetic Cipher</a:t>
            </a:r>
          </a:p>
        </p:txBody>
      </p:sp>
      <p:sp>
        <p:nvSpPr>
          <p:cNvPr id="3" name="Content Placeholder 2">
            <a:extLst>
              <a:ext uri="{FF2B5EF4-FFF2-40B4-BE49-F238E27FC236}">
                <a16:creationId xmlns:a16="http://schemas.microsoft.com/office/drawing/2014/main" id="{1C4413B4-24D8-12AB-A359-D222EE17FA89}"/>
              </a:ext>
            </a:extLst>
          </p:cNvPr>
          <p:cNvSpPr>
            <a:spLocks noGrp="1"/>
          </p:cNvSpPr>
          <p:nvPr>
            <p:ph idx="1"/>
          </p:nvPr>
        </p:nvSpPr>
        <p:spPr>
          <a:xfrm>
            <a:off x="1981200" y="990601"/>
            <a:ext cx="8229600" cy="5135563"/>
          </a:xfrm>
        </p:spPr>
        <p:txBody>
          <a:bodyPr rtlCol="0">
            <a:normAutofit/>
          </a:bodyPr>
          <a:lstStyle/>
          <a:p>
            <a:pPr marL="0" indent="1588"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 Rather than just shifting the alphabet</a:t>
            </a:r>
          </a:p>
          <a:p>
            <a:pPr marL="0" indent="1588"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 Could shuffle (jumble) the letters arbitrarily</a:t>
            </a:r>
          </a:p>
          <a:p>
            <a:pPr marL="0" indent="1588"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 Each plaintext letter maps to a different random </a:t>
            </a:r>
            <a:r>
              <a:rPr lang="en-US" sz="2200" dirty="0" err="1">
                <a:latin typeface="Times New Roman" pitchFamily="18" charset="0"/>
                <a:cs typeface="Times New Roman" pitchFamily="18" charset="0"/>
              </a:rPr>
              <a:t>ciphertext</a:t>
            </a:r>
            <a:r>
              <a:rPr lang="en-US" sz="2200" dirty="0">
                <a:latin typeface="Times New Roman" pitchFamily="18" charset="0"/>
                <a:cs typeface="Times New Roman" pitchFamily="18" charset="0"/>
              </a:rPr>
              <a:t> letter</a:t>
            </a:r>
          </a:p>
          <a:p>
            <a:pPr marL="0" indent="1588"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 Key is 26 letters long</a:t>
            </a:r>
          </a:p>
          <a:p>
            <a:pPr marL="0" indent="1588"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 Total of 26! = 4 x 1026 keys</a:t>
            </a:r>
          </a:p>
          <a:p>
            <a:pPr marL="0" indent="1588" algn="just">
              <a:lnSpc>
                <a:spcPct val="150000"/>
              </a:lnSpc>
              <a:spcBef>
                <a:spcPts val="0"/>
              </a:spcBef>
              <a:buFont typeface="Wingdings" pitchFamily="2" charset="2"/>
              <a:buChar char="ü"/>
              <a:defRPr/>
            </a:pPr>
            <a:r>
              <a:rPr lang="en-US" sz="2200" dirty="0">
                <a:latin typeface="Times New Roman" pitchFamily="18" charset="0"/>
                <a:cs typeface="Times New Roman" pitchFamily="18" charset="0"/>
              </a:rPr>
              <a:t> With so many keys, might think is secure.</a:t>
            </a:r>
          </a:p>
          <a:p>
            <a:pPr marL="0" indent="1588" algn="just">
              <a:lnSpc>
                <a:spcPct val="150000"/>
              </a:lnSpc>
              <a:spcBef>
                <a:spcPts val="0"/>
              </a:spcBef>
              <a:buNone/>
              <a:defRPr/>
            </a:pPr>
            <a:endParaRPr lang="en-US" sz="2200" dirty="0">
              <a:latin typeface="Times New Roman" pitchFamily="18" charset="0"/>
              <a:cs typeface="Times New Roman" pitchFamily="18" charset="0"/>
            </a:endParaRPr>
          </a:p>
          <a:p>
            <a:pPr>
              <a:lnSpc>
                <a:spcPct val="150000"/>
              </a:lnSpc>
              <a:spcBef>
                <a:spcPts val="0"/>
              </a:spcBef>
              <a:buNone/>
              <a:defRPr/>
            </a:pPr>
            <a:endParaRPr lang="en-US" dirty="0"/>
          </a:p>
          <a:p>
            <a:pPr>
              <a:lnSpc>
                <a:spcPct val="150000"/>
              </a:lnSpc>
              <a:spcBef>
                <a:spcPts val="0"/>
              </a:spcBef>
              <a:buNone/>
              <a:defRPr/>
            </a:pPr>
            <a:endParaRPr lang="en-US" dirty="0"/>
          </a:p>
        </p:txBody>
      </p:sp>
      <p:sp>
        <p:nvSpPr>
          <p:cNvPr id="4" name="Date Placeholder 3">
            <a:extLst>
              <a:ext uri="{FF2B5EF4-FFF2-40B4-BE49-F238E27FC236}">
                <a16:creationId xmlns:a16="http://schemas.microsoft.com/office/drawing/2014/main" id="{EF230887-95DD-43BB-5CAB-C4DEC65D0471}"/>
              </a:ext>
            </a:extLst>
          </p:cNvPr>
          <p:cNvSpPr>
            <a:spLocks noGrp="1"/>
          </p:cNvSpPr>
          <p:nvPr>
            <p:ph type="dt" sz="quarter" idx="10"/>
          </p:nvPr>
        </p:nvSpPr>
        <p:spPr/>
        <p:txBody>
          <a:bodyPr/>
          <a:lstStyle/>
          <a:p>
            <a:pPr>
              <a:defRPr/>
            </a:pPr>
            <a:fld id="{E0D08A11-22F7-415E-ACC3-46B4C9DC0F58}" type="datetime1">
              <a:rPr lang="en-US"/>
              <a:pPr>
                <a:defRPr/>
              </a:pPr>
              <a:t>10/1/2024</a:t>
            </a:fld>
            <a:endParaRPr lang="en-US"/>
          </a:p>
        </p:txBody>
      </p:sp>
      <p:sp>
        <p:nvSpPr>
          <p:cNvPr id="5" name="Footer Placeholder 4">
            <a:extLst>
              <a:ext uri="{FF2B5EF4-FFF2-40B4-BE49-F238E27FC236}">
                <a16:creationId xmlns:a16="http://schemas.microsoft.com/office/drawing/2014/main" id="{8A3A3A7D-2ADC-E6D8-9C25-303F1E667CFF}"/>
              </a:ext>
            </a:extLst>
          </p:cNvPr>
          <p:cNvSpPr>
            <a:spLocks noGrp="1"/>
          </p:cNvSpPr>
          <p:nvPr>
            <p:ph type="ftr" sz="quarter" idx="11"/>
          </p:nvPr>
        </p:nvSpPr>
        <p:spPr/>
        <p:txBody>
          <a:bodyPr/>
          <a:lstStyle/>
          <a:p>
            <a:pPr>
              <a:defRPr/>
            </a:pPr>
            <a:r>
              <a:rPr lang="en-US" dirty="0"/>
              <a:t>Contributed by Himanshu (@nycanshu)</a:t>
            </a:r>
          </a:p>
        </p:txBody>
      </p:sp>
      <p:sp>
        <p:nvSpPr>
          <p:cNvPr id="44038" name="Slide Number Placeholder 5">
            <a:extLst>
              <a:ext uri="{FF2B5EF4-FFF2-40B4-BE49-F238E27FC236}">
                <a16:creationId xmlns:a16="http://schemas.microsoft.com/office/drawing/2014/main" id="{D2CD9A52-C0CB-B1EA-EF36-CEFB29A62135}"/>
              </a:ext>
            </a:extLst>
          </p:cNvPr>
          <p:cNvSpPr>
            <a:spLocks noGrp="1" noChangeArrowheads="1"/>
          </p:cNvSpPr>
          <p:nvPr>
            <p:ph type="sldNum" sz="quarter" idx="12"/>
          </p:nvPr>
        </p:nvSpPr>
        <p:spPr bwMode="auto">
          <a:xfrm>
            <a:off x="8991600" y="4932364"/>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738A5C-D729-43B6-A1BF-ED1A63BC15A2}" type="slidenum">
              <a:rPr lang="en-US" altLang="en-US">
                <a:solidFill>
                  <a:srgbClr val="898989"/>
                </a:solidFill>
              </a:rPr>
              <a:pPr/>
              <a:t>35</a:t>
            </a:fld>
            <a:endParaRPr lang="en-US" altLang="en-US">
              <a:solidFill>
                <a:srgbClr val="898989"/>
              </a:solidFill>
            </a:endParaRPr>
          </a:p>
        </p:txBody>
      </p:sp>
      <p:pic>
        <p:nvPicPr>
          <p:cNvPr id="44039" name="Picture 2">
            <a:extLst>
              <a:ext uri="{FF2B5EF4-FFF2-40B4-BE49-F238E27FC236}">
                <a16:creationId xmlns:a16="http://schemas.microsoft.com/office/drawing/2014/main" id="{A4C3E811-9DAD-C2E7-C729-5F4442DA8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211638"/>
            <a:ext cx="617220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8A41A10-E192-1828-861B-0E534B533DFC}"/>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Language Redundancy and Cryptanalysis</a:t>
            </a:r>
          </a:p>
        </p:txBody>
      </p:sp>
      <p:sp>
        <p:nvSpPr>
          <p:cNvPr id="45059" name="Content Placeholder 2">
            <a:extLst>
              <a:ext uri="{FF2B5EF4-FFF2-40B4-BE49-F238E27FC236}">
                <a16:creationId xmlns:a16="http://schemas.microsoft.com/office/drawing/2014/main" id="{36A4AA2E-7C64-DB47-B204-AA3D59DC8F72}"/>
              </a:ext>
            </a:extLst>
          </p:cNvPr>
          <p:cNvSpPr>
            <a:spLocks noGrp="1"/>
          </p:cNvSpPr>
          <p:nvPr>
            <p:ph idx="1"/>
          </p:nvPr>
        </p:nvSpPr>
        <p:spPr>
          <a:xfrm>
            <a:off x="1981200" y="838201"/>
            <a:ext cx="8229600" cy="5287963"/>
          </a:xfrm>
        </p:spPr>
        <p:txBody>
          <a:bodyPr>
            <a:normAutofit lnSpcReduction="10000"/>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Problem is language characteristics, human languages are redundant.</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eg "th lrd s m shphrd shll nt wnt"</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Letters are not equally commonly used.</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In English E is by far the most common letter followed by T,R,N,I,O,A,S.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Other letters like Z,J,K,Q,X are fairly rare.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Have tables of single, double &amp; triple letter frequencies for various languages.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Compare counts / plots against known values.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Tables of common double / triple letters help to identify relations among letters.</a:t>
            </a:r>
          </a:p>
          <a:p>
            <a:pPr marL="0" indent="1588" algn="just">
              <a:lnSpc>
                <a:spcPct val="150000"/>
              </a:lnSpc>
              <a:spcBef>
                <a:spcPct val="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F8D6978-2E33-F78F-B007-E6D4BCA0F89E}"/>
              </a:ext>
            </a:extLst>
          </p:cNvPr>
          <p:cNvSpPr>
            <a:spLocks noGrp="1"/>
          </p:cNvSpPr>
          <p:nvPr>
            <p:ph type="dt" sz="quarter" idx="10"/>
          </p:nvPr>
        </p:nvSpPr>
        <p:spPr/>
        <p:txBody>
          <a:bodyPr/>
          <a:lstStyle/>
          <a:p>
            <a:pPr>
              <a:defRPr/>
            </a:pPr>
            <a:fld id="{4543C3D0-981A-430D-819D-64FFF44C1D14}" type="datetime1">
              <a:rPr lang="en-US"/>
              <a:pPr>
                <a:defRPr/>
              </a:pPr>
              <a:t>10/1/2024</a:t>
            </a:fld>
            <a:endParaRPr lang="en-US"/>
          </a:p>
        </p:txBody>
      </p:sp>
      <p:sp>
        <p:nvSpPr>
          <p:cNvPr id="5" name="Footer Placeholder 4">
            <a:extLst>
              <a:ext uri="{FF2B5EF4-FFF2-40B4-BE49-F238E27FC236}">
                <a16:creationId xmlns:a16="http://schemas.microsoft.com/office/drawing/2014/main" id="{FEBDDE9A-D986-5DA8-9802-7B1F6204C1EC}"/>
              </a:ext>
            </a:extLst>
          </p:cNvPr>
          <p:cNvSpPr>
            <a:spLocks noGrp="1"/>
          </p:cNvSpPr>
          <p:nvPr>
            <p:ph type="ftr" sz="quarter" idx="11"/>
          </p:nvPr>
        </p:nvSpPr>
        <p:spPr/>
        <p:txBody>
          <a:bodyPr/>
          <a:lstStyle/>
          <a:p>
            <a:pPr>
              <a:defRPr/>
            </a:pPr>
            <a:r>
              <a:rPr lang="en-US" dirty="0"/>
              <a:t>Contributed by Himanshu (@nycanshu)</a:t>
            </a:r>
          </a:p>
        </p:txBody>
      </p:sp>
      <p:sp>
        <p:nvSpPr>
          <p:cNvPr id="45062" name="Slide Number Placeholder 5">
            <a:extLst>
              <a:ext uri="{FF2B5EF4-FFF2-40B4-BE49-F238E27FC236}">
                <a16:creationId xmlns:a16="http://schemas.microsoft.com/office/drawing/2014/main" id="{0507C735-2BF0-FF15-A14A-1AA6BED35D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1AB052-8E5A-4CBD-86B7-9F02CB93C608}" type="slidenum">
              <a:rPr lang="en-US" altLang="en-US">
                <a:solidFill>
                  <a:srgbClr val="898989"/>
                </a:solidFill>
              </a:rPr>
              <a:pPr/>
              <a:t>36</a:t>
            </a:fld>
            <a:endParaRPr lang="en-US" altLang="en-US">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A75E882E-BE9E-843B-308D-65572FD5CE4F}"/>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English Letter Frequencies</a:t>
            </a:r>
          </a:p>
        </p:txBody>
      </p:sp>
      <p:sp>
        <p:nvSpPr>
          <p:cNvPr id="46083" name="Content Placeholder 2">
            <a:extLst>
              <a:ext uri="{FF2B5EF4-FFF2-40B4-BE49-F238E27FC236}">
                <a16:creationId xmlns:a16="http://schemas.microsoft.com/office/drawing/2014/main" id="{0664FCC7-805B-5377-B5C0-6578F9F29837}"/>
              </a:ext>
            </a:extLst>
          </p:cNvPr>
          <p:cNvSpPr>
            <a:spLocks noGrp="1"/>
          </p:cNvSpPr>
          <p:nvPr>
            <p:ph idx="1"/>
          </p:nvPr>
        </p:nvSpPr>
        <p:spPr>
          <a:xfrm>
            <a:off x="1981200" y="1295401"/>
            <a:ext cx="8229600" cy="4830763"/>
          </a:xfrm>
        </p:spPr>
        <p:txBody>
          <a:bodyPr/>
          <a:lstStyle/>
          <a:p>
            <a:pPr eaLnBrk="1" hangingPunct="1"/>
            <a:endParaRPr lang="en-US" altLang="en-US"/>
          </a:p>
        </p:txBody>
      </p:sp>
      <p:sp>
        <p:nvSpPr>
          <p:cNvPr id="4" name="Date Placeholder 3">
            <a:extLst>
              <a:ext uri="{FF2B5EF4-FFF2-40B4-BE49-F238E27FC236}">
                <a16:creationId xmlns:a16="http://schemas.microsoft.com/office/drawing/2014/main" id="{AF380093-CB63-5968-C4CF-5DA1CA597E83}"/>
              </a:ext>
            </a:extLst>
          </p:cNvPr>
          <p:cNvSpPr>
            <a:spLocks noGrp="1"/>
          </p:cNvSpPr>
          <p:nvPr>
            <p:ph type="dt" sz="quarter" idx="10"/>
          </p:nvPr>
        </p:nvSpPr>
        <p:spPr/>
        <p:txBody>
          <a:bodyPr/>
          <a:lstStyle/>
          <a:p>
            <a:pPr>
              <a:defRPr/>
            </a:pPr>
            <a:fld id="{5E584C8A-6372-41F0-9D3C-2E828E9E4C01}" type="datetime1">
              <a:rPr lang="en-US"/>
              <a:pPr>
                <a:defRPr/>
              </a:pPr>
              <a:t>10/1/2024</a:t>
            </a:fld>
            <a:endParaRPr lang="en-US"/>
          </a:p>
        </p:txBody>
      </p:sp>
      <p:sp>
        <p:nvSpPr>
          <p:cNvPr id="5" name="Footer Placeholder 4">
            <a:extLst>
              <a:ext uri="{FF2B5EF4-FFF2-40B4-BE49-F238E27FC236}">
                <a16:creationId xmlns:a16="http://schemas.microsoft.com/office/drawing/2014/main" id="{D76DF411-CDAA-50D8-C967-E78D2BF1F9A6}"/>
              </a:ext>
            </a:extLst>
          </p:cNvPr>
          <p:cNvSpPr>
            <a:spLocks noGrp="1"/>
          </p:cNvSpPr>
          <p:nvPr>
            <p:ph type="ftr" sz="quarter" idx="11"/>
          </p:nvPr>
        </p:nvSpPr>
        <p:spPr/>
        <p:txBody>
          <a:bodyPr/>
          <a:lstStyle/>
          <a:p>
            <a:pPr>
              <a:defRPr/>
            </a:pPr>
            <a:r>
              <a:rPr lang="en-US" dirty="0"/>
              <a:t>Contributed by Himanshu (@nycanshu)</a:t>
            </a:r>
          </a:p>
        </p:txBody>
      </p:sp>
      <p:sp>
        <p:nvSpPr>
          <p:cNvPr id="46086" name="Slide Number Placeholder 5">
            <a:extLst>
              <a:ext uri="{FF2B5EF4-FFF2-40B4-BE49-F238E27FC236}">
                <a16:creationId xmlns:a16="http://schemas.microsoft.com/office/drawing/2014/main" id="{A7EAF60E-2667-8DD9-4AF2-60437F1506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119219-3AFA-4815-9E0A-15E0BCF4B71F}" type="slidenum">
              <a:rPr lang="en-US" altLang="en-US">
                <a:solidFill>
                  <a:srgbClr val="898989"/>
                </a:solidFill>
              </a:rPr>
              <a:pPr/>
              <a:t>37</a:t>
            </a:fld>
            <a:endParaRPr lang="en-US" altLang="en-US">
              <a:solidFill>
                <a:srgbClr val="898989"/>
              </a:solidFill>
            </a:endParaRPr>
          </a:p>
        </p:txBody>
      </p:sp>
      <p:pic>
        <p:nvPicPr>
          <p:cNvPr id="46087" name="Picture 2">
            <a:extLst>
              <a:ext uri="{FF2B5EF4-FFF2-40B4-BE49-F238E27FC236}">
                <a16:creationId xmlns:a16="http://schemas.microsoft.com/office/drawing/2014/main" id="{13B38BF6-D643-5A22-7287-CF77B5C4C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84216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5471A908-6AB6-BC65-4EB1-45C22D3DABC8}"/>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III.Polyalphbetic Cipher</a:t>
            </a:r>
          </a:p>
        </p:txBody>
      </p:sp>
      <p:sp>
        <p:nvSpPr>
          <p:cNvPr id="47107" name="Content Placeholder 2">
            <a:extLst>
              <a:ext uri="{FF2B5EF4-FFF2-40B4-BE49-F238E27FC236}">
                <a16:creationId xmlns:a16="http://schemas.microsoft.com/office/drawing/2014/main" id="{0EB84698-276D-C218-22B6-2DD0BC49F04B}"/>
              </a:ext>
            </a:extLst>
          </p:cNvPr>
          <p:cNvSpPr>
            <a:spLocks noGrp="1"/>
          </p:cNvSpPr>
          <p:nvPr>
            <p:ph idx="1"/>
          </p:nvPr>
        </p:nvSpPr>
        <p:spPr>
          <a:xfrm>
            <a:off x="1981200" y="685800"/>
            <a:ext cx="8229600" cy="5791200"/>
          </a:xfrm>
        </p:spPr>
        <p:txBody>
          <a:bodyPr>
            <a:normAutofit lnSpcReduction="10000"/>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Improve security using multiple cipher alphabets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Makes cryptanalysis harder with more alphabets to guess and flatter frequency distribution.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Uses a key to select which alphabet is used for each letter of the message.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Uses each alphabet and repeats from start after end of key is reached.</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Vigenere Cipher</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Simplest and effectively multiple caesar ciphers. Keys are many letters long K = k</a:t>
            </a:r>
            <a:r>
              <a:rPr lang="en-US" altLang="en-US" sz="2200" baseline="-25000">
                <a:latin typeface="Times New Roman" panose="02020603050405020304" pitchFamily="18" charset="0"/>
                <a:cs typeface="Times New Roman" panose="02020603050405020304" pitchFamily="18" charset="0"/>
              </a:rPr>
              <a:t>1</a:t>
            </a:r>
            <a:r>
              <a:rPr lang="en-US" altLang="en-US" sz="2200">
                <a:latin typeface="Times New Roman" panose="02020603050405020304" pitchFamily="18" charset="0"/>
                <a:cs typeface="Times New Roman" panose="02020603050405020304" pitchFamily="18" charset="0"/>
              </a:rPr>
              <a:t> k</a:t>
            </a:r>
            <a:r>
              <a:rPr lang="en-US" altLang="en-US" sz="2200" baseline="-25000">
                <a:latin typeface="Times New Roman" panose="02020603050405020304" pitchFamily="18" charset="0"/>
                <a:cs typeface="Times New Roman" panose="02020603050405020304" pitchFamily="18" charset="0"/>
              </a:rPr>
              <a:t>2</a:t>
            </a:r>
            <a:r>
              <a:rPr lang="en-US" altLang="en-US" sz="2200">
                <a:latin typeface="Times New Roman" panose="02020603050405020304" pitchFamily="18" charset="0"/>
                <a:cs typeface="Times New Roman" panose="02020603050405020304" pitchFamily="18" charset="0"/>
              </a:rPr>
              <a:t>...k</a:t>
            </a:r>
            <a:r>
              <a:rPr lang="en-US" altLang="en-US" sz="2200" baseline="-25000">
                <a:latin typeface="Times New Roman" panose="02020603050405020304" pitchFamily="18" charset="0"/>
                <a:cs typeface="Times New Roman" panose="02020603050405020304" pitchFamily="18" charset="0"/>
              </a:rPr>
              <a:t>d </a:t>
            </a:r>
            <a:r>
              <a:rPr lang="en-US" altLang="en-US" sz="2200">
                <a:latin typeface="Times New Roman" panose="02020603050405020304" pitchFamily="18" charset="0"/>
                <a:cs typeface="Times New Roman" panose="02020603050405020304" pitchFamily="18" charset="0"/>
              </a:rPr>
              <a:t>.</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a:t>
            </a:r>
            <a:r>
              <a:rPr lang="en-US" altLang="en-US" sz="2200" baseline="30000">
                <a:latin typeface="Times New Roman" panose="02020603050405020304" pitchFamily="18" charset="0"/>
                <a:cs typeface="Times New Roman" panose="02020603050405020304" pitchFamily="18" charset="0"/>
              </a:rPr>
              <a:t>th</a:t>
            </a:r>
            <a:r>
              <a:rPr lang="en-US" altLang="en-US" sz="2200">
                <a:latin typeface="Times New Roman" panose="02020603050405020304" pitchFamily="18" charset="0"/>
                <a:cs typeface="Times New Roman" panose="02020603050405020304" pitchFamily="18" charset="0"/>
              </a:rPr>
              <a:t> letter specifies i</a:t>
            </a:r>
            <a:r>
              <a:rPr lang="en-US" altLang="en-US" sz="2200" baseline="30000">
                <a:latin typeface="Times New Roman" panose="02020603050405020304" pitchFamily="18" charset="0"/>
                <a:cs typeface="Times New Roman" panose="02020603050405020304" pitchFamily="18" charset="0"/>
              </a:rPr>
              <a:t>th</a:t>
            </a:r>
            <a:r>
              <a:rPr lang="en-US" altLang="en-US" sz="2200">
                <a:latin typeface="Times New Roman" panose="02020603050405020304" pitchFamily="18" charset="0"/>
                <a:cs typeface="Times New Roman" panose="02020603050405020304" pitchFamily="18" charset="0"/>
              </a:rPr>
              <a:t> alphabet to use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Use each alphabet in turn,  repeats from start after d letters in message. Decryption simply works in reverse.</a:t>
            </a:r>
          </a:p>
        </p:txBody>
      </p:sp>
      <p:sp>
        <p:nvSpPr>
          <p:cNvPr id="4" name="Date Placeholder 3">
            <a:extLst>
              <a:ext uri="{FF2B5EF4-FFF2-40B4-BE49-F238E27FC236}">
                <a16:creationId xmlns:a16="http://schemas.microsoft.com/office/drawing/2014/main" id="{7E9EA962-023C-031A-F892-9BD9665B3507}"/>
              </a:ext>
            </a:extLst>
          </p:cNvPr>
          <p:cNvSpPr>
            <a:spLocks noGrp="1"/>
          </p:cNvSpPr>
          <p:nvPr>
            <p:ph type="dt" sz="quarter" idx="10"/>
          </p:nvPr>
        </p:nvSpPr>
        <p:spPr/>
        <p:txBody>
          <a:bodyPr/>
          <a:lstStyle/>
          <a:p>
            <a:pPr>
              <a:defRPr/>
            </a:pPr>
            <a:fld id="{D6D2A4FC-ACC3-4897-B8E7-F1F7E30D0406}" type="datetime1">
              <a:rPr lang="en-US"/>
              <a:pPr>
                <a:defRPr/>
              </a:pPr>
              <a:t>10/1/2024</a:t>
            </a:fld>
            <a:endParaRPr lang="en-US"/>
          </a:p>
        </p:txBody>
      </p:sp>
      <p:sp>
        <p:nvSpPr>
          <p:cNvPr id="5" name="Footer Placeholder 4">
            <a:extLst>
              <a:ext uri="{FF2B5EF4-FFF2-40B4-BE49-F238E27FC236}">
                <a16:creationId xmlns:a16="http://schemas.microsoft.com/office/drawing/2014/main" id="{3DB11BF6-066A-93AE-DC5A-1AA0E830A58D}"/>
              </a:ext>
            </a:extLst>
          </p:cNvPr>
          <p:cNvSpPr>
            <a:spLocks noGrp="1"/>
          </p:cNvSpPr>
          <p:nvPr>
            <p:ph type="ftr" sz="quarter" idx="11"/>
          </p:nvPr>
        </p:nvSpPr>
        <p:spPr/>
        <p:txBody>
          <a:bodyPr/>
          <a:lstStyle/>
          <a:p>
            <a:pPr>
              <a:defRPr/>
            </a:pPr>
            <a:r>
              <a:rPr lang="en-US" dirty="0"/>
              <a:t>Contributed by Himanshu (@nycanshu)</a:t>
            </a:r>
          </a:p>
        </p:txBody>
      </p:sp>
      <p:sp>
        <p:nvSpPr>
          <p:cNvPr id="47110" name="Slide Number Placeholder 5">
            <a:extLst>
              <a:ext uri="{FF2B5EF4-FFF2-40B4-BE49-F238E27FC236}">
                <a16:creationId xmlns:a16="http://schemas.microsoft.com/office/drawing/2014/main" id="{048C9C4F-D53A-86D6-BF14-5E981CC359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0A28ED-7D44-423B-A743-54862CD286B4}" type="slidenum">
              <a:rPr lang="en-US" altLang="en-US">
                <a:solidFill>
                  <a:srgbClr val="898989"/>
                </a:solidFill>
              </a:rPr>
              <a:pPr/>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4E36E4D-AFA1-4A38-8B63-F4FFB56E7C13}"/>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Example &amp; Security of Vigenere Cipher</a:t>
            </a:r>
          </a:p>
        </p:txBody>
      </p:sp>
      <p:sp>
        <p:nvSpPr>
          <p:cNvPr id="48131" name="Content Placeholder 2">
            <a:extLst>
              <a:ext uri="{FF2B5EF4-FFF2-40B4-BE49-F238E27FC236}">
                <a16:creationId xmlns:a16="http://schemas.microsoft.com/office/drawing/2014/main" id="{05043084-79C2-60D6-84CD-6587974450F1}"/>
              </a:ext>
            </a:extLst>
          </p:cNvPr>
          <p:cNvSpPr>
            <a:spLocks noGrp="1"/>
          </p:cNvSpPr>
          <p:nvPr>
            <p:ph idx="1"/>
          </p:nvPr>
        </p:nvSpPr>
        <p:spPr>
          <a:xfrm>
            <a:off x="1981200" y="762000"/>
            <a:ext cx="8229600" cy="5410200"/>
          </a:xfrm>
        </p:spPr>
        <p:txBody>
          <a:bodyPr>
            <a:normAutofit lnSpcReduction="10000"/>
          </a:bodyPr>
          <a:lstStyle/>
          <a:p>
            <a:pPr algn="just" eaLnBrk="1" hangingPunct="1">
              <a:lnSpc>
                <a:spcPct val="150000"/>
              </a:lnSpc>
              <a:spcBef>
                <a:spcPct val="0"/>
              </a:spcBef>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Write the plaintext out.</a:t>
            </a:r>
          </a:p>
          <a:p>
            <a:pPr algn="just" eaLnBrk="1" hangingPunct="1">
              <a:lnSpc>
                <a:spcPct val="150000"/>
              </a:lnSpc>
              <a:spcBef>
                <a:spcPct val="0"/>
              </a:spcBef>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Write the keyword repeated above it.</a:t>
            </a:r>
          </a:p>
          <a:p>
            <a:pPr algn="just" eaLnBrk="1" hangingPunct="1">
              <a:lnSpc>
                <a:spcPct val="150000"/>
              </a:lnSpc>
              <a:spcBef>
                <a:spcPct val="0"/>
              </a:spcBef>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Use each key letter as a </a:t>
            </a:r>
            <a:r>
              <a:rPr lang="en-US" altLang="en-US" sz="2200" dirty="0" err="1">
                <a:latin typeface="Times New Roman" panose="02020603050405020304" pitchFamily="18" charset="0"/>
                <a:cs typeface="Times New Roman" panose="02020603050405020304" pitchFamily="18" charset="0"/>
              </a:rPr>
              <a:t>caesar</a:t>
            </a:r>
            <a:r>
              <a:rPr lang="en-US" altLang="en-US" sz="2200" dirty="0">
                <a:latin typeface="Times New Roman" panose="02020603050405020304" pitchFamily="18" charset="0"/>
                <a:cs typeface="Times New Roman" panose="02020603050405020304" pitchFamily="18" charset="0"/>
              </a:rPr>
              <a:t> cipher key.</a:t>
            </a:r>
          </a:p>
          <a:p>
            <a:pPr algn="just" eaLnBrk="1" hangingPunct="1">
              <a:lnSpc>
                <a:spcPct val="150000"/>
              </a:lnSpc>
              <a:spcBef>
                <a:spcPct val="0"/>
              </a:spcBef>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Encrypt the corresponding plaintext letter </a:t>
            </a:r>
            <a:r>
              <a:rPr lang="en-US" altLang="en-US" sz="2200" dirty="0" err="1">
                <a:latin typeface="Times New Roman" panose="02020603050405020304" pitchFamily="18" charset="0"/>
                <a:cs typeface="Times New Roman" panose="02020603050405020304" pitchFamily="18" charset="0"/>
              </a:rPr>
              <a:t>eg.</a:t>
            </a:r>
            <a:r>
              <a:rPr lang="en-US" altLang="en-US" sz="2200" dirty="0">
                <a:latin typeface="Times New Roman" panose="02020603050405020304" pitchFamily="18" charset="0"/>
                <a:cs typeface="Times New Roman" panose="02020603050405020304" pitchFamily="18" charset="0"/>
              </a:rPr>
              <a:t> using keyword deceptive.</a:t>
            </a:r>
          </a:p>
          <a:p>
            <a:pPr algn="just" eaLnBrk="1" hangingPunct="1">
              <a:lnSpc>
                <a:spcPct val="150000"/>
              </a:lnSpc>
              <a:spcBef>
                <a:spcPct val="0"/>
              </a:spcBef>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For decryption check for key against its cipher value’s Plaintext.</a:t>
            </a:r>
          </a:p>
          <a:p>
            <a:pPr algn="just" eaLnBrk="1" hangingPunct="1">
              <a:lnSpc>
                <a:spcPct val="150000"/>
              </a:lnSpc>
              <a:spcBef>
                <a:spcPct val="0"/>
              </a:spcBef>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Have multiple cipher text letters for each plaintext letter</a:t>
            </a:r>
          </a:p>
          <a:p>
            <a:pPr algn="just" eaLnBrk="1" hangingPunct="1">
              <a:lnSpc>
                <a:spcPct val="150000"/>
              </a:lnSpc>
              <a:spcBef>
                <a:spcPct val="0"/>
              </a:spcBef>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Letter frequencies are obscured but not totally lost.</a:t>
            </a:r>
          </a:p>
          <a:p>
            <a:pPr algn="just" eaLnBrk="1" hangingPunct="1">
              <a:lnSpc>
                <a:spcPct val="150000"/>
              </a:lnSpc>
              <a:spcBef>
                <a:spcPct val="0"/>
              </a:spcBef>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Start with letter frequencies and determine number of alphabets.</a:t>
            </a:r>
          </a:p>
          <a:p>
            <a:pPr algn="just" eaLnBrk="1" hangingPunct="1">
              <a:lnSpc>
                <a:spcPct val="150000"/>
              </a:lnSpc>
              <a:spcBef>
                <a:spcPct val="0"/>
              </a:spcBef>
              <a:buFont typeface="Arial" panose="020B0604020202020204" pitchFamily="34" charset="0"/>
              <a:buNone/>
            </a:pPr>
            <a:endParaRPr lang="en-US" altLang="en-US" dirty="0"/>
          </a:p>
        </p:txBody>
      </p:sp>
      <p:sp>
        <p:nvSpPr>
          <p:cNvPr id="4" name="Date Placeholder 3">
            <a:extLst>
              <a:ext uri="{FF2B5EF4-FFF2-40B4-BE49-F238E27FC236}">
                <a16:creationId xmlns:a16="http://schemas.microsoft.com/office/drawing/2014/main" id="{C052219E-5B22-9140-36B5-5732A240AAC4}"/>
              </a:ext>
            </a:extLst>
          </p:cNvPr>
          <p:cNvSpPr>
            <a:spLocks noGrp="1"/>
          </p:cNvSpPr>
          <p:nvPr>
            <p:ph type="dt" sz="quarter" idx="10"/>
          </p:nvPr>
        </p:nvSpPr>
        <p:spPr/>
        <p:txBody>
          <a:bodyPr/>
          <a:lstStyle/>
          <a:p>
            <a:pPr>
              <a:defRPr/>
            </a:pPr>
            <a:fld id="{E540FFDD-85A5-49CA-9B4C-AC1F3AF7E954}" type="datetime1">
              <a:rPr lang="en-US"/>
              <a:pPr>
                <a:defRPr/>
              </a:pPr>
              <a:t>10/1/2024</a:t>
            </a:fld>
            <a:endParaRPr lang="en-US"/>
          </a:p>
        </p:txBody>
      </p:sp>
      <p:sp>
        <p:nvSpPr>
          <p:cNvPr id="5" name="Footer Placeholder 4">
            <a:extLst>
              <a:ext uri="{FF2B5EF4-FFF2-40B4-BE49-F238E27FC236}">
                <a16:creationId xmlns:a16="http://schemas.microsoft.com/office/drawing/2014/main" id="{989FBD9D-DE98-FFA0-4977-612A66FE9551}"/>
              </a:ext>
            </a:extLst>
          </p:cNvPr>
          <p:cNvSpPr>
            <a:spLocks noGrp="1"/>
          </p:cNvSpPr>
          <p:nvPr>
            <p:ph type="ftr" sz="quarter" idx="11"/>
          </p:nvPr>
        </p:nvSpPr>
        <p:spPr/>
        <p:txBody>
          <a:bodyPr/>
          <a:lstStyle/>
          <a:p>
            <a:pPr>
              <a:defRPr/>
            </a:pPr>
            <a:r>
              <a:rPr lang="en-US" dirty="0"/>
              <a:t>Contributed by Himanshu (@nycanshu)</a:t>
            </a:r>
          </a:p>
        </p:txBody>
      </p:sp>
      <p:sp>
        <p:nvSpPr>
          <p:cNvPr id="48134" name="Slide Number Placeholder 5">
            <a:extLst>
              <a:ext uri="{FF2B5EF4-FFF2-40B4-BE49-F238E27FC236}">
                <a16:creationId xmlns:a16="http://schemas.microsoft.com/office/drawing/2014/main" id="{8A5BA228-B308-3208-9282-631C9085085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F7344A-6676-415F-BB8F-401822A7DF13}" type="slidenum">
              <a:rPr lang="en-US" altLang="en-US">
                <a:solidFill>
                  <a:srgbClr val="898989"/>
                </a:solidFill>
              </a:rPr>
              <a:pPr/>
              <a:t>39</a:t>
            </a:fld>
            <a:endParaRPr lang="en-US" altLang="en-US">
              <a:solidFill>
                <a:srgbClr val="898989"/>
              </a:solidFill>
            </a:endParaRPr>
          </a:p>
        </p:txBody>
      </p:sp>
      <p:pic>
        <p:nvPicPr>
          <p:cNvPr id="48135" name="Picture 2">
            <a:extLst>
              <a:ext uri="{FF2B5EF4-FFF2-40B4-BE49-F238E27FC236}">
                <a16:creationId xmlns:a16="http://schemas.microsoft.com/office/drawing/2014/main" id="{606DC296-07BE-CFDB-D8A2-FD4965272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81426"/>
            <a:ext cx="53022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5AC11F-E4B3-FFF5-C716-EBBE433E0A39}"/>
              </a:ext>
            </a:extLst>
          </p:cNvPr>
          <p:cNvSpPr>
            <a:spLocks noGrp="1"/>
          </p:cNvSpPr>
          <p:nvPr>
            <p:ph type="dt" sz="quarter" idx="10"/>
          </p:nvPr>
        </p:nvSpPr>
        <p:spPr/>
        <p:txBody>
          <a:bodyPr/>
          <a:lstStyle/>
          <a:p>
            <a:pPr>
              <a:defRPr/>
            </a:pPr>
            <a:fld id="{B3CE7E29-37F0-4211-8830-25BAAD4A76B5}" type="datetime1">
              <a:rPr lang="en-US" smtClean="0"/>
              <a:pPr>
                <a:defRPr/>
              </a:pPr>
              <a:t>10/1/2024</a:t>
            </a:fld>
            <a:endParaRPr lang="en-US" dirty="0"/>
          </a:p>
        </p:txBody>
      </p:sp>
      <p:sp>
        <p:nvSpPr>
          <p:cNvPr id="3" name="Footer Placeholder 2">
            <a:extLst>
              <a:ext uri="{FF2B5EF4-FFF2-40B4-BE49-F238E27FC236}">
                <a16:creationId xmlns:a16="http://schemas.microsoft.com/office/drawing/2014/main" id="{5664E211-F730-D75C-11CD-6C57D7E5829C}"/>
              </a:ext>
            </a:extLst>
          </p:cNvPr>
          <p:cNvSpPr>
            <a:spLocks noGrp="1"/>
          </p:cNvSpPr>
          <p:nvPr>
            <p:ph type="ftr" sz="quarter" idx="11"/>
          </p:nvPr>
        </p:nvSpPr>
        <p:spPr/>
        <p:txBody>
          <a:bodyPr/>
          <a:lstStyle/>
          <a:p>
            <a:pPr>
              <a:defRPr/>
            </a:pPr>
            <a:r>
              <a:rPr lang="en-US" dirty="0"/>
              <a:t>Contributed by Himanshu (@nycanshu)</a:t>
            </a:r>
          </a:p>
        </p:txBody>
      </p:sp>
      <p:sp>
        <p:nvSpPr>
          <p:cNvPr id="12292" name="Slide Number Placeholder 3">
            <a:extLst>
              <a:ext uri="{FF2B5EF4-FFF2-40B4-BE49-F238E27FC236}">
                <a16:creationId xmlns:a16="http://schemas.microsoft.com/office/drawing/2014/main" id="{2627BA3B-C106-5D00-9191-B24F742681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FFF13E-94DC-43C3-9335-D0FF9665B59D}" type="slidenum">
              <a:rPr lang="en-US" altLang="en-US">
                <a:solidFill>
                  <a:srgbClr val="898989"/>
                </a:solidFill>
              </a:rPr>
              <a:pPr/>
              <a:t>4</a:t>
            </a:fld>
            <a:endParaRPr lang="en-US" altLang="en-US">
              <a:solidFill>
                <a:srgbClr val="898989"/>
              </a:solidFill>
            </a:endParaRPr>
          </a:p>
        </p:txBody>
      </p:sp>
      <p:sp>
        <p:nvSpPr>
          <p:cNvPr id="12293" name="Rectangle 4">
            <a:extLst>
              <a:ext uri="{FF2B5EF4-FFF2-40B4-BE49-F238E27FC236}">
                <a16:creationId xmlns:a16="http://schemas.microsoft.com/office/drawing/2014/main" id="{F36E2CC4-F68C-4EB0-DDFA-847E0858F595}"/>
              </a:ext>
            </a:extLst>
          </p:cNvPr>
          <p:cNvSpPr>
            <a:spLocks noChangeArrowheads="1"/>
          </p:cNvSpPr>
          <p:nvPr/>
        </p:nvSpPr>
        <p:spPr bwMode="auto">
          <a:xfrm>
            <a:off x="2133600" y="609600"/>
            <a:ext cx="7848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IN" altLang="en-US" dirty="0"/>
              <a:t> </a:t>
            </a:r>
            <a:r>
              <a:rPr lang="en-IN" altLang="en-US" sz="1600" dirty="0">
                <a:latin typeface="Times New Roman" panose="02020603050405020304" pitchFamily="18" charset="0"/>
                <a:cs typeface="Times New Roman" panose="02020603050405020304" pitchFamily="18" charset="0"/>
              </a:rPr>
              <a:t>As we see in the above figure sender wants to send a "hello" message and encryption is done on the sender to convert the sender's message into unreadable format(cipher text) using the encryption key.</a:t>
            </a:r>
          </a:p>
          <a:p>
            <a:pPr>
              <a:buFont typeface="Arial" panose="020B0604020202020204" pitchFamily="34" charset="0"/>
              <a:buChar char="•"/>
            </a:pPr>
            <a:endParaRPr lang="en-IN" alt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The message of the sender also known as </a:t>
            </a:r>
            <a:r>
              <a:rPr lang="en-IN" altLang="en-US" sz="1600" b="1" dirty="0">
                <a:latin typeface="Times New Roman" panose="02020603050405020304" pitchFamily="18" charset="0"/>
                <a:cs typeface="Times New Roman" panose="02020603050405020304" pitchFamily="18" charset="0"/>
              </a:rPr>
              <a:t>plain text</a:t>
            </a:r>
            <a:r>
              <a:rPr lang="en-IN" altLang="en-US" sz="1600" dirty="0">
                <a:latin typeface="Times New Roman" panose="02020603050405020304" pitchFamily="18" charset="0"/>
                <a:cs typeface="Times New Roman" panose="02020603050405020304" pitchFamily="18" charset="0"/>
              </a:rPr>
              <a:t> is converted into an unreadable form by using a key ‘k’, that unreadable resultant text is called </a:t>
            </a:r>
            <a:r>
              <a:rPr lang="en-IN" altLang="en-US" sz="1600" b="1" dirty="0">
                <a:latin typeface="Times New Roman" panose="02020603050405020304" pitchFamily="18" charset="0"/>
                <a:cs typeface="Times New Roman" panose="02020603050405020304" pitchFamily="18" charset="0"/>
              </a:rPr>
              <a:t>cipher text</a:t>
            </a:r>
            <a:r>
              <a:rPr lang="en-IN" altLang="en-US" sz="1600" dirty="0">
                <a:latin typeface="Times New Roman" panose="02020603050405020304" pitchFamily="18" charset="0"/>
                <a:cs typeface="Times New Roman" panose="02020603050405020304" pitchFamily="18" charset="0"/>
              </a:rPr>
              <a:t>. And this whole process is known as </a:t>
            </a:r>
            <a:r>
              <a:rPr lang="en-IN" altLang="en-US" sz="1600" b="1" dirty="0">
                <a:latin typeface="Times New Roman" panose="02020603050405020304" pitchFamily="18" charset="0"/>
                <a:cs typeface="Times New Roman" panose="02020603050405020304" pitchFamily="18" charset="0"/>
              </a:rPr>
              <a:t>encryption</a:t>
            </a:r>
            <a:r>
              <a:rPr lang="en-IN" alt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IN" alt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At the receiver side cipher text is received and that cipher text is again converted into plain text using the decryption key. </a:t>
            </a:r>
            <a:r>
              <a:rPr lang="en-IN" altLang="en-US" sz="1600" b="1" dirty="0">
                <a:latin typeface="Times New Roman" panose="02020603050405020304" pitchFamily="18" charset="0"/>
                <a:cs typeface="Times New Roman" panose="02020603050405020304" pitchFamily="18" charset="0"/>
              </a:rPr>
              <a:t>Decryption</a:t>
            </a:r>
            <a:r>
              <a:rPr lang="en-IN" altLang="en-US" sz="1600" dirty="0">
                <a:latin typeface="Times New Roman" panose="02020603050405020304" pitchFamily="18" charset="0"/>
                <a:cs typeface="Times New Roman" panose="02020603050405020304" pitchFamily="18" charset="0"/>
              </a:rPr>
              <a:t> is the reverse process of encryption. </a:t>
            </a:r>
          </a:p>
          <a:p>
            <a:pPr>
              <a:buFont typeface="Arial" panose="020B0604020202020204" pitchFamily="34" charset="0"/>
              <a:buChar char="•"/>
            </a:pPr>
            <a:endParaRPr lang="en-IN" alt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In decryption, at the receiver end cipher text is converted into plain text using the key, so the receiver can understand it.</a:t>
            </a:r>
          </a:p>
          <a:p>
            <a:pPr>
              <a:buFont typeface="Arial" panose="020B0604020202020204" pitchFamily="34" charset="0"/>
              <a:buChar char="•"/>
            </a:pP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7C6D8EE9-0799-5AD2-5853-021AE1E403F4}"/>
              </a:ext>
            </a:extLst>
          </p:cNvPr>
          <p:cNvSpPr>
            <a:spLocks noGrp="1"/>
          </p:cNvSpPr>
          <p:nvPr>
            <p:ph type="title"/>
          </p:nvPr>
        </p:nvSpPr>
        <p:spPr>
          <a:xfrm>
            <a:off x="1981200" y="274638"/>
            <a:ext cx="8229600" cy="5635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Vigenere Tabulae</a:t>
            </a:r>
          </a:p>
        </p:txBody>
      </p:sp>
      <p:sp>
        <p:nvSpPr>
          <p:cNvPr id="49155" name="Content Placeholder 2">
            <a:extLst>
              <a:ext uri="{FF2B5EF4-FFF2-40B4-BE49-F238E27FC236}">
                <a16:creationId xmlns:a16="http://schemas.microsoft.com/office/drawing/2014/main" id="{D95F860A-20E8-D585-1841-5BB413290CF5}"/>
              </a:ext>
            </a:extLst>
          </p:cNvPr>
          <p:cNvSpPr>
            <a:spLocks noGrp="1"/>
          </p:cNvSpPr>
          <p:nvPr>
            <p:ph idx="1"/>
          </p:nvPr>
        </p:nvSpPr>
        <p:spPr>
          <a:xfrm>
            <a:off x="1981200" y="914401"/>
            <a:ext cx="8229600" cy="5211763"/>
          </a:xfrm>
        </p:spPr>
        <p:txBody>
          <a:bodyPr/>
          <a:lstStyle/>
          <a:p>
            <a:pPr algn="ctr" eaLnBrk="1" hangingPunct="1">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Plain Text</a:t>
            </a:r>
          </a:p>
        </p:txBody>
      </p:sp>
      <p:sp>
        <p:nvSpPr>
          <p:cNvPr id="4" name="Date Placeholder 3">
            <a:extLst>
              <a:ext uri="{FF2B5EF4-FFF2-40B4-BE49-F238E27FC236}">
                <a16:creationId xmlns:a16="http://schemas.microsoft.com/office/drawing/2014/main" id="{39B08F40-8FB5-7DB1-04A5-643BC6AD0986}"/>
              </a:ext>
            </a:extLst>
          </p:cNvPr>
          <p:cNvSpPr>
            <a:spLocks noGrp="1"/>
          </p:cNvSpPr>
          <p:nvPr>
            <p:ph type="dt" sz="quarter" idx="10"/>
          </p:nvPr>
        </p:nvSpPr>
        <p:spPr/>
        <p:txBody>
          <a:bodyPr/>
          <a:lstStyle/>
          <a:p>
            <a:pPr>
              <a:defRPr/>
            </a:pPr>
            <a:fld id="{40B29DA1-85D9-4B47-9874-BBDC837B6E16}" type="datetime1">
              <a:rPr lang="en-US"/>
              <a:pPr>
                <a:defRPr/>
              </a:pPr>
              <a:t>10/1/2024</a:t>
            </a:fld>
            <a:endParaRPr lang="en-US"/>
          </a:p>
        </p:txBody>
      </p:sp>
      <p:sp>
        <p:nvSpPr>
          <p:cNvPr id="5" name="Footer Placeholder 4">
            <a:extLst>
              <a:ext uri="{FF2B5EF4-FFF2-40B4-BE49-F238E27FC236}">
                <a16:creationId xmlns:a16="http://schemas.microsoft.com/office/drawing/2014/main" id="{F81E015E-56B1-F85D-A783-1883C1CF9876}"/>
              </a:ext>
            </a:extLst>
          </p:cNvPr>
          <p:cNvSpPr>
            <a:spLocks noGrp="1"/>
          </p:cNvSpPr>
          <p:nvPr>
            <p:ph type="ftr" sz="quarter" idx="11"/>
          </p:nvPr>
        </p:nvSpPr>
        <p:spPr/>
        <p:txBody>
          <a:bodyPr/>
          <a:lstStyle/>
          <a:p>
            <a:pPr>
              <a:defRPr/>
            </a:pPr>
            <a:r>
              <a:rPr lang="en-US" dirty="0"/>
              <a:t>Contributed by Himanshu (@nycanshu)</a:t>
            </a:r>
          </a:p>
        </p:txBody>
      </p:sp>
      <p:sp>
        <p:nvSpPr>
          <p:cNvPr id="49158" name="Slide Number Placeholder 5">
            <a:extLst>
              <a:ext uri="{FF2B5EF4-FFF2-40B4-BE49-F238E27FC236}">
                <a16:creationId xmlns:a16="http://schemas.microsoft.com/office/drawing/2014/main" id="{15CA7C4E-2E7C-EFEA-A804-0BB0F425DE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CD1894-C0E4-47EC-A22F-CEAF6844AD47}" type="slidenum">
              <a:rPr lang="en-US" altLang="en-US">
                <a:solidFill>
                  <a:srgbClr val="898989"/>
                </a:solidFill>
              </a:rPr>
              <a:pPr/>
              <a:t>40</a:t>
            </a:fld>
            <a:endParaRPr lang="en-US" altLang="en-US">
              <a:solidFill>
                <a:srgbClr val="898989"/>
              </a:solidFill>
            </a:endParaRPr>
          </a:p>
        </p:txBody>
      </p:sp>
      <p:sp>
        <p:nvSpPr>
          <p:cNvPr id="49159" name="TextBox 7">
            <a:extLst>
              <a:ext uri="{FF2B5EF4-FFF2-40B4-BE49-F238E27FC236}">
                <a16:creationId xmlns:a16="http://schemas.microsoft.com/office/drawing/2014/main" id="{E62AE6F6-7967-A185-5800-C98BAE7C7238}"/>
              </a:ext>
            </a:extLst>
          </p:cNvPr>
          <p:cNvSpPr txBox="1">
            <a:spLocks noChangeArrowheads="1"/>
          </p:cNvSpPr>
          <p:nvPr/>
        </p:nvSpPr>
        <p:spPr bwMode="auto">
          <a:xfrm>
            <a:off x="1676400" y="2590801"/>
            <a:ext cx="228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b="1">
                <a:latin typeface="Time New Roman"/>
              </a:rPr>
              <a:t>KEY</a:t>
            </a:r>
          </a:p>
        </p:txBody>
      </p:sp>
      <p:pic>
        <p:nvPicPr>
          <p:cNvPr id="49160" name="Picture 10" descr="The Vigenère Cipher Encryption and Decryption">
            <a:extLst>
              <a:ext uri="{FF2B5EF4-FFF2-40B4-BE49-F238E27FC236}">
                <a16:creationId xmlns:a16="http://schemas.microsoft.com/office/drawing/2014/main" id="{2DA7AA11-1699-73CE-54B4-16E86F99F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17626"/>
            <a:ext cx="82296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03C6489F-7143-E235-4E75-73F5CE72CF24}"/>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Kasiski Method &amp; Autokey Cipher</a:t>
            </a:r>
          </a:p>
        </p:txBody>
      </p:sp>
      <p:sp>
        <p:nvSpPr>
          <p:cNvPr id="3" name="Content Placeholder 2">
            <a:extLst>
              <a:ext uri="{FF2B5EF4-FFF2-40B4-BE49-F238E27FC236}">
                <a16:creationId xmlns:a16="http://schemas.microsoft.com/office/drawing/2014/main" id="{B0D68B82-D6BA-29FE-5186-8FC2DBCF34B3}"/>
              </a:ext>
            </a:extLst>
          </p:cNvPr>
          <p:cNvSpPr>
            <a:spLocks noGrp="1"/>
          </p:cNvSpPr>
          <p:nvPr>
            <p:ph idx="1"/>
          </p:nvPr>
        </p:nvSpPr>
        <p:spPr>
          <a:xfrm>
            <a:off x="520045" y="906152"/>
            <a:ext cx="11151909" cy="5045696"/>
          </a:xfrm>
        </p:spPr>
        <p:txBody>
          <a:bodyPr rtlCol="0">
            <a:noAutofit/>
          </a:bodyPr>
          <a:lstStyle/>
          <a:p>
            <a:pPr marL="0" indent="1588" algn="just">
              <a:lnSpc>
                <a:spcPct val="160000"/>
              </a:lnSpc>
              <a:spcBef>
                <a:spcPts val="0"/>
              </a:spcBef>
              <a:buFont typeface="Wingdings" pitchFamily="2" charset="2"/>
              <a:buChar char="ü"/>
              <a:defRPr/>
            </a:pPr>
            <a:r>
              <a:rPr lang="en-US" sz="2200" dirty="0">
                <a:latin typeface="Times New Roman" pitchFamily="18" charset="0"/>
                <a:cs typeface="Times New Roman" pitchFamily="18" charset="0"/>
              </a:rPr>
              <a:t> Developed by Babbage / </a:t>
            </a:r>
            <a:r>
              <a:rPr lang="en-US" sz="2200" dirty="0" err="1">
                <a:latin typeface="Times New Roman" pitchFamily="18" charset="0"/>
                <a:cs typeface="Times New Roman" pitchFamily="18" charset="0"/>
              </a:rPr>
              <a:t>Kasiski</a:t>
            </a:r>
            <a:r>
              <a:rPr lang="en-US" sz="2200" dirty="0">
                <a:latin typeface="Times New Roman" pitchFamily="18" charset="0"/>
                <a:cs typeface="Times New Roman" pitchFamily="18" charset="0"/>
              </a:rPr>
              <a:t> repetitions in </a:t>
            </a:r>
            <a:r>
              <a:rPr lang="en-US" sz="2200" dirty="0" err="1">
                <a:latin typeface="Times New Roman" pitchFamily="18" charset="0"/>
                <a:cs typeface="Times New Roman" pitchFamily="18" charset="0"/>
              </a:rPr>
              <a:t>ciphertext</a:t>
            </a:r>
            <a:r>
              <a:rPr lang="en-US" sz="2200" dirty="0">
                <a:latin typeface="Times New Roman" pitchFamily="18" charset="0"/>
                <a:cs typeface="Times New Roman" pitchFamily="18" charset="0"/>
              </a:rPr>
              <a:t> give clues.</a:t>
            </a:r>
          </a:p>
          <a:p>
            <a:pPr marL="0" indent="1588" algn="just">
              <a:lnSpc>
                <a:spcPct val="160000"/>
              </a:lnSpc>
              <a:spcBef>
                <a:spcPts val="0"/>
              </a:spcBef>
              <a:buFont typeface="Wingdings" pitchFamily="2" charset="2"/>
              <a:buChar char="ü"/>
              <a:defRPr/>
            </a:pPr>
            <a:r>
              <a:rPr lang="en-US" sz="2200" dirty="0">
                <a:latin typeface="Times New Roman" pitchFamily="18" charset="0"/>
                <a:cs typeface="Times New Roman" pitchFamily="18" charset="0"/>
              </a:rPr>
              <a:t> Can find same plaintext an exact period apart which results in the same </a:t>
            </a:r>
            <a:r>
              <a:rPr lang="en-US" sz="2200" dirty="0" err="1">
                <a:latin typeface="Times New Roman" pitchFamily="18" charset="0"/>
                <a:cs typeface="Times New Roman" pitchFamily="18" charset="0"/>
              </a:rPr>
              <a:t>ciphertext</a:t>
            </a:r>
            <a:r>
              <a:rPr lang="en-US" sz="2200" dirty="0">
                <a:latin typeface="Times New Roman" pitchFamily="18" charset="0"/>
                <a:cs typeface="Times New Roman" pitchFamily="18" charset="0"/>
              </a:rPr>
              <a:t>. </a:t>
            </a:r>
          </a:p>
          <a:p>
            <a:pPr marL="0" indent="1588" algn="just">
              <a:lnSpc>
                <a:spcPct val="160000"/>
              </a:lnSpc>
              <a:spcBef>
                <a:spcPts val="0"/>
              </a:spcBef>
              <a:buFont typeface="Wingdings" pitchFamily="2" charset="2"/>
              <a:buChar char="ü"/>
              <a:defRPr/>
            </a:pPr>
            <a:r>
              <a:rPr lang="en-US" sz="2200" dirty="0">
                <a:latin typeface="Times New Roman" pitchFamily="18" charset="0"/>
                <a:cs typeface="Times New Roman" pitchFamily="18" charset="0"/>
              </a:rPr>
              <a:t> Could also be random fluke. </a:t>
            </a:r>
          </a:p>
          <a:p>
            <a:pPr marL="0" indent="1588" algn="just">
              <a:lnSpc>
                <a:spcPct val="160000"/>
              </a:lnSpc>
              <a:spcBef>
                <a:spcPts val="0"/>
              </a:spcBef>
              <a:buNone/>
              <a:defRPr/>
            </a:pPr>
            <a:r>
              <a:rPr lang="en-US" sz="2200" b="1" dirty="0" err="1">
                <a:latin typeface="Times New Roman" pitchFamily="18" charset="0"/>
                <a:cs typeface="Times New Roman" pitchFamily="18" charset="0"/>
              </a:rPr>
              <a:t>Autokey</a:t>
            </a:r>
            <a:r>
              <a:rPr lang="en-US" sz="2200" b="1" dirty="0">
                <a:latin typeface="Times New Roman" pitchFamily="18" charset="0"/>
                <a:cs typeface="Times New Roman" pitchFamily="18" charset="0"/>
              </a:rPr>
              <a:t> Cipher</a:t>
            </a:r>
          </a:p>
          <a:p>
            <a:pPr marL="0" indent="1588" algn="just">
              <a:lnSpc>
                <a:spcPct val="160000"/>
              </a:lnSpc>
              <a:spcBef>
                <a:spcPts val="0"/>
              </a:spcBef>
              <a:buFont typeface="Wingdings" pitchFamily="2" charset="2"/>
              <a:buChar char="ü"/>
              <a:defRPr/>
            </a:pPr>
            <a:r>
              <a:rPr lang="en-US" sz="2200" dirty="0">
                <a:latin typeface="Times New Roman" pitchFamily="18" charset="0"/>
                <a:cs typeface="Times New Roman" pitchFamily="18" charset="0"/>
              </a:rPr>
              <a:t> Ideally want a key as long as the message.</a:t>
            </a:r>
          </a:p>
          <a:p>
            <a:pPr marL="0" indent="1588" algn="just">
              <a:lnSpc>
                <a:spcPct val="160000"/>
              </a:lnSpc>
              <a:spcBef>
                <a:spcPts val="0"/>
              </a:spcBef>
              <a:buFont typeface="Wingdings" pitchFamily="2" charset="2"/>
              <a:buChar char="ü"/>
              <a:defRP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Vigenère</a:t>
            </a:r>
            <a:r>
              <a:rPr lang="en-US" sz="2200" dirty="0">
                <a:latin typeface="Times New Roman" pitchFamily="18" charset="0"/>
                <a:cs typeface="Times New Roman" pitchFamily="18" charset="0"/>
              </a:rPr>
              <a:t> proposed the </a:t>
            </a:r>
            <a:r>
              <a:rPr lang="en-US" sz="2200" dirty="0" err="1">
                <a:latin typeface="Times New Roman" pitchFamily="18" charset="0"/>
                <a:cs typeface="Times New Roman" pitchFamily="18" charset="0"/>
              </a:rPr>
              <a:t>autokey</a:t>
            </a:r>
            <a:r>
              <a:rPr lang="en-US" sz="2200" dirty="0">
                <a:latin typeface="Times New Roman" pitchFamily="18" charset="0"/>
                <a:cs typeface="Times New Roman" pitchFamily="18" charset="0"/>
              </a:rPr>
              <a:t> cipher with keyword is prefixed to message as key.</a:t>
            </a:r>
          </a:p>
          <a:p>
            <a:pPr marL="0" indent="1588" algn="just">
              <a:lnSpc>
                <a:spcPct val="160000"/>
              </a:lnSpc>
              <a:spcBef>
                <a:spcPts val="0"/>
              </a:spcBef>
              <a:buFont typeface="Wingdings" pitchFamily="2" charset="2"/>
              <a:buChar char="ü"/>
              <a:defRPr/>
            </a:pPr>
            <a:r>
              <a:rPr lang="en-US" sz="2200" dirty="0">
                <a:latin typeface="Times New Roman" pitchFamily="18" charset="0"/>
                <a:cs typeface="Times New Roman" pitchFamily="18" charset="0"/>
              </a:rPr>
              <a:t> Knowing keyword can recover the first few letters, use these in turn on the rest of the message.</a:t>
            </a:r>
          </a:p>
          <a:p>
            <a:pPr marL="0" indent="1588" algn="just">
              <a:lnSpc>
                <a:spcPct val="160000"/>
              </a:lnSpc>
              <a:spcBef>
                <a:spcPts val="0"/>
              </a:spcBef>
              <a:buFont typeface="Wingdings" pitchFamily="2" charset="2"/>
              <a:buChar char="ü"/>
              <a:defRPr/>
            </a:pPr>
            <a:r>
              <a:rPr lang="en-US" sz="2200" dirty="0">
                <a:latin typeface="Times New Roman" pitchFamily="18" charset="0"/>
                <a:cs typeface="Times New Roman" pitchFamily="18" charset="0"/>
              </a:rPr>
              <a:t> Still can have frequency characteristics to attack.</a:t>
            </a:r>
          </a:p>
          <a:p>
            <a:pPr>
              <a:lnSpc>
                <a:spcPct val="160000"/>
              </a:lnSpc>
              <a:spcBef>
                <a:spcPts val="0"/>
              </a:spcBef>
              <a:buNone/>
              <a:defRPr/>
            </a:pPr>
            <a:endParaRPr lang="en-US" sz="2200" dirty="0"/>
          </a:p>
        </p:txBody>
      </p:sp>
      <p:sp>
        <p:nvSpPr>
          <p:cNvPr id="4" name="Date Placeholder 3">
            <a:extLst>
              <a:ext uri="{FF2B5EF4-FFF2-40B4-BE49-F238E27FC236}">
                <a16:creationId xmlns:a16="http://schemas.microsoft.com/office/drawing/2014/main" id="{13F1526D-68C1-92CF-A936-179502CC0202}"/>
              </a:ext>
            </a:extLst>
          </p:cNvPr>
          <p:cNvSpPr>
            <a:spLocks noGrp="1"/>
          </p:cNvSpPr>
          <p:nvPr>
            <p:ph type="dt" sz="quarter" idx="10"/>
          </p:nvPr>
        </p:nvSpPr>
        <p:spPr/>
        <p:txBody>
          <a:bodyPr/>
          <a:lstStyle/>
          <a:p>
            <a:pPr>
              <a:defRPr/>
            </a:pPr>
            <a:fld id="{3E606164-ACE7-4AC5-972B-73D815F0BC5B}" type="datetime1">
              <a:rPr lang="en-US"/>
              <a:pPr>
                <a:defRPr/>
              </a:pPr>
              <a:t>10/1/2024</a:t>
            </a:fld>
            <a:endParaRPr lang="en-US"/>
          </a:p>
        </p:txBody>
      </p:sp>
      <p:sp>
        <p:nvSpPr>
          <p:cNvPr id="5" name="Footer Placeholder 4">
            <a:extLst>
              <a:ext uri="{FF2B5EF4-FFF2-40B4-BE49-F238E27FC236}">
                <a16:creationId xmlns:a16="http://schemas.microsoft.com/office/drawing/2014/main" id="{FF31FDF4-8D2F-8648-2062-CECD45AF3447}"/>
              </a:ext>
            </a:extLst>
          </p:cNvPr>
          <p:cNvSpPr>
            <a:spLocks noGrp="1"/>
          </p:cNvSpPr>
          <p:nvPr>
            <p:ph type="ftr" sz="quarter" idx="11"/>
          </p:nvPr>
        </p:nvSpPr>
        <p:spPr/>
        <p:txBody>
          <a:bodyPr/>
          <a:lstStyle/>
          <a:p>
            <a:pPr>
              <a:defRPr/>
            </a:pPr>
            <a:r>
              <a:rPr lang="en-US" dirty="0"/>
              <a:t>Contributed by Himanshu (@nycanshu)</a:t>
            </a:r>
          </a:p>
        </p:txBody>
      </p:sp>
      <p:sp>
        <p:nvSpPr>
          <p:cNvPr id="50182" name="Slide Number Placeholder 5">
            <a:extLst>
              <a:ext uri="{FF2B5EF4-FFF2-40B4-BE49-F238E27FC236}">
                <a16:creationId xmlns:a16="http://schemas.microsoft.com/office/drawing/2014/main" id="{DB7DBEBE-5502-24AC-4495-999EAB63771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F6C0B2-8C97-4212-8180-BF4AE95D2F0D}" type="slidenum">
              <a:rPr lang="en-US" altLang="en-US">
                <a:solidFill>
                  <a:srgbClr val="898989"/>
                </a:solidFill>
              </a:rPr>
              <a:pPr/>
              <a:t>41</a:t>
            </a:fld>
            <a:endParaRPr lang="en-US" altLang="en-US">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946CD3C0-7F57-3F66-F79F-9D176D3130E5}"/>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IV.Playfair Cipher</a:t>
            </a:r>
          </a:p>
        </p:txBody>
      </p:sp>
      <p:sp>
        <p:nvSpPr>
          <p:cNvPr id="51203" name="Content Placeholder 2">
            <a:extLst>
              <a:ext uri="{FF2B5EF4-FFF2-40B4-BE49-F238E27FC236}">
                <a16:creationId xmlns:a16="http://schemas.microsoft.com/office/drawing/2014/main" id="{0C9F6C71-5152-A25A-A667-069F3C02BB70}"/>
              </a:ext>
            </a:extLst>
          </p:cNvPr>
          <p:cNvSpPr>
            <a:spLocks noGrp="1"/>
          </p:cNvSpPr>
          <p:nvPr>
            <p:ph idx="1"/>
          </p:nvPr>
        </p:nvSpPr>
        <p:spPr>
          <a:xfrm>
            <a:off x="1981200" y="838201"/>
            <a:ext cx="8229600" cy="52879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Not even the large number of keys in a monoalphabetic cipher provides security.</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One approach to improving security was to encrypt multiple letters.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The Playfair Cipher is an example.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Invented by Charles Wheatstone in 1854, but named after his friend Baron Playfair.</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 5X5 matrix of letters based on a keyword.</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Fill in letters of keyword in the matrix.</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Fill rest of matrix with other letters. eg. </a:t>
            </a:r>
            <a:r>
              <a:rPr lang="en-US" altLang="en-US" sz="2200" b="1">
                <a:latin typeface="Times New Roman" panose="02020603050405020304" pitchFamily="18" charset="0"/>
                <a:cs typeface="Times New Roman" panose="02020603050405020304" pitchFamily="18" charset="0"/>
              </a:rPr>
              <a:t>Keyword :</a:t>
            </a:r>
            <a:r>
              <a:rPr lang="en-US" altLang="en-US" sz="2200">
                <a:latin typeface="Times New Roman" panose="02020603050405020304" pitchFamily="18" charset="0"/>
                <a:cs typeface="Times New Roman" panose="02020603050405020304" pitchFamily="18" charset="0"/>
              </a:rPr>
              <a:t> MONARCHY</a:t>
            </a:r>
          </a:p>
        </p:txBody>
      </p:sp>
      <p:sp>
        <p:nvSpPr>
          <p:cNvPr id="4" name="Date Placeholder 3">
            <a:extLst>
              <a:ext uri="{FF2B5EF4-FFF2-40B4-BE49-F238E27FC236}">
                <a16:creationId xmlns:a16="http://schemas.microsoft.com/office/drawing/2014/main" id="{D2A6B8E8-C064-4F09-DD01-EE96D2C2B947}"/>
              </a:ext>
            </a:extLst>
          </p:cNvPr>
          <p:cNvSpPr>
            <a:spLocks noGrp="1"/>
          </p:cNvSpPr>
          <p:nvPr>
            <p:ph type="dt" sz="quarter" idx="10"/>
          </p:nvPr>
        </p:nvSpPr>
        <p:spPr/>
        <p:txBody>
          <a:bodyPr/>
          <a:lstStyle/>
          <a:p>
            <a:pPr>
              <a:defRPr/>
            </a:pPr>
            <a:fld id="{F9F28E2F-20A6-42B0-BD9C-8D2D5032154D}" type="datetime1">
              <a:rPr lang="en-US"/>
              <a:pPr>
                <a:defRPr/>
              </a:pPr>
              <a:t>10/1/2024</a:t>
            </a:fld>
            <a:endParaRPr lang="en-US"/>
          </a:p>
        </p:txBody>
      </p:sp>
      <p:sp>
        <p:nvSpPr>
          <p:cNvPr id="51206" name="Slide Number Placeholder 5">
            <a:extLst>
              <a:ext uri="{FF2B5EF4-FFF2-40B4-BE49-F238E27FC236}">
                <a16:creationId xmlns:a16="http://schemas.microsoft.com/office/drawing/2014/main" id="{735F9002-CC00-A0CC-9F43-1730E9B853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C9A294-D147-44A2-9B41-A31964A1F46F}" type="slidenum">
              <a:rPr lang="en-US" altLang="en-US">
                <a:solidFill>
                  <a:srgbClr val="898989"/>
                </a:solidFill>
              </a:rPr>
              <a:pPr/>
              <a:t>42</a:t>
            </a:fld>
            <a:endParaRPr lang="en-US" altLang="en-US">
              <a:solidFill>
                <a:srgbClr val="898989"/>
              </a:solidFill>
            </a:endParaRPr>
          </a:p>
        </p:txBody>
      </p:sp>
      <p:sp>
        <p:nvSpPr>
          <p:cNvPr id="3" name="TextBox 2">
            <a:extLst>
              <a:ext uri="{FF2B5EF4-FFF2-40B4-BE49-F238E27FC236}">
                <a16:creationId xmlns:a16="http://schemas.microsoft.com/office/drawing/2014/main" id="{C945197C-7724-8E59-3E1B-518221930174}"/>
              </a:ext>
            </a:extLst>
          </p:cNvPr>
          <p:cNvSpPr txBox="1"/>
          <p:nvPr/>
        </p:nvSpPr>
        <p:spPr>
          <a:xfrm>
            <a:off x="3887772" y="6398696"/>
            <a:ext cx="6094428" cy="369332"/>
          </a:xfrm>
          <a:prstGeom prst="rect">
            <a:avLst/>
          </a:prstGeom>
          <a:noFill/>
        </p:spPr>
        <p:txBody>
          <a:bodyPr wrap="square">
            <a:spAutoFit/>
          </a:bodyPr>
          <a:lstStyle/>
          <a:p>
            <a:pPr>
              <a:defRPr/>
            </a:pPr>
            <a:r>
              <a:rPr lang="en-US" dirty="0"/>
              <a:t>Contributed by Himanshu (@nycanshu)</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1B3934D-B655-3569-8D64-F37F61C96527}"/>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Encrypting &amp; Decrypting</a:t>
            </a:r>
          </a:p>
        </p:txBody>
      </p:sp>
      <p:sp>
        <p:nvSpPr>
          <p:cNvPr id="52227" name="Content Placeholder 2">
            <a:extLst>
              <a:ext uri="{FF2B5EF4-FFF2-40B4-BE49-F238E27FC236}">
                <a16:creationId xmlns:a16="http://schemas.microsoft.com/office/drawing/2014/main" id="{8BF4BB68-5074-D4ED-27B3-13DD790E9326}"/>
              </a:ext>
            </a:extLst>
          </p:cNvPr>
          <p:cNvSpPr>
            <a:spLocks noGrp="1"/>
          </p:cNvSpPr>
          <p:nvPr>
            <p:ph idx="1"/>
          </p:nvPr>
        </p:nvSpPr>
        <p:spPr>
          <a:xfrm>
            <a:off x="1981200" y="762001"/>
            <a:ext cx="8229600" cy="5364163"/>
          </a:xfrm>
        </p:spPr>
        <p:txBody>
          <a:bodyPr/>
          <a:lstStyle/>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Plaintext is encrypted two letters(</a:t>
            </a:r>
            <a:r>
              <a:rPr lang="en-US" altLang="en-US" sz="2200">
                <a:solidFill>
                  <a:srgbClr val="FF0000"/>
                </a:solidFill>
                <a:latin typeface="Times New Roman" panose="02020603050405020304" pitchFamily="18" charset="0"/>
                <a:cs typeface="Times New Roman" panose="02020603050405020304" pitchFamily="18" charset="0"/>
              </a:rPr>
              <a:t>digrams</a:t>
            </a:r>
            <a:r>
              <a:rPr lang="en-US" altLang="en-US" sz="2200">
                <a:latin typeface="Times New Roman" panose="02020603050405020304" pitchFamily="18" charset="0"/>
                <a:cs typeface="Times New Roman" panose="02020603050405020304" pitchFamily="18" charset="0"/>
              </a:rPr>
              <a:t>) at a time</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1. If a pair is a repeated letter, insert filler like ‘x’. </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2. If both letters fall in the same row, replace each with letter to right (wrapping back to start from end)</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3. If both letters fall in the same column, replace each with the letter below it (again wrapping to top from bottom)</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4. Otherwise each letter is replaced by the letter in the same row and in the column of the other letter of the pair.</a:t>
            </a:r>
          </a:p>
          <a:p>
            <a:pPr marL="0" indent="1588">
              <a:lnSpc>
                <a:spcPct val="150000"/>
              </a:lnSpc>
              <a:spcBef>
                <a:spcPct val="0"/>
              </a:spcBef>
              <a:buNone/>
            </a:pPr>
            <a:endParaRPr lang="en-US" altLang="en-US"/>
          </a:p>
        </p:txBody>
      </p:sp>
      <p:sp>
        <p:nvSpPr>
          <p:cNvPr id="4" name="Date Placeholder 3">
            <a:extLst>
              <a:ext uri="{FF2B5EF4-FFF2-40B4-BE49-F238E27FC236}">
                <a16:creationId xmlns:a16="http://schemas.microsoft.com/office/drawing/2014/main" id="{FEAE27B2-A523-90A3-3BC1-8A477088E62F}"/>
              </a:ext>
            </a:extLst>
          </p:cNvPr>
          <p:cNvSpPr>
            <a:spLocks noGrp="1"/>
          </p:cNvSpPr>
          <p:nvPr>
            <p:ph type="dt" sz="quarter" idx="10"/>
          </p:nvPr>
        </p:nvSpPr>
        <p:spPr/>
        <p:txBody>
          <a:bodyPr/>
          <a:lstStyle/>
          <a:p>
            <a:pPr>
              <a:defRPr/>
            </a:pPr>
            <a:fld id="{0F3EA7E9-C015-4B07-957A-11BD9F19549E}" type="datetime1">
              <a:rPr lang="en-US"/>
              <a:pPr>
                <a:defRPr/>
              </a:pPr>
              <a:t>10/1/2024</a:t>
            </a:fld>
            <a:endParaRPr lang="en-US"/>
          </a:p>
        </p:txBody>
      </p:sp>
      <p:sp>
        <p:nvSpPr>
          <p:cNvPr id="5" name="Footer Placeholder 4">
            <a:extLst>
              <a:ext uri="{FF2B5EF4-FFF2-40B4-BE49-F238E27FC236}">
                <a16:creationId xmlns:a16="http://schemas.microsoft.com/office/drawing/2014/main" id="{167297CF-52B2-79C2-5E56-9F6E96D304B8}"/>
              </a:ext>
            </a:extLst>
          </p:cNvPr>
          <p:cNvSpPr>
            <a:spLocks noGrp="1"/>
          </p:cNvSpPr>
          <p:nvPr>
            <p:ph type="ftr" sz="quarter" idx="11"/>
          </p:nvPr>
        </p:nvSpPr>
        <p:spPr/>
        <p:txBody>
          <a:bodyPr/>
          <a:lstStyle/>
          <a:p>
            <a:pPr>
              <a:defRPr/>
            </a:pPr>
            <a:r>
              <a:rPr lang="en-US" dirty="0"/>
              <a:t>Contributed by Himanshu (@nycanshu)</a:t>
            </a:r>
          </a:p>
        </p:txBody>
      </p:sp>
      <p:sp>
        <p:nvSpPr>
          <p:cNvPr id="52230" name="Slide Number Placeholder 5">
            <a:extLst>
              <a:ext uri="{FF2B5EF4-FFF2-40B4-BE49-F238E27FC236}">
                <a16:creationId xmlns:a16="http://schemas.microsoft.com/office/drawing/2014/main" id="{FDA5588D-08B5-9C07-08B9-1BE8C1E9DA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D43E70F-4A55-4817-8BEC-7C11DD4549CE}" type="slidenum">
              <a:rPr lang="en-US" altLang="en-US">
                <a:solidFill>
                  <a:srgbClr val="898989"/>
                </a:solidFill>
              </a:rPr>
              <a:pPr/>
              <a:t>43</a:t>
            </a:fld>
            <a:endParaRPr lang="en-US" altLang="en-US">
              <a:solidFill>
                <a:srgbClr val="898989"/>
              </a:solidFill>
            </a:endParaRPr>
          </a:p>
        </p:txBody>
      </p:sp>
      <p:pic>
        <p:nvPicPr>
          <p:cNvPr id="52231" name="Picture 2">
            <a:extLst>
              <a:ext uri="{FF2B5EF4-FFF2-40B4-BE49-F238E27FC236}">
                <a16:creationId xmlns:a16="http://schemas.microsoft.com/office/drawing/2014/main" id="{962D0720-4430-2E9D-4ABA-8FD09D4EB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876800"/>
            <a:ext cx="3733800" cy="12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FB75E360-93D6-DDEC-393E-661AA14BC19C}"/>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Encrypting &amp; Decrypting</a:t>
            </a:r>
            <a:endParaRPr lang="en-US" altLang="en-US" sz="2800"/>
          </a:p>
        </p:txBody>
      </p:sp>
      <p:sp>
        <p:nvSpPr>
          <p:cNvPr id="53251" name="Content Placeholder 2">
            <a:extLst>
              <a:ext uri="{FF2B5EF4-FFF2-40B4-BE49-F238E27FC236}">
                <a16:creationId xmlns:a16="http://schemas.microsoft.com/office/drawing/2014/main" id="{F871B554-C6D8-E257-F2F5-DB20A88732D6}"/>
              </a:ext>
            </a:extLst>
          </p:cNvPr>
          <p:cNvSpPr>
            <a:spLocks noGrp="1"/>
          </p:cNvSpPr>
          <p:nvPr>
            <p:ph idx="1"/>
          </p:nvPr>
        </p:nvSpPr>
        <p:spPr>
          <a:xfrm>
            <a:off x="1981200" y="762001"/>
            <a:ext cx="8229600" cy="5287963"/>
          </a:xfrm>
        </p:spPr>
        <p:txBody>
          <a:bodyPr/>
          <a:lstStyle/>
          <a:p>
            <a:pPr eaLnBrk="1" hangingPunct="1">
              <a:lnSpc>
                <a:spcPct val="150000"/>
              </a:lnSpc>
              <a:spcBef>
                <a:spcPct val="0"/>
              </a:spcBef>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Encryption</a:t>
            </a:r>
          </a:p>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PlainText: "instruments"        </a:t>
            </a:r>
          </a:p>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After Split: 'in' 'st' 'ru' 'me' 'nt' 'sx‘</a:t>
            </a:r>
          </a:p>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Cipher Text: GATLMZCLRQXA</a:t>
            </a:r>
          </a:p>
          <a:p>
            <a:pPr eaLnBrk="1" hangingPunct="1">
              <a:lnSpc>
                <a:spcPct val="150000"/>
              </a:lnSpc>
              <a:spcBef>
                <a:spcPct val="0"/>
              </a:spcBef>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Decryption</a:t>
            </a:r>
          </a:p>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Cipher Text: GATL MZCLRQXA</a:t>
            </a:r>
          </a:p>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Reverse the above process.</a:t>
            </a:r>
          </a:p>
        </p:txBody>
      </p:sp>
      <p:sp>
        <p:nvSpPr>
          <p:cNvPr id="4" name="Date Placeholder 3">
            <a:extLst>
              <a:ext uri="{FF2B5EF4-FFF2-40B4-BE49-F238E27FC236}">
                <a16:creationId xmlns:a16="http://schemas.microsoft.com/office/drawing/2014/main" id="{AB52E7EA-C71D-5D4C-8472-82A08400913F}"/>
              </a:ext>
            </a:extLst>
          </p:cNvPr>
          <p:cNvSpPr>
            <a:spLocks noGrp="1"/>
          </p:cNvSpPr>
          <p:nvPr>
            <p:ph type="dt" sz="quarter" idx="10"/>
          </p:nvPr>
        </p:nvSpPr>
        <p:spPr/>
        <p:txBody>
          <a:bodyPr/>
          <a:lstStyle/>
          <a:p>
            <a:pPr>
              <a:defRPr/>
            </a:pPr>
            <a:fld id="{AB5A915D-600D-4F9F-BD85-8274828EC067}" type="datetime1">
              <a:rPr lang="en-US"/>
              <a:pPr>
                <a:defRPr/>
              </a:pPr>
              <a:t>10/1/2024</a:t>
            </a:fld>
            <a:endParaRPr lang="en-US"/>
          </a:p>
        </p:txBody>
      </p:sp>
      <p:sp>
        <p:nvSpPr>
          <p:cNvPr id="5" name="Footer Placeholder 4">
            <a:extLst>
              <a:ext uri="{FF2B5EF4-FFF2-40B4-BE49-F238E27FC236}">
                <a16:creationId xmlns:a16="http://schemas.microsoft.com/office/drawing/2014/main" id="{354A12E3-E43C-D39F-2DE9-C82B492984A0}"/>
              </a:ext>
            </a:extLst>
          </p:cNvPr>
          <p:cNvSpPr>
            <a:spLocks noGrp="1"/>
          </p:cNvSpPr>
          <p:nvPr>
            <p:ph type="ftr" sz="quarter" idx="11"/>
          </p:nvPr>
        </p:nvSpPr>
        <p:spPr/>
        <p:txBody>
          <a:bodyPr/>
          <a:lstStyle/>
          <a:p>
            <a:pPr>
              <a:defRPr/>
            </a:pPr>
            <a:r>
              <a:rPr lang="en-US" dirty="0"/>
              <a:t>Contributed by Himanshu (@nycanshu)</a:t>
            </a:r>
          </a:p>
        </p:txBody>
      </p:sp>
      <p:sp>
        <p:nvSpPr>
          <p:cNvPr id="53254" name="Slide Number Placeholder 5">
            <a:extLst>
              <a:ext uri="{FF2B5EF4-FFF2-40B4-BE49-F238E27FC236}">
                <a16:creationId xmlns:a16="http://schemas.microsoft.com/office/drawing/2014/main" id="{93087C3B-C0AF-CCF5-32CC-F7197323BE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88C9DD-C91E-4411-8307-5F340D9BB039}" type="slidenum">
              <a:rPr lang="en-US" altLang="en-US">
                <a:solidFill>
                  <a:srgbClr val="898989"/>
                </a:solidFill>
              </a:rPr>
              <a:pPr/>
              <a:t>44</a:t>
            </a:fld>
            <a:endParaRPr lang="en-US" altLang="en-US">
              <a:solidFill>
                <a:srgbClr val="898989"/>
              </a:solidFill>
            </a:endParaRPr>
          </a:p>
        </p:txBody>
      </p:sp>
      <p:graphicFrame>
        <p:nvGraphicFramePr>
          <p:cNvPr id="9" name="Table 8">
            <a:extLst>
              <a:ext uri="{FF2B5EF4-FFF2-40B4-BE49-F238E27FC236}">
                <a16:creationId xmlns:a16="http://schemas.microsoft.com/office/drawing/2014/main" id="{BEE2EBDC-BC03-2FB5-14AD-91B118F7997A}"/>
              </a:ext>
            </a:extLst>
          </p:cNvPr>
          <p:cNvGraphicFramePr>
            <a:graphicFrameLocks noGrp="1"/>
          </p:cNvGraphicFramePr>
          <p:nvPr>
            <p:extLst>
              <p:ext uri="{D42A27DB-BD31-4B8C-83A1-F6EECF244321}">
                <p14:modId xmlns:p14="http://schemas.microsoft.com/office/powerpoint/2010/main" val="1694204251"/>
              </p:ext>
            </p:extLst>
          </p:nvPr>
        </p:nvGraphicFramePr>
        <p:xfrm>
          <a:off x="6544558" y="1477963"/>
          <a:ext cx="5333214" cy="2407936"/>
        </p:xfrm>
        <a:graphic>
          <a:graphicData uri="http://schemas.openxmlformats.org/drawingml/2006/table">
            <a:tbl>
              <a:tblPr firstRow="1" bandRow="1">
                <a:tableStyleId>{5C22544A-7EE6-4342-B048-85BDC9FD1C3A}</a:tableStyleId>
              </a:tblPr>
              <a:tblGrid>
                <a:gridCol w="1777738">
                  <a:extLst>
                    <a:ext uri="{9D8B030D-6E8A-4147-A177-3AD203B41FA5}">
                      <a16:colId xmlns:a16="http://schemas.microsoft.com/office/drawing/2014/main" val="20000"/>
                    </a:ext>
                  </a:extLst>
                </a:gridCol>
                <a:gridCol w="1777738">
                  <a:extLst>
                    <a:ext uri="{9D8B030D-6E8A-4147-A177-3AD203B41FA5}">
                      <a16:colId xmlns:a16="http://schemas.microsoft.com/office/drawing/2014/main" val="20001"/>
                    </a:ext>
                  </a:extLst>
                </a:gridCol>
                <a:gridCol w="1777738">
                  <a:extLst>
                    <a:ext uri="{9D8B030D-6E8A-4147-A177-3AD203B41FA5}">
                      <a16:colId xmlns:a16="http://schemas.microsoft.com/office/drawing/2014/main" val="20002"/>
                    </a:ext>
                  </a:extLst>
                </a:gridCol>
              </a:tblGrid>
              <a:tr h="276172">
                <a:tc>
                  <a:txBody>
                    <a:bodyPr/>
                    <a:lstStyle/>
                    <a:p>
                      <a:pPr algn="ctr">
                        <a:lnSpc>
                          <a:spcPct val="100000"/>
                        </a:lnSpc>
                        <a:spcBef>
                          <a:spcPts val="600"/>
                        </a:spcBef>
                      </a:pPr>
                      <a:r>
                        <a:rPr lang="en-US" sz="1800" dirty="0">
                          <a:latin typeface="Time New Roman"/>
                        </a:rPr>
                        <a:t>Same</a:t>
                      </a:r>
                      <a:r>
                        <a:rPr lang="en-US" sz="1800" baseline="0" dirty="0">
                          <a:latin typeface="Time New Roman"/>
                        </a:rPr>
                        <a:t> Column</a:t>
                      </a:r>
                      <a:endParaRPr lang="en-US" sz="1800" dirty="0">
                        <a:latin typeface="Time New Roman"/>
                      </a:endParaRPr>
                    </a:p>
                  </a:txBody>
                  <a:tcPr marT="45724" marB="45724"/>
                </a:tc>
                <a:tc>
                  <a:txBody>
                    <a:bodyPr/>
                    <a:lstStyle/>
                    <a:p>
                      <a:pPr algn="ctr">
                        <a:lnSpc>
                          <a:spcPct val="100000"/>
                        </a:lnSpc>
                        <a:spcBef>
                          <a:spcPts val="600"/>
                        </a:spcBef>
                      </a:pPr>
                      <a:r>
                        <a:rPr lang="en-US" sz="1800" dirty="0">
                          <a:latin typeface="Time New Roman"/>
                        </a:rPr>
                        <a:t>Same Row</a:t>
                      </a:r>
                    </a:p>
                  </a:txBody>
                  <a:tcPr marT="45724" marB="45724"/>
                </a:tc>
                <a:tc>
                  <a:txBody>
                    <a:bodyPr/>
                    <a:lstStyle/>
                    <a:p>
                      <a:pPr algn="ctr">
                        <a:lnSpc>
                          <a:spcPct val="100000"/>
                        </a:lnSpc>
                        <a:spcBef>
                          <a:spcPts val="600"/>
                        </a:spcBef>
                      </a:pPr>
                      <a:r>
                        <a:rPr lang="en-US" sz="1800" dirty="0">
                          <a:latin typeface="Time New Roman"/>
                        </a:rPr>
                        <a:t>Otherwise</a:t>
                      </a:r>
                    </a:p>
                  </a:txBody>
                  <a:tcPr marT="45724" marB="45724"/>
                </a:tc>
                <a:extLst>
                  <a:ext uri="{0D108BD9-81ED-4DB2-BD59-A6C34878D82A}">
                    <a16:rowId xmlns:a16="http://schemas.microsoft.com/office/drawing/2014/main" val="10000"/>
                  </a:ext>
                </a:extLst>
              </a:tr>
              <a:tr h="1290692">
                <a:tc>
                  <a:txBody>
                    <a:bodyPr/>
                    <a:lstStyle/>
                    <a:p>
                      <a:pPr>
                        <a:lnSpc>
                          <a:spcPct val="100000"/>
                        </a:lnSpc>
                        <a:spcBef>
                          <a:spcPts val="600"/>
                        </a:spcBef>
                        <a:buNone/>
                      </a:pPr>
                      <a:r>
                        <a:rPr lang="en-US" sz="1800" dirty="0">
                          <a:latin typeface="Time New Roman"/>
                          <a:cs typeface="Times New Roman" pitchFamily="18" charset="0"/>
                        </a:rPr>
                        <a:t>Diagraph: "me"</a:t>
                      </a:r>
                    </a:p>
                    <a:p>
                      <a:pPr>
                        <a:lnSpc>
                          <a:spcPct val="100000"/>
                        </a:lnSpc>
                        <a:spcBef>
                          <a:spcPts val="600"/>
                        </a:spcBef>
                        <a:buNone/>
                      </a:pPr>
                      <a:r>
                        <a:rPr lang="en-US" sz="1800" dirty="0">
                          <a:latin typeface="Time New Roman"/>
                          <a:cs typeface="Times New Roman" pitchFamily="18" charset="0"/>
                        </a:rPr>
                        <a:t>Encrypted Text: CL</a:t>
                      </a:r>
                    </a:p>
                    <a:p>
                      <a:pPr>
                        <a:lnSpc>
                          <a:spcPct val="100000"/>
                        </a:lnSpc>
                        <a:spcBef>
                          <a:spcPts val="600"/>
                        </a:spcBef>
                        <a:buNone/>
                      </a:pPr>
                      <a:r>
                        <a:rPr lang="en-US" sz="1800" dirty="0">
                          <a:latin typeface="Time New Roman"/>
                          <a:cs typeface="Times New Roman" pitchFamily="18" charset="0"/>
                        </a:rPr>
                        <a:t>Encryption: </a:t>
                      </a:r>
                    </a:p>
                    <a:p>
                      <a:pPr>
                        <a:lnSpc>
                          <a:spcPct val="100000"/>
                        </a:lnSpc>
                        <a:spcBef>
                          <a:spcPts val="600"/>
                        </a:spcBef>
                        <a:buNone/>
                      </a:pPr>
                      <a:r>
                        <a:rPr lang="en-US" sz="1800" dirty="0">
                          <a:latin typeface="Time New Roman"/>
                          <a:cs typeface="Times New Roman" pitchFamily="18" charset="0"/>
                        </a:rPr>
                        <a:t>  m -&gt; C</a:t>
                      </a:r>
                    </a:p>
                    <a:p>
                      <a:pPr>
                        <a:lnSpc>
                          <a:spcPct val="100000"/>
                        </a:lnSpc>
                        <a:spcBef>
                          <a:spcPts val="600"/>
                        </a:spcBef>
                        <a:buNone/>
                      </a:pPr>
                      <a:r>
                        <a:rPr lang="en-US" sz="1800" dirty="0">
                          <a:latin typeface="Time New Roman"/>
                          <a:cs typeface="Times New Roman" pitchFamily="18" charset="0"/>
                        </a:rPr>
                        <a:t>  e -&gt; L</a:t>
                      </a:r>
                    </a:p>
                  </a:txBody>
                  <a:tcPr marT="45724" marB="45724"/>
                </a:tc>
                <a:tc>
                  <a:txBody>
                    <a:bodyPr/>
                    <a:lstStyle/>
                    <a:p>
                      <a:pPr>
                        <a:lnSpc>
                          <a:spcPct val="100000"/>
                        </a:lnSpc>
                        <a:spcBef>
                          <a:spcPts val="600"/>
                        </a:spcBef>
                        <a:buNone/>
                      </a:pPr>
                      <a:r>
                        <a:rPr lang="en-US" sz="1800" dirty="0">
                          <a:latin typeface="Time New Roman"/>
                          <a:cs typeface="Times New Roman" pitchFamily="18" charset="0"/>
                        </a:rPr>
                        <a:t>Diagraph: "</a:t>
                      </a:r>
                      <a:r>
                        <a:rPr lang="en-US" sz="1800" dirty="0" err="1">
                          <a:latin typeface="Time New Roman"/>
                          <a:cs typeface="Times New Roman" pitchFamily="18" charset="0"/>
                        </a:rPr>
                        <a:t>st</a:t>
                      </a:r>
                      <a:r>
                        <a:rPr lang="en-US" sz="1800" dirty="0">
                          <a:latin typeface="Time New Roman"/>
                          <a:cs typeface="Times New Roman" pitchFamily="18" charset="0"/>
                        </a:rPr>
                        <a:t>"</a:t>
                      </a:r>
                    </a:p>
                    <a:p>
                      <a:pPr>
                        <a:lnSpc>
                          <a:spcPct val="100000"/>
                        </a:lnSpc>
                        <a:spcBef>
                          <a:spcPts val="600"/>
                        </a:spcBef>
                        <a:buNone/>
                      </a:pPr>
                      <a:r>
                        <a:rPr lang="en-US" sz="1800" dirty="0">
                          <a:latin typeface="Time New Roman"/>
                          <a:cs typeface="Times New Roman" pitchFamily="18" charset="0"/>
                        </a:rPr>
                        <a:t>Encrypted Text: TL</a:t>
                      </a:r>
                    </a:p>
                    <a:p>
                      <a:pPr>
                        <a:lnSpc>
                          <a:spcPct val="100000"/>
                        </a:lnSpc>
                        <a:spcBef>
                          <a:spcPts val="600"/>
                        </a:spcBef>
                        <a:buNone/>
                      </a:pPr>
                      <a:r>
                        <a:rPr lang="en-US" sz="1800" dirty="0">
                          <a:latin typeface="Time New Roman"/>
                          <a:cs typeface="Times New Roman" pitchFamily="18" charset="0"/>
                        </a:rPr>
                        <a:t>Encryption: </a:t>
                      </a:r>
                    </a:p>
                    <a:p>
                      <a:pPr>
                        <a:lnSpc>
                          <a:spcPct val="100000"/>
                        </a:lnSpc>
                        <a:spcBef>
                          <a:spcPts val="600"/>
                        </a:spcBef>
                        <a:buNone/>
                      </a:pPr>
                      <a:r>
                        <a:rPr lang="en-US" sz="1800" dirty="0">
                          <a:latin typeface="Time New Roman"/>
                          <a:cs typeface="Times New Roman" pitchFamily="18" charset="0"/>
                        </a:rPr>
                        <a:t>  s -&gt; T</a:t>
                      </a:r>
                    </a:p>
                    <a:p>
                      <a:pPr>
                        <a:lnSpc>
                          <a:spcPct val="100000"/>
                        </a:lnSpc>
                        <a:spcBef>
                          <a:spcPts val="600"/>
                        </a:spcBef>
                        <a:buNone/>
                      </a:pPr>
                      <a:r>
                        <a:rPr lang="en-US" sz="1800" dirty="0">
                          <a:latin typeface="Time New Roman"/>
                          <a:cs typeface="Times New Roman" pitchFamily="18" charset="0"/>
                        </a:rPr>
                        <a:t>  t -&gt; L</a:t>
                      </a:r>
                    </a:p>
                  </a:txBody>
                  <a:tcPr marT="45724" marB="45724"/>
                </a:tc>
                <a:tc>
                  <a:txBody>
                    <a:bodyPr/>
                    <a:lstStyle/>
                    <a:p>
                      <a:pPr>
                        <a:lnSpc>
                          <a:spcPct val="100000"/>
                        </a:lnSpc>
                        <a:spcBef>
                          <a:spcPts val="600"/>
                        </a:spcBef>
                        <a:buNone/>
                      </a:pPr>
                      <a:r>
                        <a:rPr lang="en-US" sz="1800" dirty="0">
                          <a:latin typeface="Time New Roman"/>
                          <a:cs typeface="Times New Roman" pitchFamily="18" charset="0"/>
                        </a:rPr>
                        <a:t>Diagraph: "</a:t>
                      </a:r>
                      <a:r>
                        <a:rPr lang="en-US" sz="1800" dirty="0" err="1">
                          <a:latin typeface="Time New Roman"/>
                          <a:cs typeface="Times New Roman" pitchFamily="18" charset="0"/>
                        </a:rPr>
                        <a:t>nt</a:t>
                      </a:r>
                      <a:r>
                        <a:rPr lang="en-US" sz="1800" dirty="0">
                          <a:latin typeface="Time New Roman"/>
                          <a:cs typeface="Times New Roman" pitchFamily="18" charset="0"/>
                        </a:rPr>
                        <a:t>"</a:t>
                      </a:r>
                    </a:p>
                    <a:p>
                      <a:pPr>
                        <a:lnSpc>
                          <a:spcPct val="100000"/>
                        </a:lnSpc>
                        <a:spcBef>
                          <a:spcPts val="600"/>
                        </a:spcBef>
                        <a:buNone/>
                      </a:pPr>
                      <a:r>
                        <a:rPr lang="en-US" sz="1800" dirty="0">
                          <a:latin typeface="Time New Roman"/>
                          <a:cs typeface="Times New Roman" pitchFamily="18" charset="0"/>
                        </a:rPr>
                        <a:t>Encrypted Text: RQ</a:t>
                      </a:r>
                    </a:p>
                    <a:p>
                      <a:pPr>
                        <a:lnSpc>
                          <a:spcPct val="100000"/>
                        </a:lnSpc>
                        <a:spcBef>
                          <a:spcPts val="600"/>
                        </a:spcBef>
                        <a:buNone/>
                      </a:pPr>
                      <a:r>
                        <a:rPr lang="en-US" sz="1800" dirty="0">
                          <a:latin typeface="Time New Roman"/>
                          <a:cs typeface="Times New Roman" pitchFamily="18" charset="0"/>
                        </a:rPr>
                        <a:t>Encryption: </a:t>
                      </a:r>
                    </a:p>
                    <a:p>
                      <a:pPr>
                        <a:lnSpc>
                          <a:spcPct val="100000"/>
                        </a:lnSpc>
                        <a:spcBef>
                          <a:spcPts val="600"/>
                        </a:spcBef>
                        <a:buNone/>
                      </a:pPr>
                      <a:r>
                        <a:rPr lang="en-US" sz="1800" dirty="0">
                          <a:latin typeface="Time New Roman"/>
                          <a:cs typeface="Times New Roman" pitchFamily="18" charset="0"/>
                        </a:rPr>
                        <a:t>  n -&gt; R</a:t>
                      </a:r>
                    </a:p>
                    <a:p>
                      <a:pPr>
                        <a:lnSpc>
                          <a:spcPct val="100000"/>
                        </a:lnSpc>
                        <a:spcBef>
                          <a:spcPts val="600"/>
                        </a:spcBef>
                        <a:buNone/>
                      </a:pPr>
                      <a:r>
                        <a:rPr lang="en-US" sz="1800" dirty="0">
                          <a:latin typeface="Time New Roman"/>
                          <a:cs typeface="Times New Roman" pitchFamily="18" charset="0"/>
                        </a:rPr>
                        <a:t>  t -&gt; Q</a:t>
                      </a:r>
                    </a:p>
                  </a:txBody>
                  <a:tcPr marT="45724" marB="45724"/>
                </a:tc>
                <a:extLst>
                  <a:ext uri="{0D108BD9-81ED-4DB2-BD59-A6C34878D82A}">
                    <a16:rowId xmlns:a16="http://schemas.microsoft.com/office/drawing/2014/main" val="10001"/>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9E28232-A307-7F52-0426-3B83F3E247DA}"/>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Security of Playfair Cipher</a:t>
            </a:r>
          </a:p>
        </p:txBody>
      </p:sp>
      <p:sp>
        <p:nvSpPr>
          <p:cNvPr id="54275" name="Content Placeholder 2">
            <a:extLst>
              <a:ext uri="{FF2B5EF4-FFF2-40B4-BE49-F238E27FC236}">
                <a16:creationId xmlns:a16="http://schemas.microsoft.com/office/drawing/2014/main" id="{DB421F3D-CDFF-2936-4AF1-E6AF0DE9B9B6}"/>
              </a:ext>
            </a:extLst>
          </p:cNvPr>
          <p:cNvSpPr>
            <a:spLocks noGrp="1"/>
          </p:cNvSpPr>
          <p:nvPr>
            <p:ph idx="1"/>
          </p:nvPr>
        </p:nvSpPr>
        <p:spPr>
          <a:xfrm>
            <a:off x="1981200" y="914401"/>
            <a:ext cx="8229600" cy="52117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Security much improved over monoalphabetic since have 26 x 26 = 676 digrams.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Would need a 676 entry frequency table to analyse (verses 26 for a monoalphabetic) and correspondingly more ciphertext was widely used for many years. eg. by US &amp; British military in World War-1</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It can be broken, given a few hundred letters since still has much of plaintext structure.</a:t>
            </a:r>
          </a:p>
        </p:txBody>
      </p:sp>
      <p:sp>
        <p:nvSpPr>
          <p:cNvPr id="4" name="Date Placeholder 3">
            <a:extLst>
              <a:ext uri="{FF2B5EF4-FFF2-40B4-BE49-F238E27FC236}">
                <a16:creationId xmlns:a16="http://schemas.microsoft.com/office/drawing/2014/main" id="{4C0F3DD6-3889-2E1C-DCE0-65271A84F278}"/>
              </a:ext>
            </a:extLst>
          </p:cNvPr>
          <p:cNvSpPr>
            <a:spLocks noGrp="1"/>
          </p:cNvSpPr>
          <p:nvPr>
            <p:ph type="dt" sz="quarter" idx="10"/>
          </p:nvPr>
        </p:nvSpPr>
        <p:spPr/>
        <p:txBody>
          <a:bodyPr/>
          <a:lstStyle/>
          <a:p>
            <a:pPr>
              <a:defRPr/>
            </a:pPr>
            <a:fld id="{43FCA69E-98D6-49A7-B7D7-8E8CE5A48216}" type="datetime1">
              <a:rPr lang="en-US"/>
              <a:pPr>
                <a:defRPr/>
              </a:pPr>
              <a:t>10/1/2024</a:t>
            </a:fld>
            <a:endParaRPr lang="en-US"/>
          </a:p>
        </p:txBody>
      </p:sp>
      <p:sp>
        <p:nvSpPr>
          <p:cNvPr id="5" name="Footer Placeholder 4">
            <a:extLst>
              <a:ext uri="{FF2B5EF4-FFF2-40B4-BE49-F238E27FC236}">
                <a16:creationId xmlns:a16="http://schemas.microsoft.com/office/drawing/2014/main" id="{2AA962D2-947B-9300-2DAE-9780BD398074}"/>
              </a:ext>
            </a:extLst>
          </p:cNvPr>
          <p:cNvSpPr>
            <a:spLocks noGrp="1"/>
          </p:cNvSpPr>
          <p:nvPr>
            <p:ph type="ftr" sz="quarter" idx="11"/>
          </p:nvPr>
        </p:nvSpPr>
        <p:spPr/>
        <p:txBody>
          <a:bodyPr/>
          <a:lstStyle/>
          <a:p>
            <a:pPr>
              <a:defRPr/>
            </a:pPr>
            <a:r>
              <a:rPr lang="en-US"/>
              <a:t>Dr..M.Guru Vimal Kumar, AP/CSE, Vel Tech</a:t>
            </a:r>
          </a:p>
        </p:txBody>
      </p:sp>
      <p:sp>
        <p:nvSpPr>
          <p:cNvPr id="54278" name="Slide Number Placeholder 5">
            <a:extLst>
              <a:ext uri="{FF2B5EF4-FFF2-40B4-BE49-F238E27FC236}">
                <a16:creationId xmlns:a16="http://schemas.microsoft.com/office/drawing/2014/main" id="{5DA0E78F-0E2D-97CE-4B6F-394EF6A6B1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A8638E6-0AFD-4960-B518-033698082070}" type="slidenum">
              <a:rPr lang="en-US" altLang="en-US">
                <a:solidFill>
                  <a:srgbClr val="898989"/>
                </a:solidFill>
              </a:rPr>
              <a:pPr/>
              <a:t>45</a:t>
            </a:fld>
            <a:endParaRPr lang="en-US" altLang="en-US">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E4EDED2-2136-4856-C207-0D7CF1E2D7E4}"/>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V.Hill Cipher</a:t>
            </a:r>
          </a:p>
        </p:txBody>
      </p:sp>
      <p:sp>
        <p:nvSpPr>
          <p:cNvPr id="55299" name="Content Placeholder 2">
            <a:extLst>
              <a:ext uri="{FF2B5EF4-FFF2-40B4-BE49-F238E27FC236}">
                <a16:creationId xmlns:a16="http://schemas.microsoft.com/office/drawing/2014/main" id="{B572C198-1E6C-BA8D-3395-FC4FBEBB0B4A}"/>
              </a:ext>
            </a:extLst>
          </p:cNvPr>
          <p:cNvSpPr>
            <a:spLocks noGrp="1"/>
          </p:cNvSpPr>
          <p:nvPr>
            <p:ph idx="1"/>
          </p:nvPr>
        </p:nvSpPr>
        <p:spPr>
          <a:xfrm>
            <a:off x="1981200" y="762001"/>
            <a:ext cx="8229600" cy="5364163"/>
          </a:xfrm>
        </p:spPr>
        <p:txBody>
          <a:bodyPr>
            <a:normAutofit lnSpcReduction="10000"/>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Hill cipher is a polygraphic substitution cipher based on linear algebra.</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Each letter is represented by a number modulo 26. Often the simple scheme A = 0, B = 1, …, Z = 25 is used, but this is not an essential feature of the cipher. </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To encrypt a message, each block of n letters is multiplied by an invertible n × n matrix, against modulus 26. </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To decrypt the message, each block is multiplied by the </a:t>
            </a:r>
            <a:r>
              <a:rPr lang="en-US" altLang="en-US" sz="2200">
                <a:solidFill>
                  <a:srgbClr val="FF0000"/>
                </a:solidFill>
                <a:latin typeface="Times New Roman" panose="02020603050405020304" pitchFamily="18" charset="0"/>
                <a:cs typeface="Times New Roman" panose="02020603050405020304" pitchFamily="18" charset="0"/>
              </a:rPr>
              <a:t>inverse of the matrix</a:t>
            </a:r>
            <a:r>
              <a:rPr lang="en-US" altLang="en-US" sz="2200">
                <a:latin typeface="Times New Roman" panose="02020603050405020304" pitchFamily="18" charset="0"/>
                <a:cs typeface="Times New Roman" panose="02020603050405020304" pitchFamily="18" charset="0"/>
              </a:rPr>
              <a:t> used for encryption.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matrix used for encryption is the cipher key, and it should be chosen randomly from the set of invertible n × n matrices (modulo 26).</a:t>
            </a:r>
          </a:p>
        </p:txBody>
      </p:sp>
      <p:sp>
        <p:nvSpPr>
          <p:cNvPr id="4" name="Date Placeholder 3">
            <a:extLst>
              <a:ext uri="{FF2B5EF4-FFF2-40B4-BE49-F238E27FC236}">
                <a16:creationId xmlns:a16="http://schemas.microsoft.com/office/drawing/2014/main" id="{7EA2C90C-89BF-3C5E-0C28-DB31D5D269C2}"/>
              </a:ext>
            </a:extLst>
          </p:cNvPr>
          <p:cNvSpPr>
            <a:spLocks noGrp="1"/>
          </p:cNvSpPr>
          <p:nvPr>
            <p:ph type="dt" sz="quarter" idx="10"/>
          </p:nvPr>
        </p:nvSpPr>
        <p:spPr/>
        <p:txBody>
          <a:bodyPr/>
          <a:lstStyle/>
          <a:p>
            <a:pPr>
              <a:defRPr/>
            </a:pPr>
            <a:fld id="{1B0761A5-A4BB-43AE-96FA-CD485CEFF94E}" type="datetime1">
              <a:rPr lang="en-US"/>
              <a:pPr>
                <a:defRPr/>
              </a:pPr>
              <a:t>10/1/2024</a:t>
            </a:fld>
            <a:endParaRPr lang="en-US"/>
          </a:p>
        </p:txBody>
      </p:sp>
      <p:sp>
        <p:nvSpPr>
          <p:cNvPr id="5" name="Footer Placeholder 4">
            <a:extLst>
              <a:ext uri="{FF2B5EF4-FFF2-40B4-BE49-F238E27FC236}">
                <a16:creationId xmlns:a16="http://schemas.microsoft.com/office/drawing/2014/main" id="{D774D424-8CC6-2AA0-DA70-18E6B2FA3729}"/>
              </a:ext>
            </a:extLst>
          </p:cNvPr>
          <p:cNvSpPr>
            <a:spLocks noGrp="1"/>
          </p:cNvSpPr>
          <p:nvPr>
            <p:ph type="ftr" sz="quarter" idx="11"/>
          </p:nvPr>
        </p:nvSpPr>
        <p:spPr/>
        <p:txBody>
          <a:bodyPr/>
          <a:lstStyle/>
          <a:p>
            <a:pPr>
              <a:defRPr/>
            </a:pPr>
            <a:r>
              <a:rPr lang="en-US" dirty="0"/>
              <a:t>Contributed by Himanshu (@nycanshu)</a:t>
            </a:r>
          </a:p>
        </p:txBody>
      </p:sp>
      <p:sp>
        <p:nvSpPr>
          <p:cNvPr id="55302" name="Slide Number Placeholder 5">
            <a:extLst>
              <a:ext uri="{FF2B5EF4-FFF2-40B4-BE49-F238E27FC236}">
                <a16:creationId xmlns:a16="http://schemas.microsoft.com/office/drawing/2014/main" id="{D5216BEA-0BCC-3F08-F27C-16DB9F7FBB2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0E7356-9696-4712-8B4D-90384226DFE5}" type="slidenum">
              <a:rPr lang="en-US" altLang="en-US">
                <a:solidFill>
                  <a:srgbClr val="898989"/>
                </a:solidFill>
              </a:rPr>
              <a:pPr/>
              <a:t>46</a:t>
            </a:fld>
            <a:endParaRPr lang="en-US" altLang="en-US">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B90B087-73F2-9F9A-8C62-D702F04B6C1D}"/>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Encryption &amp; Decryption</a:t>
            </a:r>
          </a:p>
        </p:txBody>
      </p:sp>
      <p:sp>
        <p:nvSpPr>
          <p:cNvPr id="56323" name="Content Placeholder 2">
            <a:extLst>
              <a:ext uri="{FF2B5EF4-FFF2-40B4-BE49-F238E27FC236}">
                <a16:creationId xmlns:a16="http://schemas.microsoft.com/office/drawing/2014/main" id="{A3F30A54-FE28-4C69-8167-85663B86D703}"/>
              </a:ext>
            </a:extLst>
          </p:cNvPr>
          <p:cNvSpPr>
            <a:spLocks noGrp="1"/>
          </p:cNvSpPr>
          <p:nvPr>
            <p:ph idx="1"/>
          </p:nvPr>
        </p:nvSpPr>
        <p:spPr>
          <a:xfrm>
            <a:off x="1981200" y="838201"/>
            <a:ext cx="8229600" cy="5287963"/>
          </a:xfrm>
        </p:spPr>
        <p:txBody>
          <a:bodyPr/>
          <a:lstStyle/>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Input  : Plaintext: act</a:t>
            </a:r>
          </a:p>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Key: GYBNQKURP</a:t>
            </a:r>
          </a:p>
          <a:p>
            <a:pPr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Output : Ciphertext: POH</a:t>
            </a:r>
          </a:p>
          <a:p>
            <a:pPr eaLnBrk="1" hangingPunct="1">
              <a:lnSpc>
                <a:spcPct val="150000"/>
              </a:lnSpc>
              <a:spcBef>
                <a:spcPct val="0"/>
              </a:spcBef>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Encryption</a:t>
            </a:r>
          </a:p>
          <a:p>
            <a:pPr eaLnBrk="1" hangingPunct="1">
              <a:lnSpc>
                <a:spcPct val="150000"/>
              </a:lnSpc>
              <a:spcBef>
                <a:spcPct val="0"/>
              </a:spcBef>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eaLnBrk="1" hangingPunct="1">
              <a:lnSpc>
                <a:spcPct val="150000"/>
              </a:lnSpc>
              <a:spcBef>
                <a:spcPct val="0"/>
              </a:spcBef>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eaLnBrk="1" hangingPunct="1">
              <a:lnSpc>
                <a:spcPct val="150000"/>
              </a:lnSpc>
              <a:spcBef>
                <a:spcPct val="0"/>
              </a:spcBef>
              <a:buFont typeface="Arial" panose="020B0604020202020204" pitchFamily="34" charset="0"/>
              <a:buNone/>
            </a:pPr>
            <a:endParaRPr lang="en-US" altLang="en-US" sz="2200" b="1">
              <a:latin typeface="Times New Roman" panose="02020603050405020304" pitchFamily="18" charset="0"/>
              <a:cs typeface="Times New Roman" panose="02020603050405020304" pitchFamily="18" charset="0"/>
            </a:endParaRPr>
          </a:p>
          <a:p>
            <a:pPr eaLnBrk="1" hangingPunct="1">
              <a:lnSpc>
                <a:spcPct val="150000"/>
              </a:lnSpc>
              <a:spcBef>
                <a:spcPct val="0"/>
              </a:spcBef>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Decryption</a:t>
            </a:r>
          </a:p>
          <a:p>
            <a:pPr eaLnBrk="1" hangingPunct="1">
              <a:lnSpc>
                <a:spcPct val="150000"/>
              </a:lnSpc>
              <a:spcBef>
                <a:spcPct val="0"/>
              </a:spcBef>
              <a:buFont typeface="Arial" panose="020B0604020202020204" pitchFamily="34" charset="0"/>
              <a:buNone/>
            </a:pPr>
            <a:endParaRPr lang="en-US" altLang="en-US"/>
          </a:p>
          <a:p>
            <a:pPr eaLnBrk="1" hangingPunct="1">
              <a:lnSpc>
                <a:spcPct val="150000"/>
              </a:lnSpc>
              <a:spcBef>
                <a:spcPct val="0"/>
              </a:spcBef>
              <a:buFont typeface="Arial" panose="020B0604020202020204" pitchFamily="34" charset="0"/>
              <a:buNone/>
            </a:pPr>
            <a:endParaRPr lang="en-US" altLang="en-US"/>
          </a:p>
          <a:p>
            <a:pPr eaLnBrk="1" hangingPunct="1">
              <a:lnSpc>
                <a:spcPct val="150000"/>
              </a:lnSpc>
              <a:spcBef>
                <a:spcPct val="0"/>
              </a:spcBef>
              <a:buFont typeface="Arial" panose="020B0604020202020204" pitchFamily="34" charset="0"/>
              <a:buNone/>
            </a:pPr>
            <a:endParaRPr lang="en-US" altLang="en-US"/>
          </a:p>
        </p:txBody>
      </p:sp>
      <p:sp>
        <p:nvSpPr>
          <p:cNvPr id="4" name="Date Placeholder 3">
            <a:extLst>
              <a:ext uri="{FF2B5EF4-FFF2-40B4-BE49-F238E27FC236}">
                <a16:creationId xmlns:a16="http://schemas.microsoft.com/office/drawing/2014/main" id="{F7638A22-915A-9481-230F-04C53F3C93FB}"/>
              </a:ext>
            </a:extLst>
          </p:cNvPr>
          <p:cNvSpPr>
            <a:spLocks noGrp="1"/>
          </p:cNvSpPr>
          <p:nvPr>
            <p:ph type="dt" sz="quarter" idx="10"/>
          </p:nvPr>
        </p:nvSpPr>
        <p:spPr/>
        <p:txBody>
          <a:bodyPr/>
          <a:lstStyle/>
          <a:p>
            <a:pPr>
              <a:defRPr/>
            </a:pPr>
            <a:fld id="{9A5DD5E0-7D54-4F05-81E1-02FC048A7085}" type="datetime1">
              <a:rPr lang="en-US"/>
              <a:pPr>
                <a:defRPr/>
              </a:pPr>
              <a:t>10/1/2024</a:t>
            </a:fld>
            <a:endParaRPr lang="en-US"/>
          </a:p>
        </p:txBody>
      </p:sp>
      <p:sp>
        <p:nvSpPr>
          <p:cNvPr id="5" name="Footer Placeholder 4">
            <a:extLst>
              <a:ext uri="{FF2B5EF4-FFF2-40B4-BE49-F238E27FC236}">
                <a16:creationId xmlns:a16="http://schemas.microsoft.com/office/drawing/2014/main" id="{7A8DE270-F02B-2917-6E52-F37C85090E1E}"/>
              </a:ext>
            </a:extLst>
          </p:cNvPr>
          <p:cNvSpPr>
            <a:spLocks noGrp="1"/>
          </p:cNvSpPr>
          <p:nvPr>
            <p:ph type="ftr" sz="quarter" idx="11"/>
          </p:nvPr>
        </p:nvSpPr>
        <p:spPr/>
        <p:txBody>
          <a:bodyPr/>
          <a:lstStyle/>
          <a:p>
            <a:pPr>
              <a:defRPr/>
            </a:pPr>
            <a:r>
              <a:rPr lang="en-US" dirty="0"/>
              <a:t>Contributed by Himanshu (@nycanshu)</a:t>
            </a:r>
          </a:p>
        </p:txBody>
      </p:sp>
      <p:sp>
        <p:nvSpPr>
          <p:cNvPr id="56326" name="Slide Number Placeholder 5">
            <a:extLst>
              <a:ext uri="{FF2B5EF4-FFF2-40B4-BE49-F238E27FC236}">
                <a16:creationId xmlns:a16="http://schemas.microsoft.com/office/drawing/2014/main" id="{66AE5A8B-2A34-EA0D-E88D-187C27B47F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493CD44-911C-44D6-998E-F28126773508}" type="slidenum">
              <a:rPr lang="en-US" altLang="en-US">
                <a:solidFill>
                  <a:srgbClr val="898989"/>
                </a:solidFill>
              </a:rPr>
              <a:pPr/>
              <a:t>47</a:t>
            </a:fld>
            <a:endParaRPr lang="en-US" altLang="en-US">
              <a:solidFill>
                <a:srgbClr val="898989"/>
              </a:solidFill>
            </a:endParaRPr>
          </a:p>
        </p:txBody>
      </p:sp>
      <p:pic>
        <p:nvPicPr>
          <p:cNvPr id="56327" name="Picture 2">
            <a:extLst>
              <a:ext uri="{FF2B5EF4-FFF2-40B4-BE49-F238E27FC236}">
                <a16:creationId xmlns:a16="http://schemas.microsoft.com/office/drawing/2014/main" id="{C12DD22C-B94D-A846-5978-F27C23260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914650"/>
            <a:ext cx="56769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3">
            <a:extLst>
              <a:ext uri="{FF2B5EF4-FFF2-40B4-BE49-F238E27FC236}">
                <a16:creationId xmlns:a16="http://schemas.microsoft.com/office/drawing/2014/main" id="{347EE44D-B960-8933-A0C6-F79805D4A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029200"/>
            <a:ext cx="396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4">
            <a:extLst>
              <a:ext uri="{FF2B5EF4-FFF2-40B4-BE49-F238E27FC236}">
                <a16:creationId xmlns:a16="http://schemas.microsoft.com/office/drawing/2014/main" id="{3A2DA792-DC26-0E1B-5252-BD877361C3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933950"/>
            <a:ext cx="42672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2875313-A6F2-034E-A375-12A313A8587F}"/>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Inverse of a 3 × 3 Matrix</a:t>
            </a:r>
          </a:p>
        </p:txBody>
      </p:sp>
      <p:sp>
        <p:nvSpPr>
          <p:cNvPr id="4" name="Date Placeholder 3">
            <a:extLst>
              <a:ext uri="{FF2B5EF4-FFF2-40B4-BE49-F238E27FC236}">
                <a16:creationId xmlns:a16="http://schemas.microsoft.com/office/drawing/2014/main" id="{4C8F462C-0EEE-85BA-5F2A-40F577BA3FBD}"/>
              </a:ext>
            </a:extLst>
          </p:cNvPr>
          <p:cNvSpPr>
            <a:spLocks noGrp="1"/>
          </p:cNvSpPr>
          <p:nvPr>
            <p:ph type="dt" sz="quarter" idx="10"/>
          </p:nvPr>
        </p:nvSpPr>
        <p:spPr/>
        <p:txBody>
          <a:bodyPr/>
          <a:lstStyle/>
          <a:p>
            <a:pPr>
              <a:defRPr/>
            </a:pPr>
            <a:fld id="{91CE1045-BE8D-4AFF-BAFB-D3F966D7C04B}" type="datetime1">
              <a:rPr lang="en-US"/>
              <a:pPr>
                <a:defRPr/>
              </a:pPr>
              <a:t>10/1/2024</a:t>
            </a:fld>
            <a:endParaRPr lang="en-US"/>
          </a:p>
        </p:txBody>
      </p:sp>
      <p:sp>
        <p:nvSpPr>
          <p:cNvPr id="5" name="Footer Placeholder 4">
            <a:extLst>
              <a:ext uri="{FF2B5EF4-FFF2-40B4-BE49-F238E27FC236}">
                <a16:creationId xmlns:a16="http://schemas.microsoft.com/office/drawing/2014/main" id="{0DACCA48-4BB2-E6A4-5BDD-FF169B210480}"/>
              </a:ext>
            </a:extLst>
          </p:cNvPr>
          <p:cNvSpPr>
            <a:spLocks noGrp="1"/>
          </p:cNvSpPr>
          <p:nvPr>
            <p:ph type="ftr" sz="quarter" idx="11"/>
          </p:nvPr>
        </p:nvSpPr>
        <p:spPr/>
        <p:txBody>
          <a:bodyPr/>
          <a:lstStyle/>
          <a:p>
            <a:pPr>
              <a:defRPr/>
            </a:pPr>
            <a:r>
              <a:rPr lang="en-US" dirty="0"/>
              <a:t>Contributed by Himanshu (@nycanshu)</a:t>
            </a:r>
          </a:p>
        </p:txBody>
      </p:sp>
      <p:sp>
        <p:nvSpPr>
          <p:cNvPr id="57350" name="Slide Number Placeholder 5">
            <a:extLst>
              <a:ext uri="{FF2B5EF4-FFF2-40B4-BE49-F238E27FC236}">
                <a16:creationId xmlns:a16="http://schemas.microsoft.com/office/drawing/2014/main" id="{FBDF3A1A-6375-DFBE-2B32-96D315BC2A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CCC617F-565E-4B44-8704-40B3AF871685}" type="slidenum">
              <a:rPr lang="en-US" altLang="en-US">
                <a:solidFill>
                  <a:srgbClr val="898989"/>
                </a:solidFill>
              </a:rPr>
              <a:pPr/>
              <a:t>48</a:t>
            </a:fld>
            <a:endParaRPr lang="en-US" altLang="en-US">
              <a:solidFill>
                <a:srgbClr val="898989"/>
              </a:solidFill>
            </a:endParaRPr>
          </a:p>
        </p:txBody>
      </p:sp>
      <p:pic>
        <p:nvPicPr>
          <p:cNvPr id="57351" name="Picture 2">
            <a:extLst>
              <a:ext uri="{FF2B5EF4-FFF2-40B4-BE49-F238E27FC236}">
                <a16:creationId xmlns:a16="http://schemas.microsoft.com/office/drawing/2014/main" id="{BD51689F-94CF-8824-CF1D-E5524D090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776" y="1143000"/>
            <a:ext cx="77946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E5480B76-2857-1D82-257E-09A83297BCCB}"/>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VI.One-Time Pad / Vernam Cipher</a:t>
            </a:r>
          </a:p>
        </p:txBody>
      </p:sp>
      <p:sp>
        <p:nvSpPr>
          <p:cNvPr id="58371" name="Content Placeholder 2">
            <a:extLst>
              <a:ext uri="{FF2B5EF4-FFF2-40B4-BE49-F238E27FC236}">
                <a16:creationId xmlns:a16="http://schemas.microsoft.com/office/drawing/2014/main" id="{CA56F280-9007-D5FF-6B72-5E78431F8F15}"/>
              </a:ext>
            </a:extLst>
          </p:cNvPr>
          <p:cNvSpPr>
            <a:spLocks noGrp="1"/>
          </p:cNvSpPr>
          <p:nvPr>
            <p:ph idx="1"/>
          </p:nvPr>
        </p:nvSpPr>
        <p:spPr>
          <a:xfrm>
            <a:off x="1981200" y="914401"/>
            <a:ext cx="8229600" cy="52117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If a truly random key as long as the message is used, the cipher will be secure.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Is unbreakable since ciphertext bears no statistical relationship to the plaintext.</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For any plaintext &amp; any ciphertext there exists a key mapping one to other.</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Can only use the key once.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Problems will be in generation &amp; safe distribution of key.</a:t>
            </a:r>
          </a:p>
        </p:txBody>
      </p:sp>
      <p:sp>
        <p:nvSpPr>
          <p:cNvPr id="4" name="Date Placeholder 3">
            <a:extLst>
              <a:ext uri="{FF2B5EF4-FFF2-40B4-BE49-F238E27FC236}">
                <a16:creationId xmlns:a16="http://schemas.microsoft.com/office/drawing/2014/main" id="{43F7EC1C-6A08-37E1-4B64-B2598AE0AAAE}"/>
              </a:ext>
            </a:extLst>
          </p:cNvPr>
          <p:cNvSpPr>
            <a:spLocks noGrp="1"/>
          </p:cNvSpPr>
          <p:nvPr>
            <p:ph type="dt" sz="quarter" idx="10"/>
          </p:nvPr>
        </p:nvSpPr>
        <p:spPr/>
        <p:txBody>
          <a:bodyPr/>
          <a:lstStyle/>
          <a:p>
            <a:pPr>
              <a:defRPr/>
            </a:pPr>
            <a:fld id="{CBF400AA-A5E9-4813-9001-BBF813A26275}" type="datetime1">
              <a:rPr lang="en-US"/>
              <a:pPr>
                <a:defRPr/>
              </a:pPr>
              <a:t>10/1/2024</a:t>
            </a:fld>
            <a:endParaRPr lang="en-US"/>
          </a:p>
        </p:txBody>
      </p:sp>
      <p:sp>
        <p:nvSpPr>
          <p:cNvPr id="5" name="Footer Placeholder 4">
            <a:extLst>
              <a:ext uri="{FF2B5EF4-FFF2-40B4-BE49-F238E27FC236}">
                <a16:creationId xmlns:a16="http://schemas.microsoft.com/office/drawing/2014/main" id="{BE15114D-4295-EEFA-0E29-5BD9A4F0006A}"/>
              </a:ext>
            </a:extLst>
          </p:cNvPr>
          <p:cNvSpPr>
            <a:spLocks noGrp="1"/>
          </p:cNvSpPr>
          <p:nvPr>
            <p:ph type="ftr" sz="quarter" idx="11"/>
          </p:nvPr>
        </p:nvSpPr>
        <p:spPr/>
        <p:txBody>
          <a:bodyPr/>
          <a:lstStyle/>
          <a:p>
            <a:pPr>
              <a:defRPr/>
            </a:pPr>
            <a:r>
              <a:rPr lang="en-US" dirty="0"/>
              <a:t>Contributed by Himanshu (@nycanshu)</a:t>
            </a:r>
          </a:p>
        </p:txBody>
      </p:sp>
      <p:sp>
        <p:nvSpPr>
          <p:cNvPr id="58374" name="Slide Number Placeholder 5">
            <a:extLst>
              <a:ext uri="{FF2B5EF4-FFF2-40B4-BE49-F238E27FC236}">
                <a16:creationId xmlns:a16="http://schemas.microsoft.com/office/drawing/2014/main" id="{96D757F6-491B-D700-2FE1-8E5766A1B7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586517-90FD-4BE1-822D-AFBA713C1DFB}" type="slidenum">
              <a:rPr lang="en-US" altLang="en-US">
                <a:solidFill>
                  <a:srgbClr val="898989"/>
                </a:solidFill>
              </a:rPr>
              <a:pPr/>
              <a:t>49</a:t>
            </a:fld>
            <a:endParaRPr lang="en-US" altLang="en-US">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31BFA-C92E-5689-CEBD-3E4A72F2B745}"/>
              </a:ext>
            </a:extLst>
          </p:cNvPr>
          <p:cNvSpPr>
            <a:spLocks noGrp="1"/>
          </p:cNvSpPr>
          <p:nvPr>
            <p:ph type="dt" sz="quarter" idx="10"/>
          </p:nvPr>
        </p:nvSpPr>
        <p:spPr/>
        <p:txBody>
          <a:bodyPr/>
          <a:lstStyle/>
          <a:p>
            <a:pPr>
              <a:defRPr/>
            </a:pPr>
            <a:fld id="{B3CE7E29-37F0-4211-8830-25BAAD4A76B5}" type="datetime1">
              <a:rPr lang="en-US" smtClean="0"/>
              <a:pPr>
                <a:defRPr/>
              </a:pPr>
              <a:t>10/1/2024</a:t>
            </a:fld>
            <a:endParaRPr lang="en-US"/>
          </a:p>
        </p:txBody>
      </p:sp>
      <p:sp>
        <p:nvSpPr>
          <p:cNvPr id="13316" name="Slide Number Placeholder 3">
            <a:extLst>
              <a:ext uri="{FF2B5EF4-FFF2-40B4-BE49-F238E27FC236}">
                <a16:creationId xmlns:a16="http://schemas.microsoft.com/office/drawing/2014/main" id="{52BBC721-EFA2-30BB-93E2-B3761BFCE5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1450E9-9449-486C-827E-214C12C21C68}" type="slidenum">
              <a:rPr lang="en-US" altLang="en-US">
                <a:solidFill>
                  <a:srgbClr val="898989"/>
                </a:solidFill>
              </a:rPr>
              <a:pPr/>
              <a:t>5</a:t>
            </a:fld>
            <a:endParaRPr lang="en-US" altLang="en-US">
              <a:solidFill>
                <a:srgbClr val="898989"/>
              </a:solidFill>
            </a:endParaRPr>
          </a:p>
        </p:txBody>
      </p:sp>
      <p:sp>
        <p:nvSpPr>
          <p:cNvPr id="13317" name="Rectangle 4">
            <a:extLst>
              <a:ext uri="{FF2B5EF4-FFF2-40B4-BE49-F238E27FC236}">
                <a16:creationId xmlns:a16="http://schemas.microsoft.com/office/drawing/2014/main" id="{EB6D5ECE-7AE0-9F94-ED18-40438D12A0EE}"/>
              </a:ext>
            </a:extLst>
          </p:cNvPr>
          <p:cNvSpPr>
            <a:spLocks noChangeArrowheads="1"/>
          </p:cNvSpPr>
          <p:nvPr/>
        </p:nvSpPr>
        <p:spPr bwMode="auto">
          <a:xfrm>
            <a:off x="1981200" y="1304925"/>
            <a:ext cx="7848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t>Now let us understand the terms secure communication and adversary one by one.</a:t>
            </a:r>
          </a:p>
          <a:p>
            <a:r>
              <a:rPr lang="en-IN" altLang="en-US" b="1" dirty="0"/>
              <a:t>Secure Communication</a:t>
            </a:r>
            <a:r>
              <a:rPr lang="en-IN" altLang="en-US" dirty="0"/>
              <a:t> generally refers to rules and regulations that ensure that the data shared between two communicating parties can not be retrieved by the adversary.</a:t>
            </a:r>
          </a:p>
          <a:p>
            <a:r>
              <a:rPr lang="en-IN" altLang="en-US" dirty="0"/>
              <a:t>In cryptography, an </a:t>
            </a:r>
            <a:r>
              <a:rPr lang="en-IN" altLang="en-US" b="1" dirty="0"/>
              <a:t>adversary</a:t>
            </a:r>
            <a:r>
              <a:rPr lang="en-IN" altLang="en-US" dirty="0"/>
              <a:t> refers to a malicious entity, whose target is to access data by threatening the protocols of </a:t>
            </a:r>
            <a:r>
              <a:rPr lang="en-IN" altLang="en-US" b="1" dirty="0"/>
              <a:t>cyber security</a:t>
            </a:r>
            <a:r>
              <a:rPr lang="en-IN" altLang="en-US" dirty="0"/>
              <a:t>.</a:t>
            </a:r>
          </a:p>
          <a:p>
            <a:r>
              <a:rPr lang="en-IN" altLang="en-US" dirty="0"/>
              <a:t>Cryptography deals with the creation and analysis of rules to prevent the third party from retrieving private information shared between two parties.</a:t>
            </a:r>
          </a:p>
        </p:txBody>
      </p:sp>
      <p:sp>
        <p:nvSpPr>
          <p:cNvPr id="4" name="Footer Placeholder 2">
            <a:extLst>
              <a:ext uri="{FF2B5EF4-FFF2-40B4-BE49-F238E27FC236}">
                <a16:creationId xmlns:a16="http://schemas.microsoft.com/office/drawing/2014/main" id="{207B17A6-4FEE-199F-CA33-2D0975A7FC6F}"/>
              </a:ext>
            </a:extLst>
          </p:cNvPr>
          <p:cNvSpPr>
            <a:spLocks noGrp="1"/>
          </p:cNvSpPr>
          <p:nvPr>
            <p:ph type="ftr" sz="quarter" idx="11"/>
          </p:nvPr>
        </p:nvSpPr>
        <p:spPr>
          <a:xfrm>
            <a:off x="4038600" y="6356350"/>
            <a:ext cx="4114800" cy="365125"/>
          </a:xfrm>
        </p:spPr>
        <p:txBody>
          <a:bodyPr/>
          <a:lstStyle/>
          <a:p>
            <a:pPr>
              <a:defRPr/>
            </a:pPr>
            <a:r>
              <a:rPr lang="en-US" dirty="0"/>
              <a:t>Contributed by Himanshu (@nycanshu)</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1F309D8-79F6-57B5-5FA9-8583D27B2A77}"/>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Encryption &amp; Decryption</a:t>
            </a:r>
          </a:p>
        </p:txBody>
      </p:sp>
      <p:sp>
        <p:nvSpPr>
          <p:cNvPr id="4" name="Date Placeholder 3">
            <a:extLst>
              <a:ext uri="{FF2B5EF4-FFF2-40B4-BE49-F238E27FC236}">
                <a16:creationId xmlns:a16="http://schemas.microsoft.com/office/drawing/2014/main" id="{C4686460-0F8D-B53A-819B-FD3BB334D888}"/>
              </a:ext>
            </a:extLst>
          </p:cNvPr>
          <p:cNvSpPr>
            <a:spLocks noGrp="1"/>
          </p:cNvSpPr>
          <p:nvPr>
            <p:ph type="dt" sz="quarter" idx="10"/>
          </p:nvPr>
        </p:nvSpPr>
        <p:spPr/>
        <p:txBody>
          <a:bodyPr/>
          <a:lstStyle/>
          <a:p>
            <a:pPr>
              <a:defRPr/>
            </a:pPr>
            <a:fld id="{50277A5C-A1FB-45CA-BF78-50FB09018F8E}" type="datetime1">
              <a:rPr lang="en-US"/>
              <a:pPr>
                <a:defRPr/>
              </a:pPr>
              <a:t>10/1/2024</a:t>
            </a:fld>
            <a:endParaRPr lang="en-US"/>
          </a:p>
        </p:txBody>
      </p:sp>
      <p:sp>
        <p:nvSpPr>
          <p:cNvPr id="5" name="Footer Placeholder 4">
            <a:extLst>
              <a:ext uri="{FF2B5EF4-FFF2-40B4-BE49-F238E27FC236}">
                <a16:creationId xmlns:a16="http://schemas.microsoft.com/office/drawing/2014/main" id="{2D8DC976-5809-8C68-032E-3EFA31E7FD80}"/>
              </a:ext>
            </a:extLst>
          </p:cNvPr>
          <p:cNvSpPr>
            <a:spLocks noGrp="1"/>
          </p:cNvSpPr>
          <p:nvPr>
            <p:ph type="ftr" sz="quarter" idx="11"/>
          </p:nvPr>
        </p:nvSpPr>
        <p:spPr/>
        <p:txBody>
          <a:bodyPr/>
          <a:lstStyle/>
          <a:p>
            <a:pPr>
              <a:defRPr/>
            </a:pPr>
            <a:r>
              <a:rPr lang="en-US" dirty="0"/>
              <a:t>Contributed by Himanshu (@nycanshu)</a:t>
            </a:r>
          </a:p>
        </p:txBody>
      </p:sp>
      <p:sp>
        <p:nvSpPr>
          <p:cNvPr id="59398" name="Slide Number Placeholder 5">
            <a:extLst>
              <a:ext uri="{FF2B5EF4-FFF2-40B4-BE49-F238E27FC236}">
                <a16:creationId xmlns:a16="http://schemas.microsoft.com/office/drawing/2014/main" id="{9D952017-EA94-F71D-FDFA-195221417D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268A35-DACE-4ED2-94EA-7232A0B230FC}" type="slidenum">
              <a:rPr lang="en-US" altLang="en-US">
                <a:solidFill>
                  <a:srgbClr val="898989"/>
                </a:solidFill>
              </a:rPr>
              <a:pPr/>
              <a:t>50</a:t>
            </a:fld>
            <a:endParaRPr lang="en-US" altLang="en-US">
              <a:solidFill>
                <a:srgbClr val="898989"/>
              </a:solidFill>
            </a:endParaRPr>
          </a:p>
        </p:txBody>
      </p:sp>
      <p:pic>
        <p:nvPicPr>
          <p:cNvPr id="59399" name="Picture 2">
            <a:extLst>
              <a:ext uri="{FF2B5EF4-FFF2-40B4-BE49-F238E27FC236}">
                <a16:creationId xmlns:a16="http://schemas.microsoft.com/office/drawing/2014/main" id="{95ED2A25-A25E-EDDE-631B-1C25B0287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746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062D758B-4097-5F0C-6935-5D9ED0B258FC}"/>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4.b.Transposition Cipher</a:t>
            </a:r>
          </a:p>
        </p:txBody>
      </p:sp>
      <p:sp>
        <p:nvSpPr>
          <p:cNvPr id="60419" name="Content Placeholder 2">
            <a:extLst>
              <a:ext uri="{FF2B5EF4-FFF2-40B4-BE49-F238E27FC236}">
                <a16:creationId xmlns:a16="http://schemas.microsoft.com/office/drawing/2014/main" id="{FA94F8F8-D54A-8148-F776-6CAC46F48AA9}"/>
              </a:ext>
            </a:extLst>
          </p:cNvPr>
          <p:cNvSpPr>
            <a:spLocks noGrp="1"/>
          </p:cNvSpPr>
          <p:nvPr>
            <p:ph idx="1"/>
          </p:nvPr>
        </p:nvSpPr>
        <p:spPr>
          <a:xfrm>
            <a:off x="1981200" y="838201"/>
            <a:ext cx="8229600" cy="5287963"/>
          </a:xfrm>
        </p:spPr>
        <p:txBody>
          <a:bodyPr>
            <a:normAutofit fontScale="92500" lnSpcReduction="10000"/>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These hide the message by rearranging the letter order.</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Without altering the actual letters used.</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Can recognize these, since have the same frequency distribution as the original text.</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2 approaches: i.Railfence and ii.Columnar Transposition Cipher.</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i.Railfence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Write message letters out diagonally over a number of rows then read off cipher row by row. </a:t>
            </a:r>
            <a:r>
              <a:rPr lang="en-US" altLang="en-US" sz="2200" b="1">
                <a:latin typeface="Times New Roman" panose="02020603050405020304" pitchFamily="18" charset="0"/>
                <a:cs typeface="Times New Roman" panose="02020603050405020304" pitchFamily="18" charset="0"/>
              </a:rPr>
              <a:t>Plain Text:</a:t>
            </a:r>
            <a:r>
              <a:rPr lang="en-US" altLang="en-US" sz="2200">
                <a:latin typeface="Times New Roman" panose="02020603050405020304" pitchFamily="18" charset="0"/>
                <a:cs typeface="Times New Roman" panose="02020603050405020304" pitchFamily="18" charset="0"/>
              </a:rPr>
              <a:t> meet me after the toga party.</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Depth(Key):</a:t>
            </a:r>
            <a:r>
              <a:rPr lang="en-US" altLang="en-US" sz="2200">
                <a:latin typeface="Times New Roman" panose="02020603050405020304" pitchFamily="18" charset="0"/>
                <a:cs typeface="Times New Roman" panose="02020603050405020304" pitchFamily="18" charset="0"/>
              </a:rPr>
              <a:t> 2</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Eg.      m  e  m  a  t  r  h  t  g  p  r  y    -  First-half of Ciphertext</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e   t   e   f  e  t  e  o  a  a  t       -  Second-half of Ciphertext</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Ciphertext : MEMATRHTGPRY     ETEFETEOAAT</a:t>
            </a:r>
          </a:p>
        </p:txBody>
      </p:sp>
      <p:sp>
        <p:nvSpPr>
          <p:cNvPr id="4" name="Date Placeholder 3">
            <a:extLst>
              <a:ext uri="{FF2B5EF4-FFF2-40B4-BE49-F238E27FC236}">
                <a16:creationId xmlns:a16="http://schemas.microsoft.com/office/drawing/2014/main" id="{B6345D4E-F153-F49D-EB4F-A32CC00F8ECB}"/>
              </a:ext>
            </a:extLst>
          </p:cNvPr>
          <p:cNvSpPr>
            <a:spLocks noGrp="1"/>
          </p:cNvSpPr>
          <p:nvPr>
            <p:ph type="dt" sz="quarter" idx="10"/>
          </p:nvPr>
        </p:nvSpPr>
        <p:spPr/>
        <p:txBody>
          <a:bodyPr/>
          <a:lstStyle/>
          <a:p>
            <a:pPr>
              <a:defRPr/>
            </a:pPr>
            <a:fld id="{7B182F74-5612-46D3-B0C2-1D589863DEE1}" type="datetime1">
              <a:rPr lang="en-US"/>
              <a:pPr>
                <a:defRPr/>
              </a:pPr>
              <a:t>10/1/2024</a:t>
            </a:fld>
            <a:endParaRPr lang="en-US"/>
          </a:p>
        </p:txBody>
      </p:sp>
      <p:sp>
        <p:nvSpPr>
          <p:cNvPr id="5" name="Footer Placeholder 4">
            <a:extLst>
              <a:ext uri="{FF2B5EF4-FFF2-40B4-BE49-F238E27FC236}">
                <a16:creationId xmlns:a16="http://schemas.microsoft.com/office/drawing/2014/main" id="{664A7360-DA06-C61E-C6F4-1387A08E3BEA}"/>
              </a:ext>
            </a:extLst>
          </p:cNvPr>
          <p:cNvSpPr>
            <a:spLocks noGrp="1"/>
          </p:cNvSpPr>
          <p:nvPr>
            <p:ph type="ftr" sz="quarter" idx="11"/>
          </p:nvPr>
        </p:nvSpPr>
        <p:spPr/>
        <p:txBody>
          <a:bodyPr/>
          <a:lstStyle/>
          <a:p>
            <a:pPr>
              <a:defRPr/>
            </a:pPr>
            <a:r>
              <a:rPr lang="en-US" dirty="0"/>
              <a:t>Contributed by Himanshu (@nycanshu)</a:t>
            </a:r>
          </a:p>
        </p:txBody>
      </p:sp>
      <p:sp>
        <p:nvSpPr>
          <p:cNvPr id="60422" name="Slide Number Placeholder 5">
            <a:extLst>
              <a:ext uri="{FF2B5EF4-FFF2-40B4-BE49-F238E27FC236}">
                <a16:creationId xmlns:a16="http://schemas.microsoft.com/office/drawing/2014/main" id="{D45F8A81-2E23-5B19-A89A-869A8EE78D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F18FD0-646B-4B34-ABDE-F24D56F134F8}" type="slidenum">
              <a:rPr lang="en-US" altLang="en-US">
                <a:solidFill>
                  <a:srgbClr val="898989"/>
                </a:solidFill>
              </a:rPr>
              <a:pPr/>
              <a:t>51</a:t>
            </a:fld>
            <a:endParaRPr lang="en-US" altLang="en-US">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80043192-44CF-91D2-8513-BA7DAD1BABF8}"/>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ii.Columnar Transposition Ciphers</a:t>
            </a:r>
          </a:p>
        </p:txBody>
      </p:sp>
      <p:sp>
        <p:nvSpPr>
          <p:cNvPr id="61443" name="Content Placeholder 2">
            <a:extLst>
              <a:ext uri="{FF2B5EF4-FFF2-40B4-BE49-F238E27FC236}">
                <a16:creationId xmlns:a16="http://schemas.microsoft.com/office/drawing/2014/main" id="{CFF9EF9E-755D-B7F0-FCF2-20093AC33A32}"/>
              </a:ext>
            </a:extLst>
          </p:cNvPr>
          <p:cNvSpPr>
            <a:spLocks noGrp="1"/>
          </p:cNvSpPr>
          <p:nvPr>
            <p:ph idx="1"/>
          </p:nvPr>
        </p:nvSpPr>
        <p:spPr>
          <a:xfrm>
            <a:off x="1981200" y="762001"/>
            <a:ext cx="8229600" cy="5364163"/>
          </a:xfrm>
        </p:spPr>
        <p:txBody>
          <a:bodyPr>
            <a:normAutofit lnSpcReduction="10000"/>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 more complex transposition write letters of message out in rows over a specified number of columns. </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Reorder the columns according to some key before reading off the rows.</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Plaintext : </a:t>
            </a:r>
            <a:r>
              <a:rPr lang="en-US" altLang="en-US" sz="2200">
                <a:latin typeface="Times New Roman" panose="02020603050405020304" pitchFamily="18" charset="0"/>
                <a:cs typeface="Times New Roman" panose="02020603050405020304" pitchFamily="18" charset="0"/>
              </a:rPr>
              <a:t>attack postponed until two am.</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Key	   :</a:t>
            </a:r>
            <a:r>
              <a:rPr lang="en-US" altLang="en-US" sz="2200">
                <a:latin typeface="Times New Roman" panose="02020603050405020304" pitchFamily="18" charset="0"/>
                <a:cs typeface="Times New Roman" panose="02020603050405020304" pitchFamily="18" charset="0"/>
              </a:rPr>
              <a:t> 	4  3  1  2  5  6   7		</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Plaintext :</a:t>
            </a:r>
            <a:r>
              <a:rPr lang="en-US" altLang="en-US" sz="2200">
                <a:latin typeface="Times New Roman" panose="02020603050405020304" pitchFamily="18" charset="0"/>
                <a:cs typeface="Times New Roman" panose="02020603050405020304" pitchFamily="18" charset="0"/>
              </a:rPr>
              <a:t> 	a   t   t  a  c   k   p</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o   s  t  p  o   n  e</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d   u n  t   i    l   t</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w  o a  m  x   y  z</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Ciphertext1: </a:t>
            </a:r>
            <a:r>
              <a:rPr lang="en-US" altLang="en-US" sz="2200">
                <a:latin typeface="Times New Roman" panose="02020603050405020304" pitchFamily="18" charset="0"/>
                <a:cs typeface="Times New Roman" panose="02020603050405020304" pitchFamily="18" charset="0"/>
              </a:rPr>
              <a:t>TTNA  APTM  TSUO  AODW COIX  KNLY  PETZ</a:t>
            </a:r>
          </a:p>
        </p:txBody>
      </p:sp>
      <p:sp>
        <p:nvSpPr>
          <p:cNvPr id="4" name="Date Placeholder 3">
            <a:extLst>
              <a:ext uri="{FF2B5EF4-FFF2-40B4-BE49-F238E27FC236}">
                <a16:creationId xmlns:a16="http://schemas.microsoft.com/office/drawing/2014/main" id="{287A36B3-5030-B94F-AF9C-6EF4D3525FB1}"/>
              </a:ext>
            </a:extLst>
          </p:cNvPr>
          <p:cNvSpPr>
            <a:spLocks noGrp="1"/>
          </p:cNvSpPr>
          <p:nvPr>
            <p:ph type="dt" sz="quarter" idx="10"/>
          </p:nvPr>
        </p:nvSpPr>
        <p:spPr/>
        <p:txBody>
          <a:bodyPr/>
          <a:lstStyle/>
          <a:p>
            <a:pPr>
              <a:defRPr/>
            </a:pPr>
            <a:fld id="{C88BE2D4-0231-4EC4-ABB6-060C40237A63}" type="datetime1">
              <a:rPr lang="en-US"/>
              <a:pPr>
                <a:defRPr/>
              </a:pPr>
              <a:t>10/1/2024</a:t>
            </a:fld>
            <a:endParaRPr lang="en-US"/>
          </a:p>
        </p:txBody>
      </p:sp>
      <p:sp>
        <p:nvSpPr>
          <p:cNvPr id="5" name="Footer Placeholder 4">
            <a:extLst>
              <a:ext uri="{FF2B5EF4-FFF2-40B4-BE49-F238E27FC236}">
                <a16:creationId xmlns:a16="http://schemas.microsoft.com/office/drawing/2014/main" id="{B63107E5-2F16-F29E-0E04-5CA1186B1B99}"/>
              </a:ext>
            </a:extLst>
          </p:cNvPr>
          <p:cNvSpPr>
            <a:spLocks noGrp="1"/>
          </p:cNvSpPr>
          <p:nvPr>
            <p:ph type="ftr" sz="quarter" idx="11"/>
          </p:nvPr>
        </p:nvSpPr>
        <p:spPr/>
        <p:txBody>
          <a:bodyPr/>
          <a:lstStyle/>
          <a:p>
            <a:pPr>
              <a:defRPr/>
            </a:pPr>
            <a:r>
              <a:rPr lang="en-US" dirty="0"/>
              <a:t>Contributed by Himanshu (@nycanshu)</a:t>
            </a:r>
          </a:p>
        </p:txBody>
      </p:sp>
      <p:sp>
        <p:nvSpPr>
          <p:cNvPr id="61446" name="Slide Number Placeholder 5">
            <a:extLst>
              <a:ext uri="{FF2B5EF4-FFF2-40B4-BE49-F238E27FC236}">
                <a16:creationId xmlns:a16="http://schemas.microsoft.com/office/drawing/2014/main" id="{CCEEB89C-8A21-F8AD-3108-85B4F59852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A4BAF6-B64D-47FF-84BA-461C8F15A537}" type="slidenum">
              <a:rPr lang="en-US" altLang="en-US">
                <a:solidFill>
                  <a:srgbClr val="898989"/>
                </a:solidFill>
              </a:rPr>
              <a:pPr/>
              <a:t>52</a:t>
            </a:fld>
            <a:endParaRPr lang="en-US" altLang="en-US">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9DB2B095-4782-0801-A48B-02904A46DEF8}"/>
              </a:ext>
            </a:extLst>
          </p:cNvPr>
          <p:cNvSpPr>
            <a:spLocks noGrp="1"/>
          </p:cNvSpPr>
          <p:nvPr>
            <p:ph type="title"/>
          </p:nvPr>
        </p:nvSpPr>
        <p:spPr>
          <a:xfrm>
            <a:off x="1981200" y="274638"/>
            <a:ext cx="8229600" cy="715962"/>
          </a:xfrm>
        </p:spPr>
        <p:txBody>
          <a:bodyPr/>
          <a:lstStyle/>
          <a:p>
            <a:r>
              <a:rPr lang="en-US" altLang="en-US" sz="2800" b="1">
                <a:solidFill>
                  <a:srgbClr val="FF0000"/>
                </a:solidFill>
                <a:latin typeface="Times New Roman" panose="02020603050405020304" pitchFamily="18" charset="0"/>
                <a:cs typeface="Times New Roman" panose="02020603050405020304" pitchFamily="18" charset="0"/>
              </a:rPr>
              <a:t>Double Columnar Transposition Ciphers</a:t>
            </a:r>
            <a:endParaRPr lang="en-US" altLang="en-US" sz="2800"/>
          </a:p>
        </p:txBody>
      </p:sp>
      <p:sp>
        <p:nvSpPr>
          <p:cNvPr id="62467" name="Content Placeholder 2">
            <a:extLst>
              <a:ext uri="{FF2B5EF4-FFF2-40B4-BE49-F238E27FC236}">
                <a16:creationId xmlns:a16="http://schemas.microsoft.com/office/drawing/2014/main" id="{FC2A58E2-1BF5-078A-12DA-633C44545B65}"/>
              </a:ext>
            </a:extLst>
          </p:cNvPr>
          <p:cNvSpPr>
            <a:spLocks noGrp="1"/>
          </p:cNvSpPr>
          <p:nvPr>
            <p:ph idx="1"/>
          </p:nvPr>
        </p:nvSpPr>
        <p:spPr>
          <a:xfrm>
            <a:off x="1981200" y="914401"/>
            <a:ext cx="8229600" cy="5211763"/>
          </a:xfrm>
        </p:spPr>
        <p:txBody>
          <a:bodyPr/>
          <a:lstStyle/>
          <a:p>
            <a:pPr>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 pure transposition cipher is easily recognized because it has the same letter frequencies as the original plaintext.</a:t>
            </a:r>
          </a:p>
          <a:p>
            <a:pPr>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Perform more than one stage of transposition.</a:t>
            </a:r>
          </a:p>
          <a:p>
            <a:pPr>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Key:</a:t>
            </a:r>
            <a:r>
              <a:rPr lang="en-US" altLang="en-US" sz="2200">
                <a:latin typeface="Times New Roman" panose="02020603050405020304" pitchFamily="18" charset="0"/>
                <a:cs typeface="Times New Roman" panose="02020603050405020304" pitchFamily="18" charset="0"/>
              </a:rPr>
              <a:t> 4 3 1 2 5 6 7</a:t>
            </a:r>
          </a:p>
          <a:p>
            <a:pPr>
              <a:buFont typeface="Arial" panose="020B0604020202020204" pitchFamily="34" charset="0"/>
              <a:buNone/>
            </a:pPr>
            <a:r>
              <a:rPr lang="fr-FR" altLang="en-US" sz="2200" b="1">
                <a:latin typeface="Times New Roman" panose="02020603050405020304" pitchFamily="18" charset="0"/>
                <a:cs typeface="Times New Roman" panose="02020603050405020304" pitchFamily="18" charset="0"/>
              </a:rPr>
              <a:t>Input:</a:t>
            </a:r>
            <a:r>
              <a:rPr lang="fr-FR" altLang="en-US" sz="220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fr-FR" altLang="en-US" sz="2200">
                <a:latin typeface="Times New Roman" panose="02020603050405020304" pitchFamily="18" charset="0"/>
                <a:cs typeface="Times New Roman" panose="02020603050405020304" pitchFamily="18" charset="0"/>
              </a:rPr>
              <a:t>	t    t   n  a   a  p   t</a:t>
            </a:r>
          </a:p>
          <a:p>
            <a:pPr>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m  t   s   u  o  a   o</a:t>
            </a:r>
          </a:p>
          <a:p>
            <a:pPr>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a:t>
            </a:r>
            <a:r>
              <a:rPr lang="pl-PL" altLang="en-US" sz="2200">
                <a:latin typeface="Times New Roman" panose="02020603050405020304" pitchFamily="18" charset="0"/>
                <a:cs typeface="Times New Roman" panose="02020603050405020304" pitchFamily="18" charset="0"/>
              </a:rPr>
              <a:t>d </a:t>
            </a:r>
            <a:r>
              <a:rPr lang="en-US" altLang="en-US" sz="2200">
                <a:latin typeface="Times New Roman" panose="02020603050405020304" pitchFamily="18" charset="0"/>
                <a:cs typeface="Times New Roman" panose="02020603050405020304" pitchFamily="18" charset="0"/>
              </a:rPr>
              <a:t>  </a:t>
            </a:r>
            <a:r>
              <a:rPr lang="pl-PL" altLang="en-US" sz="2200">
                <a:latin typeface="Times New Roman" panose="02020603050405020304" pitchFamily="18" charset="0"/>
                <a:cs typeface="Times New Roman" panose="02020603050405020304" pitchFamily="18" charset="0"/>
              </a:rPr>
              <a:t>w </a:t>
            </a:r>
            <a:r>
              <a:rPr lang="en-US" altLang="en-US" sz="2200">
                <a:latin typeface="Times New Roman" panose="02020603050405020304" pitchFamily="18" charset="0"/>
                <a:cs typeface="Times New Roman" panose="02020603050405020304" pitchFamily="18" charset="0"/>
              </a:rPr>
              <a:t> </a:t>
            </a:r>
            <a:r>
              <a:rPr lang="pl-PL" altLang="en-US" sz="2200">
                <a:latin typeface="Times New Roman" panose="02020603050405020304" pitchFamily="18" charset="0"/>
                <a:cs typeface="Times New Roman" panose="02020603050405020304" pitchFamily="18" charset="0"/>
              </a:rPr>
              <a:t>c </a:t>
            </a:r>
            <a:r>
              <a:rPr lang="en-US" altLang="en-US" sz="2200">
                <a:latin typeface="Times New Roman" panose="02020603050405020304" pitchFamily="18" charset="0"/>
                <a:cs typeface="Times New Roman" panose="02020603050405020304" pitchFamily="18" charset="0"/>
              </a:rPr>
              <a:t> </a:t>
            </a:r>
            <a:r>
              <a:rPr lang="pl-PL" altLang="en-US" sz="2200">
                <a:latin typeface="Times New Roman" panose="02020603050405020304" pitchFamily="18" charset="0"/>
                <a:cs typeface="Times New Roman" panose="02020603050405020304" pitchFamily="18" charset="0"/>
              </a:rPr>
              <a:t>o </a:t>
            </a:r>
            <a:r>
              <a:rPr lang="en-US" altLang="en-US" sz="2200">
                <a:latin typeface="Times New Roman" panose="02020603050405020304" pitchFamily="18" charset="0"/>
                <a:cs typeface="Times New Roman" panose="02020603050405020304" pitchFamily="18" charset="0"/>
              </a:rPr>
              <a:t>  </a:t>
            </a:r>
            <a:r>
              <a:rPr lang="pl-PL" altLang="en-US" sz="2200">
                <a:latin typeface="Times New Roman" panose="02020603050405020304" pitchFamily="18" charset="0"/>
                <a:cs typeface="Times New Roman" panose="02020603050405020304" pitchFamily="18" charset="0"/>
              </a:rPr>
              <a:t>i </a:t>
            </a:r>
            <a:r>
              <a:rPr lang="en-US" altLang="en-US" sz="2200">
                <a:latin typeface="Times New Roman" panose="02020603050405020304" pitchFamily="18" charset="0"/>
                <a:cs typeface="Times New Roman" panose="02020603050405020304" pitchFamily="18" charset="0"/>
              </a:rPr>
              <a:t>  </a:t>
            </a:r>
            <a:r>
              <a:rPr lang="pl-PL" altLang="en-US" sz="2200">
                <a:latin typeface="Times New Roman" panose="02020603050405020304" pitchFamily="18" charset="0"/>
                <a:cs typeface="Times New Roman" panose="02020603050405020304" pitchFamily="18" charset="0"/>
              </a:rPr>
              <a:t>x </a:t>
            </a:r>
            <a:r>
              <a:rPr lang="en-US" altLang="en-US" sz="2200">
                <a:latin typeface="Times New Roman" panose="02020603050405020304" pitchFamily="18" charset="0"/>
                <a:cs typeface="Times New Roman" panose="02020603050405020304" pitchFamily="18" charset="0"/>
              </a:rPr>
              <a:t> </a:t>
            </a:r>
            <a:r>
              <a:rPr lang="pl-PL" altLang="en-US" sz="2200">
                <a:latin typeface="Times New Roman" panose="02020603050405020304" pitchFamily="18" charset="0"/>
                <a:cs typeface="Times New Roman" panose="02020603050405020304" pitchFamily="18" charset="0"/>
              </a:rPr>
              <a:t>k</a:t>
            </a:r>
          </a:p>
          <a:p>
            <a:pPr>
              <a:buFont typeface="Arial" panose="020B0604020202020204" pitchFamily="34" charset="0"/>
              <a:buNone/>
            </a:pPr>
            <a:r>
              <a:rPr lang="pt-BR" altLang="en-US" sz="2200">
                <a:latin typeface="Times New Roman" panose="02020603050405020304" pitchFamily="18" charset="0"/>
                <a:cs typeface="Times New Roman" panose="02020603050405020304" pitchFamily="18" charset="0"/>
              </a:rPr>
              <a:t>	n    l   y  p  e    t  z</a:t>
            </a:r>
          </a:p>
          <a:p>
            <a:pPr>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Cipher Text2:</a:t>
            </a:r>
            <a:r>
              <a:rPr lang="en-US" altLang="en-US" sz="2200">
                <a:latin typeface="Times New Roman" panose="02020603050405020304" pitchFamily="18" charset="0"/>
                <a:cs typeface="Times New Roman" panose="02020603050405020304" pitchFamily="18" charset="0"/>
              </a:rPr>
              <a:t>  NSCY AUOP   TTWL  TMDN  AOIE  PAXT  TOKZ</a:t>
            </a:r>
          </a:p>
        </p:txBody>
      </p:sp>
      <p:sp>
        <p:nvSpPr>
          <p:cNvPr id="4" name="Date Placeholder 3">
            <a:extLst>
              <a:ext uri="{FF2B5EF4-FFF2-40B4-BE49-F238E27FC236}">
                <a16:creationId xmlns:a16="http://schemas.microsoft.com/office/drawing/2014/main" id="{C77FB753-322D-527B-3BCF-BE368484731D}"/>
              </a:ext>
            </a:extLst>
          </p:cNvPr>
          <p:cNvSpPr>
            <a:spLocks noGrp="1"/>
          </p:cNvSpPr>
          <p:nvPr>
            <p:ph type="dt" sz="quarter" idx="10"/>
          </p:nvPr>
        </p:nvSpPr>
        <p:spPr/>
        <p:txBody>
          <a:bodyPr/>
          <a:lstStyle/>
          <a:p>
            <a:pPr>
              <a:defRPr/>
            </a:pPr>
            <a:fld id="{26E1162A-38E5-4D28-94D2-B00570625209}" type="datetime1">
              <a:rPr lang="en-US"/>
              <a:pPr>
                <a:defRPr/>
              </a:pPr>
              <a:t>10/1/2024</a:t>
            </a:fld>
            <a:endParaRPr lang="en-US"/>
          </a:p>
        </p:txBody>
      </p:sp>
      <p:sp>
        <p:nvSpPr>
          <p:cNvPr id="5" name="Footer Placeholder 4">
            <a:extLst>
              <a:ext uri="{FF2B5EF4-FFF2-40B4-BE49-F238E27FC236}">
                <a16:creationId xmlns:a16="http://schemas.microsoft.com/office/drawing/2014/main" id="{1AC5E9C1-B128-8AAB-A8DF-C679B5D2B3BE}"/>
              </a:ext>
            </a:extLst>
          </p:cNvPr>
          <p:cNvSpPr>
            <a:spLocks noGrp="1"/>
          </p:cNvSpPr>
          <p:nvPr>
            <p:ph type="ftr" sz="quarter" idx="11"/>
          </p:nvPr>
        </p:nvSpPr>
        <p:spPr/>
        <p:txBody>
          <a:bodyPr/>
          <a:lstStyle/>
          <a:p>
            <a:pPr>
              <a:defRPr/>
            </a:pPr>
            <a:r>
              <a:rPr lang="en-US"/>
              <a:t>Dr..M.Guru Vimal Kumar, AP/CSE, Vel Tech</a:t>
            </a:r>
          </a:p>
        </p:txBody>
      </p:sp>
      <p:sp>
        <p:nvSpPr>
          <p:cNvPr id="62470" name="Slide Number Placeholder 5">
            <a:extLst>
              <a:ext uri="{FF2B5EF4-FFF2-40B4-BE49-F238E27FC236}">
                <a16:creationId xmlns:a16="http://schemas.microsoft.com/office/drawing/2014/main" id="{FF64E696-0C4B-7D1F-5B2B-EDB58C263F1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B51D13-5513-42BD-B043-1C91085F1244}" type="slidenum">
              <a:rPr lang="en-US" altLang="en-US">
                <a:solidFill>
                  <a:srgbClr val="898989"/>
                </a:solidFill>
              </a:rPr>
              <a:pPr/>
              <a:t>53</a:t>
            </a:fld>
            <a:endParaRPr lang="en-US" altLang="en-US">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AA45ABDE-8EBE-45C5-02F6-C845AD824BC9}"/>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4.c.Product Cipher</a:t>
            </a:r>
          </a:p>
        </p:txBody>
      </p:sp>
      <p:sp>
        <p:nvSpPr>
          <p:cNvPr id="63491" name="Content Placeholder 2">
            <a:extLst>
              <a:ext uri="{FF2B5EF4-FFF2-40B4-BE49-F238E27FC236}">
                <a16:creationId xmlns:a16="http://schemas.microsoft.com/office/drawing/2014/main" id="{2F217668-4CCD-C7A3-913D-EE066C11FE2F}"/>
              </a:ext>
            </a:extLst>
          </p:cNvPr>
          <p:cNvSpPr>
            <a:spLocks noGrp="1"/>
          </p:cNvSpPr>
          <p:nvPr>
            <p:ph idx="1"/>
          </p:nvPr>
        </p:nvSpPr>
        <p:spPr>
          <a:xfrm>
            <a:off x="1981200" y="838201"/>
            <a:ext cx="8229600" cy="52879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Ciphers using substitutions or transpositions are not secure because of language characteristics.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Considers using several ciphers in succession to make harder. </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Two substitutions make a more complex substitution.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Two transpositions make more complex transposition.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 substitution followed by a transposition makes a new much harder cipher.</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Acts as a bridge from classical to modern ciphers.</a:t>
            </a:r>
          </a:p>
        </p:txBody>
      </p:sp>
      <p:sp>
        <p:nvSpPr>
          <p:cNvPr id="4" name="Date Placeholder 3">
            <a:extLst>
              <a:ext uri="{FF2B5EF4-FFF2-40B4-BE49-F238E27FC236}">
                <a16:creationId xmlns:a16="http://schemas.microsoft.com/office/drawing/2014/main" id="{B051A378-9AE8-5CAE-A2D5-F9955C54818A}"/>
              </a:ext>
            </a:extLst>
          </p:cNvPr>
          <p:cNvSpPr>
            <a:spLocks noGrp="1"/>
          </p:cNvSpPr>
          <p:nvPr>
            <p:ph type="dt" sz="quarter" idx="10"/>
          </p:nvPr>
        </p:nvSpPr>
        <p:spPr/>
        <p:txBody>
          <a:bodyPr/>
          <a:lstStyle/>
          <a:p>
            <a:pPr>
              <a:defRPr/>
            </a:pPr>
            <a:fld id="{033896A1-5018-465D-85F8-4EDCBB45C193}" type="datetime1">
              <a:rPr lang="en-US"/>
              <a:pPr>
                <a:defRPr/>
              </a:pPr>
              <a:t>10/1/2024</a:t>
            </a:fld>
            <a:endParaRPr lang="en-US"/>
          </a:p>
        </p:txBody>
      </p:sp>
      <p:sp>
        <p:nvSpPr>
          <p:cNvPr id="5" name="Footer Placeholder 4">
            <a:extLst>
              <a:ext uri="{FF2B5EF4-FFF2-40B4-BE49-F238E27FC236}">
                <a16:creationId xmlns:a16="http://schemas.microsoft.com/office/drawing/2014/main" id="{27B7987E-5635-926B-62AD-02CB7757D21D}"/>
              </a:ext>
            </a:extLst>
          </p:cNvPr>
          <p:cNvSpPr>
            <a:spLocks noGrp="1"/>
          </p:cNvSpPr>
          <p:nvPr>
            <p:ph type="ftr" sz="quarter" idx="11"/>
          </p:nvPr>
        </p:nvSpPr>
        <p:spPr/>
        <p:txBody>
          <a:bodyPr/>
          <a:lstStyle/>
          <a:p>
            <a:pPr>
              <a:defRPr/>
            </a:pPr>
            <a:r>
              <a:rPr lang="en-US" dirty="0"/>
              <a:t>Contributed by Himanshu (@nycanshu)</a:t>
            </a:r>
          </a:p>
        </p:txBody>
      </p:sp>
      <p:sp>
        <p:nvSpPr>
          <p:cNvPr id="63494" name="Slide Number Placeholder 5">
            <a:extLst>
              <a:ext uri="{FF2B5EF4-FFF2-40B4-BE49-F238E27FC236}">
                <a16:creationId xmlns:a16="http://schemas.microsoft.com/office/drawing/2014/main" id="{D48657A0-D968-4255-D4F6-714ED49351C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3160C6-4954-4B03-9615-D92C95219001}" type="slidenum">
              <a:rPr lang="en-US" altLang="en-US">
                <a:solidFill>
                  <a:srgbClr val="898989"/>
                </a:solidFill>
              </a:rPr>
              <a:pPr/>
              <a:t>54</a:t>
            </a:fld>
            <a:endParaRPr lang="en-US" altLang="en-US">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62EA6997-F79F-4CAF-950F-A9B4EB343ECF}"/>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Rotor Machines</a:t>
            </a:r>
          </a:p>
        </p:txBody>
      </p:sp>
      <p:sp>
        <p:nvSpPr>
          <p:cNvPr id="64515" name="Content Placeholder 2">
            <a:extLst>
              <a:ext uri="{FF2B5EF4-FFF2-40B4-BE49-F238E27FC236}">
                <a16:creationId xmlns:a16="http://schemas.microsoft.com/office/drawing/2014/main" id="{21441A02-3955-112A-C5E5-206C0F37832F}"/>
              </a:ext>
            </a:extLst>
          </p:cNvPr>
          <p:cNvSpPr>
            <a:spLocks noGrp="1"/>
          </p:cNvSpPr>
          <p:nvPr>
            <p:ph idx="1"/>
          </p:nvPr>
        </p:nvSpPr>
        <p:spPr>
          <a:xfrm>
            <a:off x="1981200" y="762001"/>
            <a:ext cx="8229600" cy="53641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Before modern ciphers, rotor machines were most common complex ciphers in use .</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Widely used in World War 2</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German Enigma, Allied Hagelin, Japanese Purple.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Implemented a very complex, varying substitution cipher.</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Used a series of cylinders, each giving one substitution, which rotated and changed after each letter was encrypted.</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With 3 cylinders have 26</a:t>
            </a:r>
            <a:r>
              <a:rPr lang="en-US" altLang="en-US" sz="2200" baseline="30000">
                <a:latin typeface="Times New Roman" panose="02020603050405020304" pitchFamily="18" charset="0"/>
                <a:cs typeface="Times New Roman" panose="02020603050405020304" pitchFamily="18" charset="0"/>
              </a:rPr>
              <a:t>3</a:t>
            </a:r>
            <a:r>
              <a:rPr lang="en-US" altLang="en-US" sz="2200">
                <a:latin typeface="Times New Roman" panose="02020603050405020304" pitchFamily="18" charset="0"/>
                <a:cs typeface="Times New Roman" panose="02020603050405020304" pitchFamily="18" charset="0"/>
              </a:rPr>
              <a:t>=17576 alphabets.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Hagelin Rotor Machine  </a:t>
            </a:r>
            <a:r>
              <a:rPr lang="en-US" altLang="en-US" sz="22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12732C4-3A4C-F4A9-B724-10D27B8EE67A}"/>
              </a:ext>
            </a:extLst>
          </p:cNvPr>
          <p:cNvSpPr>
            <a:spLocks noGrp="1"/>
          </p:cNvSpPr>
          <p:nvPr>
            <p:ph type="dt" sz="quarter" idx="10"/>
          </p:nvPr>
        </p:nvSpPr>
        <p:spPr/>
        <p:txBody>
          <a:bodyPr/>
          <a:lstStyle/>
          <a:p>
            <a:pPr>
              <a:defRPr/>
            </a:pPr>
            <a:fld id="{0C31939E-3228-4F37-8C3E-770F11798E4B}" type="datetime1">
              <a:rPr lang="en-US"/>
              <a:pPr>
                <a:defRPr/>
              </a:pPr>
              <a:t>10/1/2024</a:t>
            </a:fld>
            <a:endParaRPr lang="en-US"/>
          </a:p>
        </p:txBody>
      </p:sp>
      <p:sp>
        <p:nvSpPr>
          <p:cNvPr id="5" name="Footer Placeholder 4">
            <a:extLst>
              <a:ext uri="{FF2B5EF4-FFF2-40B4-BE49-F238E27FC236}">
                <a16:creationId xmlns:a16="http://schemas.microsoft.com/office/drawing/2014/main" id="{512FA66F-3BF8-CA3E-8BAE-CC21C45A2881}"/>
              </a:ext>
            </a:extLst>
          </p:cNvPr>
          <p:cNvSpPr>
            <a:spLocks noGrp="1"/>
          </p:cNvSpPr>
          <p:nvPr>
            <p:ph type="ftr" sz="quarter" idx="11"/>
          </p:nvPr>
        </p:nvSpPr>
        <p:spPr/>
        <p:txBody>
          <a:bodyPr/>
          <a:lstStyle/>
          <a:p>
            <a:pPr>
              <a:defRPr/>
            </a:pPr>
            <a:r>
              <a:rPr lang="en-US" dirty="0"/>
              <a:t>Contributed by Himanshu (@nycanshu)</a:t>
            </a:r>
          </a:p>
        </p:txBody>
      </p:sp>
      <p:sp>
        <p:nvSpPr>
          <p:cNvPr id="64518" name="Slide Number Placeholder 5">
            <a:extLst>
              <a:ext uri="{FF2B5EF4-FFF2-40B4-BE49-F238E27FC236}">
                <a16:creationId xmlns:a16="http://schemas.microsoft.com/office/drawing/2014/main" id="{F598B2B1-7E6C-A3CD-F52C-2ADF9682C1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388C32-C5E8-48FF-8A37-915BF4AE66B3}" type="slidenum">
              <a:rPr lang="en-US" altLang="en-US">
                <a:solidFill>
                  <a:srgbClr val="898989"/>
                </a:solidFill>
              </a:rPr>
              <a:pPr/>
              <a:t>55</a:t>
            </a:fld>
            <a:endParaRPr lang="en-US" altLang="en-US">
              <a:solidFill>
                <a:srgbClr val="898989"/>
              </a:solidFill>
            </a:endParaRPr>
          </a:p>
        </p:txBody>
      </p:sp>
      <p:pic>
        <p:nvPicPr>
          <p:cNvPr id="64519" name="Picture 2">
            <a:extLst>
              <a:ext uri="{FF2B5EF4-FFF2-40B4-BE49-F238E27FC236}">
                <a16:creationId xmlns:a16="http://schemas.microsoft.com/office/drawing/2014/main" id="{5DECB8A3-0D02-94B7-0042-9C07F0644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267200"/>
            <a:ext cx="2400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90AC91C8-5F70-B1E1-5CFD-50EA885B2765}"/>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Steganography</a:t>
            </a:r>
          </a:p>
        </p:txBody>
      </p:sp>
      <p:sp>
        <p:nvSpPr>
          <p:cNvPr id="65539" name="Content Placeholder 2">
            <a:extLst>
              <a:ext uri="{FF2B5EF4-FFF2-40B4-BE49-F238E27FC236}">
                <a16:creationId xmlns:a16="http://schemas.microsoft.com/office/drawing/2014/main" id="{4CE5B5C8-1485-0A5B-2641-964EBC506A82}"/>
              </a:ext>
            </a:extLst>
          </p:cNvPr>
          <p:cNvSpPr>
            <a:spLocks noGrp="1"/>
          </p:cNvSpPr>
          <p:nvPr>
            <p:ph idx="1"/>
          </p:nvPr>
        </p:nvSpPr>
        <p:spPr>
          <a:xfrm>
            <a:off x="1981200" y="838201"/>
            <a:ext cx="8229600" cy="52879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An alternative to encryption.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H</a:t>
            </a:r>
            <a:r>
              <a:rPr lang="en-US" altLang="en-US" sz="2200">
                <a:latin typeface="Times New Roman" panose="02020603050405020304" pitchFamily="18" charset="0"/>
                <a:cs typeface="Times New Roman" panose="02020603050405020304" pitchFamily="18" charset="0"/>
              </a:rPr>
              <a:t>ides existence of message.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Use of a subset of l</a:t>
            </a:r>
            <a:r>
              <a:rPr lang="en-US" altLang="en-US" sz="2200" b="1">
                <a:latin typeface="Times New Roman" panose="02020603050405020304" pitchFamily="18" charset="0"/>
                <a:cs typeface="Times New Roman" panose="02020603050405020304" pitchFamily="18" charset="0"/>
              </a:rPr>
              <a:t>e</a:t>
            </a:r>
            <a:r>
              <a:rPr lang="en-US" altLang="en-US" sz="2200">
                <a:latin typeface="Times New Roman" panose="02020603050405020304" pitchFamily="18" charset="0"/>
                <a:cs typeface="Times New Roman" panose="02020603050405020304" pitchFamily="18" charset="0"/>
              </a:rPr>
              <a:t>tters/words in a longer message marked in some way.</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Use of </a:t>
            </a:r>
            <a:r>
              <a:rPr lang="en-US" altLang="en-US" sz="2200" b="1">
                <a:solidFill>
                  <a:srgbClr val="FF0000"/>
                </a:solidFill>
                <a:latin typeface="Times New Roman" panose="02020603050405020304" pitchFamily="18" charset="0"/>
                <a:cs typeface="Times New Roman" panose="02020603050405020304" pitchFamily="18" charset="0"/>
              </a:rPr>
              <a:t>character marking, invisible ink, pin punctures and type written correction ribbon.</a:t>
            </a:r>
            <a:r>
              <a:rPr lang="en-US" altLang="en-US" sz="2200">
                <a:solidFill>
                  <a:srgbClr val="FF0000"/>
                </a:solidFill>
                <a:latin typeface="Times New Roman" panose="02020603050405020304" pitchFamily="18" charset="0"/>
                <a:cs typeface="Times New Roman" panose="02020603050405020304" pitchFamily="18" charset="0"/>
              </a:rPr>
              <a:t> </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Hiding in LSB in graphic image or sound file.</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Drawbacks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High overhead to hide re</a:t>
            </a:r>
            <a:r>
              <a:rPr lang="en-US" altLang="en-US" sz="2200" b="1">
                <a:latin typeface="Times New Roman" panose="02020603050405020304" pitchFamily="18" charset="0"/>
                <a:cs typeface="Times New Roman" panose="02020603050405020304" pitchFamily="18" charset="0"/>
              </a:rPr>
              <a:t>l</a:t>
            </a:r>
            <a:r>
              <a:rPr lang="en-US" altLang="en-US" sz="2200">
                <a:latin typeface="Times New Roman" panose="02020603050405020304" pitchFamily="18" charset="0"/>
                <a:cs typeface="Times New Roman" panose="02020603050405020304" pitchFamily="18" charset="0"/>
              </a:rPr>
              <a:t>ative</a:t>
            </a:r>
            <a:r>
              <a:rPr lang="en-US" altLang="en-US" sz="2200" b="1">
                <a:latin typeface="Times New Roman" panose="02020603050405020304" pitchFamily="18" charset="0"/>
                <a:cs typeface="Times New Roman" panose="02020603050405020304" pitchFamily="18" charset="0"/>
              </a:rPr>
              <a:t>l</a:t>
            </a:r>
            <a:r>
              <a:rPr lang="en-US" altLang="en-US" sz="2200">
                <a:latin typeface="Times New Roman" panose="02020603050405020304" pitchFamily="18" charset="0"/>
                <a:cs typeface="Times New Roman" panose="02020603050405020304" pitchFamily="18" charset="0"/>
              </a:rPr>
              <a:t>y few info bits of informati</a:t>
            </a:r>
            <a:r>
              <a:rPr lang="en-US" altLang="en-US" sz="2200" b="1">
                <a:latin typeface="Times New Roman" panose="02020603050405020304" pitchFamily="18" charset="0"/>
                <a:cs typeface="Times New Roman" panose="02020603050405020304" pitchFamily="18" charset="0"/>
              </a:rPr>
              <a:t>o</a:t>
            </a:r>
            <a:r>
              <a:rPr lang="en-US" altLang="en-US" sz="2200">
                <a:latin typeface="Times New Roman" panose="02020603050405020304" pitchFamily="18" charset="0"/>
                <a:cs typeface="Times New Roman" panose="02020603050405020304" pitchFamily="18" charset="0"/>
              </a:rPr>
              <a:t>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Once the system is discovered, it becomes virtually worthless.</a:t>
            </a:r>
          </a:p>
        </p:txBody>
      </p:sp>
      <p:sp>
        <p:nvSpPr>
          <p:cNvPr id="4" name="Date Placeholder 3">
            <a:extLst>
              <a:ext uri="{FF2B5EF4-FFF2-40B4-BE49-F238E27FC236}">
                <a16:creationId xmlns:a16="http://schemas.microsoft.com/office/drawing/2014/main" id="{5667D06E-BE49-EE30-1464-F30DFEB41BE3}"/>
              </a:ext>
            </a:extLst>
          </p:cNvPr>
          <p:cNvSpPr>
            <a:spLocks noGrp="1"/>
          </p:cNvSpPr>
          <p:nvPr>
            <p:ph type="dt" sz="quarter" idx="10"/>
          </p:nvPr>
        </p:nvSpPr>
        <p:spPr/>
        <p:txBody>
          <a:bodyPr/>
          <a:lstStyle/>
          <a:p>
            <a:pPr>
              <a:defRPr/>
            </a:pPr>
            <a:fld id="{1552AA9F-A8E3-4657-A021-1F2ECFCDD62F}" type="datetime1">
              <a:rPr lang="en-US"/>
              <a:pPr>
                <a:defRPr/>
              </a:pPr>
              <a:t>10/1/2024</a:t>
            </a:fld>
            <a:endParaRPr lang="en-US"/>
          </a:p>
        </p:txBody>
      </p:sp>
      <p:sp>
        <p:nvSpPr>
          <p:cNvPr id="5" name="Footer Placeholder 4">
            <a:extLst>
              <a:ext uri="{FF2B5EF4-FFF2-40B4-BE49-F238E27FC236}">
                <a16:creationId xmlns:a16="http://schemas.microsoft.com/office/drawing/2014/main" id="{2AB53870-588A-5350-D91F-C01645EE7EA9}"/>
              </a:ext>
            </a:extLst>
          </p:cNvPr>
          <p:cNvSpPr>
            <a:spLocks noGrp="1"/>
          </p:cNvSpPr>
          <p:nvPr>
            <p:ph type="ftr" sz="quarter" idx="11"/>
          </p:nvPr>
        </p:nvSpPr>
        <p:spPr/>
        <p:txBody>
          <a:bodyPr/>
          <a:lstStyle/>
          <a:p>
            <a:pPr>
              <a:defRPr/>
            </a:pPr>
            <a:r>
              <a:rPr lang="en-US" dirty="0"/>
              <a:t>Contributed by Himanshu (@nycanshu)</a:t>
            </a:r>
          </a:p>
        </p:txBody>
      </p:sp>
      <p:sp>
        <p:nvSpPr>
          <p:cNvPr id="65542" name="Slide Number Placeholder 5">
            <a:extLst>
              <a:ext uri="{FF2B5EF4-FFF2-40B4-BE49-F238E27FC236}">
                <a16:creationId xmlns:a16="http://schemas.microsoft.com/office/drawing/2014/main" id="{27999EB5-3DB7-DB41-48BA-FD25BAE270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77C3B87-F376-4CBC-948D-3D7F84C1A4CD}" type="slidenum">
              <a:rPr lang="en-US" altLang="en-US">
                <a:solidFill>
                  <a:srgbClr val="898989"/>
                </a:solidFill>
              </a:rPr>
              <a:pPr/>
              <a:t>56</a:t>
            </a:fld>
            <a:endParaRPr lang="en-US" altLang="en-US">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741B35C-F5A3-08DC-B0CA-09528AB83849}"/>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5.Design principles of block ciphers</a:t>
            </a:r>
          </a:p>
        </p:txBody>
      </p:sp>
      <p:sp>
        <p:nvSpPr>
          <p:cNvPr id="66563" name="Content Placeholder 2">
            <a:extLst>
              <a:ext uri="{FF2B5EF4-FFF2-40B4-BE49-F238E27FC236}">
                <a16:creationId xmlns:a16="http://schemas.microsoft.com/office/drawing/2014/main" id="{E48F3376-0754-D22E-534F-622A56659B4D}"/>
              </a:ext>
            </a:extLst>
          </p:cNvPr>
          <p:cNvSpPr>
            <a:spLocks noGrp="1"/>
          </p:cNvSpPr>
          <p:nvPr>
            <p:ph idx="1"/>
          </p:nvPr>
        </p:nvSpPr>
        <p:spPr>
          <a:xfrm>
            <a:off x="1981200" y="838201"/>
            <a:ext cx="8229600" cy="5287963"/>
          </a:xfrm>
        </p:spPr>
        <p:txBody>
          <a:bodyPr>
            <a:normAutofit lnSpcReduction="10000"/>
          </a:bodyPr>
          <a:lstStyle/>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Modern Block Ciphers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Most widely used types of cryptographic algorithms.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Provides secrecy /authentication services.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Focuses on DES (Data Encryption Standard).</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Block vs Stream Ciphers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Block ciphers - messages in blocks, each of which is then en/decrypted like a substitution on very big characters 64-bits or more.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Stream ciphers - messages processed in bit or byte at a time when en/decrypting.</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Many current ciphers are block ciphers.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Broader range of applications.</a:t>
            </a:r>
          </a:p>
        </p:txBody>
      </p:sp>
      <p:sp>
        <p:nvSpPr>
          <p:cNvPr id="4" name="Date Placeholder 3">
            <a:extLst>
              <a:ext uri="{FF2B5EF4-FFF2-40B4-BE49-F238E27FC236}">
                <a16:creationId xmlns:a16="http://schemas.microsoft.com/office/drawing/2014/main" id="{DBE1AF0C-A91B-B76F-FF62-B0E0852387BE}"/>
              </a:ext>
            </a:extLst>
          </p:cNvPr>
          <p:cNvSpPr>
            <a:spLocks noGrp="1"/>
          </p:cNvSpPr>
          <p:nvPr>
            <p:ph type="dt" sz="quarter" idx="10"/>
          </p:nvPr>
        </p:nvSpPr>
        <p:spPr/>
        <p:txBody>
          <a:bodyPr/>
          <a:lstStyle/>
          <a:p>
            <a:pPr>
              <a:defRPr/>
            </a:pPr>
            <a:fld id="{6BD6F825-5F8B-4449-8C70-D1DB0B7F1D34}" type="datetime1">
              <a:rPr lang="en-US"/>
              <a:pPr>
                <a:defRPr/>
              </a:pPr>
              <a:t>10/1/2024</a:t>
            </a:fld>
            <a:endParaRPr lang="en-US"/>
          </a:p>
        </p:txBody>
      </p:sp>
      <p:sp>
        <p:nvSpPr>
          <p:cNvPr id="5" name="Footer Placeholder 4">
            <a:extLst>
              <a:ext uri="{FF2B5EF4-FFF2-40B4-BE49-F238E27FC236}">
                <a16:creationId xmlns:a16="http://schemas.microsoft.com/office/drawing/2014/main" id="{0AC45615-417D-FAF2-3E9D-9873751E6FA4}"/>
              </a:ext>
            </a:extLst>
          </p:cNvPr>
          <p:cNvSpPr>
            <a:spLocks noGrp="1"/>
          </p:cNvSpPr>
          <p:nvPr>
            <p:ph type="ftr" sz="quarter" idx="11"/>
          </p:nvPr>
        </p:nvSpPr>
        <p:spPr/>
        <p:txBody>
          <a:bodyPr/>
          <a:lstStyle/>
          <a:p>
            <a:pPr>
              <a:defRPr/>
            </a:pPr>
            <a:r>
              <a:rPr lang="en-US" dirty="0"/>
              <a:t>Contributed by Himanshu (@nycanshu)</a:t>
            </a:r>
          </a:p>
        </p:txBody>
      </p:sp>
      <p:sp>
        <p:nvSpPr>
          <p:cNvPr id="66566" name="Slide Number Placeholder 5">
            <a:extLst>
              <a:ext uri="{FF2B5EF4-FFF2-40B4-BE49-F238E27FC236}">
                <a16:creationId xmlns:a16="http://schemas.microsoft.com/office/drawing/2014/main" id="{4D7662EE-1262-4E29-7B3C-2C985C0BB0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EDB297-6724-4477-82C9-0C5808116C45}" type="slidenum">
              <a:rPr lang="en-US" altLang="en-US">
                <a:solidFill>
                  <a:srgbClr val="898989"/>
                </a:solidFill>
              </a:rPr>
              <a:pPr/>
              <a:t>57</a:t>
            </a:fld>
            <a:endParaRPr lang="en-US" altLang="en-US">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27A3ACBE-FB84-0403-BE49-2FCC0BB6C01B}"/>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Ideal Block Cipher</a:t>
            </a:r>
            <a:endParaRPr lang="en-US" altLang="en-US" sz="2800"/>
          </a:p>
        </p:txBody>
      </p:sp>
      <p:sp>
        <p:nvSpPr>
          <p:cNvPr id="67587" name="Content Placeholder 2">
            <a:extLst>
              <a:ext uri="{FF2B5EF4-FFF2-40B4-BE49-F238E27FC236}">
                <a16:creationId xmlns:a16="http://schemas.microsoft.com/office/drawing/2014/main" id="{5E65389E-33A2-AE4E-7DEC-D914181B59D1}"/>
              </a:ext>
            </a:extLst>
          </p:cNvPr>
          <p:cNvSpPr>
            <a:spLocks noGrp="1"/>
          </p:cNvSpPr>
          <p:nvPr>
            <p:ph idx="1"/>
          </p:nvPr>
        </p:nvSpPr>
        <p:spPr>
          <a:xfrm>
            <a:off x="1981200" y="838201"/>
            <a:ext cx="8229600" cy="52879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Most symmetric block ciphers are based on a </a:t>
            </a:r>
            <a:r>
              <a:rPr lang="en-US" altLang="en-US" sz="2200" b="1">
                <a:latin typeface="Times New Roman" panose="02020603050405020304" pitchFamily="18" charset="0"/>
                <a:cs typeface="Times New Roman" panose="02020603050405020304" pitchFamily="18" charset="0"/>
              </a:rPr>
              <a:t>Feistel Cipher </a:t>
            </a:r>
            <a:r>
              <a:rPr lang="en-US" altLang="en-US" sz="2200">
                <a:latin typeface="Times New Roman" panose="02020603050405020304" pitchFamily="18" charset="0"/>
                <a:cs typeface="Times New Roman" panose="02020603050405020304" pitchFamily="18" charset="0"/>
              </a:rPr>
              <a:t>Structure.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Must be able to decrypt ciphertext to recover messages efficiently.</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Block ciphers look like an extremely large substitution.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Would need table of 2</a:t>
            </a:r>
            <a:r>
              <a:rPr lang="en-US" altLang="en-US" sz="2200" baseline="30000">
                <a:latin typeface="Times New Roman" panose="02020603050405020304" pitchFamily="18" charset="0"/>
                <a:cs typeface="Times New Roman" panose="02020603050405020304" pitchFamily="18" charset="0"/>
              </a:rPr>
              <a:t>64</a:t>
            </a:r>
            <a:r>
              <a:rPr lang="en-US" altLang="en-US" sz="2200">
                <a:latin typeface="Times New Roman" panose="02020603050405020304" pitchFamily="18" charset="0"/>
                <a:cs typeface="Times New Roman" panose="02020603050405020304" pitchFamily="18" charset="0"/>
              </a:rPr>
              <a:t> entries for a 64-bit block.</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Instead create from smaller building blocks using idea of a product cipher.</a:t>
            </a:r>
          </a:p>
          <a:p>
            <a:pPr marL="0" indent="1588" algn="just">
              <a:lnSpc>
                <a:spcPct val="150000"/>
              </a:lnSpc>
              <a:spcBef>
                <a:spcPct val="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F269C1-BD7A-7CB8-1BE8-937F69C0C26B}"/>
              </a:ext>
            </a:extLst>
          </p:cNvPr>
          <p:cNvSpPr>
            <a:spLocks noGrp="1"/>
          </p:cNvSpPr>
          <p:nvPr>
            <p:ph type="dt" sz="quarter" idx="10"/>
          </p:nvPr>
        </p:nvSpPr>
        <p:spPr/>
        <p:txBody>
          <a:bodyPr/>
          <a:lstStyle/>
          <a:p>
            <a:pPr>
              <a:defRPr/>
            </a:pPr>
            <a:fld id="{C07DF705-6DFF-45B4-AB48-7F84F8B5A23A}" type="datetime1">
              <a:rPr lang="en-US"/>
              <a:pPr>
                <a:defRPr/>
              </a:pPr>
              <a:t>10/1/2024</a:t>
            </a:fld>
            <a:endParaRPr lang="en-US"/>
          </a:p>
        </p:txBody>
      </p:sp>
      <p:sp>
        <p:nvSpPr>
          <p:cNvPr id="5" name="Footer Placeholder 4">
            <a:extLst>
              <a:ext uri="{FF2B5EF4-FFF2-40B4-BE49-F238E27FC236}">
                <a16:creationId xmlns:a16="http://schemas.microsoft.com/office/drawing/2014/main" id="{6A88BB96-2825-AC77-192D-C60741CD1BDE}"/>
              </a:ext>
            </a:extLst>
          </p:cNvPr>
          <p:cNvSpPr>
            <a:spLocks noGrp="1"/>
          </p:cNvSpPr>
          <p:nvPr>
            <p:ph type="ftr" sz="quarter" idx="11"/>
          </p:nvPr>
        </p:nvSpPr>
        <p:spPr/>
        <p:txBody>
          <a:bodyPr/>
          <a:lstStyle/>
          <a:p>
            <a:pPr>
              <a:defRPr/>
            </a:pPr>
            <a:r>
              <a:rPr lang="en-US" dirty="0"/>
              <a:t>Contributed by Himanshu (@nycanshu)</a:t>
            </a:r>
          </a:p>
        </p:txBody>
      </p:sp>
      <p:sp>
        <p:nvSpPr>
          <p:cNvPr id="67590" name="Slide Number Placeholder 5">
            <a:extLst>
              <a:ext uri="{FF2B5EF4-FFF2-40B4-BE49-F238E27FC236}">
                <a16:creationId xmlns:a16="http://schemas.microsoft.com/office/drawing/2014/main" id="{F72B9D97-DEEF-3ED7-B303-820A267DCA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C2D0851-594D-4AA7-BC1A-E6E3E5F75ACE}" type="slidenum">
              <a:rPr lang="en-US" altLang="en-US">
                <a:solidFill>
                  <a:srgbClr val="898989"/>
                </a:solidFill>
              </a:rPr>
              <a:pPr/>
              <a:t>58</a:t>
            </a:fld>
            <a:endParaRPr lang="en-US" altLang="en-US">
              <a:solidFill>
                <a:srgbClr val="898989"/>
              </a:solidFill>
            </a:endParaRPr>
          </a:p>
        </p:txBody>
      </p:sp>
      <p:pic>
        <p:nvPicPr>
          <p:cNvPr id="67591" name="Picture 2">
            <a:extLst>
              <a:ext uri="{FF2B5EF4-FFF2-40B4-BE49-F238E27FC236}">
                <a16:creationId xmlns:a16="http://schemas.microsoft.com/office/drawing/2014/main" id="{F8A83BB1-AA82-0EB3-4D2D-62ED1059A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514" y="4038600"/>
            <a:ext cx="6008687" cy="221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69BE2154-93D4-69A0-0E2F-F957AE295950}"/>
              </a:ext>
            </a:extLst>
          </p:cNvPr>
          <p:cNvSpPr>
            <a:spLocks noGrp="1"/>
          </p:cNvSpPr>
          <p:nvPr>
            <p:ph type="title"/>
          </p:nvPr>
        </p:nvSpPr>
        <p:spPr>
          <a:xfrm>
            <a:off x="1981200" y="274638"/>
            <a:ext cx="8229600" cy="8683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Claude Shannon’s Substitution-Permutation Ciphers</a:t>
            </a:r>
          </a:p>
        </p:txBody>
      </p:sp>
      <p:sp>
        <p:nvSpPr>
          <p:cNvPr id="68611" name="Content Placeholder 2">
            <a:extLst>
              <a:ext uri="{FF2B5EF4-FFF2-40B4-BE49-F238E27FC236}">
                <a16:creationId xmlns:a16="http://schemas.microsoft.com/office/drawing/2014/main" id="{5F88E02F-195C-98C5-16D2-AF5557DE79B8}"/>
              </a:ext>
            </a:extLst>
          </p:cNvPr>
          <p:cNvSpPr>
            <a:spLocks noGrp="1"/>
          </p:cNvSpPr>
          <p:nvPr>
            <p:ph idx="1"/>
          </p:nvPr>
        </p:nvSpPr>
        <p:spPr>
          <a:xfrm>
            <a:off x="1981200" y="1143001"/>
            <a:ext cx="8229600" cy="4983163"/>
          </a:xfrm>
        </p:spPr>
        <p:txBody>
          <a:bodyPr>
            <a:normAutofit lnSpcReduction="10000"/>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Introduced idea of substitution-permutation (S-P) networks in 1949 paper.</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Forms basis of modern block ciphers.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S-P nets are based on the two primitive cryptographic operations seen before: substitution (S-box) and permutation (P-box).</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Provides both confusion &amp; diffusion of message &amp; key.</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Diffusion – dissipates statistical structure of </a:t>
            </a:r>
            <a:r>
              <a:rPr lang="en-US" altLang="en-US" sz="2200">
                <a:solidFill>
                  <a:srgbClr val="FF0000"/>
                </a:solidFill>
                <a:latin typeface="Times New Roman" panose="02020603050405020304" pitchFamily="18" charset="0"/>
                <a:cs typeface="Times New Roman" panose="02020603050405020304" pitchFamily="18" charset="0"/>
              </a:rPr>
              <a:t>plaintext</a:t>
            </a:r>
            <a:r>
              <a:rPr lang="en-US" altLang="en-US" sz="2200">
                <a:latin typeface="Times New Roman" panose="02020603050405020304" pitchFamily="18" charset="0"/>
                <a:cs typeface="Times New Roman" panose="02020603050405020304" pitchFamily="18" charset="0"/>
              </a:rPr>
              <a:t> over bulk of </a:t>
            </a:r>
            <a:r>
              <a:rPr lang="en-US" altLang="en-US" sz="2200">
                <a:solidFill>
                  <a:srgbClr val="FF0000"/>
                </a:solidFill>
                <a:latin typeface="Times New Roman" panose="02020603050405020304" pitchFamily="18" charset="0"/>
                <a:cs typeface="Times New Roman" panose="02020603050405020304" pitchFamily="18" charset="0"/>
              </a:rPr>
              <a:t>ciphertext.</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Confusion – makes relationship between </a:t>
            </a:r>
            <a:r>
              <a:rPr lang="en-US" altLang="en-US" sz="2200">
                <a:solidFill>
                  <a:srgbClr val="FF0000"/>
                </a:solidFill>
                <a:latin typeface="Times New Roman" panose="02020603050405020304" pitchFamily="18" charset="0"/>
                <a:cs typeface="Times New Roman" panose="02020603050405020304" pitchFamily="18" charset="0"/>
              </a:rPr>
              <a:t>ciphertext</a:t>
            </a:r>
            <a:r>
              <a:rPr lang="en-US" altLang="en-US" sz="2200">
                <a:latin typeface="Times New Roman" panose="02020603050405020304" pitchFamily="18" charset="0"/>
                <a:cs typeface="Times New Roman" panose="02020603050405020304" pitchFamily="18" charset="0"/>
              </a:rPr>
              <a:t> and </a:t>
            </a:r>
            <a:r>
              <a:rPr lang="en-US" altLang="en-US" sz="2200">
                <a:solidFill>
                  <a:srgbClr val="FF0000"/>
                </a:solidFill>
                <a:latin typeface="Times New Roman" panose="02020603050405020304" pitchFamily="18" charset="0"/>
                <a:cs typeface="Times New Roman" panose="02020603050405020304" pitchFamily="18" charset="0"/>
              </a:rPr>
              <a:t>key</a:t>
            </a:r>
            <a:r>
              <a:rPr lang="en-US" altLang="en-US" sz="2200">
                <a:latin typeface="Times New Roman" panose="02020603050405020304" pitchFamily="18" charset="0"/>
                <a:cs typeface="Times New Roman" panose="02020603050405020304" pitchFamily="18" charset="0"/>
              </a:rPr>
              <a:t> as complex as possible.</a:t>
            </a:r>
          </a:p>
        </p:txBody>
      </p:sp>
      <p:sp>
        <p:nvSpPr>
          <p:cNvPr id="4" name="Date Placeholder 3">
            <a:extLst>
              <a:ext uri="{FF2B5EF4-FFF2-40B4-BE49-F238E27FC236}">
                <a16:creationId xmlns:a16="http://schemas.microsoft.com/office/drawing/2014/main" id="{BBAD42E9-E3EE-D351-C371-91F8A6AE3A9B}"/>
              </a:ext>
            </a:extLst>
          </p:cNvPr>
          <p:cNvSpPr>
            <a:spLocks noGrp="1"/>
          </p:cNvSpPr>
          <p:nvPr>
            <p:ph type="dt" sz="quarter" idx="10"/>
          </p:nvPr>
        </p:nvSpPr>
        <p:spPr/>
        <p:txBody>
          <a:bodyPr/>
          <a:lstStyle/>
          <a:p>
            <a:pPr>
              <a:defRPr/>
            </a:pPr>
            <a:fld id="{3C09A08B-921B-4A7F-B7EE-65EEF232953E}" type="datetime1">
              <a:rPr lang="en-US"/>
              <a:pPr>
                <a:defRPr/>
              </a:pPr>
              <a:t>10/1/2024</a:t>
            </a:fld>
            <a:endParaRPr lang="en-US"/>
          </a:p>
        </p:txBody>
      </p:sp>
      <p:sp>
        <p:nvSpPr>
          <p:cNvPr id="5" name="Footer Placeholder 4">
            <a:extLst>
              <a:ext uri="{FF2B5EF4-FFF2-40B4-BE49-F238E27FC236}">
                <a16:creationId xmlns:a16="http://schemas.microsoft.com/office/drawing/2014/main" id="{38FF47F6-0962-6791-C109-100343A52C02}"/>
              </a:ext>
            </a:extLst>
          </p:cNvPr>
          <p:cNvSpPr>
            <a:spLocks noGrp="1"/>
          </p:cNvSpPr>
          <p:nvPr>
            <p:ph type="ftr" sz="quarter" idx="11"/>
          </p:nvPr>
        </p:nvSpPr>
        <p:spPr/>
        <p:txBody>
          <a:bodyPr/>
          <a:lstStyle/>
          <a:p>
            <a:pPr>
              <a:defRPr/>
            </a:pPr>
            <a:r>
              <a:rPr lang="en-US" dirty="0"/>
              <a:t>Contributed by Himanshu (@nycanshu)</a:t>
            </a:r>
          </a:p>
        </p:txBody>
      </p:sp>
      <p:sp>
        <p:nvSpPr>
          <p:cNvPr id="68614" name="Slide Number Placeholder 5">
            <a:extLst>
              <a:ext uri="{FF2B5EF4-FFF2-40B4-BE49-F238E27FC236}">
                <a16:creationId xmlns:a16="http://schemas.microsoft.com/office/drawing/2014/main" id="{DEEB5C24-C217-8256-5E75-BCCE6BD974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25FD84-0F31-4240-8E4F-DA4A08B4D523}" type="slidenum">
              <a:rPr lang="en-US" altLang="en-US">
                <a:solidFill>
                  <a:srgbClr val="898989"/>
                </a:solidFill>
              </a:rPr>
              <a:pPr/>
              <a:t>59</a:t>
            </a:fld>
            <a:endParaRPr lang="en-US" altLang="en-US">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512E-C46B-BA81-02B4-FA72C16C1803}"/>
              </a:ext>
            </a:extLst>
          </p:cNvPr>
          <p:cNvSpPr>
            <a:spLocks noGrp="1"/>
          </p:cNvSpPr>
          <p:nvPr>
            <p:ph type="title"/>
          </p:nvPr>
        </p:nvSpPr>
        <p:spPr>
          <a:xfrm>
            <a:off x="1981200" y="274638"/>
            <a:ext cx="8229600" cy="715962"/>
          </a:xfrm>
        </p:spPr>
        <p:txBody>
          <a:bodyPr rtlCol="0">
            <a:normAutofit/>
          </a:bodyPr>
          <a:lstStyle/>
          <a:p>
            <a:pPr>
              <a:defRPr/>
            </a:pPr>
            <a:r>
              <a:rPr lang="en-US" sz="2800" b="1" dirty="0">
                <a:solidFill>
                  <a:srgbClr val="FF0000"/>
                </a:solidFill>
                <a:latin typeface="Times New Roman" pitchFamily="18" charset="0"/>
                <a:ea typeface="+mn-ea"/>
                <a:cs typeface="Times New Roman" pitchFamily="18" charset="0"/>
              </a:rPr>
              <a:t>Computer Security Concepts</a:t>
            </a:r>
          </a:p>
        </p:txBody>
      </p:sp>
      <p:sp>
        <p:nvSpPr>
          <p:cNvPr id="14339" name="Content Placeholder 2">
            <a:extLst>
              <a:ext uri="{FF2B5EF4-FFF2-40B4-BE49-F238E27FC236}">
                <a16:creationId xmlns:a16="http://schemas.microsoft.com/office/drawing/2014/main" id="{01A8AA33-EC3A-8AD0-A6D1-7D4A31812D33}"/>
              </a:ext>
            </a:extLst>
          </p:cNvPr>
          <p:cNvSpPr>
            <a:spLocks noGrp="1"/>
          </p:cNvSpPr>
          <p:nvPr>
            <p:ph idx="1"/>
          </p:nvPr>
        </p:nvSpPr>
        <p:spPr>
          <a:xfrm>
            <a:off x="1981200" y="838201"/>
            <a:ext cx="8229600" cy="5287963"/>
          </a:xfrm>
        </p:spPr>
        <p:txBody>
          <a:bodyPr/>
          <a:lstStyle/>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NIST Computer Security Handbook [NIST95] defines the term computer security as follows:</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protection afforded to an automated information system in order to attain the applicable objectives of preserving the </a:t>
            </a:r>
            <a:r>
              <a:rPr lang="en-US" altLang="en-US" sz="2200" b="1">
                <a:latin typeface="Times New Roman" panose="02020603050405020304" pitchFamily="18" charset="0"/>
                <a:cs typeface="Times New Roman" panose="02020603050405020304" pitchFamily="18" charset="0"/>
              </a:rPr>
              <a:t>integrity, availability</a:t>
            </a:r>
            <a:r>
              <a:rPr lang="en-US" altLang="en-US" sz="2200">
                <a:latin typeface="Times New Roman" panose="02020603050405020304" pitchFamily="18" charset="0"/>
                <a:cs typeface="Times New Roman" panose="02020603050405020304" pitchFamily="18" charset="0"/>
              </a:rPr>
              <a:t> and </a:t>
            </a:r>
            <a:r>
              <a:rPr lang="en-US" altLang="en-US" sz="2200" b="1">
                <a:latin typeface="Times New Roman" panose="02020603050405020304" pitchFamily="18" charset="0"/>
                <a:cs typeface="Times New Roman" panose="02020603050405020304" pitchFamily="18" charset="0"/>
              </a:rPr>
              <a:t>confidentiality</a:t>
            </a:r>
            <a:r>
              <a:rPr lang="en-US" altLang="en-US" sz="2200">
                <a:latin typeface="Times New Roman" panose="02020603050405020304" pitchFamily="18" charset="0"/>
                <a:cs typeface="Times New Roman" panose="02020603050405020304" pitchFamily="18" charset="0"/>
              </a:rPr>
              <a:t> of information system resources.</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Includes hardware, software, firmware, information/ data and telecommunications.</a:t>
            </a:r>
          </a:p>
          <a:p>
            <a:pPr algn="just" eaLnBrk="1" hangingPunct="1">
              <a:buFont typeface="Arial" panose="020B0604020202020204" pitchFamily="34" charset="0"/>
              <a:buNone/>
            </a:pPr>
            <a:endParaRPr lang="en-US" altLang="en-US"/>
          </a:p>
        </p:txBody>
      </p:sp>
      <p:sp>
        <p:nvSpPr>
          <p:cNvPr id="4" name="Date Placeholder 3">
            <a:extLst>
              <a:ext uri="{FF2B5EF4-FFF2-40B4-BE49-F238E27FC236}">
                <a16:creationId xmlns:a16="http://schemas.microsoft.com/office/drawing/2014/main" id="{FA606AAE-D801-B19D-9B90-D3D9400C57BA}"/>
              </a:ext>
            </a:extLst>
          </p:cNvPr>
          <p:cNvSpPr>
            <a:spLocks noGrp="1"/>
          </p:cNvSpPr>
          <p:nvPr>
            <p:ph type="dt" sz="quarter" idx="10"/>
          </p:nvPr>
        </p:nvSpPr>
        <p:spPr/>
        <p:txBody>
          <a:bodyPr/>
          <a:lstStyle/>
          <a:p>
            <a:pPr>
              <a:defRPr/>
            </a:pPr>
            <a:fld id="{FA915C1C-C770-42D3-8037-D9EDECE42CF7}" type="datetime1">
              <a:rPr lang="en-US"/>
              <a:pPr>
                <a:defRPr/>
              </a:pPr>
              <a:t>10/1/2024</a:t>
            </a:fld>
            <a:endParaRPr lang="en-US"/>
          </a:p>
        </p:txBody>
      </p:sp>
      <p:sp>
        <p:nvSpPr>
          <p:cNvPr id="14342" name="Slide Number Placeholder 5">
            <a:extLst>
              <a:ext uri="{FF2B5EF4-FFF2-40B4-BE49-F238E27FC236}">
                <a16:creationId xmlns:a16="http://schemas.microsoft.com/office/drawing/2014/main" id="{FD037F30-9C23-602A-FC23-5BCFFC034A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D00FF7-BB47-4B4A-9805-CCEF75A3BBB4}" type="slidenum">
              <a:rPr lang="en-US" altLang="en-US">
                <a:solidFill>
                  <a:srgbClr val="898989"/>
                </a:solidFill>
              </a:rPr>
              <a:pPr/>
              <a:t>6</a:t>
            </a:fld>
            <a:endParaRPr lang="en-US" altLang="en-US">
              <a:solidFill>
                <a:srgbClr val="898989"/>
              </a:solidFill>
            </a:endParaRPr>
          </a:p>
        </p:txBody>
      </p:sp>
      <p:pic>
        <p:nvPicPr>
          <p:cNvPr id="14343" name="Picture 2" descr="f:\Pictures\CNS\32.PNG">
            <a:extLst>
              <a:ext uri="{FF2B5EF4-FFF2-40B4-BE49-F238E27FC236}">
                <a16:creationId xmlns:a16="http://schemas.microsoft.com/office/drawing/2014/main" id="{9C8D4DA3-A5E3-39F2-0180-E4F367B13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886200"/>
            <a:ext cx="3276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F0B7905-6188-8969-AF01-A1009524C4FB}"/>
              </a:ext>
            </a:extLst>
          </p:cNvPr>
          <p:cNvSpPr>
            <a:spLocks noGrp="1"/>
          </p:cNvSpPr>
          <p:nvPr>
            <p:ph type="title"/>
          </p:nvPr>
        </p:nvSpPr>
        <p:spPr>
          <a:xfrm>
            <a:off x="1981200" y="274638"/>
            <a:ext cx="8229600" cy="5635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Feistel Cipher</a:t>
            </a:r>
          </a:p>
        </p:txBody>
      </p:sp>
      <p:sp>
        <p:nvSpPr>
          <p:cNvPr id="69635" name="Content Placeholder 2">
            <a:extLst>
              <a:ext uri="{FF2B5EF4-FFF2-40B4-BE49-F238E27FC236}">
                <a16:creationId xmlns:a16="http://schemas.microsoft.com/office/drawing/2014/main" id="{97C98F77-EFF7-8F12-2B5E-0819308ABD86}"/>
              </a:ext>
            </a:extLst>
          </p:cNvPr>
          <p:cNvSpPr>
            <a:spLocks noGrp="1"/>
          </p:cNvSpPr>
          <p:nvPr>
            <p:ph idx="1"/>
          </p:nvPr>
        </p:nvSpPr>
        <p:spPr>
          <a:xfrm>
            <a:off x="1981200" y="609601"/>
            <a:ext cx="8229600" cy="5516563"/>
          </a:xfrm>
        </p:spPr>
        <p:txBody>
          <a:bodyPr>
            <a:normAutofit fontScale="92500"/>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Horst Feistel devised the feistel cipher based on concept of invertible product cipher.</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Partitions input block into two halves and process through multiple rounds.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Performs substitution on left data half. </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Uses round function on right half  data with a subkey.</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Then have permutation swapping halves.</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Design Elements of  Feistel Cipher</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Block size, key size, number of rounds.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Subkey generation algorithm.</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Round function.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Fast software en/decryption &amp; ease of analysis.</a:t>
            </a:r>
          </a:p>
        </p:txBody>
      </p:sp>
      <p:sp>
        <p:nvSpPr>
          <p:cNvPr id="4" name="Date Placeholder 3">
            <a:extLst>
              <a:ext uri="{FF2B5EF4-FFF2-40B4-BE49-F238E27FC236}">
                <a16:creationId xmlns:a16="http://schemas.microsoft.com/office/drawing/2014/main" id="{F66EC6B3-7B39-C0A6-5A8B-74507C4C3AA0}"/>
              </a:ext>
            </a:extLst>
          </p:cNvPr>
          <p:cNvSpPr>
            <a:spLocks noGrp="1"/>
          </p:cNvSpPr>
          <p:nvPr>
            <p:ph type="dt" sz="quarter" idx="10"/>
          </p:nvPr>
        </p:nvSpPr>
        <p:spPr/>
        <p:txBody>
          <a:bodyPr/>
          <a:lstStyle/>
          <a:p>
            <a:pPr>
              <a:defRPr/>
            </a:pPr>
            <a:fld id="{4EEA24B1-9B04-4BF5-999D-672DE838E7B6}" type="datetime1">
              <a:rPr lang="en-US"/>
              <a:pPr>
                <a:defRPr/>
              </a:pPr>
              <a:t>10/1/2024</a:t>
            </a:fld>
            <a:endParaRPr lang="en-US"/>
          </a:p>
        </p:txBody>
      </p:sp>
      <p:sp>
        <p:nvSpPr>
          <p:cNvPr id="5" name="Footer Placeholder 4">
            <a:extLst>
              <a:ext uri="{FF2B5EF4-FFF2-40B4-BE49-F238E27FC236}">
                <a16:creationId xmlns:a16="http://schemas.microsoft.com/office/drawing/2014/main" id="{37524BA0-4E5E-47EB-4B37-20700E1ABBFA}"/>
              </a:ext>
            </a:extLst>
          </p:cNvPr>
          <p:cNvSpPr>
            <a:spLocks noGrp="1"/>
          </p:cNvSpPr>
          <p:nvPr>
            <p:ph type="ftr" sz="quarter" idx="11"/>
          </p:nvPr>
        </p:nvSpPr>
        <p:spPr/>
        <p:txBody>
          <a:bodyPr/>
          <a:lstStyle/>
          <a:p>
            <a:pPr>
              <a:defRPr/>
            </a:pPr>
            <a:r>
              <a:rPr lang="en-US" dirty="0"/>
              <a:t>Contributed by Himanshu (@nycanshu)</a:t>
            </a:r>
          </a:p>
        </p:txBody>
      </p:sp>
      <p:sp>
        <p:nvSpPr>
          <p:cNvPr id="69638" name="Slide Number Placeholder 5">
            <a:extLst>
              <a:ext uri="{FF2B5EF4-FFF2-40B4-BE49-F238E27FC236}">
                <a16:creationId xmlns:a16="http://schemas.microsoft.com/office/drawing/2014/main" id="{835F1223-1189-809A-396E-5D7FA38494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8480E6D-7F7A-4EE0-9AA5-E4F6ADF38C09}" type="slidenum">
              <a:rPr lang="en-US" altLang="en-US">
                <a:solidFill>
                  <a:srgbClr val="898989"/>
                </a:solidFill>
              </a:rPr>
              <a:pPr/>
              <a:t>60</a:t>
            </a:fld>
            <a:endParaRPr lang="en-US" altLang="en-US">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39036B52-E100-48DD-ACD0-5DAABDA8FA6C}"/>
              </a:ext>
            </a:extLst>
          </p:cNvPr>
          <p:cNvSpPr>
            <a:spLocks noGrp="1"/>
          </p:cNvSpPr>
          <p:nvPr>
            <p:ph type="title"/>
          </p:nvPr>
        </p:nvSpPr>
        <p:spPr>
          <a:xfrm>
            <a:off x="1981200" y="274638"/>
            <a:ext cx="8229600" cy="5635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Feistel Encryption &amp; Decryption</a:t>
            </a:r>
            <a:endParaRPr lang="en-US" altLang="en-US" sz="2800"/>
          </a:p>
        </p:txBody>
      </p:sp>
      <p:sp>
        <p:nvSpPr>
          <p:cNvPr id="70659" name="Content Placeholder 2">
            <a:extLst>
              <a:ext uri="{FF2B5EF4-FFF2-40B4-BE49-F238E27FC236}">
                <a16:creationId xmlns:a16="http://schemas.microsoft.com/office/drawing/2014/main" id="{9E892318-C169-DEB7-BB54-6BF90289E602}"/>
              </a:ext>
            </a:extLst>
          </p:cNvPr>
          <p:cNvSpPr>
            <a:spLocks noGrp="1"/>
          </p:cNvSpPr>
          <p:nvPr>
            <p:ph idx="1"/>
          </p:nvPr>
        </p:nvSpPr>
        <p:spPr>
          <a:xfrm>
            <a:off x="1981200" y="838201"/>
            <a:ext cx="8229600" cy="5287963"/>
          </a:xfrm>
        </p:spPr>
        <p:txBody>
          <a:bodyPr/>
          <a:lstStyle/>
          <a:p>
            <a:pPr eaLnBrk="1" hangingPunct="1">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                     Encryption		Decryption</a:t>
            </a:r>
          </a:p>
        </p:txBody>
      </p:sp>
      <p:sp>
        <p:nvSpPr>
          <p:cNvPr id="4" name="Date Placeholder 3">
            <a:extLst>
              <a:ext uri="{FF2B5EF4-FFF2-40B4-BE49-F238E27FC236}">
                <a16:creationId xmlns:a16="http://schemas.microsoft.com/office/drawing/2014/main" id="{D8C6337D-A356-DBFB-BFC4-786C559A4950}"/>
              </a:ext>
            </a:extLst>
          </p:cNvPr>
          <p:cNvSpPr>
            <a:spLocks noGrp="1"/>
          </p:cNvSpPr>
          <p:nvPr>
            <p:ph type="dt" sz="quarter" idx="10"/>
          </p:nvPr>
        </p:nvSpPr>
        <p:spPr/>
        <p:txBody>
          <a:bodyPr/>
          <a:lstStyle/>
          <a:p>
            <a:pPr>
              <a:defRPr/>
            </a:pPr>
            <a:fld id="{0F3BD321-DD3B-43A5-898F-8FA261F79703}" type="datetime1">
              <a:rPr lang="en-US"/>
              <a:pPr>
                <a:defRPr/>
              </a:pPr>
              <a:t>10/1/2024</a:t>
            </a:fld>
            <a:endParaRPr lang="en-US"/>
          </a:p>
        </p:txBody>
      </p:sp>
      <p:sp>
        <p:nvSpPr>
          <p:cNvPr id="5" name="Footer Placeholder 4">
            <a:extLst>
              <a:ext uri="{FF2B5EF4-FFF2-40B4-BE49-F238E27FC236}">
                <a16:creationId xmlns:a16="http://schemas.microsoft.com/office/drawing/2014/main" id="{D269654F-92F1-14B8-A2F4-A0AC459A9586}"/>
              </a:ext>
            </a:extLst>
          </p:cNvPr>
          <p:cNvSpPr>
            <a:spLocks noGrp="1"/>
          </p:cNvSpPr>
          <p:nvPr>
            <p:ph type="ftr" sz="quarter" idx="11"/>
          </p:nvPr>
        </p:nvSpPr>
        <p:spPr/>
        <p:txBody>
          <a:bodyPr/>
          <a:lstStyle/>
          <a:p>
            <a:pPr>
              <a:defRPr/>
            </a:pPr>
            <a:r>
              <a:rPr lang="en-US" dirty="0"/>
              <a:t>Contributed by Himanshu (@nycanshu)</a:t>
            </a:r>
          </a:p>
        </p:txBody>
      </p:sp>
      <p:sp>
        <p:nvSpPr>
          <p:cNvPr id="70662" name="Slide Number Placeholder 5">
            <a:extLst>
              <a:ext uri="{FF2B5EF4-FFF2-40B4-BE49-F238E27FC236}">
                <a16:creationId xmlns:a16="http://schemas.microsoft.com/office/drawing/2014/main" id="{E12CBCD9-2A8D-E756-5317-306CEBE1BA7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60C319B-7B7E-40DC-9188-D7BFAFB57E8C}" type="slidenum">
              <a:rPr lang="en-US" altLang="en-US">
                <a:solidFill>
                  <a:srgbClr val="898989"/>
                </a:solidFill>
              </a:rPr>
              <a:pPr/>
              <a:t>61</a:t>
            </a:fld>
            <a:endParaRPr lang="en-US" altLang="en-US">
              <a:solidFill>
                <a:srgbClr val="898989"/>
              </a:solidFill>
            </a:endParaRPr>
          </a:p>
        </p:txBody>
      </p:sp>
      <p:pic>
        <p:nvPicPr>
          <p:cNvPr id="70663" name="Picture 9">
            <a:extLst>
              <a:ext uri="{FF2B5EF4-FFF2-40B4-BE49-F238E27FC236}">
                <a16:creationId xmlns:a16="http://schemas.microsoft.com/office/drawing/2014/main" id="{F639FF9B-1F5A-F12D-7EEC-71BA8212E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95400"/>
            <a:ext cx="6858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E55277D2-A2CF-BF90-1D84-3DFAC005F6DE}"/>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Decryption in Feistel Cipher</a:t>
            </a:r>
          </a:p>
        </p:txBody>
      </p:sp>
      <p:sp>
        <p:nvSpPr>
          <p:cNvPr id="4" name="Date Placeholder 3">
            <a:extLst>
              <a:ext uri="{FF2B5EF4-FFF2-40B4-BE49-F238E27FC236}">
                <a16:creationId xmlns:a16="http://schemas.microsoft.com/office/drawing/2014/main" id="{6961736C-D644-8185-5449-EC8B5D000691}"/>
              </a:ext>
            </a:extLst>
          </p:cNvPr>
          <p:cNvSpPr>
            <a:spLocks noGrp="1"/>
          </p:cNvSpPr>
          <p:nvPr>
            <p:ph type="dt" sz="quarter" idx="10"/>
          </p:nvPr>
        </p:nvSpPr>
        <p:spPr/>
        <p:txBody>
          <a:bodyPr/>
          <a:lstStyle/>
          <a:p>
            <a:pPr>
              <a:defRPr/>
            </a:pPr>
            <a:fld id="{4487F277-C12B-4FDF-AE82-E5B2C472633B}" type="datetime1">
              <a:rPr lang="en-US"/>
              <a:pPr>
                <a:defRPr/>
              </a:pPr>
              <a:t>10/1/2024</a:t>
            </a:fld>
            <a:endParaRPr lang="en-US"/>
          </a:p>
        </p:txBody>
      </p:sp>
      <p:sp>
        <p:nvSpPr>
          <p:cNvPr id="5" name="Footer Placeholder 4">
            <a:extLst>
              <a:ext uri="{FF2B5EF4-FFF2-40B4-BE49-F238E27FC236}">
                <a16:creationId xmlns:a16="http://schemas.microsoft.com/office/drawing/2014/main" id="{72AE5D50-5A87-630C-BBD7-013FEC37EDFF}"/>
              </a:ext>
            </a:extLst>
          </p:cNvPr>
          <p:cNvSpPr>
            <a:spLocks noGrp="1"/>
          </p:cNvSpPr>
          <p:nvPr>
            <p:ph type="ftr" sz="quarter" idx="11"/>
          </p:nvPr>
        </p:nvSpPr>
        <p:spPr/>
        <p:txBody>
          <a:bodyPr/>
          <a:lstStyle/>
          <a:p>
            <a:pPr>
              <a:defRPr/>
            </a:pPr>
            <a:r>
              <a:rPr lang="en-US" dirty="0"/>
              <a:t>Contributed by Himanshu (@nycanshu)</a:t>
            </a:r>
          </a:p>
        </p:txBody>
      </p:sp>
      <p:sp>
        <p:nvSpPr>
          <p:cNvPr id="71686" name="Slide Number Placeholder 5">
            <a:extLst>
              <a:ext uri="{FF2B5EF4-FFF2-40B4-BE49-F238E27FC236}">
                <a16:creationId xmlns:a16="http://schemas.microsoft.com/office/drawing/2014/main" id="{56439408-0EBB-78F9-EDE6-2B7B32CEEB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9D8541-8CA9-46B5-AFED-5525BE3735A7}" type="slidenum">
              <a:rPr lang="en-US" altLang="en-US">
                <a:solidFill>
                  <a:srgbClr val="898989"/>
                </a:solidFill>
              </a:rPr>
              <a:pPr/>
              <a:t>62</a:t>
            </a:fld>
            <a:endParaRPr lang="en-US" altLang="en-US">
              <a:solidFill>
                <a:srgbClr val="898989"/>
              </a:solidFill>
            </a:endParaRPr>
          </a:p>
        </p:txBody>
      </p:sp>
      <p:pic>
        <p:nvPicPr>
          <p:cNvPr id="71687" name="Picture 2">
            <a:extLst>
              <a:ext uri="{FF2B5EF4-FFF2-40B4-BE49-F238E27FC236}">
                <a16:creationId xmlns:a16="http://schemas.microsoft.com/office/drawing/2014/main" id="{16D6B9A0-0BAB-1C72-654B-1616BAEA3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13" y="1997075"/>
            <a:ext cx="5029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CF1CB6D4-C43F-18C1-7695-9F9E783144B0}"/>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6.Data Encryption Standard(DES)</a:t>
            </a:r>
          </a:p>
        </p:txBody>
      </p:sp>
      <p:sp>
        <p:nvSpPr>
          <p:cNvPr id="72707" name="Content Placeholder 2">
            <a:extLst>
              <a:ext uri="{FF2B5EF4-FFF2-40B4-BE49-F238E27FC236}">
                <a16:creationId xmlns:a16="http://schemas.microsoft.com/office/drawing/2014/main" id="{5F9BAB46-687D-73C7-B6D4-F3F31E59CA56}"/>
              </a:ext>
            </a:extLst>
          </p:cNvPr>
          <p:cNvSpPr>
            <a:spLocks noGrp="1"/>
          </p:cNvSpPr>
          <p:nvPr>
            <p:ph idx="1"/>
          </p:nvPr>
        </p:nvSpPr>
        <p:spPr>
          <a:xfrm>
            <a:off x="1981200" y="838201"/>
            <a:ext cx="8229600" cy="5287963"/>
          </a:xfrm>
        </p:spPr>
        <p:txBody>
          <a:bodyPr>
            <a:normAutofit lnSpcReduction="10000"/>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Most widely used block cipher in world, adopted in 1977 by NBS (National Bureaue of Standards) now National Institute of Standards &amp; Technology as FIPS PUB 46.</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Encrypts 64-bit blocks of data using 56-bit key.</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Has widespread use, has been considerable, besides controversy over its security.</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DES History</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IBM developed Lucifer cipher by team led by Feistel in late 60’s.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Used 64-bit data blocks with 128-bit key. </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IBM submitted their revised Lucifer which was eventually accepted as the DES.</a:t>
            </a:r>
          </a:p>
          <a:p>
            <a:pPr marL="0" indent="1588" algn="just">
              <a:lnSpc>
                <a:spcPct val="150000"/>
              </a:lnSpc>
              <a:spcBef>
                <a:spcPct val="0"/>
              </a:spcBef>
              <a:buFont typeface="Wingdings" panose="05000000000000000000" pitchFamily="2" charset="2"/>
              <a:buChar char="ü"/>
            </a:pPr>
            <a:endParaRPr lang="en-US" altLang="en-US"/>
          </a:p>
        </p:txBody>
      </p:sp>
      <p:sp>
        <p:nvSpPr>
          <p:cNvPr id="4" name="Date Placeholder 3">
            <a:extLst>
              <a:ext uri="{FF2B5EF4-FFF2-40B4-BE49-F238E27FC236}">
                <a16:creationId xmlns:a16="http://schemas.microsoft.com/office/drawing/2014/main" id="{5C6C2DF3-206D-F63C-9437-D6732B5701CF}"/>
              </a:ext>
            </a:extLst>
          </p:cNvPr>
          <p:cNvSpPr>
            <a:spLocks noGrp="1"/>
          </p:cNvSpPr>
          <p:nvPr>
            <p:ph type="dt" sz="quarter" idx="10"/>
          </p:nvPr>
        </p:nvSpPr>
        <p:spPr/>
        <p:txBody>
          <a:bodyPr/>
          <a:lstStyle/>
          <a:p>
            <a:pPr>
              <a:defRPr/>
            </a:pPr>
            <a:fld id="{F43200F6-0844-49F4-8EB6-F4F5497071CC}" type="datetime1">
              <a:rPr lang="en-US"/>
              <a:pPr>
                <a:defRPr/>
              </a:pPr>
              <a:t>10/1/2024</a:t>
            </a:fld>
            <a:endParaRPr lang="en-US"/>
          </a:p>
        </p:txBody>
      </p:sp>
      <p:sp>
        <p:nvSpPr>
          <p:cNvPr id="5" name="Footer Placeholder 4">
            <a:extLst>
              <a:ext uri="{FF2B5EF4-FFF2-40B4-BE49-F238E27FC236}">
                <a16:creationId xmlns:a16="http://schemas.microsoft.com/office/drawing/2014/main" id="{C3B2F002-26F6-A0CF-8CE4-37B8FB6F789E}"/>
              </a:ext>
            </a:extLst>
          </p:cNvPr>
          <p:cNvSpPr>
            <a:spLocks noGrp="1"/>
          </p:cNvSpPr>
          <p:nvPr>
            <p:ph type="ftr" sz="quarter" idx="11"/>
          </p:nvPr>
        </p:nvSpPr>
        <p:spPr/>
        <p:txBody>
          <a:bodyPr/>
          <a:lstStyle/>
          <a:p>
            <a:pPr>
              <a:defRPr/>
            </a:pPr>
            <a:r>
              <a:rPr lang="en-US" dirty="0"/>
              <a:t>Contributed by Himanshu (@nycanshu)</a:t>
            </a:r>
          </a:p>
        </p:txBody>
      </p:sp>
      <p:sp>
        <p:nvSpPr>
          <p:cNvPr id="72710" name="Slide Number Placeholder 5">
            <a:extLst>
              <a:ext uri="{FF2B5EF4-FFF2-40B4-BE49-F238E27FC236}">
                <a16:creationId xmlns:a16="http://schemas.microsoft.com/office/drawing/2014/main" id="{17E4EB65-5F6E-056B-1CE0-D859AEDE18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E30C01-30F9-4D0A-9D0C-8716DE439B9E}" type="slidenum">
              <a:rPr lang="en-US" altLang="en-US">
                <a:solidFill>
                  <a:srgbClr val="898989"/>
                </a:solidFill>
              </a:rPr>
              <a:pPr/>
              <a:t>63</a:t>
            </a:fld>
            <a:endParaRPr lang="en-US" altLang="en-US">
              <a:solidFill>
                <a:srgbClr val="89898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2FCAD59A-7E8E-973B-607F-8EF937E12C07}"/>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DES Design Controversy</a:t>
            </a:r>
          </a:p>
        </p:txBody>
      </p:sp>
      <p:sp>
        <p:nvSpPr>
          <p:cNvPr id="73731" name="Content Placeholder 2">
            <a:extLst>
              <a:ext uri="{FF2B5EF4-FFF2-40B4-BE49-F238E27FC236}">
                <a16:creationId xmlns:a16="http://schemas.microsoft.com/office/drawing/2014/main" id="{89074D1D-13BA-3ABA-D0A7-9214BE2655C7}"/>
              </a:ext>
            </a:extLst>
          </p:cNvPr>
          <p:cNvSpPr>
            <a:spLocks noGrp="1"/>
          </p:cNvSpPr>
          <p:nvPr>
            <p:ph idx="1"/>
          </p:nvPr>
        </p:nvSpPr>
        <p:spPr>
          <a:xfrm>
            <a:off x="1981200" y="914401"/>
            <a:ext cx="8229600" cy="52117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Although DES standard is public, it had considerable controversy over design.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In choice of 56-bit key (vs Lucifer 128-bit).</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Because design criteria were classified.</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Subsequent events and public analysis show in fact design was appropriate.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Use of DES has flourished, especially in financial applications.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Still standardized for legacy application use.</a:t>
            </a:r>
          </a:p>
        </p:txBody>
      </p:sp>
      <p:sp>
        <p:nvSpPr>
          <p:cNvPr id="4" name="Date Placeholder 3">
            <a:extLst>
              <a:ext uri="{FF2B5EF4-FFF2-40B4-BE49-F238E27FC236}">
                <a16:creationId xmlns:a16="http://schemas.microsoft.com/office/drawing/2014/main" id="{BF806EE1-BE11-086A-BD79-66046F7F686E}"/>
              </a:ext>
            </a:extLst>
          </p:cNvPr>
          <p:cNvSpPr>
            <a:spLocks noGrp="1"/>
          </p:cNvSpPr>
          <p:nvPr>
            <p:ph type="dt" sz="quarter" idx="10"/>
          </p:nvPr>
        </p:nvSpPr>
        <p:spPr/>
        <p:txBody>
          <a:bodyPr/>
          <a:lstStyle/>
          <a:p>
            <a:pPr>
              <a:defRPr/>
            </a:pPr>
            <a:fld id="{EAEBEAA1-236D-4446-8609-65526A6C1524}" type="datetime1">
              <a:rPr lang="en-US"/>
              <a:pPr>
                <a:defRPr/>
              </a:pPr>
              <a:t>10/1/2024</a:t>
            </a:fld>
            <a:endParaRPr lang="en-US"/>
          </a:p>
        </p:txBody>
      </p:sp>
      <p:sp>
        <p:nvSpPr>
          <p:cNvPr id="5" name="Footer Placeholder 4">
            <a:extLst>
              <a:ext uri="{FF2B5EF4-FFF2-40B4-BE49-F238E27FC236}">
                <a16:creationId xmlns:a16="http://schemas.microsoft.com/office/drawing/2014/main" id="{1FFAE96B-2F36-F390-8CF4-6B914C86BDE7}"/>
              </a:ext>
            </a:extLst>
          </p:cNvPr>
          <p:cNvSpPr>
            <a:spLocks noGrp="1"/>
          </p:cNvSpPr>
          <p:nvPr>
            <p:ph type="ftr" sz="quarter" idx="11"/>
          </p:nvPr>
        </p:nvSpPr>
        <p:spPr/>
        <p:txBody>
          <a:bodyPr/>
          <a:lstStyle/>
          <a:p>
            <a:pPr>
              <a:defRPr/>
            </a:pPr>
            <a:r>
              <a:rPr lang="en-US" dirty="0"/>
              <a:t>Contributed by Himanshu (@nycanshu)</a:t>
            </a:r>
          </a:p>
        </p:txBody>
      </p:sp>
      <p:sp>
        <p:nvSpPr>
          <p:cNvPr id="73734" name="Slide Number Placeholder 5">
            <a:extLst>
              <a:ext uri="{FF2B5EF4-FFF2-40B4-BE49-F238E27FC236}">
                <a16:creationId xmlns:a16="http://schemas.microsoft.com/office/drawing/2014/main" id="{5BB2B258-4BBD-5465-F60E-D3F44F85FD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D7D4389-612C-4131-B808-1064B3971A3D}" type="slidenum">
              <a:rPr lang="en-US" altLang="en-US">
                <a:solidFill>
                  <a:srgbClr val="898989"/>
                </a:solidFill>
              </a:rPr>
              <a:pPr/>
              <a:t>64</a:t>
            </a:fld>
            <a:endParaRPr lang="en-US" altLang="en-US">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883C3FB8-E83C-2072-50B8-619EF4A8DF22}"/>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DES Encryption Overview</a:t>
            </a:r>
          </a:p>
        </p:txBody>
      </p:sp>
      <p:sp>
        <p:nvSpPr>
          <p:cNvPr id="4" name="Date Placeholder 3">
            <a:extLst>
              <a:ext uri="{FF2B5EF4-FFF2-40B4-BE49-F238E27FC236}">
                <a16:creationId xmlns:a16="http://schemas.microsoft.com/office/drawing/2014/main" id="{80DFB3C1-102E-6E1D-D81D-DD7A4FBC6C0B}"/>
              </a:ext>
            </a:extLst>
          </p:cNvPr>
          <p:cNvSpPr>
            <a:spLocks noGrp="1"/>
          </p:cNvSpPr>
          <p:nvPr>
            <p:ph type="dt" sz="half" idx="10"/>
          </p:nvPr>
        </p:nvSpPr>
        <p:spPr/>
        <p:txBody>
          <a:bodyPr/>
          <a:lstStyle/>
          <a:p>
            <a:pPr>
              <a:defRPr/>
            </a:pPr>
            <a:fld id="{B3BC042C-DE3C-49D1-99D7-CB1A585CBC5F}" type="datetime1">
              <a:rPr lang="en-US"/>
              <a:pPr>
                <a:defRPr/>
              </a:pPr>
              <a:t>10/1/2024</a:t>
            </a:fld>
            <a:endParaRPr lang="en-US" dirty="0"/>
          </a:p>
        </p:txBody>
      </p:sp>
      <p:sp>
        <p:nvSpPr>
          <p:cNvPr id="5" name="Footer Placeholder 4">
            <a:extLst>
              <a:ext uri="{FF2B5EF4-FFF2-40B4-BE49-F238E27FC236}">
                <a16:creationId xmlns:a16="http://schemas.microsoft.com/office/drawing/2014/main" id="{2E2D6A97-9B43-31F0-360A-B4BBF0FF4F89}"/>
              </a:ext>
            </a:extLst>
          </p:cNvPr>
          <p:cNvSpPr>
            <a:spLocks noGrp="1"/>
          </p:cNvSpPr>
          <p:nvPr>
            <p:ph type="ftr" sz="quarter" idx="11"/>
          </p:nvPr>
        </p:nvSpPr>
        <p:spPr/>
        <p:txBody>
          <a:bodyPr/>
          <a:lstStyle/>
          <a:p>
            <a:pPr>
              <a:defRPr/>
            </a:pPr>
            <a:r>
              <a:rPr lang="en-US" dirty="0"/>
              <a:t>Contributed by Himanshu (@nycanshu)</a:t>
            </a:r>
          </a:p>
        </p:txBody>
      </p:sp>
      <p:sp>
        <p:nvSpPr>
          <p:cNvPr id="74758" name="Slide Number Placeholder 5">
            <a:extLst>
              <a:ext uri="{FF2B5EF4-FFF2-40B4-BE49-F238E27FC236}">
                <a16:creationId xmlns:a16="http://schemas.microsoft.com/office/drawing/2014/main" id="{8530805F-7165-4311-ECCB-E24DEE08862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E51A7F-2126-48C3-BA71-D1398115F940}" type="slidenum">
              <a:rPr lang="en-US" altLang="en-US">
                <a:solidFill>
                  <a:srgbClr val="898989"/>
                </a:solidFill>
              </a:rPr>
              <a:pPr/>
              <a:t>65</a:t>
            </a:fld>
            <a:endParaRPr lang="en-US" altLang="en-US">
              <a:solidFill>
                <a:srgbClr val="898989"/>
              </a:solidFill>
            </a:endParaRPr>
          </a:p>
        </p:txBody>
      </p:sp>
      <p:pic>
        <p:nvPicPr>
          <p:cNvPr id="74759" name="Picture 2">
            <a:extLst>
              <a:ext uri="{FF2B5EF4-FFF2-40B4-BE49-F238E27FC236}">
                <a16:creationId xmlns:a16="http://schemas.microsoft.com/office/drawing/2014/main" id="{D90A62EE-D03F-EF8A-6445-13948A0F1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990600"/>
            <a:ext cx="7162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161D269E-A379-49BB-ABBE-C1BC54323279}"/>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Permutations in DES</a:t>
            </a:r>
          </a:p>
        </p:txBody>
      </p:sp>
      <p:sp>
        <p:nvSpPr>
          <p:cNvPr id="75779" name="Content Placeholder 2">
            <a:extLst>
              <a:ext uri="{FF2B5EF4-FFF2-40B4-BE49-F238E27FC236}">
                <a16:creationId xmlns:a16="http://schemas.microsoft.com/office/drawing/2014/main" id="{9F8F565F-65FA-6950-80D9-0888136392D2}"/>
              </a:ext>
            </a:extLst>
          </p:cNvPr>
          <p:cNvSpPr>
            <a:spLocks noGrp="1"/>
          </p:cNvSpPr>
          <p:nvPr>
            <p:ph idx="1"/>
          </p:nvPr>
        </p:nvSpPr>
        <p:spPr>
          <a:xfrm>
            <a:off x="1981200" y="762001"/>
            <a:ext cx="8229600" cy="53641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Two permutation functions are indeed the inverse of each other, consider the following 64-bit input M:</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where Mi is a binary digit. Then the permutation X = IP(M) is as follows:</a:t>
            </a:r>
          </a:p>
          <a:p>
            <a:pPr marL="0" indent="1588" algn="just">
              <a:lnSpc>
                <a:spcPct val="150000"/>
              </a:lnSpc>
              <a:spcBef>
                <a:spcPct val="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a:p>
            <a:pPr marL="0" indent="1588" algn="just">
              <a:lnSpc>
                <a:spcPct val="150000"/>
              </a:lnSpc>
              <a:spcBef>
                <a:spcPct val="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a:p>
            <a:pPr marL="0" indent="1588" algn="just">
              <a:lnSpc>
                <a:spcPct val="150000"/>
              </a:lnSpc>
              <a:spcBef>
                <a:spcPct val="0"/>
              </a:spcBef>
              <a:buNone/>
            </a:pPr>
            <a:endParaRPr lang="en-US" altLang="en-US"/>
          </a:p>
          <a:p>
            <a:pPr marL="0" indent="1588" algn="just">
              <a:lnSpc>
                <a:spcPct val="150000"/>
              </a:lnSpc>
              <a:spcBef>
                <a:spcPct val="0"/>
              </a:spcBef>
              <a:buNone/>
            </a:pPr>
            <a:endParaRPr lang="en-US" altLang="en-US"/>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If we then take the inverse permutation Y = IP</a:t>
            </a:r>
            <a:r>
              <a:rPr lang="en-US" altLang="en-US" sz="2200" baseline="30000">
                <a:latin typeface="Times New Roman" panose="02020603050405020304" pitchFamily="18" charset="0"/>
                <a:cs typeface="Times New Roman" panose="02020603050405020304" pitchFamily="18" charset="0"/>
              </a:rPr>
              <a:t>-1</a:t>
            </a:r>
            <a:r>
              <a:rPr lang="en-US" altLang="en-US" sz="2200">
                <a:latin typeface="Times New Roman" panose="02020603050405020304" pitchFamily="18" charset="0"/>
                <a:cs typeface="Times New Roman" panose="02020603050405020304" pitchFamily="18" charset="0"/>
              </a:rPr>
              <a:t>(X) = IP</a:t>
            </a:r>
            <a:r>
              <a:rPr lang="en-US" altLang="en-US" sz="2200" baseline="30000">
                <a:latin typeface="Times New Roman" panose="02020603050405020304" pitchFamily="18" charset="0"/>
                <a:cs typeface="Times New Roman" panose="02020603050405020304" pitchFamily="18" charset="0"/>
              </a:rPr>
              <a:t>-1</a:t>
            </a:r>
            <a:r>
              <a:rPr lang="en-US" altLang="en-US" sz="2200">
                <a:latin typeface="Times New Roman" panose="02020603050405020304" pitchFamily="18" charset="0"/>
                <a:cs typeface="Times New Roman" panose="02020603050405020304" pitchFamily="18" charset="0"/>
              </a:rPr>
              <a:t>(IP(M)), it can be seen that the original ordering of the bits is restored.</a:t>
            </a:r>
          </a:p>
        </p:txBody>
      </p:sp>
      <p:sp>
        <p:nvSpPr>
          <p:cNvPr id="4" name="Date Placeholder 3">
            <a:extLst>
              <a:ext uri="{FF2B5EF4-FFF2-40B4-BE49-F238E27FC236}">
                <a16:creationId xmlns:a16="http://schemas.microsoft.com/office/drawing/2014/main" id="{DFB4C074-F84C-1761-C5A2-DBC42C46A2F6}"/>
              </a:ext>
            </a:extLst>
          </p:cNvPr>
          <p:cNvSpPr>
            <a:spLocks noGrp="1"/>
          </p:cNvSpPr>
          <p:nvPr>
            <p:ph type="dt" sz="half" idx="10"/>
          </p:nvPr>
        </p:nvSpPr>
        <p:spPr/>
        <p:txBody>
          <a:bodyPr/>
          <a:lstStyle/>
          <a:p>
            <a:pPr>
              <a:defRPr/>
            </a:pPr>
            <a:fld id="{5C0F7290-2622-487D-BB5D-9FB6C1C9AB1D}" type="datetime1">
              <a:rPr lang="en-US"/>
              <a:pPr>
                <a:defRPr/>
              </a:pPr>
              <a:t>10/1/2024</a:t>
            </a:fld>
            <a:endParaRPr lang="en-US" dirty="0"/>
          </a:p>
        </p:txBody>
      </p:sp>
      <p:sp>
        <p:nvSpPr>
          <p:cNvPr id="5" name="Footer Placeholder 4">
            <a:extLst>
              <a:ext uri="{FF2B5EF4-FFF2-40B4-BE49-F238E27FC236}">
                <a16:creationId xmlns:a16="http://schemas.microsoft.com/office/drawing/2014/main" id="{079D2431-50A6-46E7-0996-0AE1C608E4CF}"/>
              </a:ext>
            </a:extLst>
          </p:cNvPr>
          <p:cNvSpPr>
            <a:spLocks noGrp="1"/>
          </p:cNvSpPr>
          <p:nvPr>
            <p:ph type="ftr" sz="quarter" idx="11"/>
          </p:nvPr>
        </p:nvSpPr>
        <p:spPr/>
        <p:txBody>
          <a:bodyPr/>
          <a:lstStyle/>
          <a:p>
            <a:pPr>
              <a:defRPr/>
            </a:pPr>
            <a:r>
              <a:rPr lang="en-US" dirty="0"/>
              <a:t>Contributed by Himanshu (@nycanshu)</a:t>
            </a:r>
          </a:p>
        </p:txBody>
      </p:sp>
      <p:sp>
        <p:nvSpPr>
          <p:cNvPr id="75782" name="Slide Number Placeholder 5">
            <a:extLst>
              <a:ext uri="{FF2B5EF4-FFF2-40B4-BE49-F238E27FC236}">
                <a16:creationId xmlns:a16="http://schemas.microsoft.com/office/drawing/2014/main" id="{C812149B-C3E2-D1B0-A624-598A838E854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AA9F7F-FDFB-479C-A663-97237101E63F}" type="slidenum">
              <a:rPr lang="en-US" altLang="en-US">
                <a:solidFill>
                  <a:srgbClr val="898989"/>
                </a:solidFill>
              </a:rPr>
              <a:pPr/>
              <a:t>66</a:t>
            </a:fld>
            <a:endParaRPr lang="en-US" altLang="en-US">
              <a:solidFill>
                <a:srgbClr val="898989"/>
              </a:solidFill>
            </a:endParaRPr>
          </a:p>
        </p:txBody>
      </p:sp>
      <p:pic>
        <p:nvPicPr>
          <p:cNvPr id="75783" name="Picture 2">
            <a:extLst>
              <a:ext uri="{FF2B5EF4-FFF2-40B4-BE49-F238E27FC236}">
                <a16:creationId xmlns:a16="http://schemas.microsoft.com/office/drawing/2014/main" id="{44C1E5CA-668D-EBB3-D5D3-24BDF8859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43200"/>
            <a:ext cx="3886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3">
            <a:extLst>
              <a:ext uri="{FF2B5EF4-FFF2-40B4-BE49-F238E27FC236}">
                <a16:creationId xmlns:a16="http://schemas.microsoft.com/office/drawing/2014/main" id="{7B9CF279-EFD1-7D00-48A6-D2AC3BF76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743200"/>
            <a:ext cx="4114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B4924C69-A843-A043-4FF3-0206041B6B6A}"/>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Permutations in DES</a:t>
            </a:r>
          </a:p>
        </p:txBody>
      </p:sp>
      <p:sp>
        <p:nvSpPr>
          <p:cNvPr id="76803" name="Content Placeholder 2">
            <a:extLst>
              <a:ext uri="{FF2B5EF4-FFF2-40B4-BE49-F238E27FC236}">
                <a16:creationId xmlns:a16="http://schemas.microsoft.com/office/drawing/2014/main" id="{E6EC74CF-2AC8-A239-82F0-3E406998EBF9}"/>
              </a:ext>
            </a:extLst>
          </p:cNvPr>
          <p:cNvSpPr>
            <a:spLocks noGrp="1"/>
          </p:cNvSpPr>
          <p:nvPr>
            <p:ph idx="1"/>
          </p:nvPr>
        </p:nvSpPr>
        <p:spPr>
          <a:xfrm>
            <a:off x="1981200" y="838201"/>
            <a:ext cx="8229600" cy="52879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First step of the data computation.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IP reorders the input data bits.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Even bits to LH half, odd bits to RH half.</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Quite regular in structure (easy in h/w).</a:t>
            </a:r>
          </a:p>
        </p:txBody>
      </p:sp>
      <p:sp>
        <p:nvSpPr>
          <p:cNvPr id="4" name="Date Placeholder 3">
            <a:extLst>
              <a:ext uri="{FF2B5EF4-FFF2-40B4-BE49-F238E27FC236}">
                <a16:creationId xmlns:a16="http://schemas.microsoft.com/office/drawing/2014/main" id="{BF801EDD-FF4D-F3B9-AD51-86D92BA7D567}"/>
              </a:ext>
            </a:extLst>
          </p:cNvPr>
          <p:cNvSpPr>
            <a:spLocks noGrp="1"/>
          </p:cNvSpPr>
          <p:nvPr>
            <p:ph type="dt" sz="half" idx="10"/>
          </p:nvPr>
        </p:nvSpPr>
        <p:spPr/>
        <p:txBody>
          <a:bodyPr/>
          <a:lstStyle/>
          <a:p>
            <a:pPr>
              <a:defRPr/>
            </a:pPr>
            <a:fld id="{F97C0C44-52FF-4D98-AB75-524E8169A00B}" type="datetime1">
              <a:rPr lang="en-US"/>
              <a:pPr>
                <a:defRPr/>
              </a:pPr>
              <a:t>10/1/2024</a:t>
            </a:fld>
            <a:endParaRPr lang="en-US"/>
          </a:p>
        </p:txBody>
      </p:sp>
      <p:sp>
        <p:nvSpPr>
          <p:cNvPr id="5" name="Footer Placeholder 4">
            <a:extLst>
              <a:ext uri="{FF2B5EF4-FFF2-40B4-BE49-F238E27FC236}">
                <a16:creationId xmlns:a16="http://schemas.microsoft.com/office/drawing/2014/main" id="{6994AFFD-633D-6B02-E1AA-C9581BCC1430}"/>
              </a:ext>
            </a:extLst>
          </p:cNvPr>
          <p:cNvSpPr>
            <a:spLocks noGrp="1"/>
          </p:cNvSpPr>
          <p:nvPr>
            <p:ph type="ftr" sz="quarter" idx="11"/>
          </p:nvPr>
        </p:nvSpPr>
        <p:spPr/>
        <p:txBody>
          <a:bodyPr/>
          <a:lstStyle/>
          <a:p>
            <a:pPr>
              <a:defRPr/>
            </a:pPr>
            <a:r>
              <a:rPr lang="en-US" dirty="0"/>
              <a:t>Contributed by Himanshu (@nycanshu)</a:t>
            </a:r>
          </a:p>
        </p:txBody>
      </p:sp>
      <p:sp>
        <p:nvSpPr>
          <p:cNvPr id="76806" name="Slide Number Placeholder 5">
            <a:extLst>
              <a:ext uri="{FF2B5EF4-FFF2-40B4-BE49-F238E27FC236}">
                <a16:creationId xmlns:a16="http://schemas.microsoft.com/office/drawing/2014/main" id="{5CF6EFB0-3618-D0BB-818A-BE7F16ADBC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52E6CA-2DB1-4ABE-BCFC-7463ECA24681}" type="slidenum">
              <a:rPr lang="en-US" altLang="en-US">
                <a:solidFill>
                  <a:srgbClr val="898989"/>
                </a:solidFill>
              </a:rPr>
              <a:pPr/>
              <a:t>67</a:t>
            </a:fld>
            <a:endParaRPr lang="en-US" altLang="en-US">
              <a:solidFill>
                <a:srgbClr val="898989"/>
              </a:solidFill>
            </a:endParaRPr>
          </a:p>
        </p:txBody>
      </p:sp>
      <p:pic>
        <p:nvPicPr>
          <p:cNvPr id="76807" name="Picture 3">
            <a:extLst>
              <a:ext uri="{FF2B5EF4-FFF2-40B4-BE49-F238E27FC236}">
                <a16:creationId xmlns:a16="http://schemas.microsoft.com/office/drawing/2014/main" id="{C2BE78F0-1014-4755-824B-981FD5715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828800"/>
            <a:ext cx="2743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4">
            <a:extLst>
              <a:ext uri="{FF2B5EF4-FFF2-40B4-BE49-F238E27FC236}">
                <a16:creationId xmlns:a16="http://schemas.microsoft.com/office/drawing/2014/main" id="{ADE804C9-B5B7-4A85-A26E-6470F924D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52800"/>
            <a:ext cx="2667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9" name="Picture 5">
            <a:extLst>
              <a:ext uri="{FF2B5EF4-FFF2-40B4-BE49-F238E27FC236}">
                <a16:creationId xmlns:a16="http://schemas.microsoft.com/office/drawing/2014/main" id="{1B5C30B1-2457-6CD9-FCFC-136083D8B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52801"/>
            <a:ext cx="2738438"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0" name="Picture 6">
            <a:extLst>
              <a:ext uri="{FF2B5EF4-FFF2-40B4-BE49-F238E27FC236}">
                <a16:creationId xmlns:a16="http://schemas.microsoft.com/office/drawing/2014/main" id="{C3D5C716-4DBB-08A6-3BBB-1EC4F6F65F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584826"/>
            <a:ext cx="2743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825D6A33-2368-AFDD-ECE0-059628823C7E}"/>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DES Round Structure</a:t>
            </a:r>
          </a:p>
        </p:txBody>
      </p:sp>
      <p:sp>
        <p:nvSpPr>
          <p:cNvPr id="77827" name="Content Placeholder 2">
            <a:extLst>
              <a:ext uri="{FF2B5EF4-FFF2-40B4-BE49-F238E27FC236}">
                <a16:creationId xmlns:a16="http://schemas.microsoft.com/office/drawing/2014/main" id="{9D1C4997-C720-BC41-F69B-5853F90773E0}"/>
              </a:ext>
            </a:extLst>
          </p:cNvPr>
          <p:cNvSpPr>
            <a:spLocks noGrp="1"/>
          </p:cNvSpPr>
          <p:nvPr>
            <p:ph idx="1"/>
          </p:nvPr>
        </p:nvSpPr>
        <p:spPr>
          <a:xfrm>
            <a:off x="1981200" y="990601"/>
            <a:ext cx="8229600" cy="5135563"/>
          </a:xfrm>
        </p:spPr>
        <p:txBody>
          <a:bodyPr/>
          <a:lstStyle/>
          <a:p>
            <a:pPr marL="0" indent="1588">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Uses two 32-bit L &amp; R halves as for any Feistel cipher can describe as: Li = Ri–1 and Ri = Li–1 XOR F(Ri–1 , Ki)</a:t>
            </a:r>
          </a:p>
          <a:p>
            <a:pPr marL="0" indent="1588">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F takes 32-bit R half and 48-bit subkey:</a:t>
            </a:r>
          </a:p>
          <a:p>
            <a:pPr marL="0" indent="1588">
              <a:lnSpc>
                <a:spcPct val="150000"/>
              </a:lnSpc>
              <a:spcBef>
                <a:spcPct val="0"/>
              </a:spcBef>
              <a:buNone/>
            </a:pPr>
            <a:r>
              <a:rPr lang="en-US" altLang="en-US" sz="2200">
                <a:latin typeface="Times New Roman" panose="02020603050405020304" pitchFamily="18" charset="0"/>
                <a:cs typeface="Times New Roman" panose="02020603050405020304" pitchFamily="18" charset="0"/>
              </a:rPr>
              <a:t>       - expands R to 48-bits using permutation E.</a:t>
            </a:r>
          </a:p>
          <a:p>
            <a:pPr marL="0" indent="1588">
              <a:lnSpc>
                <a:spcPct val="150000"/>
              </a:lnSpc>
              <a:spcBef>
                <a:spcPct val="0"/>
              </a:spcBef>
              <a:buNone/>
            </a:pPr>
            <a:r>
              <a:rPr lang="en-US" altLang="en-US" sz="2200">
                <a:latin typeface="Times New Roman" panose="02020603050405020304" pitchFamily="18" charset="0"/>
                <a:cs typeface="Times New Roman" panose="02020603050405020304" pitchFamily="18" charset="0"/>
              </a:rPr>
              <a:t>       - adds to subkey using XOR</a:t>
            </a:r>
          </a:p>
          <a:p>
            <a:pPr marL="0" indent="1588">
              <a:lnSpc>
                <a:spcPct val="150000"/>
              </a:lnSpc>
              <a:spcBef>
                <a:spcPct val="0"/>
              </a:spcBef>
              <a:buNone/>
            </a:pPr>
            <a:r>
              <a:rPr lang="en-US" altLang="en-US" sz="2200">
                <a:latin typeface="Times New Roman" panose="02020603050405020304" pitchFamily="18" charset="0"/>
                <a:cs typeface="Times New Roman" panose="02020603050405020304" pitchFamily="18" charset="0"/>
              </a:rPr>
              <a:t>       - passes through 8 S-boxes to get 32-bit result</a:t>
            </a:r>
          </a:p>
          <a:p>
            <a:pPr marL="0" indent="1588">
              <a:lnSpc>
                <a:spcPct val="150000"/>
              </a:lnSpc>
              <a:spcBef>
                <a:spcPct val="0"/>
              </a:spcBef>
              <a:buNone/>
            </a:pPr>
            <a:r>
              <a:rPr lang="en-US" altLang="en-US" sz="2200">
                <a:latin typeface="Times New Roman" panose="02020603050405020304" pitchFamily="18" charset="0"/>
                <a:cs typeface="Times New Roman" panose="02020603050405020304" pitchFamily="18" charset="0"/>
              </a:rPr>
              <a:t>       - finally permutes using 32-bit perm P</a:t>
            </a:r>
          </a:p>
        </p:txBody>
      </p:sp>
      <p:sp>
        <p:nvSpPr>
          <p:cNvPr id="4" name="Date Placeholder 3">
            <a:extLst>
              <a:ext uri="{FF2B5EF4-FFF2-40B4-BE49-F238E27FC236}">
                <a16:creationId xmlns:a16="http://schemas.microsoft.com/office/drawing/2014/main" id="{86DDF9CC-73F5-2D4C-C543-D3079A270F0C}"/>
              </a:ext>
            </a:extLst>
          </p:cNvPr>
          <p:cNvSpPr>
            <a:spLocks noGrp="1"/>
          </p:cNvSpPr>
          <p:nvPr>
            <p:ph type="dt" sz="half" idx="10"/>
          </p:nvPr>
        </p:nvSpPr>
        <p:spPr/>
        <p:txBody>
          <a:bodyPr/>
          <a:lstStyle/>
          <a:p>
            <a:pPr>
              <a:defRPr/>
            </a:pPr>
            <a:fld id="{20937B18-853C-462B-B63C-9D31F7BA6FFD}" type="datetime1">
              <a:rPr lang="en-US"/>
              <a:pPr>
                <a:defRPr/>
              </a:pPr>
              <a:t>10/1/2024</a:t>
            </a:fld>
            <a:endParaRPr lang="en-US"/>
          </a:p>
        </p:txBody>
      </p:sp>
      <p:sp>
        <p:nvSpPr>
          <p:cNvPr id="5" name="Footer Placeholder 4">
            <a:extLst>
              <a:ext uri="{FF2B5EF4-FFF2-40B4-BE49-F238E27FC236}">
                <a16:creationId xmlns:a16="http://schemas.microsoft.com/office/drawing/2014/main" id="{1FCA67BD-A0B5-802C-D008-47AD86E2124F}"/>
              </a:ext>
            </a:extLst>
          </p:cNvPr>
          <p:cNvSpPr>
            <a:spLocks noGrp="1"/>
          </p:cNvSpPr>
          <p:nvPr>
            <p:ph type="ftr" sz="quarter" idx="11"/>
          </p:nvPr>
        </p:nvSpPr>
        <p:spPr/>
        <p:txBody>
          <a:bodyPr/>
          <a:lstStyle/>
          <a:p>
            <a:pPr>
              <a:defRPr/>
            </a:pPr>
            <a:r>
              <a:rPr lang="en-US" dirty="0"/>
              <a:t>Contributed by Himanshu (@nycanshu)</a:t>
            </a:r>
          </a:p>
        </p:txBody>
      </p:sp>
      <p:sp>
        <p:nvSpPr>
          <p:cNvPr id="77830" name="Slide Number Placeholder 5">
            <a:extLst>
              <a:ext uri="{FF2B5EF4-FFF2-40B4-BE49-F238E27FC236}">
                <a16:creationId xmlns:a16="http://schemas.microsoft.com/office/drawing/2014/main" id="{A0661275-9981-EF3E-9C7C-7BC35AD8F47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5AB350-3F93-4AB8-A7E7-3A04E3C03E55}" type="slidenum">
              <a:rPr lang="en-US" altLang="en-US">
                <a:solidFill>
                  <a:srgbClr val="898989"/>
                </a:solidFill>
              </a:rPr>
              <a:pPr/>
              <a:t>68</a:t>
            </a:fld>
            <a:endParaRPr lang="en-US" altLang="en-US">
              <a:solidFill>
                <a:srgbClr val="89898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BBF760F0-EBA1-5110-B717-63FD3F53C262}"/>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Single Round of DES</a:t>
            </a:r>
          </a:p>
        </p:txBody>
      </p:sp>
      <p:sp>
        <p:nvSpPr>
          <p:cNvPr id="4" name="Date Placeholder 3">
            <a:extLst>
              <a:ext uri="{FF2B5EF4-FFF2-40B4-BE49-F238E27FC236}">
                <a16:creationId xmlns:a16="http://schemas.microsoft.com/office/drawing/2014/main" id="{395BA840-6F88-5F13-EF68-020CE2EDEF96}"/>
              </a:ext>
            </a:extLst>
          </p:cNvPr>
          <p:cNvSpPr>
            <a:spLocks noGrp="1"/>
          </p:cNvSpPr>
          <p:nvPr>
            <p:ph type="dt" sz="half" idx="10"/>
          </p:nvPr>
        </p:nvSpPr>
        <p:spPr/>
        <p:txBody>
          <a:bodyPr/>
          <a:lstStyle/>
          <a:p>
            <a:pPr>
              <a:defRPr/>
            </a:pPr>
            <a:fld id="{07C073A3-6A62-4EEA-A3D3-3DA0F0F3A1D4}" type="datetime1">
              <a:rPr lang="en-US"/>
              <a:pPr>
                <a:defRPr/>
              </a:pPr>
              <a:t>10/1/2024</a:t>
            </a:fld>
            <a:endParaRPr lang="en-US"/>
          </a:p>
        </p:txBody>
      </p:sp>
      <p:sp>
        <p:nvSpPr>
          <p:cNvPr id="5" name="Footer Placeholder 4">
            <a:extLst>
              <a:ext uri="{FF2B5EF4-FFF2-40B4-BE49-F238E27FC236}">
                <a16:creationId xmlns:a16="http://schemas.microsoft.com/office/drawing/2014/main" id="{8F831CCD-3079-CF76-D3D4-F5AFF96D2C5A}"/>
              </a:ext>
            </a:extLst>
          </p:cNvPr>
          <p:cNvSpPr>
            <a:spLocks noGrp="1"/>
          </p:cNvSpPr>
          <p:nvPr>
            <p:ph type="ftr" sz="quarter" idx="11"/>
          </p:nvPr>
        </p:nvSpPr>
        <p:spPr/>
        <p:txBody>
          <a:bodyPr/>
          <a:lstStyle/>
          <a:p>
            <a:pPr>
              <a:defRPr/>
            </a:pPr>
            <a:r>
              <a:rPr lang="en-US" dirty="0"/>
              <a:t>Contributed by Himanshu (@nycanshu)</a:t>
            </a:r>
          </a:p>
        </p:txBody>
      </p:sp>
      <p:sp>
        <p:nvSpPr>
          <p:cNvPr id="78854" name="Slide Number Placeholder 5">
            <a:extLst>
              <a:ext uri="{FF2B5EF4-FFF2-40B4-BE49-F238E27FC236}">
                <a16:creationId xmlns:a16="http://schemas.microsoft.com/office/drawing/2014/main" id="{728F47C2-928B-C3A3-5F50-A55037CC6E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01E28A-C3CE-4B27-AE25-3C92D62B37B0}" type="slidenum">
              <a:rPr lang="en-US" altLang="en-US">
                <a:solidFill>
                  <a:srgbClr val="898989"/>
                </a:solidFill>
              </a:rPr>
              <a:pPr/>
              <a:t>69</a:t>
            </a:fld>
            <a:endParaRPr lang="en-US" altLang="en-US">
              <a:solidFill>
                <a:srgbClr val="898989"/>
              </a:solidFill>
            </a:endParaRPr>
          </a:p>
        </p:txBody>
      </p:sp>
      <p:pic>
        <p:nvPicPr>
          <p:cNvPr id="78855" name="Picture 2">
            <a:extLst>
              <a:ext uri="{FF2B5EF4-FFF2-40B4-BE49-F238E27FC236}">
                <a16:creationId xmlns:a16="http://schemas.microsoft.com/office/drawing/2014/main" id="{21929B0B-BD52-9FB3-1A96-EFD4D6E5F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66800"/>
            <a:ext cx="7543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A44FE06-64E0-CC0A-2194-CB9196783BB4}"/>
              </a:ext>
            </a:extLst>
          </p:cNvPr>
          <p:cNvSpPr>
            <a:spLocks noGrp="1"/>
          </p:cNvSpPr>
          <p:nvPr>
            <p:ph type="title"/>
          </p:nvPr>
        </p:nvSpPr>
        <p:spPr>
          <a:xfrm>
            <a:off x="1981200" y="274638"/>
            <a:ext cx="8229600" cy="5635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Computer Security Concepts</a:t>
            </a:r>
            <a:endParaRPr lang="en-US" altLang="en-US" sz="2800"/>
          </a:p>
        </p:txBody>
      </p:sp>
      <p:sp>
        <p:nvSpPr>
          <p:cNvPr id="15363" name="Content Placeholder 2">
            <a:extLst>
              <a:ext uri="{FF2B5EF4-FFF2-40B4-BE49-F238E27FC236}">
                <a16:creationId xmlns:a16="http://schemas.microsoft.com/office/drawing/2014/main" id="{9F055D5C-5BFD-BCAA-5F97-D8A9084290EF}"/>
              </a:ext>
            </a:extLst>
          </p:cNvPr>
          <p:cNvSpPr>
            <a:spLocks noGrp="1"/>
          </p:cNvSpPr>
          <p:nvPr>
            <p:ph idx="1"/>
          </p:nvPr>
        </p:nvSpPr>
        <p:spPr>
          <a:xfrm>
            <a:off x="1981200" y="762000"/>
            <a:ext cx="8229600" cy="5486400"/>
          </a:xfrm>
        </p:spPr>
        <p:txBody>
          <a:bodyPr>
            <a:normAutofit fontScale="92500" lnSpcReduction="10000"/>
          </a:bodyPr>
          <a:lstStyle/>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Confidentiality:</a:t>
            </a:r>
            <a:r>
              <a:rPr lang="en-US" altLang="en-US" sz="2200">
                <a:latin typeface="Times New Roman" panose="02020603050405020304" pitchFamily="18" charset="0"/>
                <a:cs typeface="Times New Roman" panose="02020603050405020304" pitchFamily="18" charset="0"/>
              </a:rPr>
              <a:t> This term covers two related concepts:</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1.Data Confidentiality:</a:t>
            </a:r>
            <a:r>
              <a:rPr lang="en-US" altLang="en-US" sz="2200">
                <a:latin typeface="Times New Roman" panose="02020603050405020304" pitchFamily="18" charset="0"/>
                <a:cs typeface="Times New Roman" panose="02020603050405020304" pitchFamily="18" charset="0"/>
              </a:rPr>
              <a:t> Assures that private or confidential information is not disclosed to unauthorized individuals.</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2.Privacy:</a:t>
            </a:r>
            <a:r>
              <a:rPr lang="en-US" altLang="en-US" sz="2200">
                <a:latin typeface="Times New Roman" panose="02020603050405020304" pitchFamily="18" charset="0"/>
                <a:cs typeface="Times New Roman" panose="02020603050405020304" pitchFamily="18" charset="0"/>
              </a:rPr>
              <a:t> Assures that individuals control or influence on informations related to them.</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Integrity:</a:t>
            </a:r>
            <a:r>
              <a:rPr lang="en-US" altLang="en-US" sz="2200">
                <a:latin typeface="Times New Roman" panose="02020603050405020304" pitchFamily="18" charset="0"/>
                <a:cs typeface="Times New Roman" panose="02020603050405020304" pitchFamily="18" charset="0"/>
              </a:rPr>
              <a:t> This term covers two related concepts:</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1.Data integrity:</a:t>
            </a:r>
            <a:r>
              <a:rPr lang="en-US" altLang="en-US" sz="2200">
                <a:latin typeface="Times New Roman" panose="02020603050405020304" pitchFamily="18" charset="0"/>
                <a:cs typeface="Times New Roman" panose="02020603050405020304" pitchFamily="18" charset="0"/>
              </a:rPr>
              <a:t> Assures that information and programs are changed only in a specified and authorized manner.</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2.System integrity:</a:t>
            </a:r>
            <a:r>
              <a:rPr lang="en-US" altLang="en-US" sz="2200">
                <a:latin typeface="Times New Roman" panose="02020603050405020304" pitchFamily="18" charset="0"/>
                <a:cs typeface="Times New Roman" panose="02020603050405020304" pitchFamily="18" charset="0"/>
              </a:rPr>
              <a:t> Assures that a system performs its intended function in an unimpaired manner.</a:t>
            </a:r>
          </a:p>
          <a:p>
            <a:pPr algn="just" eaLnBrk="1" hangingPunct="1">
              <a:lnSpc>
                <a:spcPct val="150000"/>
              </a:lnSpc>
              <a:spcBef>
                <a:spcPct val="0"/>
              </a:spcBef>
              <a:buFont typeface="Wingdings" panose="05000000000000000000" pitchFamily="2" charset="2"/>
              <a:buChar char="ü"/>
            </a:pPr>
            <a:r>
              <a:rPr lang="en-US" altLang="en-US" sz="2200" b="1">
                <a:latin typeface="Times New Roman" panose="02020603050405020304" pitchFamily="18" charset="0"/>
                <a:cs typeface="Times New Roman" panose="02020603050405020304" pitchFamily="18" charset="0"/>
              </a:rPr>
              <a:t>Availability:</a:t>
            </a:r>
            <a:r>
              <a:rPr lang="en-US" altLang="en-US" sz="2200">
                <a:latin typeface="Times New Roman" panose="02020603050405020304" pitchFamily="18" charset="0"/>
                <a:cs typeface="Times New Roman" panose="02020603050405020304" pitchFamily="18" charset="0"/>
              </a:rPr>
              <a:t> Assures that systems work promptly and service is not denied to authorized users.</a:t>
            </a:r>
          </a:p>
        </p:txBody>
      </p:sp>
      <p:sp>
        <p:nvSpPr>
          <p:cNvPr id="4" name="Date Placeholder 3">
            <a:extLst>
              <a:ext uri="{FF2B5EF4-FFF2-40B4-BE49-F238E27FC236}">
                <a16:creationId xmlns:a16="http://schemas.microsoft.com/office/drawing/2014/main" id="{D92FF29A-2E91-E034-CBD7-87AA93A2DD38}"/>
              </a:ext>
            </a:extLst>
          </p:cNvPr>
          <p:cNvSpPr>
            <a:spLocks noGrp="1"/>
          </p:cNvSpPr>
          <p:nvPr>
            <p:ph type="dt" sz="quarter" idx="10"/>
          </p:nvPr>
        </p:nvSpPr>
        <p:spPr/>
        <p:txBody>
          <a:bodyPr/>
          <a:lstStyle/>
          <a:p>
            <a:pPr>
              <a:defRPr/>
            </a:pPr>
            <a:fld id="{905A3240-C1B3-4BF8-B9EB-91D4438FDDD9}" type="datetime1">
              <a:rPr lang="en-US"/>
              <a:pPr>
                <a:defRPr/>
              </a:pPr>
              <a:t>10/1/2024</a:t>
            </a:fld>
            <a:endParaRPr lang="en-US"/>
          </a:p>
        </p:txBody>
      </p:sp>
      <p:sp>
        <p:nvSpPr>
          <p:cNvPr id="15366" name="Slide Number Placeholder 5">
            <a:extLst>
              <a:ext uri="{FF2B5EF4-FFF2-40B4-BE49-F238E27FC236}">
                <a16:creationId xmlns:a16="http://schemas.microsoft.com/office/drawing/2014/main" id="{6E8D4AEC-8280-B6C3-7795-06C68FD42FC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DECD27-8DF1-4BCE-9C17-7B24B3EE2604}" type="slidenum">
              <a:rPr lang="en-US" altLang="en-US">
                <a:solidFill>
                  <a:srgbClr val="898989"/>
                </a:solidFill>
              </a:rPr>
              <a:pPr/>
              <a:t>7</a:t>
            </a:fld>
            <a:endParaRPr lang="en-US" altLang="en-US">
              <a:solidFill>
                <a:srgbClr val="898989"/>
              </a:solidFill>
            </a:endParaRPr>
          </a:p>
        </p:txBody>
      </p:sp>
      <p:sp>
        <p:nvSpPr>
          <p:cNvPr id="2" name="Footer Placeholder 2">
            <a:extLst>
              <a:ext uri="{FF2B5EF4-FFF2-40B4-BE49-F238E27FC236}">
                <a16:creationId xmlns:a16="http://schemas.microsoft.com/office/drawing/2014/main" id="{8AF60ABE-24A0-679A-DB8D-41A69B7BA761}"/>
              </a:ext>
            </a:extLst>
          </p:cNvPr>
          <p:cNvSpPr txBox="1">
            <a:spLocks/>
          </p:cNvSpPr>
          <p:nvPr/>
        </p:nvSpPr>
        <p:spPr>
          <a:xfrm>
            <a:off x="4228707" y="640079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Contributed by Himanshu (@nycanshu)</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DB88FDA1-FF1C-8E02-7B8B-B9B01F8E14B9}"/>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S-Boxes in DES </a:t>
            </a:r>
          </a:p>
        </p:txBody>
      </p:sp>
      <p:sp>
        <p:nvSpPr>
          <p:cNvPr id="79875" name="Content Placeholder 2">
            <a:extLst>
              <a:ext uri="{FF2B5EF4-FFF2-40B4-BE49-F238E27FC236}">
                <a16:creationId xmlns:a16="http://schemas.microsoft.com/office/drawing/2014/main" id="{E0F2EE67-8943-5966-D4C6-216F31C10790}"/>
              </a:ext>
            </a:extLst>
          </p:cNvPr>
          <p:cNvSpPr>
            <a:spLocks noGrp="1"/>
          </p:cNvSpPr>
          <p:nvPr>
            <p:ph idx="1"/>
          </p:nvPr>
        </p:nvSpPr>
        <p:spPr>
          <a:xfrm>
            <a:off x="1981200" y="685801"/>
            <a:ext cx="8229600" cy="54403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Have eight S-boxes which map 6 to 4 bits each S-box is actually 4 little, 4 bit boxes.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Outer bits 1 &amp; 6 (row bits) select one row of 4.</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Inner bits 2-5 (col bits) are substituted.</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Result is 8 lots of 4 bits, or 32 bits.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Row selection depends on both data &amp; key. Feature known as autoclaving (autokeying).</a:t>
            </a:r>
          </a:p>
        </p:txBody>
      </p:sp>
      <p:sp>
        <p:nvSpPr>
          <p:cNvPr id="4" name="Date Placeholder 3">
            <a:extLst>
              <a:ext uri="{FF2B5EF4-FFF2-40B4-BE49-F238E27FC236}">
                <a16:creationId xmlns:a16="http://schemas.microsoft.com/office/drawing/2014/main" id="{3E375771-2609-54D0-045D-FD8261BB71A5}"/>
              </a:ext>
            </a:extLst>
          </p:cNvPr>
          <p:cNvSpPr>
            <a:spLocks noGrp="1"/>
          </p:cNvSpPr>
          <p:nvPr>
            <p:ph type="dt" sz="half" idx="10"/>
          </p:nvPr>
        </p:nvSpPr>
        <p:spPr/>
        <p:txBody>
          <a:bodyPr/>
          <a:lstStyle/>
          <a:p>
            <a:pPr>
              <a:defRPr/>
            </a:pPr>
            <a:fld id="{5A6F1C66-01BC-4F9B-B8EC-83FF93EA7A5E}" type="datetime1">
              <a:rPr lang="en-US"/>
              <a:pPr>
                <a:defRPr/>
              </a:pPr>
              <a:t>10/1/2024</a:t>
            </a:fld>
            <a:endParaRPr lang="en-US"/>
          </a:p>
        </p:txBody>
      </p:sp>
      <p:sp>
        <p:nvSpPr>
          <p:cNvPr id="5" name="Footer Placeholder 4">
            <a:extLst>
              <a:ext uri="{FF2B5EF4-FFF2-40B4-BE49-F238E27FC236}">
                <a16:creationId xmlns:a16="http://schemas.microsoft.com/office/drawing/2014/main" id="{BCCF5142-B0DE-C821-DD09-6FB2E146C675}"/>
              </a:ext>
            </a:extLst>
          </p:cNvPr>
          <p:cNvSpPr>
            <a:spLocks noGrp="1"/>
          </p:cNvSpPr>
          <p:nvPr>
            <p:ph type="ftr" sz="quarter" idx="11"/>
          </p:nvPr>
        </p:nvSpPr>
        <p:spPr/>
        <p:txBody>
          <a:bodyPr/>
          <a:lstStyle/>
          <a:p>
            <a:pPr>
              <a:defRPr/>
            </a:pPr>
            <a:r>
              <a:rPr lang="en-US" dirty="0"/>
              <a:t>Contributed by Himanshu (@nycanshu)</a:t>
            </a:r>
          </a:p>
        </p:txBody>
      </p:sp>
      <p:sp>
        <p:nvSpPr>
          <p:cNvPr id="79878" name="Slide Number Placeholder 5">
            <a:extLst>
              <a:ext uri="{FF2B5EF4-FFF2-40B4-BE49-F238E27FC236}">
                <a16:creationId xmlns:a16="http://schemas.microsoft.com/office/drawing/2014/main" id="{7AA195F1-BC8F-6DE3-8102-D25E762CCB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268450-8511-46D0-809B-F018B9110D8C}" type="slidenum">
              <a:rPr lang="en-US" altLang="en-US">
                <a:solidFill>
                  <a:srgbClr val="898989"/>
                </a:solidFill>
              </a:rPr>
              <a:pPr/>
              <a:t>70</a:t>
            </a:fld>
            <a:endParaRPr lang="en-US" altLang="en-US">
              <a:solidFill>
                <a:srgbClr val="898989"/>
              </a:solidFill>
            </a:endParaRPr>
          </a:p>
        </p:txBody>
      </p:sp>
      <p:pic>
        <p:nvPicPr>
          <p:cNvPr id="79879" name="Picture 2">
            <a:extLst>
              <a:ext uri="{FF2B5EF4-FFF2-40B4-BE49-F238E27FC236}">
                <a16:creationId xmlns:a16="http://schemas.microsoft.com/office/drawing/2014/main" id="{3CD71887-264C-DBDC-9E77-B151FE7AB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086921"/>
            <a:ext cx="5029200" cy="208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F4DBFCE8-62FE-C6DE-D043-8D69B54C5C82}"/>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Decoding of the Input by S-Box 1</a:t>
            </a:r>
          </a:p>
        </p:txBody>
      </p:sp>
      <p:sp>
        <p:nvSpPr>
          <p:cNvPr id="4" name="Date Placeholder 3">
            <a:extLst>
              <a:ext uri="{FF2B5EF4-FFF2-40B4-BE49-F238E27FC236}">
                <a16:creationId xmlns:a16="http://schemas.microsoft.com/office/drawing/2014/main" id="{CA761BD8-FB82-919E-A2C1-E8F99BB6C253}"/>
              </a:ext>
            </a:extLst>
          </p:cNvPr>
          <p:cNvSpPr>
            <a:spLocks noGrp="1"/>
          </p:cNvSpPr>
          <p:nvPr>
            <p:ph type="dt" sz="half" idx="10"/>
          </p:nvPr>
        </p:nvSpPr>
        <p:spPr/>
        <p:txBody>
          <a:bodyPr/>
          <a:lstStyle/>
          <a:p>
            <a:pPr>
              <a:defRPr/>
            </a:pPr>
            <a:fld id="{E2CB3A11-E8BF-407C-9F71-04B11EC914E6}" type="datetime1">
              <a:rPr lang="en-US"/>
              <a:pPr>
                <a:defRPr/>
              </a:pPr>
              <a:t>10/1/2024</a:t>
            </a:fld>
            <a:endParaRPr lang="en-US"/>
          </a:p>
        </p:txBody>
      </p:sp>
      <p:sp>
        <p:nvSpPr>
          <p:cNvPr id="5" name="Footer Placeholder 4">
            <a:extLst>
              <a:ext uri="{FF2B5EF4-FFF2-40B4-BE49-F238E27FC236}">
                <a16:creationId xmlns:a16="http://schemas.microsoft.com/office/drawing/2014/main" id="{3FB5A7EE-9546-5320-AA2F-9FF821E5FF2F}"/>
              </a:ext>
            </a:extLst>
          </p:cNvPr>
          <p:cNvSpPr>
            <a:spLocks noGrp="1"/>
          </p:cNvSpPr>
          <p:nvPr>
            <p:ph type="ftr" sz="quarter" idx="11"/>
          </p:nvPr>
        </p:nvSpPr>
        <p:spPr/>
        <p:txBody>
          <a:bodyPr/>
          <a:lstStyle/>
          <a:p>
            <a:pPr>
              <a:defRPr/>
            </a:pPr>
            <a:r>
              <a:rPr lang="en-US" dirty="0"/>
              <a:t>Contributed by Himanshu (@nycanshu)</a:t>
            </a:r>
          </a:p>
        </p:txBody>
      </p:sp>
      <p:sp>
        <p:nvSpPr>
          <p:cNvPr id="80902" name="Slide Number Placeholder 5">
            <a:extLst>
              <a:ext uri="{FF2B5EF4-FFF2-40B4-BE49-F238E27FC236}">
                <a16:creationId xmlns:a16="http://schemas.microsoft.com/office/drawing/2014/main" id="{5A3AD9F9-950D-4D06-75BE-1D424E77AD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F35A6F-A701-4C25-9F79-2CAD0CB2E226}" type="slidenum">
              <a:rPr lang="en-US" altLang="en-US">
                <a:solidFill>
                  <a:srgbClr val="898989"/>
                </a:solidFill>
              </a:rPr>
              <a:pPr/>
              <a:t>71</a:t>
            </a:fld>
            <a:endParaRPr lang="en-US" altLang="en-US">
              <a:solidFill>
                <a:srgbClr val="898989"/>
              </a:solidFill>
            </a:endParaRPr>
          </a:p>
        </p:txBody>
      </p:sp>
      <p:pic>
        <p:nvPicPr>
          <p:cNvPr id="80903" name="Picture 4">
            <a:extLst>
              <a:ext uri="{FF2B5EF4-FFF2-40B4-BE49-F238E27FC236}">
                <a16:creationId xmlns:a16="http://schemas.microsoft.com/office/drawing/2014/main" id="{18204BEC-1639-ECDF-E554-8AFFFB60D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143000"/>
            <a:ext cx="7467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Picture 6">
            <a:extLst>
              <a:ext uri="{FF2B5EF4-FFF2-40B4-BE49-F238E27FC236}">
                <a16:creationId xmlns:a16="http://schemas.microsoft.com/office/drawing/2014/main" id="{EAE67EAC-90FD-5962-8035-EF9D3125B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6" y="4740276"/>
            <a:ext cx="49625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B76C5BBE-5F1A-0A5C-0999-BC7414C2F661}"/>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Substitution Boxes S</a:t>
            </a:r>
          </a:p>
        </p:txBody>
      </p:sp>
      <p:sp>
        <p:nvSpPr>
          <p:cNvPr id="4" name="Date Placeholder 3">
            <a:extLst>
              <a:ext uri="{FF2B5EF4-FFF2-40B4-BE49-F238E27FC236}">
                <a16:creationId xmlns:a16="http://schemas.microsoft.com/office/drawing/2014/main" id="{78354A80-CFF4-1817-8039-A684F5B78F20}"/>
              </a:ext>
            </a:extLst>
          </p:cNvPr>
          <p:cNvSpPr>
            <a:spLocks noGrp="1"/>
          </p:cNvSpPr>
          <p:nvPr>
            <p:ph type="dt" sz="half" idx="10"/>
          </p:nvPr>
        </p:nvSpPr>
        <p:spPr/>
        <p:txBody>
          <a:bodyPr/>
          <a:lstStyle/>
          <a:p>
            <a:pPr>
              <a:defRPr/>
            </a:pPr>
            <a:fld id="{8D11A275-B537-4612-AB9A-D107755ED009}" type="datetime1">
              <a:rPr lang="en-US"/>
              <a:pPr>
                <a:defRPr/>
              </a:pPr>
              <a:t>10/1/2024</a:t>
            </a:fld>
            <a:endParaRPr lang="en-US"/>
          </a:p>
        </p:txBody>
      </p:sp>
      <p:sp>
        <p:nvSpPr>
          <p:cNvPr id="5" name="Footer Placeholder 4">
            <a:extLst>
              <a:ext uri="{FF2B5EF4-FFF2-40B4-BE49-F238E27FC236}">
                <a16:creationId xmlns:a16="http://schemas.microsoft.com/office/drawing/2014/main" id="{BAC29013-05ED-A6E3-C3B6-6F475CCB253F}"/>
              </a:ext>
            </a:extLst>
          </p:cNvPr>
          <p:cNvSpPr>
            <a:spLocks noGrp="1"/>
          </p:cNvSpPr>
          <p:nvPr>
            <p:ph type="ftr" sz="quarter" idx="11"/>
          </p:nvPr>
        </p:nvSpPr>
        <p:spPr/>
        <p:txBody>
          <a:bodyPr/>
          <a:lstStyle/>
          <a:p>
            <a:pPr>
              <a:defRPr/>
            </a:pPr>
            <a:r>
              <a:rPr lang="en-US" dirty="0"/>
              <a:t>Contributed by Himanshu (@nycanshu)</a:t>
            </a:r>
          </a:p>
        </p:txBody>
      </p:sp>
      <p:sp>
        <p:nvSpPr>
          <p:cNvPr id="81926" name="Slide Number Placeholder 5">
            <a:extLst>
              <a:ext uri="{FF2B5EF4-FFF2-40B4-BE49-F238E27FC236}">
                <a16:creationId xmlns:a16="http://schemas.microsoft.com/office/drawing/2014/main" id="{C0D3BFDB-6D3D-2EB2-EB45-E4E5C31087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19EF232-625A-4BB0-AC09-10DDDD5F160F}" type="slidenum">
              <a:rPr lang="en-US" altLang="en-US">
                <a:solidFill>
                  <a:srgbClr val="898989"/>
                </a:solidFill>
              </a:rPr>
              <a:pPr/>
              <a:t>72</a:t>
            </a:fld>
            <a:endParaRPr lang="en-US" altLang="en-US">
              <a:solidFill>
                <a:srgbClr val="898989"/>
              </a:solidFill>
            </a:endParaRPr>
          </a:p>
        </p:txBody>
      </p:sp>
      <p:pic>
        <p:nvPicPr>
          <p:cNvPr id="81927" name="Picture 3">
            <a:extLst>
              <a:ext uri="{FF2B5EF4-FFF2-40B4-BE49-F238E27FC236}">
                <a16:creationId xmlns:a16="http://schemas.microsoft.com/office/drawing/2014/main" id="{289F0873-B8BB-72D1-7936-26C57F430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0"/>
            <a:ext cx="4152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8" name="Picture 4">
            <a:extLst>
              <a:ext uri="{FF2B5EF4-FFF2-40B4-BE49-F238E27FC236}">
                <a16:creationId xmlns:a16="http://schemas.microsoft.com/office/drawing/2014/main" id="{24FDAA82-5C77-AD97-64BF-447764553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343150"/>
            <a:ext cx="41624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9" name="Picture 6">
            <a:extLst>
              <a:ext uri="{FF2B5EF4-FFF2-40B4-BE49-F238E27FC236}">
                <a16:creationId xmlns:a16="http://schemas.microsoft.com/office/drawing/2014/main" id="{9BE5995E-069A-084C-3D73-2F19043B4D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733800"/>
            <a:ext cx="4038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0" name="Picture 7">
            <a:extLst>
              <a:ext uri="{FF2B5EF4-FFF2-40B4-BE49-F238E27FC236}">
                <a16:creationId xmlns:a16="http://schemas.microsoft.com/office/drawing/2014/main" id="{E0AE5266-2387-A50B-C9C2-A741C13778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0326" y="1066801"/>
            <a:ext cx="41814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DC0DB267-367F-8102-2676-A123A7DA9473}"/>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DES Key Schedule</a:t>
            </a:r>
          </a:p>
        </p:txBody>
      </p:sp>
      <p:sp>
        <p:nvSpPr>
          <p:cNvPr id="82947" name="Content Placeholder 2">
            <a:extLst>
              <a:ext uri="{FF2B5EF4-FFF2-40B4-BE49-F238E27FC236}">
                <a16:creationId xmlns:a16="http://schemas.microsoft.com/office/drawing/2014/main" id="{687D7323-2BA8-0694-7C55-7F1F69E3A5B4}"/>
              </a:ext>
            </a:extLst>
          </p:cNvPr>
          <p:cNvSpPr>
            <a:spLocks noGrp="1"/>
          </p:cNvSpPr>
          <p:nvPr>
            <p:ph idx="1"/>
          </p:nvPr>
        </p:nvSpPr>
        <p:spPr>
          <a:xfrm>
            <a:off x="1981200" y="838201"/>
            <a:ext cx="8229600" cy="52879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Forms sub-keys used in each round.</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Initial permutation of the key (PC1) which selects 56-bits in two 28-bit halves.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16 stages consisting of rotating each half separately either 1 or 2 places.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Depending on the key rotation schedule K.</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Selecting 24-bits from each half &amp; permuting them by PC2 for use in round function F.</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Note: Practical use issues in h/w vs s/w</a:t>
            </a:r>
          </a:p>
        </p:txBody>
      </p:sp>
      <p:sp>
        <p:nvSpPr>
          <p:cNvPr id="4" name="Date Placeholder 3">
            <a:extLst>
              <a:ext uri="{FF2B5EF4-FFF2-40B4-BE49-F238E27FC236}">
                <a16:creationId xmlns:a16="http://schemas.microsoft.com/office/drawing/2014/main" id="{40525F1D-8500-0E04-C440-F3588380D143}"/>
              </a:ext>
            </a:extLst>
          </p:cNvPr>
          <p:cNvSpPr>
            <a:spLocks noGrp="1"/>
          </p:cNvSpPr>
          <p:nvPr>
            <p:ph type="dt" sz="half" idx="10"/>
          </p:nvPr>
        </p:nvSpPr>
        <p:spPr/>
        <p:txBody>
          <a:bodyPr/>
          <a:lstStyle/>
          <a:p>
            <a:pPr>
              <a:defRPr/>
            </a:pPr>
            <a:fld id="{233B715A-920B-46C4-B897-04174B120537}" type="datetime1">
              <a:rPr lang="en-US"/>
              <a:pPr>
                <a:defRPr/>
              </a:pPr>
              <a:t>10/1/2024</a:t>
            </a:fld>
            <a:endParaRPr lang="en-US"/>
          </a:p>
        </p:txBody>
      </p:sp>
      <p:sp>
        <p:nvSpPr>
          <p:cNvPr id="5" name="Footer Placeholder 4">
            <a:extLst>
              <a:ext uri="{FF2B5EF4-FFF2-40B4-BE49-F238E27FC236}">
                <a16:creationId xmlns:a16="http://schemas.microsoft.com/office/drawing/2014/main" id="{544E3114-1CCF-489F-4892-F30B8FBD9118}"/>
              </a:ext>
            </a:extLst>
          </p:cNvPr>
          <p:cNvSpPr>
            <a:spLocks noGrp="1"/>
          </p:cNvSpPr>
          <p:nvPr>
            <p:ph type="ftr" sz="quarter" idx="11"/>
          </p:nvPr>
        </p:nvSpPr>
        <p:spPr/>
        <p:txBody>
          <a:bodyPr/>
          <a:lstStyle/>
          <a:p>
            <a:pPr>
              <a:defRPr/>
            </a:pPr>
            <a:r>
              <a:rPr lang="en-US" dirty="0"/>
              <a:t>Contributed by Himanshu (@nycanshu)</a:t>
            </a:r>
          </a:p>
        </p:txBody>
      </p:sp>
      <p:sp>
        <p:nvSpPr>
          <p:cNvPr id="82950" name="Slide Number Placeholder 5">
            <a:extLst>
              <a:ext uri="{FF2B5EF4-FFF2-40B4-BE49-F238E27FC236}">
                <a16:creationId xmlns:a16="http://schemas.microsoft.com/office/drawing/2014/main" id="{708B61D6-057D-734F-C47A-AFFE041F41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B912F9-E369-4CCE-B552-0C97A6335484}" type="slidenum">
              <a:rPr lang="en-US" altLang="en-US">
                <a:solidFill>
                  <a:srgbClr val="898989"/>
                </a:solidFill>
              </a:rPr>
              <a:pPr/>
              <a:t>73</a:t>
            </a:fld>
            <a:endParaRPr lang="en-US" altLang="en-US">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80BF6B7E-36E6-FD4B-53BB-7A7F670327E1}"/>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DES Decryption</a:t>
            </a:r>
          </a:p>
        </p:txBody>
      </p:sp>
      <p:sp>
        <p:nvSpPr>
          <p:cNvPr id="83971" name="Content Placeholder 2">
            <a:extLst>
              <a:ext uri="{FF2B5EF4-FFF2-40B4-BE49-F238E27FC236}">
                <a16:creationId xmlns:a16="http://schemas.microsoft.com/office/drawing/2014/main" id="{841010F5-32AA-47DC-6D08-FF27109051F8}"/>
              </a:ext>
            </a:extLst>
          </p:cNvPr>
          <p:cNvSpPr>
            <a:spLocks noGrp="1"/>
          </p:cNvSpPr>
          <p:nvPr>
            <p:ph idx="1"/>
          </p:nvPr>
        </p:nvSpPr>
        <p:spPr>
          <a:xfrm>
            <a:off x="1981200" y="762001"/>
            <a:ext cx="8229600" cy="53641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Decrypt must unwind steps of data computation.</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Similar with Feistel design, do encryption steps again using sub-keys in reverse order (SK16 … SK1).</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IP undoes final FP step of encryption.</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- 1st round with SK16 undoes 16th encrypt round.</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- 16th round with SK1 undoes 1st encrypt round.</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Final FP undoes initial encryption IP.</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Thus recovering original data value.</a:t>
            </a:r>
          </a:p>
          <a:p>
            <a:pPr marL="0" indent="1588" algn="just">
              <a:lnSpc>
                <a:spcPct val="150000"/>
              </a:lnSpc>
              <a:spcBef>
                <a:spcPct val="0"/>
              </a:spcBef>
              <a:buNone/>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770CD1C-B376-75D5-9503-AB59F1213035}"/>
              </a:ext>
            </a:extLst>
          </p:cNvPr>
          <p:cNvSpPr>
            <a:spLocks noGrp="1"/>
          </p:cNvSpPr>
          <p:nvPr>
            <p:ph type="dt" sz="half" idx="10"/>
          </p:nvPr>
        </p:nvSpPr>
        <p:spPr/>
        <p:txBody>
          <a:bodyPr/>
          <a:lstStyle/>
          <a:p>
            <a:pPr>
              <a:defRPr/>
            </a:pPr>
            <a:fld id="{E1CBFFE0-C32A-4DCC-96E7-32245954C82B}" type="datetime1">
              <a:rPr lang="en-US"/>
              <a:pPr>
                <a:defRPr/>
              </a:pPr>
              <a:t>10/1/2024</a:t>
            </a:fld>
            <a:endParaRPr lang="en-US"/>
          </a:p>
        </p:txBody>
      </p:sp>
      <p:sp>
        <p:nvSpPr>
          <p:cNvPr id="5" name="Footer Placeholder 4">
            <a:extLst>
              <a:ext uri="{FF2B5EF4-FFF2-40B4-BE49-F238E27FC236}">
                <a16:creationId xmlns:a16="http://schemas.microsoft.com/office/drawing/2014/main" id="{008BEA36-B676-D2E7-F289-8A30E41A3653}"/>
              </a:ext>
            </a:extLst>
          </p:cNvPr>
          <p:cNvSpPr>
            <a:spLocks noGrp="1"/>
          </p:cNvSpPr>
          <p:nvPr>
            <p:ph type="ftr" sz="quarter" idx="11"/>
          </p:nvPr>
        </p:nvSpPr>
        <p:spPr/>
        <p:txBody>
          <a:bodyPr/>
          <a:lstStyle/>
          <a:p>
            <a:pPr>
              <a:defRPr/>
            </a:pPr>
            <a:r>
              <a:rPr lang="en-US" dirty="0"/>
              <a:t>Contributed by Himanshu (@nycanshu)</a:t>
            </a:r>
          </a:p>
        </p:txBody>
      </p:sp>
      <p:sp>
        <p:nvSpPr>
          <p:cNvPr id="83974" name="Slide Number Placeholder 5">
            <a:extLst>
              <a:ext uri="{FF2B5EF4-FFF2-40B4-BE49-F238E27FC236}">
                <a16:creationId xmlns:a16="http://schemas.microsoft.com/office/drawing/2014/main" id="{9E9684EE-D699-A46D-79A3-1F4AD22102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D1AFD9-5909-4213-AF3E-81AA64767AAD}" type="slidenum">
              <a:rPr lang="en-US" altLang="en-US">
                <a:solidFill>
                  <a:srgbClr val="898989"/>
                </a:solidFill>
              </a:rPr>
              <a:pPr/>
              <a:t>74</a:t>
            </a:fld>
            <a:endParaRPr lang="en-US" altLang="en-US">
              <a:solidFill>
                <a:srgbClr val="898989"/>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3D6F866E-6927-1F79-2CC8-21ED5211D8C6}"/>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Avalanche Effect</a:t>
            </a:r>
          </a:p>
        </p:txBody>
      </p:sp>
      <p:sp>
        <p:nvSpPr>
          <p:cNvPr id="84995" name="Content Placeholder 2">
            <a:extLst>
              <a:ext uri="{FF2B5EF4-FFF2-40B4-BE49-F238E27FC236}">
                <a16:creationId xmlns:a16="http://schemas.microsoft.com/office/drawing/2014/main" id="{1EECD70E-5898-C0D3-61E7-0C1D9BFC3DC4}"/>
              </a:ext>
            </a:extLst>
          </p:cNvPr>
          <p:cNvSpPr>
            <a:spLocks noGrp="1"/>
          </p:cNvSpPr>
          <p:nvPr>
            <p:ph idx="1"/>
          </p:nvPr>
        </p:nvSpPr>
        <p:spPr>
          <a:xfrm>
            <a:off x="1981200" y="762001"/>
            <a:ext cx="8229600" cy="5364163"/>
          </a:xfrm>
        </p:spPr>
        <p:txBody>
          <a:bodyPr>
            <a:normAutofit fontScale="92500"/>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Key desirable property of encryption algorithm.</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A change of one input or key bit results in changing approx half output bits.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Making attempts to “home-in” by guessing keys impossible.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DES exhibits strong avalanche.</a:t>
            </a:r>
          </a:p>
          <a:p>
            <a:pPr marL="0" indent="1588" algn="just">
              <a:lnSpc>
                <a:spcPct val="150000"/>
              </a:lnSpc>
              <a:spcBef>
                <a:spcPct val="0"/>
              </a:spcBef>
              <a:buNone/>
            </a:pPr>
            <a:r>
              <a:rPr lang="en-US" altLang="en-US" sz="2200" b="1">
                <a:latin typeface="Times New Roman" panose="02020603050405020304" pitchFamily="18" charset="0"/>
                <a:cs typeface="Times New Roman" panose="02020603050405020304" pitchFamily="18" charset="0"/>
              </a:rPr>
              <a:t>Strength of DES – Key Size</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56-bit keys have 2</a:t>
            </a:r>
            <a:r>
              <a:rPr lang="en-US" altLang="en-US" sz="2200" baseline="30000">
                <a:latin typeface="Times New Roman" panose="02020603050405020304" pitchFamily="18" charset="0"/>
                <a:cs typeface="Times New Roman" panose="02020603050405020304" pitchFamily="18" charset="0"/>
              </a:rPr>
              <a:t>56</a:t>
            </a:r>
            <a:r>
              <a:rPr lang="en-US" altLang="en-US" sz="2200">
                <a:latin typeface="Times New Roman" panose="02020603050405020304" pitchFamily="18" charset="0"/>
                <a:cs typeface="Times New Roman" panose="02020603050405020304" pitchFamily="18" charset="0"/>
              </a:rPr>
              <a:t> = 7.2 x 10</a:t>
            </a:r>
            <a:r>
              <a:rPr lang="en-US" altLang="en-US" sz="2200" baseline="30000">
                <a:latin typeface="Times New Roman" panose="02020603050405020304" pitchFamily="18" charset="0"/>
                <a:cs typeface="Times New Roman" panose="02020603050405020304" pitchFamily="18" charset="0"/>
              </a:rPr>
              <a:t>16</a:t>
            </a:r>
            <a:r>
              <a:rPr lang="en-US" altLang="en-US" sz="2200">
                <a:latin typeface="Times New Roman" panose="02020603050405020304" pitchFamily="18" charset="0"/>
                <a:cs typeface="Times New Roman" panose="02020603050405020304" pitchFamily="18" charset="0"/>
              </a:rPr>
              <a:t> values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Brute force search looks hard. However recent advances have shown that it is possible to break key:</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in 1997 on Internet in a few months, in 1998 on dedicated h/w (EFF) in a few days and in 1999 above combined in 22hrs!.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Still must be able to recognize plaintext.</a:t>
            </a:r>
          </a:p>
        </p:txBody>
      </p:sp>
      <p:sp>
        <p:nvSpPr>
          <p:cNvPr id="4" name="Date Placeholder 3">
            <a:extLst>
              <a:ext uri="{FF2B5EF4-FFF2-40B4-BE49-F238E27FC236}">
                <a16:creationId xmlns:a16="http://schemas.microsoft.com/office/drawing/2014/main" id="{38F0654A-C155-B89B-CD9D-CABC46117392}"/>
              </a:ext>
            </a:extLst>
          </p:cNvPr>
          <p:cNvSpPr>
            <a:spLocks noGrp="1"/>
          </p:cNvSpPr>
          <p:nvPr>
            <p:ph type="dt" sz="half" idx="10"/>
          </p:nvPr>
        </p:nvSpPr>
        <p:spPr/>
        <p:txBody>
          <a:bodyPr/>
          <a:lstStyle/>
          <a:p>
            <a:pPr>
              <a:defRPr/>
            </a:pPr>
            <a:fld id="{24A94ABD-9A2D-4F5A-B252-7B896A92D337}" type="datetime1">
              <a:rPr lang="en-US"/>
              <a:pPr>
                <a:defRPr/>
              </a:pPr>
              <a:t>10/1/2024</a:t>
            </a:fld>
            <a:endParaRPr lang="en-US"/>
          </a:p>
        </p:txBody>
      </p:sp>
      <p:sp>
        <p:nvSpPr>
          <p:cNvPr id="5" name="Footer Placeholder 4">
            <a:extLst>
              <a:ext uri="{FF2B5EF4-FFF2-40B4-BE49-F238E27FC236}">
                <a16:creationId xmlns:a16="http://schemas.microsoft.com/office/drawing/2014/main" id="{6DFEDABE-C10B-4B53-08F9-63DC134B64B8}"/>
              </a:ext>
            </a:extLst>
          </p:cNvPr>
          <p:cNvSpPr>
            <a:spLocks noGrp="1"/>
          </p:cNvSpPr>
          <p:nvPr>
            <p:ph type="ftr" sz="quarter" idx="11"/>
          </p:nvPr>
        </p:nvSpPr>
        <p:spPr/>
        <p:txBody>
          <a:bodyPr/>
          <a:lstStyle/>
          <a:p>
            <a:pPr>
              <a:defRPr/>
            </a:pPr>
            <a:r>
              <a:rPr lang="en-US" dirty="0"/>
              <a:t>Contributed by Himanshu (@nycanshu)</a:t>
            </a:r>
          </a:p>
        </p:txBody>
      </p:sp>
      <p:sp>
        <p:nvSpPr>
          <p:cNvPr id="84998" name="Slide Number Placeholder 5">
            <a:extLst>
              <a:ext uri="{FF2B5EF4-FFF2-40B4-BE49-F238E27FC236}">
                <a16:creationId xmlns:a16="http://schemas.microsoft.com/office/drawing/2014/main" id="{006A9A38-19F3-5E96-18E9-F66690A2C5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E071B3-4EB9-4C56-A877-E3D4326047B1}" type="slidenum">
              <a:rPr lang="en-US" altLang="en-US">
                <a:solidFill>
                  <a:srgbClr val="898989"/>
                </a:solidFill>
              </a:rPr>
              <a:pPr/>
              <a:t>75</a:t>
            </a:fld>
            <a:endParaRPr lang="en-US" altLang="en-US">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0A220CE5-359B-D1CB-B1FD-614D9CEA24F0}"/>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DES against Analytic Attacks</a:t>
            </a:r>
          </a:p>
        </p:txBody>
      </p:sp>
      <p:sp>
        <p:nvSpPr>
          <p:cNvPr id="86019" name="Content Placeholder 2">
            <a:extLst>
              <a:ext uri="{FF2B5EF4-FFF2-40B4-BE49-F238E27FC236}">
                <a16:creationId xmlns:a16="http://schemas.microsoft.com/office/drawing/2014/main" id="{AF19C8B6-2129-17AD-B683-7C98DE269A1B}"/>
              </a:ext>
            </a:extLst>
          </p:cNvPr>
          <p:cNvSpPr>
            <a:spLocks noGrp="1"/>
          </p:cNvSpPr>
          <p:nvPr>
            <p:ph idx="1"/>
          </p:nvPr>
        </p:nvSpPr>
        <p:spPr>
          <a:xfrm>
            <a:off x="1981200" y="838201"/>
            <a:ext cx="8229600" cy="5287963"/>
          </a:xfrm>
        </p:spPr>
        <p:txBody>
          <a:bodyPr/>
          <a:lstStyle/>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Now have several analytic attacks on DES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These utilize some deep structure of the cipher by gathering information about encryptions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Can eventually recover some/all of the sub-key bits</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If necessary then exhaustively search for the rest</a:t>
            </a:r>
          </a:p>
          <a:p>
            <a:pPr marL="0" indent="1588" algn="just">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 Generally these are statistical attacks which includes:</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differential cryptanalysis</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linear cryptanalysis</a:t>
            </a:r>
          </a:p>
          <a:p>
            <a:pPr marL="0" indent="1588" algn="just">
              <a:lnSpc>
                <a:spcPct val="150000"/>
              </a:lnSpc>
              <a:spcBef>
                <a:spcPct val="0"/>
              </a:spcBef>
              <a:buNone/>
            </a:pPr>
            <a:r>
              <a:rPr lang="en-US" altLang="en-US" sz="2200">
                <a:latin typeface="Times New Roman" panose="02020603050405020304" pitchFamily="18" charset="0"/>
                <a:cs typeface="Times New Roman" panose="02020603050405020304" pitchFamily="18" charset="0"/>
              </a:rPr>
              <a:t>     - related key attacks</a:t>
            </a:r>
          </a:p>
        </p:txBody>
      </p:sp>
      <p:sp>
        <p:nvSpPr>
          <p:cNvPr id="4" name="Date Placeholder 3">
            <a:extLst>
              <a:ext uri="{FF2B5EF4-FFF2-40B4-BE49-F238E27FC236}">
                <a16:creationId xmlns:a16="http://schemas.microsoft.com/office/drawing/2014/main" id="{E83A1978-10C4-88EE-05CE-A36B8C0CA6FC}"/>
              </a:ext>
            </a:extLst>
          </p:cNvPr>
          <p:cNvSpPr>
            <a:spLocks noGrp="1"/>
          </p:cNvSpPr>
          <p:nvPr>
            <p:ph type="dt" sz="half" idx="10"/>
          </p:nvPr>
        </p:nvSpPr>
        <p:spPr/>
        <p:txBody>
          <a:bodyPr/>
          <a:lstStyle/>
          <a:p>
            <a:pPr>
              <a:defRPr/>
            </a:pPr>
            <a:fld id="{F1D4FD83-0321-458D-8BC2-947EF589F803}" type="datetime1">
              <a:rPr lang="en-US"/>
              <a:pPr>
                <a:defRPr/>
              </a:pPr>
              <a:t>10/1/2024</a:t>
            </a:fld>
            <a:endParaRPr lang="en-US"/>
          </a:p>
        </p:txBody>
      </p:sp>
      <p:sp>
        <p:nvSpPr>
          <p:cNvPr id="5" name="Footer Placeholder 4">
            <a:extLst>
              <a:ext uri="{FF2B5EF4-FFF2-40B4-BE49-F238E27FC236}">
                <a16:creationId xmlns:a16="http://schemas.microsoft.com/office/drawing/2014/main" id="{A2C925DE-A491-1E8E-E62B-74C6826C39C4}"/>
              </a:ext>
            </a:extLst>
          </p:cNvPr>
          <p:cNvSpPr>
            <a:spLocks noGrp="1"/>
          </p:cNvSpPr>
          <p:nvPr>
            <p:ph type="ftr" sz="quarter" idx="11"/>
          </p:nvPr>
        </p:nvSpPr>
        <p:spPr/>
        <p:txBody>
          <a:bodyPr/>
          <a:lstStyle/>
          <a:p>
            <a:pPr>
              <a:defRPr/>
            </a:pPr>
            <a:r>
              <a:rPr lang="en-US" dirty="0"/>
              <a:t>Contributed by Himanshu (@nycanshu)</a:t>
            </a:r>
          </a:p>
        </p:txBody>
      </p:sp>
      <p:sp>
        <p:nvSpPr>
          <p:cNvPr id="86022" name="Slide Number Placeholder 5">
            <a:extLst>
              <a:ext uri="{FF2B5EF4-FFF2-40B4-BE49-F238E27FC236}">
                <a16:creationId xmlns:a16="http://schemas.microsoft.com/office/drawing/2014/main" id="{37A45B18-6382-59E5-6732-2C0C8F19C67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26D23DC-D9C2-4B23-A215-22AC6AEB073D}" type="slidenum">
              <a:rPr lang="en-US" altLang="en-US">
                <a:solidFill>
                  <a:srgbClr val="898989"/>
                </a:solidFill>
              </a:rPr>
              <a:pPr/>
              <a:t>76</a:t>
            </a:fld>
            <a:endParaRPr lang="en-US" altLang="en-US">
              <a:solidFill>
                <a:srgbClr val="898989"/>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A53CC6C5-76BA-CA36-D2BF-59AE4A276EE5}"/>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DES against Timing &amp; Cryptanalysis Attacks</a:t>
            </a:r>
            <a:endParaRPr lang="en-US" altLang="en-US" sz="2800"/>
          </a:p>
        </p:txBody>
      </p:sp>
      <p:sp>
        <p:nvSpPr>
          <p:cNvPr id="87043" name="Content Placeholder 2">
            <a:extLst>
              <a:ext uri="{FF2B5EF4-FFF2-40B4-BE49-F238E27FC236}">
                <a16:creationId xmlns:a16="http://schemas.microsoft.com/office/drawing/2014/main" id="{789667C4-929D-5FE0-DDB3-D521DA07483C}"/>
              </a:ext>
            </a:extLst>
          </p:cNvPr>
          <p:cNvSpPr>
            <a:spLocks noGrp="1"/>
          </p:cNvSpPr>
          <p:nvPr>
            <p:ph idx="1"/>
          </p:nvPr>
        </p:nvSpPr>
        <p:spPr>
          <a:xfrm>
            <a:off x="1981200" y="838201"/>
            <a:ext cx="8229600" cy="5287963"/>
          </a:xfrm>
        </p:spPr>
        <p:txBody>
          <a:bodyPr>
            <a:normAutofit lnSpcReduction="10000"/>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Attacks actual implementation of cipher.</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Use knowledge of consequences of implementation to derive information about: Some / all sub-key bits.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Specifically use fact that calculations can take varying times depending on the value of the inputs to it.</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Particularly problematic on smartcards.</a:t>
            </a:r>
          </a:p>
          <a:p>
            <a:pPr algn="just">
              <a:spcBef>
                <a:spcPts val="1200"/>
              </a:spcBef>
              <a:buNone/>
            </a:pPr>
            <a:r>
              <a:rPr lang="en-US" altLang="en-US" sz="2200" b="1">
                <a:latin typeface="Times New Roman" panose="02020603050405020304" pitchFamily="18" charset="0"/>
                <a:cs typeface="Times New Roman" panose="02020603050405020304" pitchFamily="18" charset="0"/>
              </a:rPr>
              <a:t>Differential Cryptanalysis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 statistical attack against Feistel ciphers uses cipher structure not previously used.</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Design of S-P networks has output of function f influenced by both input &amp; key.</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Cannot trace values back through cipher without knowing value of the key.</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Differential cryptanalysis compares two related pairs of encryptions.</a:t>
            </a:r>
          </a:p>
        </p:txBody>
      </p:sp>
      <p:sp>
        <p:nvSpPr>
          <p:cNvPr id="4" name="Date Placeholder 3">
            <a:extLst>
              <a:ext uri="{FF2B5EF4-FFF2-40B4-BE49-F238E27FC236}">
                <a16:creationId xmlns:a16="http://schemas.microsoft.com/office/drawing/2014/main" id="{45838ABA-41AC-D088-CF5D-4E646CBC5FCD}"/>
              </a:ext>
            </a:extLst>
          </p:cNvPr>
          <p:cNvSpPr>
            <a:spLocks noGrp="1"/>
          </p:cNvSpPr>
          <p:nvPr>
            <p:ph type="dt" sz="half" idx="10"/>
          </p:nvPr>
        </p:nvSpPr>
        <p:spPr/>
        <p:txBody>
          <a:bodyPr/>
          <a:lstStyle/>
          <a:p>
            <a:pPr>
              <a:defRPr/>
            </a:pPr>
            <a:fld id="{32E1FE59-D23D-4798-B414-7952A3851C84}" type="datetime1">
              <a:rPr lang="en-US"/>
              <a:pPr>
                <a:defRPr/>
              </a:pPr>
              <a:t>10/1/2024</a:t>
            </a:fld>
            <a:endParaRPr lang="en-US"/>
          </a:p>
        </p:txBody>
      </p:sp>
      <p:sp>
        <p:nvSpPr>
          <p:cNvPr id="5" name="Footer Placeholder 4">
            <a:extLst>
              <a:ext uri="{FF2B5EF4-FFF2-40B4-BE49-F238E27FC236}">
                <a16:creationId xmlns:a16="http://schemas.microsoft.com/office/drawing/2014/main" id="{7356E21C-5938-958A-E3BC-69FC53F06E63}"/>
              </a:ext>
            </a:extLst>
          </p:cNvPr>
          <p:cNvSpPr>
            <a:spLocks noGrp="1"/>
          </p:cNvSpPr>
          <p:nvPr>
            <p:ph type="ftr" sz="quarter" idx="11"/>
          </p:nvPr>
        </p:nvSpPr>
        <p:spPr/>
        <p:txBody>
          <a:bodyPr/>
          <a:lstStyle/>
          <a:p>
            <a:pPr>
              <a:defRPr/>
            </a:pPr>
            <a:r>
              <a:rPr lang="en-US" dirty="0"/>
              <a:t>Contributed by Himanshu (@nycanshu)</a:t>
            </a:r>
          </a:p>
        </p:txBody>
      </p:sp>
      <p:sp>
        <p:nvSpPr>
          <p:cNvPr id="87046" name="Slide Number Placeholder 5">
            <a:extLst>
              <a:ext uri="{FF2B5EF4-FFF2-40B4-BE49-F238E27FC236}">
                <a16:creationId xmlns:a16="http://schemas.microsoft.com/office/drawing/2014/main" id="{AC67BA77-83CD-CF29-15B8-8B17BCB9E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D83B6B6-3034-462B-AADB-B408B98332F1}" type="slidenum">
              <a:rPr lang="en-US" altLang="en-US">
                <a:solidFill>
                  <a:srgbClr val="898989"/>
                </a:solidFill>
              </a:rPr>
              <a:pPr/>
              <a:t>77</a:t>
            </a:fld>
            <a:endParaRPr lang="en-US" altLang="en-US">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34BF232F-5602-7ED1-5091-B6190BDCA8E9}"/>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DES Design Criteria</a:t>
            </a:r>
          </a:p>
        </p:txBody>
      </p:sp>
      <p:sp>
        <p:nvSpPr>
          <p:cNvPr id="88067" name="Content Placeholder 2">
            <a:extLst>
              <a:ext uri="{FF2B5EF4-FFF2-40B4-BE49-F238E27FC236}">
                <a16:creationId xmlns:a16="http://schemas.microsoft.com/office/drawing/2014/main" id="{70FAE59D-468A-1CA0-F049-C4F0D0037390}"/>
              </a:ext>
            </a:extLst>
          </p:cNvPr>
          <p:cNvSpPr>
            <a:spLocks noGrp="1"/>
          </p:cNvSpPr>
          <p:nvPr>
            <p:ph idx="1"/>
          </p:nvPr>
        </p:nvSpPr>
        <p:spPr>
          <a:xfrm>
            <a:off x="1981200" y="838201"/>
            <a:ext cx="8229600" cy="5287963"/>
          </a:xfrm>
        </p:spPr>
        <p:txBody>
          <a:bodyPr/>
          <a:lstStyle/>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as reported by Coppersmith in [COPP94]</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7 criteria for S-boxes provide for</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 non-linearity</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 resistance to differential cryptanalysis</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 good confusion</a:t>
            </a:r>
          </a:p>
          <a:p>
            <a:pPr algn="just" eaLnBrk="1" hangingPunct="1">
              <a:lnSpc>
                <a:spcPct val="150000"/>
              </a:lnSpc>
              <a:spcBef>
                <a:spcPct val="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3 criteria for permutation P provide for</a:t>
            </a:r>
          </a:p>
          <a:p>
            <a:pPr algn="just" eaLnBrk="1" hangingPunct="1">
              <a:lnSpc>
                <a:spcPct val="150000"/>
              </a:lnSpc>
              <a:spcBef>
                <a:spcPct val="0"/>
              </a:spcBef>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 increased diffusion</a:t>
            </a:r>
          </a:p>
        </p:txBody>
      </p:sp>
      <p:sp>
        <p:nvSpPr>
          <p:cNvPr id="4" name="Date Placeholder 3">
            <a:extLst>
              <a:ext uri="{FF2B5EF4-FFF2-40B4-BE49-F238E27FC236}">
                <a16:creationId xmlns:a16="http://schemas.microsoft.com/office/drawing/2014/main" id="{07FEECBE-6688-1990-11BE-C9D1675F749D}"/>
              </a:ext>
            </a:extLst>
          </p:cNvPr>
          <p:cNvSpPr>
            <a:spLocks noGrp="1"/>
          </p:cNvSpPr>
          <p:nvPr>
            <p:ph type="dt" sz="half" idx="10"/>
          </p:nvPr>
        </p:nvSpPr>
        <p:spPr/>
        <p:txBody>
          <a:bodyPr/>
          <a:lstStyle/>
          <a:p>
            <a:pPr>
              <a:defRPr/>
            </a:pPr>
            <a:fld id="{B8A600F0-AACE-4478-88E0-6B8335E23FA7}" type="datetime1">
              <a:rPr lang="en-US"/>
              <a:pPr>
                <a:defRPr/>
              </a:pPr>
              <a:t>10/1/2024</a:t>
            </a:fld>
            <a:endParaRPr lang="en-US"/>
          </a:p>
        </p:txBody>
      </p:sp>
      <p:sp>
        <p:nvSpPr>
          <p:cNvPr id="5" name="Footer Placeholder 4">
            <a:extLst>
              <a:ext uri="{FF2B5EF4-FFF2-40B4-BE49-F238E27FC236}">
                <a16:creationId xmlns:a16="http://schemas.microsoft.com/office/drawing/2014/main" id="{E6D2FABA-13FC-C3D3-058D-D0E924A44ACE}"/>
              </a:ext>
            </a:extLst>
          </p:cNvPr>
          <p:cNvSpPr>
            <a:spLocks noGrp="1"/>
          </p:cNvSpPr>
          <p:nvPr>
            <p:ph type="ftr" sz="quarter" idx="11"/>
          </p:nvPr>
        </p:nvSpPr>
        <p:spPr/>
        <p:txBody>
          <a:bodyPr/>
          <a:lstStyle/>
          <a:p>
            <a:pPr>
              <a:defRPr/>
            </a:pPr>
            <a:r>
              <a:rPr lang="en-US" dirty="0"/>
              <a:t>Contributed by Himanshu (@nycanshu)</a:t>
            </a:r>
          </a:p>
        </p:txBody>
      </p:sp>
      <p:sp>
        <p:nvSpPr>
          <p:cNvPr id="88070" name="Slide Number Placeholder 5">
            <a:extLst>
              <a:ext uri="{FF2B5EF4-FFF2-40B4-BE49-F238E27FC236}">
                <a16:creationId xmlns:a16="http://schemas.microsoft.com/office/drawing/2014/main" id="{602B17EE-A737-83D0-C621-D571F0FA1B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9A70F2-7A0A-4C11-B5EF-5874876399AD}" type="slidenum">
              <a:rPr lang="en-US" altLang="en-US">
                <a:solidFill>
                  <a:srgbClr val="898989"/>
                </a:solidFill>
              </a:rPr>
              <a:pPr/>
              <a:t>78</a:t>
            </a:fld>
            <a:endParaRPr lang="en-US" altLang="en-US">
              <a:solidFill>
                <a:srgbClr val="89898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BC0E4D12-6F00-25FA-92F8-1E6F2D68EE51}"/>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7.Origin of AES</a:t>
            </a:r>
          </a:p>
        </p:txBody>
      </p:sp>
      <p:sp>
        <p:nvSpPr>
          <p:cNvPr id="89091" name="Content Placeholder 2">
            <a:extLst>
              <a:ext uri="{FF2B5EF4-FFF2-40B4-BE49-F238E27FC236}">
                <a16:creationId xmlns:a16="http://schemas.microsoft.com/office/drawing/2014/main" id="{5C9EED15-BA0D-0AC7-04E3-234FF50F3704}"/>
              </a:ext>
            </a:extLst>
          </p:cNvPr>
          <p:cNvSpPr>
            <a:spLocks noGrp="1"/>
          </p:cNvSpPr>
          <p:nvPr>
            <p:ph idx="1"/>
          </p:nvPr>
        </p:nvSpPr>
        <p:spPr>
          <a:xfrm>
            <a:off x="1981200" y="1066801"/>
            <a:ext cx="8229600" cy="5059363"/>
          </a:xfrm>
        </p:spPr>
        <p:txBody>
          <a:bodyPr/>
          <a:lstStyle/>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Clear a replacement for DES was needed have theoretical attacks that can break it.</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Demonstrated exhaustive key search attacks.</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Can use Triple-DES – but slow with small blocks.</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US NIST issued call for ciphers in 1997.</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15 candidates accepted in Jun 98 and 5 were shortlisted in Aug-99.</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Rijndael was selected as the AES in Oct-2000.</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Issued as FIPS PUB 197 standard in Nov-2001.</a:t>
            </a:r>
          </a:p>
          <a:p>
            <a:pPr>
              <a:spcBef>
                <a:spcPts val="1200"/>
              </a:spcBef>
              <a:buNone/>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7F1947B-2732-C163-32B0-39D4CC74E889}"/>
              </a:ext>
            </a:extLst>
          </p:cNvPr>
          <p:cNvSpPr>
            <a:spLocks noGrp="1"/>
          </p:cNvSpPr>
          <p:nvPr>
            <p:ph type="dt" sz="half" idx="10"/>
          </p:nvPr>
        </p:nvSpPr>
        <p:spPr/>
        <p:txBody>
          <a:bodyPr/>
          <a:lstStyle/>
          <a:p>
            <a:pPr>
              <a:defRPr/>
            </a:pPr>
            <a:fld id="{458F923D-873E-47B7-994D-EB6CC7DFBEEA}" type="datetime1">
              <a:rPr lang="en-US"/>
              <a:pPr>
                <a:defRPr/>
              </a:pPr>
              <a:t>10/1/2024</a:t>
            </a:fld>
            <a:endParaRPr lang="en-US"/>
          </a:p>
        </p:txBody>
      </p:sp>
      <p:sp>
        <p:nvSpPr>
          <p:cNvPr id="5" name="Footer Placeholder 4">
            <a:extLst>
              <a:ext uri="{FF2B5EF4-FFF2-40B4-BE49-F238E27FC236}">
                <a16:creationId xmlns:a16="http://schemas.microsoft.com/office/drawing/2014/main" id="{C4E6B7DB-4AB0-9FC9-DAA4-9843CED625D1}"/>
              </a:ext>
            </a:extLst>
          </p:cNvPr>
          <p:cNvSpPr>
            <a:spLocks noGrp="1"/>
          </p:cNvSpPr>
          <p:nvPr>
            <p:ph type="ftr" sz="quarter" idx="11"/>
          </p:nvPr>
        </p:nvSpPr>
        <p:spPr/>
        <p:txBody>
          <a:bodyPr/>
          <a:lstStyle/>
          <a:p>
            <a:pPr>
              <a:defRPr/>
            </a:pPr>
            <a:r>
              <a:rPr lang="en-US" dirty="0"/>
              <a:t>Contributed by Himanshu (@nycanshu)</a:t>
            </a:r>
          </a:p>
        </p:txBody>
      </p:sp>
      <p:sp>
        <p:nvSpPr>
          <p:cNvPr id="89094" name="Slide Number Placeholder 5">
            <a:extLst>
              <a:ext uri="{FF2B5EF4-FFF2-40B4-BE49-F238E27FC236}">
                <a16:creationId xmlns:a16="http://schemas.microsoft.com/office/drawing/2014/main" id="{AA99644D-76A3-3FA3-E964-A79ECF1EF7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181DEE-A92E-4E4E-9550-174B91DF8274}" type="slidenum">
              <a:rPr lang="en-US" altLang="en-US">
                <a:solidFill>
                  <a:srgbClr val="898989"/>
                </a:solidFill>
              </a:rPr>
              <a:pPr/>
              <a:t>79</a:t>
            </a:fld>
            <a:endParaRPr lang="en-US" altLang="en-US">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29EB379-67A5-C2CE-731B-0506C6608814}"/>
              </a:ext>
            </a:extLst>
          </p:cNvPr>
          <p:cNvSpPr>
            <a:spLocks noGrp="1"/>
          </p:cNvSpPr>
          <p:nvPr>
            <p:ph type="title"/>
          </p:nvPr>
        </p:nvSpPr>
        <p:spPr/>
        <p:txBody>
          <a:bodyPr/>
          <a:lstStyle/>
          <a:p>
            <a:r>
              <a:rPr lang="en-IN" altLang="en-US" sz="2000" b="1"/>
              <a:t>Types of Computer security</a:t>
            </a:r>
          </a:p>
        </p:txBody>
      </p:sp>
      <p:sp>
        <p:nvSpPr>
          <p:cNvPr id="3" name="Content Placeholder 2">
            <a:extLst>
              <a:ext uri="{FF2B5EF4-FFF2-40B4-BE49-F238E27FC236}">
                <a16:creationId xmlns:a16="http://schemas.microsoft.com/office/drawing/2014/main" id="{3E0AF6DE-C260-87CE-78F2-25A06B504AB6}"/>
              </a:ext>
            </a:extLst>
          </p:cNvPr>
          <p:cNvSpPr>
            <a:spLocks noGrp="1"/>
          </p:cNvSpPr>
          <p:nvPr>
            <p:ph idx="1"/>
          </p:nvPr>
        </p:nvSpPr>
        <p:spPr>
          <a:xfrm>
            <a:off x="1981200" y="1219201"/>
            <a:ext cx="8229600" cy="4525963"/>
          </a:xfrm>
        </p:spPr>
        <p:txBody>
          <a:bodyPr/>
          <a:lstStyle/>
          <a:p>
            <a:pPr marL="0" indent="0">
              <a:buNone/>
              <a:defRPr/>
            </a:pPr>
            <a:r>
              <a:rPr lang="en-IN" sz="1400" b="1" dirty="0">
                <a:latin typeface="Times New Roman" pitchFamily="18" charset="0"/>
                <a:cs typeface="Times New Roman" pitchFamily="18" charset="0"/>
              </a:rPr>
              <a:t>1. Cyber Security:</a:t>
            </a:r>
            <a:r>
              <a:rPr lang="en-IN" sz="1400" dirty="0">
                <a:latin typeface="Times New Roman" pitchFamily="18" charset="0"/>
                <a:cs typeface="Times New Roman" pitchFamily="18" charset="0"/>
              </a:rPr>
              <a:t> Cyber security means securing our computers, electronic devices, networks , programs, systems from cyber attacks. Cyber attacks are those attacks that happen when our system is connected to the Internet</a:t>
            </a:r>
          </a:p>
          <a:p>
            <a:pPr>
              <a:defRPr/>
            </a:pPr>
            <a:endParaRPr lang="en-IN" sz="1400" dirty="0">
              <a:latin typeface="Times New Roman" pitchFamily="18" charset="0"/>
              <a:cs typeface="Times New Roman" pitchFamily="18" charset="0"/>
            </a:endParaRPr>
          </a:p>
          <a:p>
            <a:pPr marL="0" indent="0">
              <a:buNone/>
              <a:defRPr/>
            </a:pPr>
            <a:r>
              <a:rPr lang="en-IN" sz="1400" b="1" dirty="0"/>
              <a:t>2. Information Security: </a:t>
            </a:r>
            <a:r>
              <a:rPr lang="en-IN" sz="1400" dirty="0"/>
              <a:t>Information security means protecting our system’s information from theft, illegal use and piracy from unauthorized use. Information security has mainly three objectives: confidentiality, integrity, and availability of information.</a:t>
            </a:r>
          </a:p>
          <a:p>
            <a:pPr marL="0" indent="0">
              <a:buNone/>
              <a:defRPr/>
            </a:pPr>
            <a:endParaRPr lang="en-IN" sz="1400" dirty="0">
              <a:latin typeface="Times New Roman" pitchFamily="18" charset="0"/>
              <a:cs typeface="Times New Roman" pitchFamily="18" charset="0"/>
            </a:endParaRPr>
          </a:p>
          <a:p>
            <a:pPr marL="0" indent="0">
              <a:buNone/>
              <a:defRPr/>
            </a:pPr>
            <a:r>
              <a:rPr lang="en-IN" sz="1400" b="1" dirty="0"/>
              <a:t>3. Application Security:</a:t>
            </a:r>
            <a:r>
              <a:rPr lang="en-IN" sz="1400" dirty="0"/>
              <a:t> Application security means securing our applications and data so that they don’t get hacked and also the databases of the applications remain safe and private to the owner itself so that user’s data remains confidential.</a:t>
            </a:r>
          </a:p>
          <a:p>
            <a:pPr marL="0" indent="0">
              <a:buNone/>
              <a:defRPr/>
            </a:pPr>
            <a:endParaRPr lang="en-IN" sz="1400" dirty="0">
              <a:latin typeface="Times New Roman" pitchFamily="18" charset="0"/>
              <a:cs typeface="Times New Roman" pitchFamily="18" charset="0"/>
            </a:endParaRPr>
          </a:p>
          <a:p>
            <a:pPr marL="0" indent="0">
              <a:buNone/>
              <a:defRPr/>
            </a:pPr>
            <a:r>
              <a:rPr lang="en-IN" sz="1400" b="1" dirty="0"/>
              <a:t>4. Network Security:</a:t>
            </a:r>
            <a:r>
              <a:rPr lang="en-IN" sz="1400" dirty="0"/>
              <a:t> Network security means securing a network and protecting the user’s information about who is connected through that network. Over the network hackers steal, the packets of data through sniffing and spoofing attacks, man in the middle attack, </a:t>
            </a:r>
            <a:r>
              <a:rPr lang="en-IN" sz="1400" dirty="0" err="1"/>
              <a:t>etc</a:t>
            </a:r>
            <a:r>
              <a:rPr lang="en-IN" sz="1400" dirty="0"/>
              <a:t>, and misuse the data for their benefits.</a:t>
            </a:r>
          </a:p>
          <a:p>
            <a:pPr marL="0" indent="0">
              <a:buNone/>
              <a:defRPr/>
            </a:pPr>
            <a:endParaRPr lang="en-IN" sz="1400" dirty="0">
              <a:latin typeface="Times New Roman" pitchFamily="18" charset="0"/>
              <a:cs typeface="Times New Roman" pitchFamily="18" charset="0"/>
            </a:endParaRPr>
          </a:p>
          <a:p>
            <a:pPr marL="0" indent="0">
              <a:buNone/>
              <a:defRPr/>
            </a:pPr>
            <a:endParaRPr lang="en-IN" sz="1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B8469821-3BF9-2311-F9A7-FE88F24B1626}"/>
              </a:ext>
            </a:extLst>
          </p:cNvPr>
          <p:cNvSpPr>
            <a:spLocks noGrp="1"/>
          </p:cNvSpPr>
          <p:nvPr>
            <p:ph type="dt" sz="quarter" idx="10"/>
          </p:nvPr>
        </p:nvSpPr>
        <p:spPr/>
        <p:txBody>
          <a:bodyPr/>
          <a:lstStyle/>
          <a:p>
            <a:pPr>
              <a:defRPr/>
            </a:pPr>
            <a:fld id="{98179E50-8B1F-4CA7-8689-E7E6B4DE807E}" type="datetime1">
              <a:rPr lang="en-US" smtClean="0"/>
              <a:pPr>
                <a:defRPr/>
              </a:pPr>
              <a:t>10/1/2024</a:t>
            </a:fld>
            <a:endParaRPr lang="en-US"/>
          </a:p>
        </p:txBody>
      </p:sp>
      <p:sp>
        <p:nvSpPr>
          <p:cNvPr id="16390" name="Slide Number Placeholder 5">
            <a:extLst>
              <a:ext uri="{FF2B5EF4-FFF2-40B4-BE49-F238E27FC236}">
                <a16:creationId xmlns:a16="http://schemas.microsoft.com/office/drawing/2014/main" id="{3BCDACE0-6642-876B-88B1-EA9633DBA8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59840C-C313-46F0-A05B-A9D46CC40DA2}" type="slidenum">
              <a:rPr lang="en-US" altLang="en-US">
                <a:solidFill>
                  <a:srgbClr val="898989"/>
                </a:solidFill>
              </a:rPr>
              <a:pPr/>
              <a:t>8</a:t>
            </a:fld>
            <a:endParaRPr lang="en-US" altLang="en-US">
              <a:solidFill>
                <a:srgbClr val="898989"/>
              </a:solidFill>
            </a:endParaRPr>
          </a:p>
        </p:txBody>
      </p:sp>
      <p:sp>
        <p:nvSpPr>
          <p:cNvPr id="2" name="Footer Placeholder 2">
            <a:extLst>
              <a:ext uri="{FF2B5EF4-FFF2-40B4-BE49-F238E27FC236}">
                <a16:creationId xmlns:a16="http://schemas.microsoft.com/office/drawing/2014/main" id="{B1C69EA6-EB0E-9AAC-B528-3A078AFF5300}"/>
              </a:ext>
            </a:extLst>
          </p:cNvPr>
          <p:cNvSpPr>
            <a:spLocks noGrp="1"/>
          </p:cNvSpPr>
          <p:nvPr>
            <p:ph type="ftr" sz="quarter" idx="11"/>
          </p:nvPr>
        </p:nvSpPr>
        <p:spPr>
          <a:xfrm>
            <a:off x="4038600" y="6356350"/>
            <a:ext cx="4114800" cy="365125"/>
          </a:xfrm>
        </p:spPr>
        <p:txBody>
          <a:bodyPr/>
          <a:lstStyle/>
          <a:p>
            <a:pPr>
              <a:defRPr/>
            </a:pPr>
            <a:r>
              <a:rPr lang="en-US" dirty="0"/>
              <a:t>Contributed by Himanshu (@nycanshu)</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B1D0274F-CAF7-68DB-711E-3AE1A5FE742B}"/>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AES Requirements</a:t>
            </a:r>
          </a:p>
        </p:txBody>
      </p:sp>
      <p:sp>
        <p:nvSpPr>
          <p:cNvPr id="90115" name="Content Placeholder 2">
            <a:extLst>
              <a:ext uri="{FF2B5EF4-FFF2-40B4-BE49-F238E27FC236}">
                <a16:creationId xmlns:a16="http://schemas.microsoft.com/office/drawing/2014/main" id="{0EF68365-EDA1-1D20-F7AC-938461C32150}"/>
              </a:ext>
            </a:extLst>
          </p:cNvPr>
          <p:cNvSpPr>
            <a:spLocks noGrp="1"/>
          </p:cNvSpPr>
          <p:nvPr>
            <p:ph idx="1"/>
          </p:nvPr>
        </p:nvSpPr>
        <p:spPr>
          <a:xfrm>
            <a:off x="1981200" y="1143001"/>
            <a:ext cx="8229600" cy="4983163"/>
          </a:xfrm>
        </p:spPr>
        <p:txBody>
          <a:bodyPr/>
          <a:lstStyle/>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Private key symmetric block cipher 128-bit data, 128/192/256-bit keys</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Stronger &amp; faster than Triple-DES.</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Active life of 20-30 years (+ archival use).</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Provides full specification &amp; design details.</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Supports both C &amp; Java implementations.</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NIST have released all submissions &amp; unclassified analyses.</a:t>
            </a:r>
          </a:p>
          <a:p>
            <a:pPr>
              <a:spcBef>
                <a:spcPts val="120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7515ECE-F982-2502-AEDB-B9D8AC203B95}"/>
              </a:ext>
            </a:extLst>
          </p:cNvPr>
          <p:cNvSpPr>
            <a:spLocks noGrp="1"/>
          </p:cNvSpPr>
          <p:nvPr>
            <p:ph type="dt" sz="half" idx="10"/>
          </p:nvPr>
        </p:nvSpPr>
        <p:spPr/>
        <p:txBody>
          <a:bodyPr/>
          <a:lstStyle/>
          <a:p>
            <a:pPr>
              <a:defRPr/>
            </a:pPr>
            <a:fld id="{F406219B-0627-4DB5-88EF-6292EFF75B38}" type="datetime1">
              <a:rPr lang="en-US"/>
              <a:pPr>
                <a:defRPr/>
              </a:pPr>
              <a:t>10/1/2024</a:t>
            </a:fld>
            <a:endParaRPr lang="en-US"/>
          </a:p>
        </p:txBody>
      </p:sp>
      <p:sp>
        <p:nvSpPr>
          <p:cNvPr id="5" name="Footer Placeholder 4">
            <a:extLst>
              <a:ext uri="{FF2B5EF4-FFF2-40B4-BE49-F238E27FC236}">
                <a16:creationId xmlns:a16="http://schemas.microsoft.com/office/drawing/2014/main" id="{4C8F333F-4831-428C-AAFA-69C075ADD3D9}"/>
              </a:ext>
            </a:extLst>
          </p:cNvPr>
          <p:cNvSpPr>
            <a:spLocks noGrp="1"/>
          </p:cNvSpPr>
          <p:nvPr>
            <p:ph type="ftr" sz="quarter" idx="11"/>
          </p:nvPr>
        </p:nvSpPr>
        <p:spPr/>
        <p:txBody>
          <a:bodyPr/>
          <a:lstStyle/>
          <a:p>
            <a:pPr>
              <a:defRPr/>
            </a:pPr>
            <a:r>
              <a:rPr lang="en-US" dirty="0"/>
              <a:t>Contributed by Himanshu (@nycanshu)</a:t>
            </a:r>
          </a:p>
        </p:txBody>
      </p:sp>
      <p:sp>
        <p:nvSpPr>
          <p:cNvPr id="90118" name="Slide Number Placeholder 5">
            <a:extLst>
              <a:ext uri="{FF2B5EF4-FFF2-40B4-BE49-F238E27FC236}">
                <a16:creationId xmlns:a16="http://schemas.microsoft.com/office/drawing/2014/main" id="{ECADF5D8-CF9A-2B5D-04F3-36E75541FF3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14CB5D-B3DB-4DC8-AFA7-52E705A89B0A}" type="slidenum">
              <a:rPr lang="en-US" altLang="en-US">
                <a:solidFill>
                  <a:srgbClr val="898989"/>
                </a:solidFill>
              </a:rPr>
              <a:pPr/>
              <a:t>80</a:t>
            </a:fld>
            <a:endParaRPr lang="en-US" altLang="en-US">
              <a:solidFill>
                <a:srgbClr val="898989"/>
              </a:solidFill>
            </a:endParaRPr>
          </a:p>
        </p:txBody>
      </p:sp>
      <p:pic>
        <p:nvPicPr>
          <p:cNvPr id="90119" name="Picture 2">
            <a:extLst>
              <a:ext uri="{FF2B5EF4-FFF2-40B4-BE49-F238E27FC236}">
                <a16:creationId xmlns:a16="http://schemas.microsoft.com/office/drawing/2014/main" id="{4AC8F3C0-3D5A-AEA9-D94A-D01C04836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91038"/>
            <a:ext cx="69342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4C2B99EC-0600-B7E3-8A8C-049D54AE17A6}"/>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AES Evaluation Criteria</a:t>
            </a:r>
            <a:endParaRPr lang="en-US" altLang="en-US" sz="2800"/>
          </a:p>
        </p:txBody>
      </p:sp>
      <p:sp>
        <p:nvSpPr>
          <p:cNvPr id="91139" name="Content Placeholder 2">
            <a:extLst>
              <a:ext uri="{FF2B5EF4-FFF2-40B4-BE49-F238E27FC236}">
                <a16:creationId xmlns:a16="http://schemas.microsoft.com/office/drawing/2014/main" id="{36B06554-C45C-3A16-D0B3-8C28B96917B2}"/>
              </a:ext>
            </a:extLst>
          </p:cNvPr>
          <p:cNvSpPr>
            <a:spLocks noGrp="1"/>
          </p:cNvSpPr>
          <p:nvPr>
            <p:ph idx="1"/>
          </p:nvPr>
        </p:nvSpPr>
        <p:spPr>
          <a:xfrm>
            <a:off x="1981200" y="1219201"/>
            <a:ext cx="8229600" cy="4906963"/>
          </a:xfrm>
        </p:spPr>
        <p:txBody>
          <a:bodyPr/>
          <a:lstStyle/>
          <a:p>
            <a:pPr>
              <a:spcBef>
                <a:spcPts val="1200"/>
              </a:spcBef>
              <a:buNone/>
            </a:pPr>
            <a:r>
              <a:rPr lang="en-US" altLang="en-US" sz="2200" b="1">
                <a:latin typeface="Times New Roman" panose="02020603050405020304" pitchFamily="18" charset="0"/>
                <a:cs typeface="Times New Roman" panose="02020603050405020304" pitchFamily="18" charset="0"/>
              </a:rPr>
              <a:t>Initial Criteria</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security – effort to practically cryptanalyse</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cost – computational</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algorithm &amp; implementation characteristics</a:t>
            </a:r>
          </a:p>
          <a:p>
            <a:pPr>
              <a:spcBef>
                <a:spcPts val="1200"/>
              </a:spcBef>
              <a:buNone/>
            </a:pPr>
            <a:r>
              <a:rPr lang="en-US" altLang="en-US" sz="2200" b="1">
                <a:latin typeface="Times New Roman" panose="02020603050405020304" pitchFamily="18" charset="0"/>
                <a:cs typeface="Times New Roman" panose="02020603050405020304" pitchFamily="18" charset="0"/>
              </a:rPr>
              <a:t>Final criteria</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general security</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software &amp; hardware implementation ease</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implementation attacks</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flexibility (in en/decrypt, keying, other factors)</a:t>
            </a:r>
          </a:p>
          <a:p>
            <a:pPr eaLnBrk="1" hangingPunct="1">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8EDD33A-9408-B61D-5F73-8A9B9A352B09}"/>
              </a:ext>
            </a:extLst>
          </p:cNvPr>
          <p:cNvSpPr>
            <a:spLocks noGrp="1"/>
          </p:cNvSpPr>
          <p:nvPr>
            <p:ph type="dt" sz="half" idx="10"/>
          </p:nvPr>
        </p:nvSpPr>
        <p:spPr/>
        <p:txBody>
          <a:bodyPr/>
          <a:lstStyle/>
          <a:p>
            <a:pPr>
              <a:defRPr/>
            </a:pPr>
            <a:fld id="{DC75E9A5-86CE-440B-B7EB-5F7E304DE5C4}" type="datetime1">
              <a:rPr lang="en-US"/>
              <a:pPr>
                <a:defRPr/>
              </a:pPr>
              <a:t>10/1/2024</a:t>
            </a:fld>
            <a:endParaRPr lang="en-US"/>
          </a:p>
        </p:txBody>
      </p:sp>
      <p:sp>
        <p:nvSpPr>
          <p:cNvPr id="5" name="Footer Placeholder 4">
            <a:extLst>
              <a:ext uri="{FF2B5EF4-FFF2-40B4-BE49-F238E27FC236}">
                <a16:creationId xmlns:a16="http://schemas.microsoft.com/office/drawing/2014/main" id="{C0891C68-45CB-DF6F-8D1A-05A51309B98D}"/>
              </a:ext>
            </a:extLst>
          </p:cNvPr>
          <p:cNvSpPr>
            <a:spLocks noGrp="1"/>
          </p:cNvSpPr>
          <p:nvPr>
            <p:ph type="ftr" sz="quarter" idx="11"/>
          </p:nvPr>
        </p:nvSpPr>
        <p:spPr/>
        <p:txBody>
          <a:bodyPr/>
          <a:lstStyle/>
          <a:p>
            <a:pPr>
              <a:defRPr/>
            </a:pPr>
            <a:r>
              <a:rPr lang="en-US" dirty="0"/>
              <a:t>Contributed by Himanshu (@nycanshu)</a:t>
            </a:r>
          </a:p>
        </p:txBody>
      </p:sp>
      <p:sp>
        <p:nvSpPr>
          <p:cNvPr id="91142" name="Slide Number Placeholder 5">
            <a:extLst>
              <a:ext uri="{FF2B5EF4-FFF2-40B4-BE49-F238E27FC236}">
                <a16:creationId xmlns:a16="http://schemas.microsoft.com/office/drawing/2014/main" id="{1E777766-F929-4861-DBB0-B109E0A6F5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EE0BD7-6013-4C1B-8354-95D88DC01EBE}" type="slidenum">
              <a:rPr lang="en-US" altLang="en-US">
                <a:solidFill>
                  <a:srgbClr val="898989"/>
                </a:solidFill>
              </a:rPr>
              <a:pPr/>
              <a:t>81</a:t>
            </a:fld>
            <a:endParaRPr lang="en-US" altLang="en-US">
              <a:solidFill>
                <a:srgbClr val="898989"/>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1F8C248D-A7D1-D981-8A51-E5F37FCA7F0D}"/>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AES Shorlist</a:t>
            </a:r>
          </a:p>
        </p:txBody>
      </p:sp>
      <p:sp>
        <p:nvSpPr>
          <p:cNvPr id="92163" name="Content Placeholder 2">
            <a:extLst>
              <a:ext uri="{FF2B5EF4-FFF2-40B4-BE49-F238E27FC236}">
                <a16:creationId xmlns:a16="http://schemas.microsoft.com/office/drawing/2014/main" id="{2B4D630F-D649-34B0-0210-58FF5B194F30}"/>
              </a:ext>
            </a:extLst>
          </p:cNvPr>
          <p:cNvSpPr>
            <a:spLocks noGrp="1"/>
          </p:cNvSpPr>
          <p:nvPr>
            <p:ph idx="1"/>
          </p:nvPr>
        </p:nvSpPr>
        <p:spPr>
          <a:xfrm>
            <a:off x="1981200" y="1143001"/>
            <a:ext cx="8229600" cy="4983163"/>
          </a:xfrm>
        </p:spPr>
        <p:txBody>
          <a:bodyPr/>
          <a:lstStyle/>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After testing and evaluation, shortlist in Aug-99:</a:t>
            </a:r>
          </a:p>
          <a:p>
            <a:pPr>
              <a:spcBef>
                <a:spcPts val="1200"/>
              </a:spcBef>
              <a:buNone/>
            </a:pPr>
            <a:r>
              <a:rPr lang="en-US" altLang="en-US" sz="2200">
                <a:latin typeface="Times New Roman" panose="02020603050405020304" pitchFamily="18" charset="0"/>
                <a:cs typeface="Times New Roman" panose="02020603050405020304" pitchFamily="18" charset="0"/>
              </a:rPr>
              <a:t>	- MARS (IBM) - complex, fast, high security margin.</a:t>
            </a:r>
          </a:p>
          <a:p>
            <a:pPr>
              <a:spcBef>
                <a:spcPts val="1200"/>
              </a:spcBef>
              <a:buNone/>
            </a:pPr>
            <a:r>
              <a:rPr lang="en-US" altLang="en-US" sz="2200">
                <a:latin typeface="Times New Roman" panose="02020603050405020304" pitchFamily="18" charset="0"/>
                <a:cs typeface="Times New Roman" panose="02020603050405020304" pitchFamily="18" charset="0"/>
              </a:rPr>
              <a:t>	- RC6 (USA) - v. simple, v. fast, low security margin.</a:t>
            </a:r>
          </a:p>
          <a:p>
            <a:pPr>
              <a:spcBef>
                <a:spcPts val="1200"/>
              </a:spcBef>
              <a:buNone/>
            </a:pPr>
            <a:r>
              <a:rPr lang="en-US" altLang="en-US" sz="2200">
                <a:latin typeface="Times New Roman" panose="02020603050405020304" pitchFamily="18" charset="0"/>
                <a:cs typeface="Times New Roman" panose="02020603050405020304" pitchFamily="18" charset="0"/>
              </a:rPr>
              <a:t>	- Rijndael (Belgium) - clean, fast, good security margin.</a:t>
            </a:r>
          </a:p>
          <a:p>
            <a:pPr>
              <a:spcBef>
                <a:spcPts val="1200"/>
              </a:spcBef>
              <a:buNone/>
            </a:pPr>
            <a:r>
              <a:rPr lang="en-US" altLang="en-US" sz="2200">
                <a:latin typeface="Times New Roman" panose="02020603050405020304" pitchFamily="18" charset="0"/>
                <a:cs typeface="Times New Roman" panose="02020603050405020304" pitchFamily="18" charset="0"/>
              </a:rPr>
              <a:t>	- Serpent (Euro) - slow, clean, v. high security margin.</a:t>
            </a:r>
          </a:p>
          <a:p>
            <a:pPr>
              <a:spcBef>
                <a:spcPts val="1200"/>
              </a:spcBef>
              <a:buNone/>
            </a:pPr>
            <a:r>
              <a:rPr lang="en-US" altLang="en-US" sz="2200">
                <a:latin typeface="Times New Roman" panose="02020603050405020304" pitchFamily="18" charset="0"/>
                <a:cs typeface="Times New Roman" panose="02020603050405020304" pitchFamily="18" charset="0"/>
              </a:rPr>
              <a:t>	- Twofish (USA) - complex, v. fast, high security margin.</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Then subject to further analysis &amp; comment saw contrast between algorithms.</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Few complex rounds verses many simple rounds which refined existing ciphers verses new proposals.</a:t>
            </a:r>
          </a:p>
        </p:txBody>
      </p:sp>
      <p:sp>
        <p:nvSpPr>
          <p:cNvPr id="4" name="Date Placeholder 3">
            <a:extLst>
              <a:ext uri="{FF2B5EF4-FFF2-40B4-BE49-F238E27FC236}">
                <a16:creationId xmlns:a16="http://schemas.microsoft.com/office/drawing/2014/main" id="{2D4E7536-DCBD-E354-BE4E-AA47D59F0811}"/>
              </a:ext>
            </a:extLst>
          </p:cNvPr>
          <p:cNvSpPr>
            <a:spLocks noGrp="1"/>
          </p:cNvSpPr>
          <p:nvPr>
            <p:ph type="dt" sz="half" idx="10"/>
          </p:nvPr>
        </p:nvSpPr>
        <p:spPr/>
        <p:txBody>
          <a:bodyPr/>
          <a:lstStyle/>
          <a:p>
            <a:pPr>
              <a:defRPr/>
            </a:pPr>
            <a:fld id="{3017FAFA-6E7E-4C32-A44D-9A7AA6905D3E}" type="datetime1">
              <a:rPr lang="en-US"/>
              <a:pPr>
                <a:defRPr/>
              </a:pPr>
              <a:t>10/1/2024</a:t>
            </a:fld>
            <a:endParaRPr lang="en-US"/>
          </a:p>
        </p:txBody>
      </p:sp>
      <p:sp>
        <p:nvSpPr>
          <p:cNvPr id="5" name="Footer Placeholder 4">
            <a:extLst>
              <a:ext uri="{FF2B5EF4-FFF2-40B4-BE49-F238E27FC236}">
                <a16:creationId xmlns:a16="http://schemas.microsoft.com/office/drawing/2014/main" id="{22A03411-ED1C-C82E-444E-D3B87D921A8A}"/>
              </a:ext>
            </a:extLst>
          </p:cNvPr>
          <p:cNvSpPr>
            <a:spLocks noGrp="1"/>
          </p:cNvSpPr>
          <p:nvPr>
            <p:ph type="ftr" sz="quarter" idx="11"/>
          </p:nvPr>
        </p:nvSpPr>
        <p:spPr/>
        <p:txBody>
          <a:bodyPr/>
          <a:lstStyle/>
          <a:p>
            <a:pPr>
              <a:defRPr/>
            </a:pPr>
            <a:r>
              <a:rPr lang="en-US" dirty="0"/>
              <a:t>Contributed by Himanshu (@nycanshu)</a:t>
            </a:r>
          </a:p>
        </p:txBody>
      </p:sp>
      <p:sp>
        <p:nvSpPr>
          <p:cNvPr id="92166" name="Slide Number Placeholder 5">
            <a:extLst>
              <a:ext uri="{FF2B5EF4-FFF2-40B4-BE49-F238E27FC236}">
                <a16:creationId xmlns:a16="http://schemas.microsoft.com/office/drawing/2014/main" id="{386B4894-EB71-8287-99FB-611AE62DF3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3AFF46-45F3-412E-B511-BF7D052693DE}" type="slidenum">
              <a:rPr lang="en-US" altLang="en-US">
                <a:solidFill>
                  <a:srgbClr val="898989"/>
                </a:solidFill>
              </a:rPr>
              <a:pPr/>
              <a:t>82</a:t>
            </a:fld>
            <a:endParaRPr lang="en-US" altLang="en-US">
              <a:solidFill>
                <a:srgbClr val="898989"/>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F289E864-767A-F5A9-3224-CE1A10727BEF}"/>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The AES Cipher - Rijndael</a:t>
            </a:r>
          </a:p>
        </p:txBody>
      </p:sp>
      <p:sp>
        <p:nvSpPr>
          <p:cNvPr id="93187" name="Content Placeholder 2">
            <a:extLst>
              <a:ext uri="{FF2B5EF4-FFF2-40B4-BE49-F238E27FC236}">
                <a16:creationId xmlns:a16="http://schemas.microsoft.com/office/drawing/2014/main" id="{4FA33DEC-995D-449B-B6E3-4FD74CCACEB6}"/>
              </a:ext>
            </a:extLst>
          </p:cNvPr>
          <p:cNvSpPr>
            <a:spLocks noGrp="1"/>
          </p:cNvSpPr>
          <p:nvPr>
            <p:ph idx="1"/>
          </p:nvPr>
        </p:nvSpPr>
        <p:spPr>
          <a:xfrm>
            <a:off x="1981200" y="914401"/>
            <a:ext cx="8229600" cy="5211763"/>
          </a:xfrm>
        </p:spPr>
        <p:txBody>
          <a:bodyPr>
            <a:normAutofit lnSpcReduction="10000"/>
          </a:bodyPr>
          <a:lstStyle/>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Designed by Rijmen-Daemen in Belgium has 128/192/256 bit keys, 128 bit data.</a:t>
            </a:r>
          </a:p>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An iterative rather than feistel cipher treats data in 4 groups of 4 bytes.</a:t>
            </a:r>
          </a:p>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Operates an entire block in every round.</a:t>
            </a:r>
          </a:p>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Designed to be resistant against known attacks.</a:t>
            </a:r>
          </a:p>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Speed and code compactness on many CPUs &amp; design simplicity</a:t>
            </a:r>
          </a:p>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Has 9/11/13 rounds in which state undergoes:</a:t>
            </a:r>
          </a:p>
          <a:p>
            <a:pPr algn="just">
              <a:spcBef>
                <a:spcPts val="600"/>
              </a:spcBef>
              <a:buNone/>
            </a:pPr>
            <a:r>
              <a:rPr lang="en-US" altLang="en-US" sz="2200">
                <a:latin typeface="Times New Roman" panose="02020603050405020304" pitchFamily="18" charset="0"/>
                <a:cs typeface="Times New Roman" panose="02020603050405020304" pitchFamily="18" charset="0"/>
              </a:rPr>
              <a:t>	– byte substitution (1 S-box used on every byte)</a:t>
            </a:r>
          </a:p>
          <a:p>
            <a:pPr algn="just">
              <a:spcBef>
                <a:spcPts val="600"/>
              </a:spcBef>
              <a:buNone/>
            </a:pPr>
            <a:r>
              <a:rPr lang="en-US" altLang="en-US" sz="2200">
                <a:latin typeface="Times New Roman" panose="02020603050405020304" pitchFamily="18" charset="0"/>
                <a:cs typeface="Times New Roman" panose="02020603050405020304" pitchFamily="18" charset="0"/>
              </a:rPr>
              <a:t>	– shift rows (permute bytes between groups/columns)</a:t>
            </a:r>
          </a:p>
          <a:p>
            <a:pPr algn="just">
              <a:spcBef>
                <a:spcPts val="600"/>
              </a:spcBef>
              <a:buNone/>
            </a:pPr>
            <a:r>
              <a:rPr lang="en-US" altLang="en-US" sz="2200">
                <a:latin typeface="Times New Roman" panose="02020603050405020304" pitchFamily="18" charset="0"/>
                <a:cs typeface="Times New Roman" panose="02020603050405020304" pitchFamily="18" charset="0"/>
              </a:rPr>
              <a:t>	– mix columns (subs using matrix multipy of groups)</a:t>
            </a:r>
          </a:p>
          <a:p>
            <a:pPr algn="just">
              <a:spcBef>
                <a:spcPts val="600"/>
              </a:spcBef>
              <a:buNone/>
            </a:pPr>
            <a:r>
              <a:rPr lang="en-US" altLang="en-US" sz="2200">
                <a:latin typeface="Times New Roman" panose="02020603050405020304" pitchFamily="18" charset="0"/>
                <a:cs typeface="Times New Roman" panose="02020603050405020304" pitchFamily="18" charset="0"/>
              </a:rPr>
              <a:t>	– add round key (XOR state with key material)</a:t>
            </a:r>
          </a:p>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Initial XOR key material &amp; incomplete last round</a:t>
            </a:r>
          </a:p>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All operations can be combined into XOR and table lookups - hence very fast &amp; efficient</a:t>
            </a:r>
          </a:p>
        </p:txBody>
      </p:sp>
      <p:sp>
        <p:nvSpPr>
          <p:cNvPr id="4" name="Date Placeholder 3">
            <a:extLst>
              <a:ext uri="{FF2B5EF4-FFF2-40B4-BE49-F238E27FC236}">
                <a16:creationId xmlns:a16="http://schemas.microsoft.com/office/drawing/2014/main" id="{8696603C-8FFC-9A99-7CB5-8BB73261B0F6}"/>
              </a:ext>
            </a:extLst>
          </p:cNvPr>
          <p:cNvSpPr>
            <a:spLocks noGrp="1"/>
          </p:cNvSpPr>
          <p:nvPr>
            <p:ph type="dt" sz="half" idx="10"/>
          </p:nvPr>
        </p:nvSpPr>
        <p:spPr/>
        <p:txBody>
          <a:bodyPr/>
          <a:lstStyle/>
          <a:p>
            <a:pPr>
              <a:defRPr/>
            </a:pPr>
            <a:fld id="{86836AAC-016C-4E39-82F7-01E2442DAFAE}" type="datetime1">
              <a:rPr lang="en-US"/>
              <a:pPr>
                <a:defRPr/>
              </a:pPr>
              <a:t>10/1/2024</a:t>
            </a:fld>
            <a:endParaRPr lang="en-US"/>
          </a:p>
        </p:txBody>
      </p:sp>
      <p:sp>
        <p:nvSpPr>
          <p:cNvPr id="5" name="Footer Placeholder 4">
            <a:extLst>
              <a:ext uri="{FF2B5EF4-FFF2-40B4-BE49-F238E27FC236}">
                <a16:creationId xmlns:a16="http://schemas.microsoft.com/office/drawing/2014/main" id="{36F329D0-8E68-4A0C-84D7-5306B2030E0E}"/>
              </a:ext>
            </a:extLst>
          </p:cNvPr>
          <p:cNvSpPr>
            <a:spLocks noGrp="1"/>
          </p:cNvSpPr>
          <p:nvPr>
            <p:ph type="ftr" sz="quarter" idx="11"/>
          </p:nvPr>
        </p:nvSpPr>
        <p:spPr/>
        <p:txBody>
          <a:bodyPr/>
          <a:lstStyle/>
          <a:p>
            <a:pPr>
              <a:defRPr/>
            </a:pPr>
            <a:r>
              <a:rPr lang="en-US" dirty="0"/>
              <a:t>Contributed by Himanshu (@nycanshu)</a:t>
            </a:r>
          </a:p>
        </p:txBody>
      </p:sp>
      <p:sp>
        <p:nvSpPr>
          <p:cNvPr id="93190" name="Slide Number Placeholder 5">
            <a:extLst>
              <a:ext uri="{FF2B5EF4-FFF2-40B4-BE49-F238E27FC236}">
                <a16:creationId xmlns:a16="http://schemas.microsoft.com/office/drawing/2014/main" id="{021EC893-059B-2876-0AE7-83CB3EC612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4C01AB-F70E-4C46-8E2A-32F0F91C14A6}" type="slidenum">
              <a:rPr lang="en-US" altLang="en-US">
                <a:solidFill>
                  <a:srgbClr val="898989"/>
                </a:solidFill>
              </a:rPr>
              <a:pPr/>
              <a:t>83</a:t>
            </a:fld>
            <a:endParaRPr lang="en-US" altLang="en-US">
              <a:solidFill>
                <a:srgbClr val="898989"/>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22A7B37D-4242-AD2E-AE0C-6D56DF502A92}"/>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The AES Cipher - Rijndael</a:t>
            </a:r>
            <a:endParaRPr lang="en-US" altLang="en-US" sz="2800"/>
          </a:p>
        </p:txBody>
      </p:sp>
      <p:sp>
        <p:nvSpPr>
          <p:cNvPr id="4" name="Date Placeholder 3">
            <a:extLst>
              <a:ext uri="{FF2B5EF4-FFF2-40B4-BE49-F238E27FC236}">
                <a16:creationId xmlns:a16="http://schemas.microsoft.com/office/drawing/2014/main" id="{8CC5C765-9CCC-F3ED-34CE-9729EC840095}"/>
              </a:ext>
            </a:extLst>
          </p:cNvPr>
          <p:cNvSpPr>
            <a:spLocks noGrp="1"/>
          </p:cNvSpPr>
          <p:nvPr>
            <p:ph type="dt" sz="half" idx="10"/>
          </p:nvPr>
        </p:nvSpPr>
        <p:spPr/>
        <p:txBody>
          <a:bodyPr/>
          <a:lstStyle/>
          <a:p>
            <a:pPr>
              <a:defRPr/>
            </a:pPr>
            <a:fld id="{FB7107F6-D7B0-49CD-A1A6-D401D2D46BA8}" type="datetime1">
              <a:rPr lang="en-US"/>
              <a:pPr>
                <a:defRPr/>
              </a:pPr>
              <a:t>10/1/2024</a:t>
            </a:fld>
            <a:endParaRPr lang="en-US"/>
          </a:p>
        </p:txBody>
      </p:sp>
      <p:sp>
        <p:nvSpPr>
          <p:cNvPr id="5" name="Footer Placeholder 4">
            <a:extLst>
              <a:ext uri="{FF2B5EF4-FFF2-40B4-BE49-F238E27FC236}">
                <a16:creationId xmlns:a16="http://schemas.microsoft.com/office/drawing/2014/main" id="{8CCD4F9D-7B4A-1D4D-E89E-245870C3C005}"/>
              </a:ext>
            </a:extLst>
          </p:cNvPr>
          <p:cNvSpPr>
            <a:spLocks noGrp="1"/>
          </p:cNvSpPr>
          <p:nvPr>
            <p:ph type="ftr" sz="quarter" idx="11"/>
          </p:nvPr>
        </p:nvSpPr>
        <p:spPr/>
        <p:txBody>
          <a:bodyPr/>
          <a:lstStyle/>
          <a:p>
            <a:pPr>
              <a:defRPr/>
            </a:pPr>
            <a:r>
              <a:rPr lang="en-US" dirty="0"/>
              <a:t>Contributed by Himanshu (@nycanshu)</a:t>
            </a:r>
          </a:p>
        </p:txBody>
      </p:sp>
      <p:sp>
        <p:nvSpPr>
          <p:cNvPr id="94214" name="Slide Number Placeholder 5">
            <a:extLst>
              <a:ext uri="{FF2B5EF4-FFF2-40B4-BE49-F238E27FC236}">
                <a16:creationId xmlns:a16="http://schemas.microsoft.com/office/drawing/2014/main" id="{C268D827-5036-78FF-A9EA-716882C4B13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53EC1B-9112-4ABB-BA3D-3E64E1DD6E4C}" type="slidenum">
              <a:rPr lang="en-US" altLang="en-US">
                <a:solidFill>
                  <a:srgbClr val="898989"/>
                </a:solidFill>
              </a:rPr>
              <a:pPr/>
              <a:t>84</a:t>
            </a:fld>
            <a:endParaRPr lang="en-US" altLang="en-US">
              <a:solidFill>
                <a:srgbClr val="898989"/>
              </a:solidFill>
            </a:endParaRPr>
          </a:p>
        </p:txBody>
      </p:sp>
      <p:pic>
        <p:nvPicPr>
          <p:cNvPr id="94215" name="Picture 2">
            <a:extLst>
              <a:ext uri="{FF2B5EF4-FFF2-40B4-BE49-F238E27FC236}">
                <a16:creationId xmlns:a16="http://schemas.microsoft.com/office/drawing/2014/main" id="{7DABF78A-644B-7521-A5B3-D9E4C8163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122576"/>
            <a:ext cx="4864612"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58635C50-8B46-9859-BE30-8BDD0495D6FF}"/>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AES Data Structures</a:t>
            </a:r>
          </a:p>
        </p:txBody>
      </p:sp>
      <p:sp>
        <p:nvSpPr>
          <p:cNvPr id="4" name="Date Placeholder 3">
            <a:extLst>
              <a:ext uri="{FF2B5EF4-FFF2-40B4-BE49-F238E27FC236}">
                <a16:creationId xmlns:a16="http://schemas.microsoft.com/office/drawing/2014/main" id="{96C0B8EE-E7B4-1AD3-F02A-3C45797BBE4C}"/>
              </a:ext>
            </a:extLst>
          </p:cNvPr>
          <p:cNvSpPr>
            <a:spLocks noGrp="1"/>
          </p:cNvSpPr>
          <p:nvPr>
            <p:ph type="dt" sz="half" idx="10"/>
          </p:nvPr>
        </p:nvSpPr>
        <p:spPr/>
        <p:txBody>
          <a:bodyPr/>
          <a:lstStyle/>
          <a:p>
            <a:pPr>
              <a:defRPr/>
            </a:pPr>
            <a:fld id="{527085AB-8BD2-4230-AFE8-81C119223B44}" type="datetime1">
              <a:rPr lang="en-US"/>
              <a:pPr>
                <a:defRPr/>
              </a:pPr>
              <a:t>10/1/2024</a:t>
            </a:fld>
            <a:endParaRPr lang="en-US"/>
          </a:p>
        </p:txBody>
      </p:sp>
      <p:sp>
        <p:nvSpPr>
          <p:cNvPr id="5" name="Footer Placeholder 4">
            <a:extLst>
              <a:ext uri="{FF2B5EF4-FFF2-40B4-BE49-F238E27FC236}">
                <a16:creationId xmlns:a16="http://schemas.microsoft.com/office/drawing/2014/main" id="{02A1519B-8ABD-E837-8C40-715A6B6F5C91}"/>
              </a:ext>
            </a:extLst>
          </p:cNvPr>
          <p:cNvSpPr>
            <a:spLocks noGrp="1"/>
          </p:cNvSpPr>
          <p:nvPr>
            <p:ph type="ftr" sz="quarter" idx="11"/>
          </p:nvPr>
        </p:nvSpPr>
        <p:spPr/>
        <p:txBody>
          <a:bodyPr/>
          <a:lstStyle/>
          <a:p>
            <a:pPr>
              <a:defRPr/>
            </a:pPr>
            <a:r>
              <a:rPr lang="en-US" dirty="0"/>
              <a:t>Contributed by Himanshu (@nycanshu)</a:t>
            </a:r>
          </a:p>
        </p:txBody>
      </p:sp>
      <p:sp>
        <p:nvSpPr>
          <p:cNvPr id="95238" name="Slide Number Placeholder 5">
            <a:extLst>
              <a:ext uri="{FF2B5EF4-FFF2-40B4-BE49-F238E27FC236}">
                <a16:creationId xmlns:a16="http://schemas.microsoft.com/office/drawing/2014/main" id="{2C060E0D-BB11-F307-A653-39BFBD87241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1FE3E5-3834-43BE-9A3F-6468F5DA8554}" type="slidenum">
              <a:rPr lang="en-US" altLang="en-US">
                <a:solidFill>
                  <a:srgbClr val="898989"/>
                </a:solidFill>
              </a:rPr>
              <a:pPr/>
              <a:t>85</a:t>
            </a:fld>
            <a:endParaRPr lang="en-US" altLang="en-US">
              <a:solidFill>
                <a:srgbClr val="898989"/>
              </a:solidFill>
            </a:endParaRPr>
          </a:p>
        </p:txBody>
      </p:sp>
      <p:pic>
        <p:nvPicPr>
          <p:cNvPr id="95239" name="Picture 3">
            <a:extLst>
              <a:ext uri="{FF2B5EF4-FFF2-40B4-BE49-F238E27FC236}">
                <a16:creationId xmlns:a16="http://schemas.microsoft.com/office/drawing/2014/main" id="{66C1184C-926B-C193-CD76-8626BB6CB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845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45A02122-1AE8-496A-F39F-B838691E3E65}"/>
              </a:ext>
            </a:extLst>
          </p:cNvPr>
          <p:cNvSpPr>
            <a:spLocks noGrp="1"/>
          </p:cNvSpPr>
          <p:nvPr>
            <p:ph type="title"/>
          </p:nvPr>
        </p:nvSpPr>
        <p:spPr>
          <a:xfrm>
            <a:off x="1981200" y="274638"/>
            <a:ext cx="8229600" cy="5635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Byte Substitution</a:t>
            </a:r>
          </a:p>
        </p:txBody>
      </p:sp>
      <p:sp>
        <p:nvSpPr>
          <p:cNvPr id="96259" name="Content Placeholder 2">
            <a:extLst>
              <a:ext uri="{FF2B5EF4-FFF2-40B4-BE49-F238E27FC236}">
                <a16:creationId xmlns:a16="http://schemas.microsoft.com/office/drawing/2014/main" id="{05641104-C7B0-5782-8146-B46CABDB1DE3}"/>
              </a:ext>
            </a:extLst>
          </p:cNvPr>
          <p:cNvSpPr>
            <a:spLocks noGrp="1"/>
          </p:cNvSpPr>
          <p:nvPr>
            <p:ph idx="1"/>
          </p:nvPr>
        </p:nvSpPr>
        <p:spPr>
          <a:xfrm>
            <a:off x="1981200" y="990601"/>
            <a:ext cx="8229600" cy="51355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 simple substitution of each byte.</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Uses one table of 16x16 bytes containing a permutation of all 256 8-bit values.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Each byte of state is replaced by byte in row (left 4-bits) &amp; column (right 4-bits) </a:t>
            </a:r>
          </a:p>
          <a:p>
            <a:pPr algn="just">
              <a:spcBef>
                <a:spcPts val="1200"/>
              </a:spcBef>
              <a:buNone/>
            </a:pPr>
            <a:r>
              <a:rPr lang="en-US" altLang="en-US" sz="2200">
                <a:latin typeface="Times New Roman" panose="02020603050405020304" pitchFamily="18" charset="0"/>
                <a:cs typeface="Times New Roman" panose="02020603050405020304" pitchFamily="18" charset="0"/>
              </a:rPr>
              <a:t>	eg. byte {95} is replaced by row 9 col 5 byte which is the value {2A}.</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S-box is constructed using a defined transformation of the values in Galois Field(2</a:t>
            </a:r>
            <a:r>
              <a:rPr lang="en-US" altLang="en-US" sz="2200" baseline="30000">
                <a:latin typeface="Times New Roman" panose="02020603050405020304" pitchFamily="18" charset="0"/>
                <a:cs typeface="Times New Roman" panose="02020603050405020304" pitchFamily="18" charset="0"/>
              </a:rPr>
              <a:t>8</a:t>
            </a:r>
            <a:r>
              <a:rPr lang="en-US" altLang="en-US" sz="2200">
                <a:latin typeface="Times New Roman" panose="02020603050405020304" pitchFamily="18" charset="0"/>
                <a:cs typeface="Times New Roman" panose="02020603050405020304" pitchFamily="18" charset="0"/>
              </a:rPr>
              <a:t>)</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Designed to be resistant to all known attacks.</a:t>
            </a:r>
          </a:p>
        </p:txBody>
      </p:sp>
      <p:sp>
        <p:nvSpPr>
          <p:cNvPr id="4" name="Date Placeholder 3">
            <a:extLst>
              <a:ext uri="{FF2B5EF4-FFF2-40B4-BE49-F238E27FC236}">
                <a16:creationId xmlns:a16="http://schemas.microsoft.com/office/drawing/2014/main" id="{1B36FBB5-E98A-0B20-E450-5E46806752CA}"/>
              </a:ext>
            </a:extLst>
          </p:cNvPr>
          <p:cNvSpPr>
            <a:spLocks noGrp="1"/>
          </p:cNvSpPr>
          <p:nvPr>
            <p:ph type="dt" sz="half" idx="10"/>
          </p:nvPr>
        </p:nvSpPr>
        <p:spPr/>
        <p:txBody>
          <a:bodyPr/>
          <a:lstStyle/>
          <a:p>
            <a:pPr>
              <a:defRPr/>
            </a:pPr>
            <a:fld id="{7156F288-AFA2-49BA-A207-AACF0FB2A536}" type="datetime1">
              <a:rPr lang="en-US"/>
              <a:pPr>
                <a:defRPr/>
              </a:pPr>
              <a:t>10/1/2024</a:t>
            </a:fld>
            <a:endParaRPr lang="en-US"/>
          </a:p>
        </p:txBody>
      </p:sp>
      <p:sp>
        <p:nvSpPr>
          <p:cNvPr id="5" name="Footer Placeholder 4">
            <a:extLst>
              <a:ext uri="{FF2B5EF4-FFF2-40B4-BE49-F238E27FC236}">
                <a16:creationId xmlns:a16="http://schemas.microsoft.com/office/drawing/2014/main" id="{147539C3-1DD3-6749-D5F9-471AA86B6FC0}"/>
              </a:ext>
            </a:extLst>
          </p:cNvPr>
          <p:cNvSpPr>
            <a:spLocks noGrp="1"/>
          </p:cNvSpPr>
          <p:nvPr>
            <p:ph type="ftr" sz="quarter" idx="11"/>
          </p:nvPr>
        </p:nvSpPr>
        <p:spPr/>
        <p:txBody>
          <a:bodyPr/>
          <a:lstStyle/>
          <a:p>
            <a:pPr>
              <a:defRPr/>
            </a:pPr>
            <a:r>
              <a:rPr lang="en-US" dirty="0"/>
              <a:t>Contributed by Himanshu (@nycanshu)</a:t>
            </a:r>
          </a:p>
        </p:txBody>
      </p:sp>
      <p:sp>
        <p:nvSpPr>
          <p:cNvPr id="96262" name="Slide Number Placeholder 5">
            <a:extLst>
              <a:ext uri="{FF2B5EF4-FFF2-40B4-BE49-F238E27FC236}">
                <a16:creationId xmlns:a16="http://schemas.microsoft.com/office/drawing/2014/main" id="{8DF44EF4-A938-B307-9325-D50F85D1448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32AF349-6DD6-4764-BD5D-155B9AE1A5C8}" type="slidenum">
              <a:rPr lang="en-US" altLang="en-US">
                <a:solidFill>
                  <a:srgbClr val="898989"/>
                </a:solidFill>
              </a:rPr>
              <a:pPr/>
              <a:t>86</a:t>
            </a:fld>
            <a:endParaRPr lang="en-US" altLang="en-US">
              <a:solidFill>
                <a:srgbClr val="898989"/>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1CBD598D-6C6C-0903-F1B3-14F061A9703D}"/>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Shift Rows</a:t>
            </a:r>
          </a:p>
        </p:txBody>
      </p:sp>
      <p:sp>
        <p:nvSpPr>
          <p:cNvPr id="97283" name="Content Placeholder 2">
            <a:extLst>
              <a:ext uri="{FF2B5EF4-FFF2-40B4-BE49-F238E27FC236}">
                <a16:creationId xmlns:a16="http://schemas.microsoft.com/office/drawing/2014/main" id="{DAF9967A-2C76-F6FC-19EB-2FB9C6DE8684}"/>
              </a:ext>
            </a:extLst>
          </p:cNvPr>
          <p:cNvSpPr>
            <a:spLocks noGrp="1"/>
          </p:cNvSpPr>
          <p:nvPr>
            <p:ph idx="1"/>
          </p:nvPr>
        </p:nvSpPr>
        <p:spPr>
          <a:xfrm>
            <a:off x="1981200" y="914401"/>
            <a:ext cx="8229600" cy="5211763"/>
          </a:xfrm>
        </p:spPr>
        <p:txBody>
          <a:bodyPr/>
          <a:lstStyle/>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 circular byte shift in each each</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1st row is unchanged.</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2nd row does 1 byte circular shift to left.</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3rd row does 2 byte circular shift to left.</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4th row does 3 byte circular shift to left.</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Decryption does shifts to right.</a:t>
            </a:r>
          </a:p>
          <a:p>
            <a:pPr>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State is processed by columns, this step permutes bytes between the columns.</a:t>
            </a:r>
          </a:p>
        </p:txBody>
      </p:sp>
      <p:sp>
        <p:nvSpPr>
          <p:cNvPr id="4" name="Date Placeholder 3">
            <a:extLst>
              <a:ext uri="{FF2B5EF4-FFF2-40B4-BE49-F238E27FC236}">
                <a16:creationId xmlns:a16="http://schemas.microsoft.com/office/drawing/2014/main" id="{22DFB6EB-B17C-BBF6-1030-BCC46FEADFC2}"/>
              </a:ext>
            </a:extLst>
          </p:cNvPr>
          <p:cNvSpPr>
            <a:spLocks noGrp="1"/>
          </p:cNvSpPr>
          <p:nvPr>
            <p:ph type="dt" sz="half" idx="10"/>
          </p:nvPr>
        </p:nvSpPr>
        <p:spPr/>
        <p:txBody>
          <a:bodyPr/>
          <a:lstStyle/>
          <a:p>
            <a:pPr>
              <a:defRPr/>
            </a:pPr>
            <a:fld id="{968F05F8-D7F5-4C4F-B361-DC1DD97A82FE}" type="datetime1">
              <a:rPr lang="en-US"/>
              <a:pPr>
                <a:defRPr/>
              </a:pPr>
              <a:t>10/1/2024</a:t>
            </a:fld>
            <a:endParaRPr lang="en-US"/>
          </a:p>
        </p:txBody>
      </p:sp>
      <p:sp>
        <p:nvSpPr>
          <p:cNvPr id="5" name="Footer Placeholder 4">
            <a:extLst>
              <a:ext uri="{FF2B5EF4-FFF2-40B4-BE49-F238E27FC236}">
                <a16:creationId xmlns:a16="http://schemas.microsoft.com/office/drawing/2014/main" id="{E3798D8F-F18E-6B62-157C-6141E192473D}"/>
              </a:ext>
            </a:extLst>
          </p:cNvPr>
          <p:cNvSpPr>
            <a:spLocks noGrp="1"/>
          </p:cNvSpPr>
          <p:nvPr>
            <p:ph type="ftr" sz="quarter" idx="11"/>
          </p:nvPr>
        </p:nvSpPr>
        <p:spPr/>
        <p:txBody>
          <a:bodyPr/>
          <a:lstStyle/>
          <a:p>
            <a:pPr>
              <a:defRPr/>
            </a:pPr>
            <a:r>
              <a:rPr lang="en-US" dirty="0"/>
              <a:t>Contributed by Himanshu (@nycanshu)</a:t>
            </a:r>
          </a:p>
        </p:txBody>
      </p:sp>
      <p:sp>
        <p:nvSpPr>
          <p:cNvPr id="97286" name="Slide Number Placeholder 5">
            <a:extLst>
              <a:ext uri="{FF2B5EF4-FFF2-40B4-BE49-F238E27FC236}">
                <a16:creationId xmlns:a16="http://schemas.microsoft.com/office/drawing/2014/main" id="{351C1C41-6014-F830-1481-D60FB3D147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5A8144-8111-4D97-B5C7-719A9C451029}" type="slidenum">
              <a:rPr lang="en-US" altLang="en-US">
                <a:solidFill>
                  <a:srgbClr val="898989"/>
                </a:solidFill>
              </a:rPr>
              <a:pPr/>
              <a:t>87</a:t>
            </a:fld>
            <a:endParaRPr lang="en-US" altLang="en-US">
              <a:solidFill>
                <a:srgbClr val="898989"/>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29A3376E-7EDE-05A9-8153-6002956D3A35}"/>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Mix Columns</a:t>
            </a:r>
          </a:p>
        </p:txBody>
      </p:sp>
      <p:sp>
        <p:nvSpPr>
          <p:cNvPr id="98307" name="Content Placeholder 2">
            <a:extLst>
              <a:ext uri="{FF2B5EF4-FFF2-40B4-BE49-F238E27FC236}">
                <a16:creationId xmlns:a16="http://schemas.microsoft.com/office/drawing/2014/main" id="{CB32B421-3141-CA42-FE1E-0F3CC3CA742D}"/>
              </a:ext>
            </a:extLst>
          </p:cNvPr>
          <p:cNvSpPr>
            <a:spLocks noGrp="1"/>
          </p:cNvSpPr>
          <p:nvPr>
            <p:ph idx="1"/>
          </p:nvPr>
        </p:nvSpPr>
        <p:spPr>
          <a:xfrm>
            <a:off x="1981200" y="990601"/>
            <a:ext cx="8229600" cy="51355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Each column is processed separately.</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Each byte is replaced by a value dependent on all 4 bytes in the column.</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Effectively a matrix multiplication in GF(2</a:t>
            </a:r>
            <a:r>
              <a:rPr lang="en-US" altLang="en-US" sz="2200" baseline="30000">
                <a:latin typeface="Times New Roman" panose="02020603050405020304" pitchFamily="18" charset="0"/>
                <a:cs typeface="Times New Roman" panose="02020603050405020304" pitchFamily="18" charset="0"/>
              </a:rPr>
              <a:t>8</a:t>
            </a:r>
            <a:r>
              <a:rPr lang="en-US" altLang="en-US" sz="220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37C3D3AD-6EB7-0CDA-1F1D-13C99EE0DDE5}"/>
              </a:ext>
            </a:extLst>
          </p:cNvPr>
          <p:cNvSpPr>
            <a:spLocks noGrp="1"/>
          </p:cNvSpPr>
          <p:nvPr>
            <p:ph type="dt" sz="half" idx="10"/>
          </p:nvPr>
        </p:nvSpPr>
        <p:spPr/>
        <p:txBody>
          <a:bodyPr/>
          <a:lstStyle/>
          <a:p>
            <a:pPr>
              <a:defRPr/>
            </a:pPr>
            <a:fld id="{054FFA36-92B4-493E-9938-87B01D9108CE}" type="datetime1">
              <a:rPr lang="en-US"/>
              <a:pPr>
                <a:defRPr/>
              </a:pPr>
              <a:t>10/1/2024</a:t>
            </a:fld>
            <a:endParaRPr lang="en-US"/>
          </a:p>
        </p:txBody>
      </p:sp>
      <p:sp>
        <p:nvSpPr>
          <p:cNvPr id="5" name="Footer Placeholder 4">
            <a:extLst>
              <a:ext uri="{FF2B5EF4-FFF2-40B4-BE49-F238E27FC236}">
                <a16:creationId xmlns:a16="http://schemas.microsoft.com/office/drawing/2014/main" id="{F7A74F4D-00A4-13E0-5A29-EC6B7059C7A8}"/>
              </a:ext>
            </a:extLst>
          </p:cNvPr>
          <p:cNvSpPr>
            <a:spLocks noGrp="1"/>
          </p:cNvSpPr>
          <p:nvPr>
            <p:ph type="ftr" sz="quarter" idx="11"/>
          </p:nvPr>
        </p:nvSpPr>
        <p:spPr/>
        <p:txBody>
          <a:bodyPr/>
          <a:lstStyle/>
          <a:p>
            <a:pPr>
              <a:defRPr/>
            </a:pPr>
            <a:r>
              <a:rPr lang="en-US" dirty="0"/>
              <a:t>Contributed by Himanshu (@nycanshu)</a:t>
            </a:r>
          </a:p>
        </p:txBody>
      </p:sp>
      <p:sp>
        <p:nvSpPr>
          <p:cNvPr id="98310" name="Slide Number Placeholder 5">
            <a:extLst>
              <a:ext uri="{FF2B5EF4-FFF2-40B4-BE49-F238E27FC236}">
                <a16:creationId xmlns:a16="http://schemas.microsoft.com/office/drawing/2014/main" id="{2239A6D0-6A09-FC46-8A90-E9CFBDD249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434B96-76F2-475F-81E5-292066863D0C}" type="slidenum">
              <a:rPr lang="en-US" altLang="en-US">
                <a:solidFill>
                  <a:srgbClr val="898989"/>
                </a:solidFill>
              </a:rPr>
              <a:pPr/>
              <a:t>88</a:t>
            </a:fld>
            <a:endParaRPr lang="en-US" altLang="en-US">
              <a:solidFill>
                <a:srgbClr val="898989"/>
              </a:solidFill>
            </a:endParaRPr>
          </a:p>
        </p:txBody>
      </p:sp>
      <p:pic>
        <p:nvPicPr>
          <p:cNvPr id="98311" name="Picture 1">
            <a:extLst>
              <a:ext uri="{FF2B5EF4-FFF2-40B4-BE49-F238E27FC236}">
                <a16:creationId xmlns:a16="http://schemas.microsoft.com/office/drawing/2014/main" id="{235F7346-1A62-A608-DD81-444278C82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048000"/>
            <a:ext cx="6910633" cy="323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B8E818F8-6B05-F5DD-FCFB-AF0ACD0C6429}"/>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Mix Columns</a:t>
            </a:r>
          </a:p>
        </p:txBody>
      </p:sp>
      <p:sp>
        <p:nvSpPr>
          <p:cNvPr id="4" name="Date Placeholder 3">
            <a:extLst>
              <a:ext uri="{FF2B5EF4-FFF2-40B4-BE49-F238E27FC236}">
                <a16:creationId xmlns:a16="http://schemas.microsoft.com/office/drawing/2014/main" id="{ED9F726B-AF72-3E23-39C9-177E95222CE3}"/>
              </a:ext>
            </a:extLst>
          </p:cNvPr>
          <p:cNvSpPr>
            <a:spLocks noGrp="1"/>
          </p:cNvSpPr>
          <p:nvPr>
            <p:ph type="dt" sz="half" idx="10"/>
          </p:nvPr>
        </p:nvSpPr>
        <p:spPr/>
        <p:txBody>
          <a:bodyPr/>
          <a:lstStyle/>
          <a:p>
            <a:pPr>
              <a:defRPr/>
            </a:pPr>
            <a:fld id="{23354234-0664-439C-A57D-4360F1C31123}" type="datetime1">
              <a:rPr lang="en-US"/>
              <a:pPr>
                <a:defRPr/>
              </a:pPr>
              <a:t>10/1/2024</a:t>
            </a:fld>
            <a:endParaRPr lang="en-US"/>
          </a:p>
        </p:txBody>
      </p:sp>
      <p:sp>
        <p:nvSpPr>
          <p:cNvPr id="5" name="Footer Placeholder 4">
            <a:extLst>
              <a:ext uri="{FF2B5EF4-FFF2-40B4-BE49-F238E27FC236}">
                <a16:creationId xmlns:a16="http://schemas.microsoft.com/office/drawing/2014/main" id="{8A9BD751-D502-6840-7C15-9647F4F0E132}"/>
              </a:ext>
            </a:extLst>
          </p:cNvPr>
          <p:cNvSpPr>
            <a:spLocks noGrp="1"/>
          </p:cNvSpPr>
          <p:nvPr>
            <p:ph type="ftr" sz="quarter" idx="11"/>
          </p:nvPr>
        </p:nvSpPr>
        <p:spPr/>
        <p:txBody>
          <a:bodyPr/>
          <a:lstStyle/>
          <a:p>
            <a:pPr>
              <a:defRPr/>
            </a:pPr>
            <a:r>
              <a:rPr lang="en-US" dirty="0"/>
              <a:t>Contributed by Himanshu (@nycanshu)</a:t>
            </a:r>
          </a:p>
        </p:txBody>
      </p:sp>
      <p:sp>
        <p:nvSpPr>
          <p:cNvPr id="99334" name="Slide Number Placeholder 5">
            <a:extLst>
              <a:ext uri="{FF2B5EF4-FFF2-40B4-BE49-F238E27FC236}">
                <a16:creationId xmlns:a16="http://schemas.microsoft.com/office/drawing/2014/main" id="{553B5654-4BE4-36B6-6C45-4017390CBE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70F219-A2BF-41EE-9255-7BFF2CA3176F}" type="slidenum">
              <a:rPr lang="en-US" altLang="en-US">
                <a:solidFill>
                  <a:srgbClr val="898989"/>
                </a:solidFill>
              </a:rPr>
              <a:pPr/>
              <a:t>89</a:t>
            </a:fld>
            <a:endParaRPr lang="en-US" altLang="en-US">
              <a:solidFill>
                <a:srgbClr val="898989"/>
              </a:solidFill>
            </a:endParaRPr>
          </a:p>
        </p:txBody>
      </p:sp>
      <p:pic>
        <p:nvPicPr>
          <p:cNvPr id="99335" name="Picture 2">
            <a:extLst>
              <a:ext uri="{FF2B5EF4-FFF2-40B4-BE49-F238E27FC236}">
                <a16:creationId xmlns:a16="http://schemas.microsoft.com/office/drawing/2014/main" id="{2A00AEF8-B4CC-D6AA-AE8F-68984F27E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4" y="2895601"/>
            <a:ext cx="50625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6" name="Picture 3">
            <a:extLst>
              <a:ext uri="{FF2B5EF4-FFF2-40B4-BE49-F238E27FC236}">
                <a16:creationId xmlns:a16="http://schemas.microsoft.com/office/drawing/2014/main" id="{EDC1B091-E48E-CABD-CE2D-145EE3930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295776"/>
            <a:ext cx="61722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7" name="Picture 4">
            <a:extLst>
              <a:ext uri="{FF2B5EF4-FFF2-40B4-BE49-F238E27FC236}">
                <a16:creationId xmlns:a16="http://schemas.microsoft.com/office/drawing/2014/main" id="{EEDEA4BA-F51F-F55D-7C73-C668B4E70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371600"/>
            <a:ext cx="5867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3000-4634-0D00-7187-FD3550720856}"/>
              </a:ext>
            </a:extLst>
          </p:cNvPr>
          <p:cNvSpPr>
            <a:spLocks noGrp="1"/>
          </p:cNvSpPr>
          <p:nvPr>
            <p:ph type="title"/>
          </p:nvPr>
        </p:nvSpPr>
        <p:spPr>
          <a:xfrm>
            <a:off x="1981200" y="274638"/>
            <a:ext cx="8229600" cy="715962"/>
          </a:xfrm>
        </p:spPr>
        <p:txBody>
          <a:bodyPr rtlCol="0">
            <a:normAutofit/>
          </a:bodyPr>
          <a:lstStyle/>
          <a:p>
            <a:pPr>
              <a:defRPr/>
            </a:pPr>
            <a:r>
              <a:rPr lang="en-US" sz="2800" b="1" dirty="0">
                <a:solidFill>
                  <a:srgbClr val="FF0000"/>
                </a:solidFill>
                <a:latin typeface="Times New Roman" pitchFamily="18" charset="0"/>
                <a:ea typeface="+mn-ea"/>
                <a:cs typeface="Times New Roman" pitchFamily="18" charset="0"/>
              </a:rPr>
              <a:t>2.OSI Security Architecture</a:t>
            </a:r>
          </a:p>
        </p:txBody>
      </p:sp>
      <p:sp>
        <p:nvSpPr>
          <p:cNvPr id="17411" name="Content Placeholder 2">
            <a:extLst>
              <a:ext uri="{FF2B5EF4-FFF2-40B4-BE49-F238E27FC236}">
                <a16:creationId xmlns:a16="http://schemas.microsoft.com/office/drawing/2014/main" id="{7DD6AD3E-B432-980D-321A-A2A06FA87328}"/>
              </a:ext>
            </a:extLst>
          </p:cNvPr>
          <p:cNvSpPr>
            <a:spLocks noGrp="1"/>
          </p:cNvSpPr>
          <p:nvPr>
            <p:ph idx="1"/>
          </p:nvPr>
        </p:nvSpPr>
        <p:spPr>
          <a:xfrm>
            <a:off x="1981200" y="914401"/>
            <a:ext cx="8229600" cy="5211763"/>
          </a:xfrm>
        </p:spPr>
        <p:txBody>
          <a:bodyPr/>
          <a:lstStyle/>
          <a:p>
            <a:pPr algn="just" eaLnBrk="1" hangingPunct="1">
              <a:lnSpc>
                <a:spcPct val="150000"/>
              </a:lnSpc>
              <a:spcBef>
                <a:spcPct val="0"/>
              </a:spcBef>
              <a:buFont typeface="Wingdings" panose="05000000000000000000" pitchFamily="2" charset="2"/>
              <a:buChar char="ü"/>
            </a:pPr>
            <a:r>
              <a:rPr lang="en-US" altLang="en-US" sz="1600">
                <a:latin typeface="Times New Roman" panose="02020603050405020304" pitchFamily="18" charset="0"/>
                <a:cs typeface="Times New Roman" panose="02020603050405020304" pitchFamily="18" charset="0"/>
              </a:rPr>
              <a:t>ITU-T X.800 “Security Architecture for OSI(Open Systems Interconnection)” defines a systematic way of defining and providing security requirements.</a:t>
            </a:r>
          </a:p>
          <a:p>
            <a:pPr algn="just" eaLnBrk="1" hangingPunct="1">
              <a:lnSpc>
                <a:spcPct val="150000"/>
              </a:lnSpc>
              <a:spcBef>
                <a:spcPct val="0"/>
              </a:spcBef>
              <a:buFont typeface="Wingdings" panose="05000000000000000000" pitchFamily="2" charset="2"/>
              <a:buChar char="ü"/>
            </a:pPr>
            <a:r>
              <a:rPr lang="en-IN" altLang="en-US" sz="1600">
                <a:latin typeface="Times New Roman" panose="02020603050405020304" pitchFamily="18" charset="0"/>
                <a:cs typeface="Times New Roman" panose="02020603050405020304" pitchFamily="18" charset="0"/>
              </a:rPr>
              <a:t>The OSI (Open Systems Interconnection) Security Architecture defines a  systematic approach to providing security at each layer</a:t>
            </a:r>
          </a:p>
          <a:p>
            <a:pPr algn="just" eaLnBrk="1" hangingPunct="1">
              <a:lnSpc>
                <a:spcPct val="150000"/>
              </a:lnSpc>
              <a:spcBef>
                <a:spcPct val="0"/>
              </a:spcBef>
              <a:buFont typeface="Wingdings" panose="05000000000000000000" pitchFamily="2" charset="2"/>
              <a:buChar char="ü"/>
            </a:pPr>
            <a:r>
              <a:rPr lang="en-IN" altLang="en-US" sz="1600"/>
              <a:t>These security services and mechanisms help to ensure the confidentiality, integrity, and availability of the data</a:t>
            </a:r>
            <a:endParaRPr lang="en-US" altLang="en-US" sz="160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ü"/>
            </a:pPr>
            <a:r>
              <a:rPr lang="en-US" altLang="en-US" sz="1600">
                <a:latin typeface="Times New Roman" panose="02020603050405020304" pitchFamily="18" charset="0"/>
                <a:cs typeface="Times New Roman" panose="02020603050405020304" pitchFamily="18" charset="0"/>
              </a:rPr>
              <a:t>3 aspects of security in OSI includes:</a:t>
            </a:r>
          </a:p>
          <a:p>
            <a:pPr algn="just" eaLnBrk="1" hangingPunct="1">
              <a:lnSpc>
                <a:spcPct val="150000"/>
              </a:lnSpc>
              <a:spcBef>
                <a:spcPct val="0"/>
              </a:spcBef>
              <a:buFont typeface="Arial" panose="020B0604020202020204" pitchFamily="34" charset="0"/>
              <a:buNone/>
            </a:pPr>
            <a:r>
              <a:rPr lang="en-US" altLang="en-US" sz="1600">
                <a:solidFill>
                  <a:srgbClr val="FF0000"/>
                </a:solidFill>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A.Security Attack</a:t>
            </a:r>
            <a:r>
              <a:rPr lang="en-US" altLang="en-US" sz="1600">
                <a:latin typeface="Times New Roman" panose="02020603050405020304" pitchFamily="18" charset="0"/>
                <a:cs typeface="Times New Roman" panose="02020603050405020304" pitchFamily="18" charset="0"/>
              </a:rPr>
              <a:t> - any action that compromises the security of information owned by an organization.</a:t>
            </a:r>
          </a:p>
          <a:p>
            <a:pPr algn="just" eaLnBrk="1" hangingPunct="1">
              <a:lnSpc>
                <a:spcPct val="150000"/>
              </a:lnSpc>
              <a:spcBef>
                <a:spcPct val="0"/>
              </a:spcBef>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Types: i.Active Attack and ii.Passive Attack.</a:t>
            </a:r>
          </a:p>
          <a:p>
            <a:pPr algn="just" eaLnBrk="1" hangingPunct="1">
              <a:lnSpc>
                <a:spcPct val="150000"/>
              </a:lnSpc>
              <a:spcBef>
                <a:spcPct val="0"/>
              </a:spcBef>
              <a:buFont typeface="Arial" panose="020B0604020202020204" pitchFamily="34" charset="0"/>
              <a:buNone/>
            </a:pPr>
            <a:r>
              <a:rPr lang="en-US" altLang="en-US" sz="1600">
                <a:solidFill>
                  <a:srgbClr val="FF0000"/>
                </a:solidFill>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B.Security Mechanism </a:t>
            </a:r>
            <a:r>
              <a:rPr lang="en-US" altLang="en-US" sz="1600">
                <a:latin typeface="Times New Roman" panose="02020603050405020304" pitchFamily="18" charset="0"/>
                <a:cs typeface="Times New Roman" panose="02020603050405020304" pitchFamily="18" charset="0"/>
              </a:rPr>
              <a:t>- mechanism to detect, prevent and recover from a security attack.</a:t>
            </a:r>
          </a:p>
          <a:p>
            <a:pPr algn="just" eaLnBrk="1" hangingPunct="1">
              <a:lnSpc>
                <a:spcPct val="150000"/>
              </a:lnSpc>
              <a:spcBef>
                <a:spcPct val="0"/>
              </a:spcBef>
              <a:buFont typeface="Arial" panose="020B0604020202020204" pitchFamily="34" charset="0"/>
              <a:buNone/>
            </a:pPr>
            <a:r>
              <a:rPr lang="en-US" altLang="en-US" sz="1600">
                <a:solidFill>
                  <a:srgbClr val="FF0000"/>
                </a:solidFill>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C.Security Services </a:t>
            </a:r>
            <a:r>
              <a:rPr lang="en-US" altLang="en-US" sz="1600">
                <a:latin typeface="Times New Roman" panose="02020603050405020304" pitchFamily="18" charset="0"/>
                <a:cs typeface="Times New Roman" panose="02020603050405020304" pitchFamily="18" charset="0"/>
              </a:rPr>
              <a:t>– a service that enhances the security of data processing systems and information transfers of an organization.</a:t>
            </a:r>
          </a:p>
          <a:p>
            <a:pPr algn="just" eaLnBrk="1" hangingPunct="1">
              <a:lnSpc>
                <a:spcPct val="150000"/>
              </a:lnSpc>
              <a:spcBef>
                <a:spcPct val="0"/>
              </a:spcBef>
              <a:buFont typeface="Arial" panose="020B0604020202020204" pitchFamily="34" charset="0"/>
              <a:buNone/>
            </a:pPr>
            <a:endParaRPr lang="en-US" altLang="en-US" sz="160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Arial" panose="020B0604020202020204" pitchFamily="34" charset="0"/>
              <a:buNone/>
            </a:pPr>
            <a:endParaRPr lang="en-US" altLang="en-US" sz="1600"/>
          </a:p>
        </p:txBody>
      </p:sp>
      <p:sp>
        <p:nvSpPr>
          <p:cNvPr id="4" name="Date Placeholder 3">
            <a:extLst>
              <a:ext uri="{FF2B5EF4-FFF2-40B4-BE49-F238E27FC236}">
                <a16:creationId xmlns:a16="http://schemas.microsoft.com/office/drawing/2014/main" id="{737DC1AB-8E4E-1F5B-3CB9-7358A9227B74}"/>
              </a:ext>
            </a:extLst>
          </p:cNvPr>
          <p:cNvSpPr>
            <a:spLocks noGrp="1"/>
          </p:cNvSpPr>
          <p:nvPr>
            <p:ph type="dt" sz="quarter" idx="10"/>
          </p:nvPr>
        </p:nvSpPr>
        <p:spPr/>
        <p:txBody>
          <a:bodyPr/>
          <a:lstStyle/>
          <a:p>
            <a:pPr>
              <a:defRPr/>
            </a:pPr>
            <a:fld id="{F3FE1519-89F9-4C66-BD54-92CBB4FD20CC}" type="datetime1">
              <a:rPr lang="en-US"/>
              <a:pPr>
                <a:defRPr/>
              </a:pPr>
              <a:t>10/1/2024</a:t>
            </a:fld>
            <a:endParaRPr lang="en-US"/>
          </a:p>
        </p:txBody>
      </p:sp>
      <p:sp>
        <p:nvSpPr>
          <p:cNvPr id="17414" name="Slide Number Placeholder 5">
            <a:extLst>
              <a:ext uri="{FF2B5EF4-FFF2-40B4-BE49-F238E27FC236}">
                <a16:creationId xmlns:a16="http://schemas.microsoft.com/office/drawing/2014/main" id="{FDF5E52F-EAD5-9E4B-6274-4A635696C9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B02AB6-3ACD-4152-9AD3-04DF9CF2C6A1}" type="slidenum">
              <a:rPr lang="en-US" altLang="en-US">
                <a:solidFill>
                  <a:srgbClr val="898989"/>
                </a:solidFill>
              </a:rPr>
              <a:pPr/>
              <a:t>9</a:t>
            </a:fld>
            <a:endParaRPr lang="en-US" altLang="en-US">
              <a:solidFill>
                <a:srgbClr val="898989"/>
              </a:solidFill>
            </a:endParaRPr>
          </a:p>
        </p:txBody>
      </p:sp>
      <p:sp>
        <p:nvSpPr>
          <p:cNvPr id="3" name="Footer Placeholder 2">
            <a:extLst>
              <a:ext uri="{FF2B5EF4-FFF2-40B4-BE49-F238E27FC236}">
                <a16:creationId xmlns:a16="http://schemas.microsoft.com/office/drawing/2014/main" id="{C334CD8D-8D83-96A0-5BC2-EB44F53EA580}"/>
              </a:ext>
            </a:extLst>
          </p:cNvPr>
          <p:cNvSpPr>
            <a:spLocks noGrp="1"/>
          </p:cNvSpPr>
          <p:nvPr>
            <p:ph type="ftr" sz="quarter" idx="11"/>
          </p:nvPr>
        </p:nvSpPr>
        <p:spPr>
          <a:xfrm>
            <a:off x="4038600" y="6356350"/>
            <a:ext cx="4114800" cy="365125"/>
          </a:xfrm>
        </p:spPr>
        <p:txBody>
          <a:bodyPr/>
          <a:lstStyle/>
          <a:p>
            <a:pPr>
              <a:defRPr/>
            </a:pPr>
            <a:r>
              <a:rPr lang="en-US" dirty="0"/>
              <a:t>Contributed by Himanshu (@nycanshu)</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A96BB7F4-4CA4-A902-2969-EDFC7D5A19A3}"/>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Add Round Key</a:t>
            </a:r>
          </a:p>
        </p:txBody>
      </p:sp>
      <p:sp>
        <p:nvSpPr>
          <p:cNvPr id="100355" name="Content Placeholder 2">
            <a:extLst>
              <a:ext uri="{FF2B5EF4-FFF2-40B4-BE49-F238E27FC236}">
                <a16:creationId xmlns:a16="http://schemas.microsoft.com/office/drawing/2014/main" id="{D2BD35FD-FDC1-469C-7870-7D1BA90AAFB4}"/>
              </a:ext>
            </a:extLst>
          </p:cNvPr>
          <p:cNvSpPr>
            <a:spLocks noGrp="1"/>
          </p:cNvSpPr>
          <p:nvPr>
            <p:ph idx="1"/>
          </p:nvPr>
        </p:nvSpPr>
        <p:spPr>
          <a:xfrm>
            <a:off x="1981200" y="990601"/>
            <a:ext cx="8229600" cy="51355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XOR state with 128-bits of the round key.</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Processed by column (though effectively a series of byte operations)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inverse for decryption is identical since XOR is own inverse, just with correct round key.</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Designed to be as simple as possible.</a:t>
            </a:r>
          </a:p>
          <a:p>
            <a:pPr algn="just">
              <a:spcBef>
                <a:spcPts val="1200"/>
              </a:spcBef>
              <a:buNone/>
            </a:pPr>
            <a:endParaRPr lang="en-US" altLang="en-US" sz="2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81B246-24AF-A0BA-1D5F-CE6C497CE9A8}"/>
              </a:ext>
            </a:extLst>
          </p:cNvPr>
          <p:cNvSpPr>
            <a:spLocks noGrp="1"/>
          </p:cNvSpPr>
          <p:nvPr>
            <p:ph type="dt" sz="half" idx="10"/>
          </p:nvPr>
        </p:nvSpPr>
        <p:spPr/>
        <p:txBody>
          <a:bodyPr/>
          <a:lstStyle/>
          <a:p>
            <a:pPr>
              <a:defRPr/>
            </a:pPr>
            <a:fld id="{78CC1B2E-DE4E-43A2-9FB1-3CC0892B5C5F}" type="datetime1">
              <a:rPr lang="en-US"/>
              <a:pPr>
                <a:defRPr/>
              </a:pPr>
              <a:t>10/1/2024</a:t>
            </a:fld>
            <a:endParaRPr lang="en-US"/>
          </a:p>
        </p:txBody>
      </p:sp>
      <p:sp>
        <p:nvSpPr>
          <p:cNvPr id="5" name="Footer Placeholder 4">
            <a:extLst>
              <a:ext uri="{FF2B5EF4-FFF2-40B4-BE49-F238E27FC236}">
                <a16:creationId xmlns:a16="http://schemas.microsoft.com/office/drawing/2014/main" id="{836CEDEB-1B6F-7573-F971-89094D223B73}"/>
              </a:ext>
            </a:extLst>
          </p:cNvPr>
          <p:cNvSpPr>
            <a:spLocks noGrp="1"/>
          </p:cNvSpPr>
          <p:nvPr>
            <p:ph type="ftr" sz="quarter" idx="11"/>
          </p:nvPr>
        </p:nvSpPr>
        <p:spPr/>
        <p:txBody>
          <a:bodyPr/>
          <a:lstStyle/>
          <a:p>
            <a:pPr>
              <a:defRPr/>
            </a:pPr>
            <a:r>
              <a:rPr lang="en-US" dirty="0"/>
              <a:t>Contributed by Himanshu (@nycanshu)</a:t>
            </a:r>
          </a:p>
        </p:txBody>
      </p:sp>
      <p:sp>
        <p:nvSpPr>
          <p:cNvPr id="100358" name="Slide Number Placeholder 5">
            <a:extLst>
              <a:ext uri="{FF2B5EF4-FFF2-40B4-BE49-F238E27FC236}">
                <a16:creationId xmlns:a16="http://schemas.microsoft.com/office/drawing/2014/main" id="{3C686E80-F774-52F1-EBD1-B953626EBB6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164943-D81E-4D9E-BC9C-EE189D2E0130}" type="slidenum">
              <a:rPr lang="en-US" altLang="en-US">
                <a:solidFill>
                  <a:srgbClr val="898989"/>
                </a:solidFill>
              </a:rPr>
              <a:pPr/>
              <a:t>90</a:t>
            </a:fld>
            <a:endParaRPr lang="en-US" altLang="en-US">
              <a:solidFill>
                <a:srgbClr val="898989"/>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306A033B-6B1A-340A-EB9E-19950FCFD202}"/>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AES Round</a:t>
            </a:r>
          </a:p>
        </p:txBody>
      </p:sp>
      <p:sp>
        <p:nvSpPr>
          <p:cNvPr id="4" name="Date Placeholder 3">
            <a:extLst>
              <a:ext uri="{FF2B5EF4-FFF2-40B4-BE49-F238E27FC236}">
                <a16:creationId xmlns:a16="http://schemas.microsoft.com/office/drawing/2014/main" id="{DE43D429-733F-32B6-C1E7-A8AF452847E5}"/>
              </a:ext>
            </a:extLst>
          </p:cNvPr>
          <p:cNvSpPr>
            <a:spLocks noGrp="1"/>
          </p:cNvSpPr>
          <p:nvPr>
            <p:ph type="dt" sz="half" idx="10"/>
          </p:nvPr>
        </p:nvSpPr>
        <p:spPr/>
        <p:txBody>
          <a:bodyPr/>
          <a:lstStyle/>
          <a:p>
            <a:pPr>
              <a:defRPr/>
            </a:pPr>
            <a:fld id="{7584850E-100A-417F-B5DC-6A8E7ECBDDFA}" type="datetime1">
              <a:rPr lang="en-US"/>
              <a:pPr>
                <a:defRPr/>
              </a:pPr>
              <a:t>10/1/2024</a:t>
            </a:fld>
            <a:endParaRPr lang="en-US"/>
          </a:p>
        </p:txBody>
      </p:sp>
      <p:sp>
        <p:nvSpPr>
          <p:cNvPr id="5" name="Footer Placeholder 4">
            <a:extLst>
              <a:ext uri="{FF2B5EF4-FFF2-40B4-BE49-F238E27FC236}">
                <a16:creationId xmlns:a16="http://schemas.microsoft.com/office/drawing/2014/main" id="{EBDDB80C-2ACF-D0A7-88F8-A4C6F47B4E79}"/>
              </a:ext>
            </a:extLst>
          </p:cNvPr>
          <p:cNvSpPr>
            <a:spLocks noGrp="1"/>
          </p:cNvSpPr>
          <p:nvPr>
            <p:ph type="ftr" sz="quarter" idx="11"/>
          </p:nvPr>
        </p:nvSpPr>
        <p:spPr/>
        <p:txBody>
          <a:bodyPr/>
          <a:lstStyle/>
          <a:p>
            <a:pPr>
              <a:defRPr/>
            </a:pPr>
            <a:r>
              <a:rPr lang="en-US" dirty="0"/>
              <a:t>Contributed by Himanshu (@nycanshu)</a:t>
            </a:r>
          </a:p>
        </p:txBody>
      </p:sp>
      <p:sp>
        <p:nvSpPr>
          <p:cNvPr id="101382" name="Slide Number Placeholder 5">
            <a:extLst>
              <a:ext uri="{FF2B5EF4-FFF2-40B4-BE49-F238E27FC236}">
                <a16:creationId xmlns:a16="http://schemas.microsoft.com/office/drawing/2014/main" id="{E8E8C21D-9432-8E9D-25B3-31BBB1EE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B33BEF-2BD4-418F-8DE0-A59925AA613C}" type="slidenum">
              <a:rPr lang="en-US" altLang="en-US">
                <a:solidFill>
                  <a:srgbClr val="898989"/>
                </a:solidFill>
              </a:rPr>
              <a:pPr/>
              <a:t>91</a:t>
            </a:fld>
            <a:endParaRPr lang="en-US" altLang="en-US">
              <a:solidFill>
                <a:srgbClr val="898989"/>
              </a:solidFill>
            </a:endParaRPr>
          </a:p>
        </p:txBody>
      </p:sp>
      <p:pic>
        <p:nvPicPr>
          <p:cNvPr id="101383" name="Picture 2">
            <a:extLst>
              <a:ext uri="{FF2B5EF4-FFF2-40B4-BE49-F238E27FC236}">
                <a16:creationId xmlns:a16="http://schemas.microsoft.com/office/drawing/2014/main" id="{B9ACE077-A547-84D5-199D-FEAF435AF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668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7F9DB1BA-C431-1C02-FC52-178D9BCEC2F0}"/>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AES S-Box</a:t>
            </a:r>
          </a:p>
        </p:txBody>
      </p:sp>
      <p:sp>
        <p:nvSpPr>
          <p:cNvPr id="4" name="Date Placeholder 3">
            <a:extLst>
              <a:ext uri="{FF2B5EF4-FFF2-40B4-BE49-F238E27FC236}">
                <a16:creationId xmlns:a16="http://schemas.microsoft.com/office/drawing/2014/main" id="{27344A5A-8B1B-A399-E4AE-F39574A33FB0}"/>
              </a:ext>
            </a:extLst>
          </p:cNvPr>
          <p:cNvSpPr>
            <a:spLocks noGrp="1"/>
          </p:cNvSpPr>
          <p:nvPr>
            <p:ph type="dt" sz="half" idx="10"/>
          </p:nvPr>
        </p:nvSpPr>
        <p:spPr/>
        <p:txBody>
          <a:bodyPr/>
          <a:lstStyle/>
          <a:p>
            <a:pPr>
              <a:defRPr/>
            </a:pPr>
            <a:fld id="{D2DEEEEC-C013-4E5D-8836-9C16BAC151F4}" type="datetime1">
              <a:rPr lang="en-US"/>
              <a:pPr>
                <a:defRPr/>
              </a:pPr>
              <a:t>10/1/2024</a:t>
            </a:fld>
            <a:endParaRPr lang="en-US"/>
          </a:p>
        </p:txBody>
      </p:sp>
      <p:sp>
        <p:nvSpPr>
          <p:cNvPr id="5" name="Footer Placeholder 4">
            <a:extLst>
              <a:ext uri="{FF2B5EF4-FFF2-40B4-BE49-F238E27FC236}">
                <a16:creationId xmlns:a16="http://schemas.microsoft.com/office/drawing/2014/main" id="{C40DF2FF-846B-E1F3-D31C-379F6031890D}"/>
              </a:ext>
            </a:extLst>
          </p:cNvPr>
          <p:cNvSpPr>
            <a:spLocks noGrp="1"/>
          </p:cNvSpPr>
          <p:nvPr>
            <p:ph type="ftr" sz="quarter" idx="11"/>
          </p:nvPr>
        </p:nvSpPr>
        <p:spPr/>
        <p:txBody>
          <a:bodyPr/>
          <a:lstStyle/>
          <a:p>
            <a:pPr>
              <a:defRPr/>
            </a:pPr>
            <a:r>
              <a:rPr lang="en-US" dirty="0"/>
              <a:t>Contributed by Himanshu (@nycanshu)</a:t>
            </a:r>
          </a:p>
        </p:txBody>
      </p:sp>
      <p:sp>
        <p:nvSpPr>
          <p:cNvPr id="102406" name="Slide Number Placeholder 5">
            <a:extLst>
              <a:ext uri="{FF2B5EF4-FFF2-40B4-BE49-F238E27FC236}">
                <a16:creationId xmlns:a16="http://schemas.microsoft.com/office/drawing/2014/main" id="{FDC40888-C418-E45B-BD26-101C573F746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3358CC-B9CC-451B-B01A-5F02ADE088AA}" type="slidenum">
              <a:rPr lang="en-US" altLang="en-US">
                <a:solidFill>
                  <a:srgbClr val="898989"/>
                </a:solidFill>
              </a:rPr>
              <a:pPr/>
              <a:t>92</a:t>
            </a:fld>
            <a:endParaRPr lang="en-US" altLang="en-US">
              <a:solidFill>
                <a:srgbClr val="898989"/>
              </a:solidFill>
            </a:endParaRPr>
          </a:p>
        </p:txBody>
      </p:sp>
      <p:pic>
        <p:nvPicPr>
          <p:cNvPr id="102407" name="Picture 2">
            <a:extLst>
              <a:ext uri="{FF2B5EF4-FFF2-40B4-BE49-F238E27FC236}">
                <a16:creationId xmlns:a16="http://schemas.microsoft.com/office/drawing/2014/main" id="{A2EB0E7A-345D-0D9A-195F-C51559951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023938"/>
            <a:ext cx="6400800"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E311110C-255E-8091-DE90-0AC8B6990134}"/>
              </a:ext>
            </a:extLst>
          </p:cNvPr>
          <p:cNvSpPr>
            <a:spLocks noGrp="1"/>
          </p:cNvSpPr>
          <p:nvPr>
            <p:ph type="title"/>
          </p:nvPr>
        </p:nvSpPr>
        <p:spPr>
          <a:xfrm>
            <a:off x="1981200" y="274638"/>
            <a:ext cx="8229600" cy="8683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S-Box &amp; Inverse S-Box</a:t>
            </a:r>
          </a:p>
        </p:txBody>
      </p:sp>
      <p:sp>
        <p:nvSpPr>
          <p:cNvPr id="4" name="Date Placeholder 3">
            <a:extLst>
              <a:ext uri="{FF2B5EF4-FFF2-40B4-BE49-F238E27FC236}">
                <a16:creationId xmlns:a16="http://schemas.microsoft.com/office/drawing/2014/main" id="{AF00F40D-52E0-32A9-67B0-5AD455D57315}"/>
              </a:ext>
            </a:extLst>
          </p:cNvPr>
          <p:cNvSpPr>
            <a:spLocks noGrp="1"/>
          </p:cNvSpPr>
          <p:nvPr>
            <p:ph type="dt" sz="half" idx="10"/>
          </p:nvPr>
        </p:nvSpPr>
        <p:spPr/>
        <p:txBody>
          <a:bodyPr/>
          <a:lstStyle/>
          <a:p>
            <a:pPr>
              <a:defRPr/>
            </a:pPr>
            <a:fld id="{4430C987-7229-4C71-9A8E-8994884A4BB1}" type="datetime1">
              <a:rPr lang="en-US"/>
              <a:pPr>
                <a:defRPr/>
              </a:pPr>
              <a:t>10/1/2024</a:t>
            </a:fld>
            <a:endParaRPr lang="en-US"/>
          </a:p>
        </p:txBody>
      </p:sp>
      <p:sp>
        <p:nvSpPr>
          <p:cNvPr id="5" name="Footer Placeholder 4">
            <a:extLst>
              <a:ext uri="{FF2B5EF4-FFF2-40B4-BE49-F238E27FC236}">
                <a16:creationId xmlns:a16="http://schemas.microsoft.com/office/drawing/2014/main" id="{C73E3A99-83A5-450F-1914-DCE54C3CBB09}"/>
              </a:ext>
            </a:extLst>
          </p:cNvPr>
          <p:cNvSpPr>
            <a:spLocks noGrp="1"/>
          </p:cNvSpPr>
          <p:nvPr>
            <p:ph type="ftr" sz="quarter" idx="11"/>
          </p:nvPr>
        </p:nvSpPr>
        <p:spPr/>
        <p:txBody>
          <a:bodyPr/>
          <a:lstStyle/>
          <a:p>
            <a:pPr>
              <a:defRPr/>
            </a:pPr>
            <a:r>
              <a:rPr lang="en-US" dirty="0"/>
              <a:t>Contributed by Himanshu (@nycanshu)</a:t>
            </a:r>
          </a:p>
        </p:txBody>
      </p:sp>
      <p:sp>
        <p:nvSpPr>
          <p:cNvPr id="103430" name="Slide Number Placeholder 5">
            <a:extLst>
              <a:ext uri="{FF2B5EF4-FFF2-40B4-BE49-F238E27FC236}">
                <a16:creationId xmlns:a16="http://schemas.microsoft.com/office/drawing/2014/main" id="{52CB7279-3D5E-1ADA-F479-CE4D7FAA2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9A24CF-887D-4AE5-A241-B851990D81F5}" type="slidenum">
              <a:rPr lang="en-US" altLang="en-US">
                <a:solidFill>
                  <a:srgbClr val="898989"/>
                </a:solidFill>
              </a:rPr>
              <a:pPr/>
              <a:t>93</a:t>
            </a:fld>
            <a:endParaRPr lang="en-US" altLang="en-US">
              <a:solidFill>
                <a:srgbClr val="898989"/>
              </a:solidFill>
            </a:endParaRPr>
          </a:p>
        </p:txBody>
      </p:sp>
      <p:pic>
        <p:nvPicPr>
          <p:cNvPr id="103431" name="Picture 2">
            <a:extLst>
              <a:ext uri="{FF2B5EF4-FFF2-40B4-BE49-F238E27FC236}">
                <a16:creationId xmlns:a16="http://schemas.microsoft.com/office/drawing/2014/main" id="{749ED0CB-6979-A0DB-45BC-8AF76DB85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4495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2" name="Picture 3">
            <a:extLst>
              <a:ext uri="{FF2B5EF4-FFF2-40B4-BE49-F238E27FC236}">
                <a16:creationId xmlns:a16="http://schemas.microsoft.com/office/drawing/2014/main" id="{F52229ED-0BD3-160B-ABF6-0A08AB235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895600"/>
            <a:ext cx="4419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E8A7B113-6AD4-2F74-D001-9F66876BA666}"/>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AES Transformations</a:t>
            </a:r>
          </a:p>
        </p:txBody>
      </p:sp>
      <p:sp>
        <p:nvSpPr>
          <p:cNvPr id="104451" name="Content Placeholder 2">
            <a:extLst>
              <a:ext uri="{FF2B5EF4-FFF2-40B4-BE49-F238E27FC236}">
                <a16:creationId xmlns:a16="http://schemas.microsoft.com/office/drawing/2014/main" id="{021307DC-2570-90AA-768A-7D9DC357E7C2}"/>
              </a:ext>
            </a:extLst>
          </p:cNvPr>
          <p:cNvSpPr>
            <a:spLocks noGrp="1"/>
          </p:cNvSpPr>
          <p:nvPr>
            <p:ph idx="1"/>
          </p:nvPr>
        </p:nvSpPr>
        <p:spPr>
          <a:xfrm>
            <a:off x="1981200" y="990601"/>
            <a:ext cx="8229600" cy="51355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hexadecimal value {95} references row 9, column 5 of the S-box, which contains the value {2A}.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Accordingly, the value {95} is mapped into the value {2A} in inverse S-box.</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S-box is not self inverse.</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That it is not true that S-box(a) = IS-box(a). For example, [S-box({95}) = {2A}, but IS-box({95}) = {AD}.</a:t>
            </a:r>
          </a:p>
        </p:txBody>
      </p:sp>
      <p:sp>
        <p:nvSpPr>
          <p:cNvPr id="4" name="Date Placeholder 3">
            <a:extLst>
              <a:ext uri="{FF2B5EF4-FFF2-40B4-BE49-F238E27FC236}">
                <a16:creationId xmlns:a16="http://schemas.microsoft.com/office/drawing/2014/main" id="{13143FBC-B5ED-1AD3-2BEE-53CACFDD4C91}"/>
              </a:ext>
            </a:extLst>
          </p:cNvPr>
          <p:cNvSpPr>
            <a:spLocks noGrp="1"/>
          </p:cNvSpPr>
          <p:nvPr>
            <p:ph type="dt" sz="half" idx="10"/>
          </p:nvPr>
        </p:nvSpPr>
        <p:spPr/>
        <p:txBody>
          <a:bodyPr/>
          <a:lstStyle/>
          <a:p>
            <a:pPr>
              <a:defRPr/>
            </a:pPr>
            <a:fld id="{8923B56D-C894-411F-A047-28FCE6FAA878}" type="datetime1">
              <a:rPr lang="en-US"/>
              <a:pPr>
                <a:defRPr/>
              </a:pPr>
              <a:t>10/1/2024</a:t>
            </a:fld>
            <a:endParaRPr lang="en-US"/>
          </a:p>
        </p:txBody>
      </p:sp>
      <p:sp>
        <p:nvSpPr>
          <p:cNvPr id="5" name="Footer Placeholder 4">
            <a:extLst>
              <a:ext uri="{FF2B5EF4-FFF2-40B4-BE49-F238E27FC236}">
                <a16:creationId xmlns:a16="http://schemas.microsoft.com/office/drawing/2014/main" id="{0A051A65-33D4-85EF-A0B1-0DE20858F18A}"/>
              </a:ext>
            </a:extLst>
          </p:cNvPr>
          <p:cNvSpPr>
            <a:spLocks noGrp="1"/>
          </p:cNvSpPr>
          <p:nvPr>
            <p:ph type="ftr" sz="quarter" idx="11"/>
          </p:nvPr>
        </p:nvSpPr>
        <p:spPr/>
        <p:txBody>
          <a:bodyPr/>
          <a:lstStyle/>
          <a:p>
            <a:pPr>
              <a:defRPr/>
            </a:pPr>
            <a:r>
              <a:rPr lang="en-US" dirty="0"/>
              <a:t>Contributed by Himanshu (@nycanshu)</a:t>
            </a:r>
          </a:p>
        </p:txBody>
      </p:sp>
      <p:sp>
        <p:nvSpPr>
          <p:cNvPr id="104454" name="Slide Number Placeholder 5">
            <a:extLst>
              <a:ext uri="{FF2B5EF4-FFF2-40B4-BE49-F238E27FC236}">
                <a16:creationId xmlns:a16="http://schemas.microsoft.com/office/drawing/2014/main" id="{F006AB62-4654-4750-2D73-931AAAD3DD6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4207CB-2450-4692-AA51-C40E81235979}" type="slidenum">
              <a:rPr lang="en-US" altLang="en-US">
                <a:solidFill>
                  <a:srgbClr val="898989"/>
                </a:solidFill>
              </a:rPr>
              <a:pPr/>
              <a:t>94</a:t>
            </a:fld>
            <a:endParaRPr lang="en-US" altLang="en-US">
              <a:solidFill>
                <a:srgbClr val="898989"/>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F288CD42-6904-08E1-0AF1-805E8A10A887}"/>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AES Key Expansion</a:t>
            </a:r>
          </a:p>
        </p:txBody>
      </p:sp>
      <p:sp>
        <p:nvSpPr>
          <p:cNvPr id="105475" name="Content Placeholder 2">
            <a:extLst>
              <a:ext uri="{FF2B5EF4-FFF2-40B4-BE49-F238E27FC236}">
                <a16:creationId xmlns:a16="http://schemas.microsoft.com/office/drawing/2014/main" id="{7969E208-DD25-4CD1-4AF6-32BAF0FB1D49}"/>
              </a:ext>
            </a:extLst>
          </p:cNvPr>
          <p:cNvSpPr>
            <a:spLocks noGrp="1"/>
          </p:cNvSpPr>
          <p:nvPr>
            <p:ph idx="1"/>
          </p:nvPr>
        </p:nvSpPr>
        <p:spPr>
          <a:xfrm>
            <a:off x="1981200" y="990601"/>
            <a:ext cx="8229600" cy="51355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Takes 128-bit (16-byte) key and expands into array of 44/52/60 32-bit words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Start by copying key into first 4 words.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Then loop creating words that depend on values in previous &amp; 4 places back .</a:t>
            </a:r>
          </a:p>
          <a:p>
            <a:pPr algn="just">
              <a:spcBef>
                <a:spcPts val="1200"/>
              </a:spcBef>
              <a:buNone/>
            </a:pPr>
            <a:r>
              <a:rPr lang="en-US" altLang="en-US" sz="2200">
                <a:latin typeface="Times New Roman" panose="02020603050405020304" pitchFamily="18" charset="0"/>
                <a:cs typeface="Times New Roman" panose="02020603050405020304" pitchFamily="18" charset="0"/>
              </a:rPr>
              <a:t>	- In 3 of 4 cases just XOR these together.</a:t>
            </a:r>
          </a:p>
          <a:p>
            <a:pPr algn="just">
              <a:spcBef>
                <a:spcPts val="1200"/>
              </a:spcBef>
              <a:buNone/>
            </a:pPr>
            <a:r>
              <a:rPr lang="en-US" altLang="en-US" sz="2200">
                <a:latin typeface="Times New Roman" panose="02020603050405020304" pitchFamily="18" charset="0"/>
                <a:cs typeface="Times New Roman" panose="02020603050405020304" pitchFamily="18" charset="0"/>
              </a:rPr>
              <a:t>	- Every 4th has S-box + rotate + XOR constant of previous before XOR together.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Designed to resist known attacks.</a:t>
            </a:r>
          </a:p>
        </p:txBody>
      </p:sp>
      <p:sp>
        <p:nvSpPr>
          <p:cNvPr id="4" name="Date Placeholder 3">
            <a:extLst>
              <a:ext uri="{FF2B5EF4-FFF2-40B4-BE49-F238E27FC236}">
                <a16:creationId xmlns:a16="http://schemas.microsoft.com/office/drawing/2014/main" id="{CF5356E8-5159-E513-C6F7-F4687A12DCA4}"/>
              </a:ext>
            </a:extLst>
          </p:cNvPr>
          <p:cNvSpPr>
            <a:spLocks noGrp="1"/>
          </p:cNvSpPr>
          <p:nvPr>
            <p:ph type="dt" sz="half" idx="10"/>
          </p:nvPr>
        </p:nvSpPr>
        <p:spPr/>
        <p:txBody>
          <a:bodyPr/>
          <a:lstStyle/>
          <a:p>
            <a:pPr>
              <a:defRPr/>
            </a:pPr>
            <a:fld id="{D4C81A1B-6471-4C89-8C07-08521DAE2907}" type="datetime1">
              <a:rPr lang="en-US"/>
              <a:pPr>
                <a:defRPr/>
              </a:pPr>
              <a:t>10/1/2024</a:t>
            </a:fld>
            <a:endParaRPr lang="en-US"/>
          </a:p>
        </p:txBody>
      </p:sp>
      <p:sp>
        <p:nvSpPr>
          <p:cNvPr id="5" name="Footer Placeholder 4">
            <a:extLst>
              <a:ext uri="{FF2B5EF4-FFF2-40B4-BE49-F238E27FC236}">
                <a16:creationId xmlns:a16="http://schemas.microsoft.com/office/drawing/2014/main" id="{FCC812A7-89C0-9EF1-58C5-1E940B2A8F22}"/>
              </a:ext>
            </a:extLst>
          </p:cNvPr>
          <p:cNvSpPr>
            <a:spLocks noGrp="1"/>
          </p:cNvSpPr>
          <p:nvPr>
            <p:ph type="ftr" sz="quarter" idx="11"/>
          </p:nvPr>
        </p:nvSpPr>
        <p:spPr/>
        <p:txBody>
          <a:bodyPr/>
          <a:lstStyle/>
          <a:p>
            <a:pPr>
              <a:defRPr/>
            </a:pPr>
            <a:r>
              <a:rPr lang="en-US" dirty="0"/>
              <a:t>Contributed by Himanshu (@nycanshu)</a:t>
            </a:r>
          </a:p>
        </p:txBody>
      </p:sp>
      <p:sp>
        <p:nvSpPr>
          <p:cNvPr id="105478" name="Slide Number Placeholder 5">
            <a:extLst>
              <a:ext uri="{FF2B5EF4-FFF2-40B4-BE49-F238E27FC236}">
                <a16:creationId xmlns:a16="http://schemas.microsoft.com/office/drawing/2014/main" id="{919A6566-6F93-5C28-8F89-171DF2C7433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2BD24D-68C4-49A1-929D-8DB2F9659A53}" type="slidenum">
              <a:rPr lang="en-US" altLang="en-US">
                <a:solidFill>
                  <a:srgbClr val="898989"/>
                </a:solidFill>
              </a:rPr>
              <a:pPr/>
              <a:t>95</a:t>
            </a:fld>
            <a:endParaRPr lang="en-US" altLang="en-US">
              <a:solidFill>
                <a:srgbClr val="898989"/>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4CB36DD7-4079-F413-6A15-B8BA53764CA2}"/>
              </a:ext>
            </a:extLst>
          </p:cNvPr>
          <p:cNvSpPr>
            <a:spLocks noGrp="1"/>
          </p:cNvSpPr>
          <p:nvPr>
            <p:ph type="title"/>
          </p:nvPr>
        </p:nvSpPr>
        <p:spPr>
          <a:xfrm>
            <a:off x="1981200" y="274638"/>
            <a:ext cx="8229600" cy="6397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AES Decryption</a:t>
            </a:r>
          </a:p>
        </p:txBody>
      </p:sp>
      <p:sp>
        <p:nvSpPr>
          <p:cNvPr id="106499" name="Content Placeholder 2">
            <a:extLst>
              <a:ext uri="{FF2B5EF4-FFF2-40B4-BE49-F238E27FC236}">
                <a16:creationId xmlns:a16="http://schemas.microsoft.com/office/drawing/2014/main" id="{CBBC4934-4CDE-C4D5-FB02-AED6EE78C875}"/>
              </a:ext>
            </a:extLst>
          </p:cNvPr>
          <p:cNvSpPr>
            <a:spLocks noGrp="1"/>
          </p:cNvSpPr>
          <p:nvPr>
            <p:ph idx="1"/>
          </p:nvPr>
        </p:nvSpPr>
        <p:spPr>
          <a:xfrm>
            <a:off x="1981200" y="914401"/>
            <a:ext cx="8229600" cy="52117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AES decryption is not identical to encryption since steps done in reverse</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Define an equivalent inverse cipher with steps as for encryption</a:t>
            </a:r>
          </a:p>
          <a:p>
            <a:pPr algn="just">
              <a:spcBef>
                <a:spcPts val="1200"/>
              </a:spcBef>
              <a:buNone/>
            </a:pPr>
            <a:r>
              <a:rPr lang="en-US" altLang="en-US" sz="2200">
                <a:latin typeface="Times New Roman" panose="02020603050405020304" pitchFamily="18" charset="0"/>
                <a:cs typeface="Times New Roman" panose="02020603050405020304" pitchFamily="18" charset="0"/>
              </a:rPr>
              <a:t>	– but using inverses of each step</a:t>
            </a:r>
          </a:p>
          <a:p>
            <a:pPr algn="just">
              <a:spcBef>
                <a:spcPts val="1200"/>
              </a:spcBef>
              <a:buNone/>
            </a:pPr>
            <a:r>
              <a:rPr lang="en-US" altLang="en-US" sz="2200">
                <a:latin typeface="Times New Roman" panose="02020603050405020304" pitchFamily="18" charset="0"/>
                <a:cs typeface="Times New Roman" panose="02020603050405020304" pitchFamily="18" charset="0"/>
              </a:rPr>
              <a:t>	– with a different key schedule</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Works since result is unchanged when</a:t>
            </a:r>
          </a:p>
          <a:p>
            <a:pPr algn="just">
              <a:spcBef>
                <a:spcPts val="1200"/>
              </a:spcBef>
              <a:buNone/>
            </a:pPr>
            <a:r>
              <a:rPr lang="en-US" altLang="en-US" sz="2200">
                <a:latin typeface="Times New Roman" panose="02020603050405020304" pitchFamily="18" charset="0"/>
                <a:cs typeface="Times New Roman" panose="02020603050405020304" pitchFamily="18" charset="0"/>
              </a:rPr>
              <a:t>	– swap byte substitution &amp; shift rows</a:t>
            </a:r>
          </a:p>
          <a:p>
            <a:pPr algn="just">
              <a:spcBef>
                <a:spcPts val="1200"/>
              </a:spcBef>
              <a:buNone/>
            </a:pPr>
            <a:r>
              <a:rPr lang="en-US" altLang="en-US" sz="2200">
                <a:latin typeface="Times New Roman" panose="02020603050405020304" pitchFamily="18" charset="0"/>
                <a:cs typeface="Times New Roman" panose="02020603050405020304" pitchFamily="18" charset="0"/>
              </a:rPr>
              <a:t>	– swap mix columns &amp; add (tweaked) round key</a:t>
            </a:r>
          </a:p>
        </p:txBody>
      </p:sp>
      <p:sp>
        <p:nvSpPr>
          <p:cNvPr id="4" name="Date Placeholder 3">
            <a:extLst>
              <a:ext uri="{FF2B5EF4-FFF2-40B4-BE49-F238E27FC236}">
                <a16:creationId xmlns:a16="http://schemas.microsoft.com/office/drawing/2014/main" id="{36A16164-97D3-8F23-251A-54A7A07DAC39}"/>
              </a:ext>
            </a:extLst>
          </p:cNvPr>
          <p:cNvSpPr>
            <a:spLocks noGrp="1"/>
          </p:cNvSpPr>
          <p:nvPr>
            <p:ph type="dt" sz="half" idx="10"/>
          </p:nvPr>
        </p:nvSpPr>
        <p:spPr/>
        <p:txBody>
          <a:bodyPr/>
          <a:lstStyle/>
          <a:p>
            <a:pPr>
              <a:defRPr/>
            </a:pPr>
            <a:fld id="{DBA36C64-8D4F-4E98-96D2-B97F6F1E955A}" type="datetime1">
              <a:rPr lang="en-US"/>
              <a:pPr>
                <a:defRPr/>
              </a:pPr>
              <a:t>10/1/2024</a:t>
            </a:fld>
            <a:endParaRPr lang="en-US"/>
          </a:p>
        </p:txBody>
      </p:sp>
      <p:sp>
        <p:nvSpPr>
          <p:cNvPr id="5" name="Footer Placeholder 4">
            <a:extLst>
              <a:ext uri="{FF2B5EF4-FFF2-40B4-BE49-F238E27FC236}">
                <a16:creationId xmlns:a16="http://schemas.microsoft.com/office/drawing/2014/main" id="{BEB9F069-DD10-E490-D161-8166A124E338}"/>
              </a:ext>
            </a:extLst>
          </p:cNvPr>
          <p:cNvSpPr>
            <a:spLocks noGrp="1"/>
          </p:cNvSpPr>
          <p:nvPr>
            <p:ph type="ftr" sz="quarter" idx="11"/>
          </p:nvPr>
        </p:nvSpPr>
        <p:spPr/>
        <p:txBody>
          <a:bodyPr/>
          <a:lstStyle/>
          <a:p>
            <a:pPr>
              <a:defRPr/>
            </a:pPr>
            <a:r>
              <a:rPr lang="en-US" dirty="0"/>
              <a:t>Contributed by Himanshu (@nycanshu)</a:t>
            </a:r>
          </a:p>
        </p:txBody>
      </p:sp>
      <p:sp>
        <p:nvSpPr>
          <p:cNvPr id="106502" name="Slide Number Placeholder 5">
            <a:extLst>
              <a:ext uri="{FF2B5EF4-FFF2-40B4-BE49-F238E27FC236}">
                <a16:creationId xmlns:a16="http://schemas.microsoft.com/office/drawing/2014/main" id="{373EE083-525F-BEC1-CB2F-CCE3D32A864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82565B-2063-454C-9680-F059B2331C97}" type="slidenum">
              <a:rPr lang="en-US" altLang="en-US">
                <a:solidFill>
                  <a:srgbClr val="898989"/>
                </a:solidFill>
              </a:rPr>
              <a:pPr/>
              <a:t>96</a:t>
            </a:fld>
            <a:endParaRPr lang="en-US" altLang="en-US">
              <a:solidFill>
                <a:srgbClr val="898989"/>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596E3C34-564F-3360-F4E1-725EFE9232B2}"/>
              </a:ext>
            </a:extLst>
          </p:cNvPr>
          <p:cNvSpPr>
            <a:spLocks noGrp="1"/>
          </p:cNvSpPr>
          <p:nvPr>
            <p:ph type="title"/>
          </p:nvPr>
        </p:nvSpPr>
        <p:spPr>
          <a:xfrm>
            <a:off x="1981200" y="274638"/>
            <a:ext cx="8229600" cy="7921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Implementation Aspects of AES</a:t>
            </a:r>
          </a:p>
        </p:txBody>
      </p:sp>
      <p:sp>
        <p:nvSpPr>
          <p:cNvPr id="107523" name="Content Placeholder 2">
            <a:extLst>
              <a:ext uri="{FF2B5EF4-FFF2-40B4-BE49-F238E27FC236}">
                <a16:creationId xmlns:a16="http://schemas.microsoft.com/office/drawing/2014/main" id="{062C4DDE-F386-0528-7D64-6CCEFCD2E336}"/>
              </a:ext>
            </a:extLst>
          </p:cNvPr>
          <p:cNvSpPr>
            <a:spLocks noGrp="1"/>
          </p:cNvSpPr>
          <p:nvPr>
            <p:ph idx="1"/>
          </p:nvPr>
        </p:nvSpPr>
        <p:spPr>
          <a:xfrm>
            <a:off x="1981200" y="990601"/>
            <a:ext cx="8229600" cy="5135563"/>
          </a:xfrm>
        </p:spPr>
        <p:txBody>
          <a:bodyPr>
            <a:normAutofit/>
          </a:bodyPr>
          <a:lstStyle/>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can efficiently implement on 8-bit CPU.</a:t>
            </a:r>
          </a:p>
          <a:p>
            <a:pPr algn="just">
              <a:spcBef>
                <a:spcPts val="600"/>
              </a:spcBef>
              <a:buNone/>
            </a:pPr>
            <a:r>
              <a:rPr lang="en-US" altLang="en-US" sz="2200">
                <a:latin typeface="Times New Roman" panose="02020603050405020304" pitchFamily="18" charset="0"/>
                <a:cs typeface="Times New Roman" panose="02020603050405020304" pitchFamily="18" charset="0"/>
              </a:rPr>
              <a:t>	– byte substitution works on bytes using a table of 256 entries.</a:t>
            </a:r>
          </a:p>
          <a:p>
            <a:pPr algn="just">
              <a:spcBef>
                <a:spcPts val="600"/>
              </a:spcBef>
              <a:buNone/>
            </a:pPr>
            <a:r>
              <a:rPr lang="en-US" altLang="en-US" sz="2200">
                <a:latin typeface="Times New Roman" panose="02020603050405020304" pitchFamily="18" charset="0"/>
                <a:cs typeface="Times New Roman" panose="02020603050405020304" pitchFamily="18" charset="0"/>
              </a:rPr>
              <a:t>	– shift rows is simple byte shifting.</a:t>
            </a:r>
          </a:p>
          <a:p>
            <a:pPr algn="just">
              <a:spcBef>
                <a:spcPts val="600"/>
              </a:spcBef>
              <a:buNone/>
            </a:pPr>
            <a:r>
              <a:rPr lang="en-US" altLang="en-US" sz="2200">
                <a:latin typeface="Times New Roman" panose="02020603050405020304" pitchFamily="18" charset="0"/>
                <a:cs typeface="Times New Roman" panose="02020603050405020304" pitchFamily="18" charset="0"/>
              </a:rPr>
              <a:t>	– add round key works on byte XORs.</a:t>
            </a:r>
          </a:p>
          <a:p>
            <a:pPr algn="just">
              <a:spcBef>
                <a:spcPts val="600"/>
              </a:spcBef>
              <a:buNone/>
            </a:pPr>
            <a:r>
              <a:rPr lang="en-US" altLang="en-US" sz="2200">
                <a:latin typeface="Times New Roman" panose="02020603050405020304" pitchFamily="18" charset="0"/>
                <a:cs typeface="Times New Roman" panose="02020603050405020304" pitchFamily="18" charset="0"/>
              </a:rPr>
              <a:t>	– mix columns requires matrix multiply in GF(2</a:t>
            </a:r>
            <a:r>
              <a:rPr lang="en-US" altLang="en-US" sz="2200" baseline="30000">
                <a:latin typeface="Times New Roman" panose="02020603050405020304" pitchFamily="18" charset="0"/>
                <a:cs typeface="Times New Roman" panose="02020603050405020304" pitchFamily="18" charset="0"/>
              </a:rPr>
              <a:t>8</a:t>
            </a:r>
            <a:r>
              <a:rPr lang="en-US" altLang="en-US" sz="2200">
                <a:latin typeface="Times New Roman" panose="02020603050405020304" pitchFamily="18" charset="0"/>
                <a:cs typeface="Times New Roman" panose="02020603050405020304" pitchFamily="18" charset="0"/>
              </a:rPr>
              <a:t>) which works on byte values, can be simplified to use a table lookup.</a:t>
            </a:r>
          </a:p>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can efficiently implement on 32-bit CPU.</a:t>
            </a:r>
          </a:p>
          <a:p>
            <a:pPr algn="just">
              <a:spcBef>
                <a:spcPts val="600"/>
              </a:spcBef>
              <a:buNone/>
            </a:pPr>
            <a:r>
              <a:rPr lang="en-US" altLang="en-US" sz="2200">
                <a:latin typeface="Times New Roman" panose="02020603050405020304" pitchFamily="18" charset="0"/>
                <a:cs typeface="Times New Roman" panose="02020603050405020304" pitchFamily="18" charset="0"/>
              </a:rPr>
              <a:t>	– redefine steps to use 32-bit words.</a:t>
            </a:r>
          </a:p>
          <a:p>
            <a:pPr algn="just">
              <a:spcBef>
                <a:spcPts val="600"/>
              </a:spcBef>
              <a:buNone/>
            </a:pPr>
            <a:r>
              <a:rPr lang="en-US" altLang="en-US" sz="2200">
                <a:latin typeface="Times New Roman" panose="02020603050405020304" pitchFamily="18" charset="0"/>
                <a:cs typeface="Times New Roman" panose="02020603050405020304" pitchFamily="18" charset="0"/>
              </a:rPr>
              <a:t>	– can precompute 4 tables of 256-words.</a:t>
            </a:r>
          </a:p>
          <a:p>
            <a:pPr algn="just">
              <a:spcBef>
                <a:spcPts val="600"/>
              </a:spcBef>
              <a:buNone/>
            </a:pPr>
            <a:r>
              <a:rPr lang="en-US" altLang="en-US" sz="2200">
                <a:latin typeface="Times New Roman" panose="02020603050405020304" pitchFamily="18" charset="0"/>
                <a:cs typeface="Times New Roman" panose="02020603050405020304" pitchFamily="18" charset="0"/>
              </a:rPr>
              <a:t>	– then each column in each round can be computed using 4 table lookups + 4 XORs.</a:t>
            </a:r>
          </a:p>
          <a:p>
            <a:pPr algn="just">
              <a:spcBef>
                <a:spcPts val="600"/>
              </a:spcBef>
              <a:buNone/>
            </a:pPr>
            <a:r>
              <a:rPr lang="en-US" altLang="en-US" sz="2200">
                <a:latin typeface="Times New Roman" panose="02020603050405020304" pitchFamily="18" charset="0"/>
                <a:cs typeface="Times New Roman" panose="02020603050405020304" pitchFamily="18" charset="0"/>
              </a:rPr>
              <a:t>	– at a cost of 16Kb to store tables.</a:t>
            </a:r>
          </a:p>
          <a:p>
            <a:pPr algn="just">
              <a:spcBef>
                <a:spcPts val="6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Designers believe this very efficient implementation was a key factor in its selection as the AES cipher.</a:t>
            </a:r>
          </a:p>
        </p:txBody>
      </p:sp>
      <p:sp>
        <p:nvSpPr>
          <p:cNvPr id="4" name="Date Placeholder 3">
            <a:extLst>
              <a:ext uri="{FF2B5EF4-FFF2-40B4-BE49-F238E27FC236}">
                <a16:creationId xmlns:a16="http://schemas.microsoft.com/office/drawing/2014/main" id="{B2145C13-CF90-1DA0-DBC3-C81D46886B9C}"/>
              </a:ext>
            </a:extLst>
          </p:cNvPr>
          <p:cNvSpPr>
            <a:spLocks noGrp="1"/>
          </p:cNvSpPr>
          <p:nvPr>
            <p:ph type="dt" sz="half" idx="10"/>
          </p:nvPr>
        </p:nvSpPr>
        <p:spPr/>
        <p:txBody>
          <a:bodyPr/>
          <a:lstStyle/>
          <a:p>
            <a:pPr>
              <a:defRPr/>
            </a:pPr>
            <a:fld id="{92BD1C35-B345-45DA-8D9C-42417E4960C7}" type="datetime1">
              <a:rPr lang="en-US"/>
              <a:pPr>
                <a:defRPr/>
              </a:pPr>
              <a:t>10/1/2024</a:t>
            </a:fld>
            <a:endParaRPr lang="en-US"/>
          </a:p>
        </p:txBody>
      </p:sp>
      <p:sp>
        <p:nvSpPr>
          <p:cNvPr id="5" name="Footer Placeholder 4">
            <a:extLst>
              <a:ext uri="{FF2B5EF4-FFF2-40B4-BE49-F238E27FC236}">
                <a16:creationId xmlns:a16="http://schemas.microsoft.com/office/drawing/2014/main" id="{CDE72987-6384-CC14-2499-699DDF3920E8}"/>
              </a:ext>
            </a:extLst>
          </p:cNvPr>
          <p:cNvSpPr>
            <a:spLocks noGrp="1"/>
          </p:cNvSpPr>
          <p:nvPr>
            <p:ph type="ftr" sz="quarter" idx="11"/>
          </p:nvPr>
        </p:nvSpPr>
        <p:spPr/>
        <p:txBody>
          <a:bodyPr/>
          <a:lstStyle/>
          <a:p>
            <a:pPr>
              <a:defRPr/>
            </a:pPr>
            <a:r>
              <a:rPr lang="en-US" dirty="0"/>
              <a:t>Contributed by Himanshu (@nycanshu)</a:t>
            </a:r>
          </a:p>
        </p:txBody>
      </p:sp>
      <p:sp>
        <p:nvSpPr>
          <p:cNvPr id="107526" name="Slide Number Placeholder 5">
            <a:extLst>
              <a:ext uri="{FF2B5EF4-FFF2-40B4-BE49-F238E27FC236}">
                <a16:creationId xmlns:a16="http://schemas.microsoft.com/office/drawing/2014/main" id="{6229D9A3-9B0C-7FD5-6584-C75CEFDEE4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05829E-FAF3-478D-A23B-DF3AE622E72B}" type="slidenum">
              <a:rPr lang="en-US" altLang="en-US">
                <a:solidFill>
                  <a:srgbClr val="898989"/>
                </a:solidFill>
              </a:rPr>
              <a:pPr/>
              <a:t>97</a:t>
            </a:fld>
            <a:endParaRPr lang="en-US" altLang="en-US">
              <a:solidFill>
                <a:srgbClr val="898989"/>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96417670-28FB-502F-8574-FD0CD76A5B56}"/>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8.Triple DES</a:t>
            </a:r>
          </a:p>
        </p:txBody>
      </p:sp>
      <p:sp>
        <p:nvSpPr>
          <p:cNvPr id="108547" name="Content Placeholder 2">
            <a:extLst>
              <a:ext uri="{FF2B5EF4-FFF2-40B4-BE49-F238E27FC236}">
                <a16:creationId xmlns:a16="http://schemas.microsoft.com/office/drawing/2014/main" id="{C7265AD6-6F07-38BD-379D-742CCE2CB459}"/>
              </a:ext>
            </a:extLst>
          </p:cNvPr>
          <p:cNvSpPr>
            <a:spLocks noGrp="1"/>
          </p:cNvSpPr>
          <p:nvPr>
            <p:ph idx="1"/>
          </p:nvPr>
        </p:nvSpPr>
        <p:spPr>
          <a:xfrm>
            <a:off x="1981200" y="990601"/>
            <a:ext cx="8229600" cy="5135563"/>
          </a:xfrm>
        </p:spPr>
        <p:txBody>
          <a:bodyPr>
            <a:normAutofit/>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An alternative to AES or the AES finalist algorithms is triple DES, often denoted as 3DES.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3DES consists of three subsequent DES encryptions with different keys. Given by, y = DES</a:t>
            </a:r>
            <a:r>
              <a:rPr lang="en-US" altLang="en-US" sz="2200" baseline="-25000">
                <a:latin typeface="Times New Roman" panose="02020603050405020304" pitchFamily="18" charset="0"/>
                <a:cs typeface="Times New Roman" panose="02020603050405020304" pitchFamily="18" charset="0"/>
              </a:rPr>
              <a:t>k3</a:t>
            </a:r>
            <a:r>
              <a:rPr lang="en-US" altLang="en-US" sz="2200">
                <a:latin typeface="Times New Roman" panose="02020603050405020304" pitchFamily="18" charset="0"/>
                <a:cs typeface="Times New Roman" panose="02020603050405020304" pitchFamily="18" charset="0"/>
              </a:rPr>
              <a:t> (DES</a:t>
            </a:r>
            <a:r>
              <a:rPr lang="en-US" altLang="en-US" sz="2200" baseline="-25000">
                <a:latin typeface="Times New Roman" panose="02020603050405020304" pitchFamily="18" charset="0"/>
                <a:cs typeface="Times New Roman" panose="02020603050405020304" pitchFamily="18" charset="0"/>
              </a:rPr>
              <a:t>k2</a:t>
            </a:r>
            <a:r>
              <a:rPr lang="en-US" altLang="en-US" sz="2200">
                <a:latin typeface="Times New Roman" panose="02020603050405020304" pitchFamily="18" charset="0"/>
                <a:cs typeface="Times New Roman" panose="02020603050405020304" pitchFamily="18" charset="0"/>
              </a:rPr>
              <a:t> (DES</a:t>
            </a:r>
            <a:r>
              <a:rPr lang="en-US" altLang="en-US" sz="2200" baseline="-25000">
                <a:latin typeface="Times New Roman" panose="02020603050405020304" pitchFamily="18" charset="0"/>
                <a:cs typeface="Times New Roman" panose="02020603050405020304" pitchFamily="18" charset="0"/>
              </a:rPr>
              <a:t>k1</a:t>
            </a:r>
            <a:r>
              <a:rPr lang="en-US" altLang="en-US" sz="2200">
                <a:latin typeface="Times New Roman" panose="02020603050405020304" pitchFamily="18" charset="0"/>
                <a:cs typeface="Times New Roman" panose="02020603050405020304" pitchFamily="18" charset="0"/>
              </a:rPr>
              <a:t> (x)))</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3DES seems resistant to both brute-force attacks and any analytical attack imaginable at the moment.</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Another version of 3DES is: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The advantage here is that 3DES performs single DES encryption if k3 = k2 = k1, which is sometimes desired in implementations that should also support single DES.</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3DES is very efficient in hardware but not particularly in software.</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It is popular in financial applications as well as for protecting biometric information in electronic passports.</a:t>
            </a:r>
          </a:p>
        </p:txBody>
      </p:sp>
      <p:sp>
        <p:nvSpPr>
          <p:cNvPr id="4" name="Date Placeholder 3">
            <a:extLst>
              <a:ext uri="{FF2B5EF4-FFF2-40B4-BE49-F238E27FC236}">
                <a16:creationId xmlns:a16="http://schemas.microsoft.com/office/drawing/2014/main" id="{0CF5178E-64C6-B363-C0B0-2AA1214510B2}"/>
              </a:ext>
            </a:extLst>
          </p:cNvPr>
          <p:cNvSpPr>
            <a:spLocks noGrp="1"/>
          </p:cNvSpPr>
          <p:nvPr>
            <p:ph type="dt" sz="half" idx="10"/>
          </p:nvPr>
        </p:nvSpPr>
        <p:spPr/>
        <p:txBody>
          <a:bodyPr/>
          <a:lstStyle/>
          <a:p>
            <a:pPr>
              <a:defRPr/>
            </a:pPr>
            <a:fld id="{3FA454DD-3F8D-474A-9644-E48DBE4648C2}" type="datetime1">
              <a:rPr lang="en-US"/>
              <a:pPr>
                <a:defRPr/>
              </a:pPr>
              <a:t>10/1/2024</a:t>
            </a:fld>
            <a:endParaRPr lang="en-US"/>
          </a:p>
        </p:txBody>
      </p:sp>
      <p:sp>
        <p:nvSpPr>
          <p:cNvPr id="5" name="Footer Placeholder 4">
            <a:extLst>
              <a:ext uri="{FF2B5EF4-FFF2-40B4-BE49-F238E27FC236}">
                <a16:creationId xmlns:a16="http://schemas.microsoft.com/office/drawing/2014/main" id="{D52F1527-BA50-83A0-3C11-B4B8D6A0D822}"/>
              </a:ext>
            </a:extLst>
          </p:cNvPr>
          <p:cNvSpPr>
            <a:spLocks noGrp="1"/>
          </p:cNvSpPr>
          <p:nvPr>
            <p:ph type="ftr" sz="quarter" idx="11"/>
          </p:nvPr>
        </p:nvSpPr>
        <p:spPr/>
        <p:txBody>
          <a:bodyPr/>
          <a:lstStyle/>
          <a:p>
            <a:pPr>
              <a:defRPr/>
            </a:pPr>
            <a:r>
              <a:rPr lang="en-US" dirty="0"/>
              <a:t>Contributed by Himanshu (@nycanshu)</a:t>
            </a:r>
          </a:p>
        </p:txBody>
      </p:sp>
      <p:sp>
        <p:nvSpPr>
          <p:cNvPr id="108550" name="Slide Number Placeholder 5">
            <a:extLst>
              <a:ext uri="{FF2B5EF4-FFF2-40B4-BE49-F238E27FC236}">
                <a16:creationId xmlns:a16="http://schemas.microsoft.com/office/drawing/2014/main" id="{590E2CE1-16C5-3FF8-BFFB-85AF76605B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9BD48E-BECA-4F3E-B4AE-C9DD0DDEA7DF}" type="slidenum">
              <a:rPr lang="en-US" altLang="en-US">
                <a:solidFill>
                  <a:srgbClr val="898989"/>
                </a:solidFill>
              </a:rPr>
              <a:pPr/>
              <a:t>98</a:t>
            </a:fld>
            <a:endParaRPr lang="en-US" altLang="en-US">
              <a:solidFill>
                <a:srgbClr val="898989"/>
              </a:solidFill>
            </a:endParaRPr>
          </a:p>
        </p:txBody>
      </p:sp>
      <p:pic>
        <p:nvPicPr>
          <p:cNvPr id="108551" name="Picture 2">
            <a:extLst>
              <a:ext uri="{FF2B5EF4-FFF2-40B4-BE49-F238E27FC236}">
                <a16:creationId xmlns:a16="http://schemas.microsoft.com/office/drawing/2014/main" id="{D64684D2-EC07-82EE-19E0-6C25060BE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988" y="3505200"/>
            <a:ext cx="32750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4A4E66F3-31A6-5C0C-F467-5FF37E29EC7B}"/>
              </a:ext>
            </a:extLst>
          </p:cNvPr>
          <p:cNvSpPr>
            <a:spLocks noGrp="1"/>
          </p:cNvSpPr>
          <p:nvPr>
            <p:ph type="title"/>
          </p:nvPr>
        </p:nvSpPr>
        <p:spPr>
          <a:xfrm>
            <a:off x="1981200" y="274638"/>
            <a:ext cx="8229600" cy="715962"/>
          </a:xfrm>
        </p:spPr>
        <p:txBody>
          <a:body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3-DES</a:t>
            </a:r>
          </a:p>
        </p:txBody>
      </p:sp>
      <p:sp>
        <p:nvSpPr>
          <p:cNvPr id="109571" name="Content Placeholder 2">
            <a:extLst>
              <a:ext uri="{FF2B5EF4-FFF2-40B4-BE49-F238E27FC236}">
                <a16:creationId xmlns:a16="http://schemas.microsoft.com/office/drawing/2014/main" id="{45B99FA2-007A-4AA6-A037-402543587EC7}"/>
              </a:ext>
            </a:extLst>
          </p:cNvPr>
          <p:cNvSpPr>
            <a:spLocks noGrp="1"/>
          </p:cNvSpPr>
          <p:nvPr>
            <p:ph idx="1"/>
          </p:nvPr>
        </p:nvSpPr>
        <p:spPr>
          <a:xfrm>
            <a:off x="1981200" y="1143001"/>
            <a:ext cx="8229600" cy="4906963"/>
          </a:xfrm>
        </p:spPr>
        <p:txBody>
          <a:bodyPr/>
          <a:lstStyle/>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A different approach for strengthening DES is to use key whitening.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For this, two additional 64-bit keys k1 and k2 are XORed to the plaintext and ciphertext, respectively, prior to and after the DES algorithm. </a:t>
            </a: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This yields the following encryption scheme.</a:t>
            </a:r>
          </a:p>
          <a:p>
            <a:pPr algn="just">
              <a:spcBef>
                <a:spcPts val="1200"/>
              </a:spcBef>
              <a:buFont typeface="Wingdings" panose="05000000000000000000" pitchFamily="2" charset="2"/>
              <a:buChar char="ü"/>
            </a:pPr>
            <a:endParaRPr lang="en-US" altLang="en-US" sz="220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Char char="ü"/>
            </a:pPr>
            <a:r>
              <a:rPr lang="en-US" altLang="en-US" sz="2200">
                <a:latin typeface="Times New Roman" panose="02020603050405020304" pitchFamily="18" charset="0"/>
                <a:cs typeface="Times New Roman" panose="02020603050405020304" pitchFamily="18" charset="0"/>
              </a:rPr>
              <a:t>This surprisingly simple modification makes DES much more resistant against exhaustive key searches.</a:t>
            </a:r>
          </a:p>
          <a:p>
            <a:pPr algn="just">
              <a:spcBef>
                <a:spcPts val="1200"/>
              </a:spcBef>
              <a:buNone/>
            </a:pPr>
            <a:endParaRPr lang="en-US" altLang="en-US"/>
          </a:p>
        </p:txBody>
      </p:sp>
      <p:sp>
        <p:nvSpPr>
          <p:cNvPr id="4" name="Date Placeholder 3">
            <a:extLst>
              <a:ext uri="{FF2B5EF4-FFF2-40B4-BE49-F238E27FC236}">
                <a16:creationId xmlns:a16="http://schemas.microsoft.com/office/drawing/2014/main" id="{DFC82D68-8FA0-1AF0-11BC-9F3BBCF087B4}"/>
              </a:ext>
            </a:extLst>
          </p:cNvPr>
          <p:cNvSpPr>
            <a:spLocks noGrp="1"/>
          </p:cNvSpPr>
          <p:nvPr>
            <p:ph type="dt" sz="half" idx="10"/>
          </p:nvPr>
        </p:nvSpPr>
        <p:spPr/>
        <p:txBody>
          <a:bodyPr/>
          <a:lstStyle/>
          <a:p>
            <a:pPr>
              <a:defRPr/>
            </a:pPr>
            <a:fld id="{00ACB444-8E85-4A45-B1DE-6942CE907223}" type="datetime1">
              <a:rPr lang="en-US"/>
              <a:pPr>
                <a:defRPr/>
              </a:pPr>
              <a:t>10/1/2024</a:t>
            </a:fld>
            <a:endParaRPr lang="en-US"/>
          </a:p>
        </p:txBody>
      </p:sp>
      <p:sp>
        <p:nvSpPr>
          <p:cNvPr id="5" name="Footer Placeholder 4">
            <a:extLst>
              <a:ext uri="{FF2B5EF4-FFF2-40B4-BE49-F238E27FC236}">
                <a16:creationId xmlns:a16="http://schemas.microsoft.com/office/drawing/2014/main" id="{39261C21-416F-D0B3-B52B-A0173F3E1C31}"/>
              </a:ext>
            </a:extLst>
          </p:cNvPr>
          <p:cNvSpPr>
            <a:spLocks noGrp="1"/>
          </p:cNvSpPr>
          <p:nvPr>
            <p:ph type="ftr" sz="quarter" idx="11"/>
          </p:nvPr>
        </p:nvSpPr>
        <p:spPr/>
        <p:txBody>
          <a:bodyPr/>
          <a:lstStyle/>
          <a:p>
            <a:pPr>
              <a:defRPr/>
            </a:pPr>
            <a:r>
              <a:rPr lang="en-US" dirty="0"/>
              <a:t>Contributed by Himanshu (@nycanshu)</a:t>
            </a:r>
          </a:p>
        </p:txBody>
      </p:sp>
      <p:sp>
        <p:nvSpPr>
          <p:cNvPr id="109574" name="Slide Number Placeholder 5">
            <a:extLst>
              <a:ext uri="{FF2B5EF4-FFF2-40B4-BE49-F238E27FC236}">
                <a16:creationId xmlns:a16="http://schemas.microsoft.com/office/drawing/2014/main" id="{90956049-64D6-D9F9-3CF5-807DF377BF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3F1785-4395-49ED-9960-E73FE959DC9B}" type="slidenum">
              <a:rPr lang="en-US" altLang="en-US">
                <a:solidFill>
                  <a:srgbClr val="898989"/>
                </a:solidFill>
              </a:rPr>
              <a:pPr/>
              <a:t>99</a:t>
            </a:fld>
            <a:endParaRPr lang="en-US" altLang="en-US">
              <a:solidFill>
                <a:srgbClr val="898989"/>
              </a:solidFill>
            </a:endParaRPr>
          </a:p>
        </p:txBody>
      </p:sp>
      <p:pic>
        <p:nvPicPr>
          <p:cNvPr id="109575" name="Picture 2">
            <a:extLst>
              <a:ext uri="{FF2B5EF4-FFF2-40B4-BE49-F238E27FC236}">
                <a16:creationId xmlns:a16="http://schemas.microsoft.com/office/drawing/2014/main" id="{0716A875-8739-14F0-EC7F-4759FF897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381376"/>
            <a:ext cx="4800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6" name="Picture 3">
            <a:extLst>
              <a:ext uri="{FF2B5EF4-FFF2-40B4-BE49-F238E27FC236}">
                <a16:creationId xmlns:a16="http://schemas.microsoft.com/office/drawing/2014/main" id="{144CEEAB-F3EC-0E16-521C-6E103C6F8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6" y="4686300"/>
            <a:ext cx="479107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10112</Words>
  <Application>Microsoft Office PowerPoint</Application>
  <PresentationFormat>Widescreen</PresentationFormat>
  <Paragraphs>1180</Paragraphs>
  <Slides>121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121</vt:i4>
      </vt:variant>
    </vt:vector>
  </HeadingPairs>
  <TitlesOfParts>
    <vt:vector size="130" baseType="lpstr">
      <vt:lpstr>Arial</vt:lpstr>
      <vt:lpstr>Arial Black</vt:lpstr>
      <vt:lpstr>Arial-BoldMT</vt:lpstr>
      <vt:lpstr>Calibri</vt:lpstr>
      <vt:lpstr>Calibri Light</vt:lpstr>
      <vt:lpstr>Time New Roman</vt:lpstr>
      <vt:lpstr>Times New Roman</vt:lpstr>
      <vt:lpstr>Wingdings</vt:lpstr>
      <vt:lpstr>Office Theme</vt:lpstr>
      <vt:lpstr>PowerPoint Presentation</vt:lpstr>
      <vt:lpstr>1.Introduction</vt:lpstr>
      <vt:lpstr>PowerPoint Presentation</vt:lpstr>
      <vt:lpstr>PowerPoint Presentation</vt:lpstr>
      <vt:lpstr>PowerPoint Presentation</vt:lpstr>
      <vt:lpstr>Computer Security Concepts</vt:lpstr>
      <vt:lpstr>Computer Security Concepts</vt:lpstr>
      <vt:lpstr>Types of Computer security</vt:lpstr>
      <vt:lpstr>2.OSI Security Architecture</vt:lpstr>
      <vt:lpstr>A.Security Attacks</vt:lpstr>
      <vt:lpstr>PowerPoint Presentation</vt:lpstr>
      <vt:lpstr>PowerPoint Presentation</vt:lpstr>
      <vt:lpstr>Active Security Attacks</vt:lpstr>
      <vt:lpstr>PowerPoint Presentation</vt:lpstr>
      <vt:lpstr>PowerPoint Presentation</vt:lpstr>
      <vt:lpstr>A.Security Attacks</vt:lpstr>
      <vt:lpstr>B.Security Mechanisms</vt:lpstr>
      <vt:lpstr>C.Security Services</vt:lpstr>
      <vt:lpstr>C.Security Services</vt:lpstr>
      <vt:lpstr>PowerPoint Presentation</vt:lpstr>
      <vt:lpstr>Model for Network Security</vt:lpstr>
      <vt:lpstr>PowerPoint Presentation</vt:lpstr>
      <vt:lpstr>PowerPoint Presentation</vt:lpstr>
      <vt:lpstr>PowerPoint Presentation</vt:lpstr>
      <vt:lpstr>PowerPoint Presentation</vt:lpstr>
      <vt:lpstr>Model for Network Access Security</vt:lpstr>
      <vt:lpstr>Basic Terminologies in Cryptography</vt:lpstr>
      <vt:lpstr>3.Mathematical tool for Cryptography</vt:lpstr>
      <vt:lpstr>Requirements of Mathematical Model </vt:lpstr>
      <vt:lpstr>Characterizing any Cryptographic System</vt:lpstr>
      <vt:lpstr>Cryptanalytic  &amp; Brute-force Attack</vt:lpstr>
      <vt:lpstr>4.a.Classical Substitution Ciphers</vt:lpstr>
      <vt:lpstr>PowerPoint Presentation</vt:lpstr>
      <vt:lpstr>Mathematical Description &amp; Cryptanalysis</vt:lpstr>
      <vt:lpstr>II.Monoalphabetic Cipher</vt:lpstr>
      <vt:lpstr>Language Redundancy and Cryptanalysis</vt:lpstr>
      <vt:lpstr>English Letter Frequencies</vt:lpstr>
      <vt:lpstr>III.Polyalphbetic Cipher</vt:lpstr>
      <vt:lpstr>Example &amp; Security of Vigenere Cipher</vt:lpstr>
      <vt:lpstr>Vigenere Tabulae</vt:lpstr>
      <vt:lpstr>Kasiski Method &amp; Autokey Cipher</vt:lpstr>
      <vt:lpstr>IV.Playfair Cipher</vt:lpstr>
      <vt:lpstr>Encrypting &amp; Decrypting</vt:lpstr>
      <vt:lpstr>Encrypting &amp; Decrypting</vt:lpstr>
      <vt:lpstr>Security of Playfair Cipher</vt:lpstr>
      <vt:lpstr>V.Hill Cipher</vt:lpstr>
      <vt:lpstr>Encryption &amp; Decryption</vt:lpstr>
      <vt:lpstr>Inverse of a 3 × 3 Matrix</vt:lpstr>
      <vt:lpstr>VI.One-Time Pad / Vernam Cipher</vt:lpstr>
      <vt:lpstr>Encryption &amp; Decryption</vt:lpstr>
      <vt:lpstr>4.b.Transposition Cipher</vt:lpstr>
      <vt:lpstr>ii.Columnar Transposition Ciphers</vt:lpstr>
      <vt:lpstr>Double Columnar Transposition Ciphers</vt:lpstr>
      <vt:lpstr>4.c.Product Cipher</vt:lpstr>
      <vt:lpstr>Rotor Machines</vt:lpstr>
      <vt:lpstr>Steganography</vt:lpstr>
      <vt:lpstr>5.Design principles of block ciphers</vt:lpstr>
      <vt:lpstr>Ideal Block Cipher</vt:lpstr>
      <vt:lpstr>Claude Shannon’s Substitution-Permutation Ciphers</vt:lpstr>
      <vt:lpstr>Feistel Cipher</vt:lpstr>
      <vt:lpstr>Feistel Encryption &amp; Decryption</vt:lpstr>
      <vt:lpstr>Decryption in Feistel Cipher</vt:lpstr>
      <vt:lpstr>6.Data Encryption Standard(DES)</vt:lpstr>
      <vt:lpstr>DES Design Controversy</vt:lpstr>
      <vt:lpstr>DES Encryption Overview</vt:lpstr>
      <vt:lpstr>Permutations in DES</vt:lpstr>
      <vt:lpstr>Permutations in DES</vt:lpstr>
      <vt:lpstr>DES Round Structure</vt:lpstr>
      <vt:lpstr>Single Round of DES</vt:lpstr>
      <vt:lpstr>S-Boxes in DES </vt:lpstr>
      <vt:lpstr>Decoding of the Input by S-Box 1</vt:lpstr>
      <vt:lpstr>Substitution Boxes S</vt:lpstr>
      <vt:lpstr>DES Key Schedule</vt:lpstr>
      <vt:lpstr>DES Decryption</vt:lpstr>
      <vt:lpstr>Avalanche Effect</vt:lpstr>
      <vt:lpstr>DES against Analytic Attacks</vt:lpstr>
      <vt:lpstr>DES against Timing &amp; Cryptanalysis Attacks</vt:lpstr>
      <vt:lpstr>DES Design Criteria</vt:lpstr>
      <vt:lpstr>7.Origin of AES</vt:lpstr>
      <vt:lpstr>AES Requirements</vt:lpstr>
      <vt:lpstr>AES Evaluation Criteria</vt:lpstr>
      <vt:lpstr>AES Shorlist</vt:lpstr>
      <vt:lpstr>The AES Cipher - Rijndael</vt:lpstr>
      <vt:lpstr>The AES Cipher - Rijndael</vt:lpstr>
      <vt:lpstr>AES Data Structures</vt:lpstr>
      <vt:lpstr>Byte Substitution</vt:lpstr>
      <vt:lpstr>Shift Rows</vt:lpstr>
      <vt:lpstr>Mix Columns</vt:lpstr>
      <vt:lpstr>Mix Columns</vt:lpstr>
      <vt:lpstr>Add Round Key</vt:lpstr>
      <vt:lpstr>AES Round</vt:lpstr>
      <vt:lpstr>AES S-Box</vt:lpstr>
      <vt:lpstr>S-Box &amp; Inverse S-Box</vt:lpstr>
      <vt:lpstr>AES Transformations</vt:lpstr>
      <vt:lpstr>AES Key Expansion</vt:lpstr>
      <vt:lpstr>AES Decryption</vt:lpstr>
      <vt:lpstr>Implementation Aspects of AES</vt:lpstr>
      <vt:lpstr>8.Triple DES</vt:lpstr>
      <vt:lpstr>3-DES</vt:lpstr>
      <vt:lpstr>9.RC5</vt:lpstr>
      <vt:lpstr>Components in RC5</vt:lpstr>
      <vt:lpstr>A.Key Expansion in RC5</vt:lpstr>
      <vt:lpstr>A.Key Expansion in RC5</vt:lpstr>
      <vt:lpstr>Steps in Encryption</vt:lpstr>
      <vt:lpstr>Steps in Encryption</vt:lpstr>
      <vt:lpstr>Steps in Encryption &amp; Decryption</vt:lpstr>
      <vt:lpstr>10.Modes of Operations in Block Cipher</vt:lpstr>
      <vt:lpstr>Modes of Operations in Block Cipher</vt:lpstr>
      <vt:lpstr>A.Electronic Codebook Mode</vt:lpstr>
      <vt:lpstr>A.Electronic Codebook Mode</vt:lpstr>
      <vt:lpstr>B.Cipher Block Chaining Mode</vt:lpstr>
      <vt:lpstr>B.Cipher Block Chaining Mode</vt:lpstr>
      <vt:lpstr>B.Cipher Block Chaining Mode</vt:lpstr>
      <vt:lpstr>C.Cipher Feedback Mode</vt:lpstr>
      <vt:lpstr>C.Cipher Feedback Mode</vt:lpstr>
      <vt:lpstr>C.Cipher Feedback Mode</vt:lpstr>
      <vt:lpstr>D.Output Feedback Mode</vt:lpstr>
      <vt:lpstr>D.Output Feedback Mode</vt:lpstr>
      <vt:lpstr>E.Counter Mode</vt:lpstr>
      <vt:lpstr>E.Counter Mode</vt:lpstr>
      <vt:lpstr>E.Counter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Himanshu Kumar</dc:creator>
  <cp:lastModifiedBy>Himanshu Kumar</cp:lastModifiedBy>
  <cp:revision>8</cp:revision>
  <dcterms:created xsi:type="dcterms:W3CDTF">2024-10-01T07:56:05Z</dcterms:created>
  <dcterms:modified xsi:type="dcterms:W3CDTF">2024-10-01T10:07:35Z</dcterms:modified>
</cp:coreProperties>
</file>