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353" r:id="rId3"/>
    <p:sldId id="274" r:id="rId4"/>
    <p:sldId id="356" r:id="rId5"/>
    <p:sldId id="352" r:id="rId6"/>
    <p:sldId id="355" r:id="rId7"/>
    <p:sldId id="359" r:id="rId8"/>
    <p:sldId id="358" r:id="rId9"/>
    <p:sldId id="361" r:id="rId10"/>
    <p:sldId id="362" r:id="rId11"/>
    <p:sldId id="364" r:id="rId12"/>
    <p:sldId id="354" r:id="rId13"/>
    <p:sldId id="365" r:id="rId14"/>
    <p:sldId id="366" r:id="rId15"/>
    <p:sldId id="34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9D940E-021E-4B37-BFAB-EB5AB9331F13}">
          <p14:sldIdLst>
            <p14:sldId id="256"/>
            <p14:sldId id="353"/>
            <p14:sldId id="274"/>
            <p14:sldId id="356"/>
            <p14:sldId id="352"/>
            <p14:sldId id="355"/>
            <p14:sldId id="359"/>
            <p14:sldId id="358"/>
            <p14:sldId id="361"/>
            <p14:sldId id="362"/>
            <p14:sldId id="364"/>
            <p14:sldId id="354"/>
            <p14:sldId id="365"/>
            <p14:sldId id="366"/>
            <p14:sldId id="342"/>
          </p14:sldIdLst>
        </p14:section>
        <p14:section name="Appendix" id="{82BFD91B-B0E3-426A-8EC6-C90FFE5981D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966" autoAdjust="0"/>
    <p:restoredTop sz="97437" autoAdjust="0"/>
  </p:normalViewPr>
  <p:slideViewPr>
    <p:cSldViewPr snapToGrid="0">
      <p:cViewPr varScale="1">
        <p:scale>
          <a:sx n="101" d="100"/>
          <a:sy n="101" d="100"/>
        </p:scale>
        <p:origin x="88" y="9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F93D56-E312-475A-AFE8-E5A96CADDEC2}" type="datetimeFigureOut">
              <a:rPr lang="en-US" smtClean="0"/>
              <a:t>10/16/2025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D3737-B85E-4357-B9F6-56B70699D569}" type="slidenum">
              <a:rPr lang="en-US" smtClean="0"/>
              <a:t>‹#›</a:t>
            </a:fld>
            <a:endParaRPr lang="en-US"/>
          </a:p>
        </p:txBody>
      </p:sp>
    </p:spTree>
    <p:extLst>
      <p:ext uri="{BB962C8B-B14F-4D97-AF65-F5344CB8AC3E}">
        <p14:creationId xmlns:p14="http://schemas.microsoft.com/office/powerpoint/2010/main" val="232206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58F9A-968E-4B62-1278-01B2841FC1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D81EFF-7124-7895-7E0F-C648025ADB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E4B2A-0C0A-AA6D-6069-F04278CCE9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788D2D-01E8-A2FB-5286-5A29A6511C21}"/>
              </a:ext>
            </a:extLst>
          </p:cNvPr>
          <p:cNvSpPr>
            <a:spLocks noGrp="1"/>
          </p:cNvSpPr>
          <p:nvPr>
            <p:ph type="sldNum" sz="quarter" idx="5"/>
          </p:nvPr>
        </p:nvSpPr>
        <p:spPr/>
        <p:txBody>
          <a:bodyPr/>
          <a:lstStyle/>
          <a:p>
            <a:fld id="{D6ED3737-B85E-4357-B9F6-56B70699D569}" type="slidenum">
              <a:rPr lang="en-US" smtClean="0"/>
              <a:t>2</a:t>
            </a:fld>
            <a:endParaRPr lang="en-US"/>
          </a:p>
        </p:txBody>
      </p:sp>
    </p:spTree>
    <p:extLst>
      <p:ext uri="{BB962C8B-B14F-4D97-AF65-F5344CB8AC3E}">
        <p14:creationId xmlns:p14="http://schemas.microsoft.com/office/powerpoint/2010/main" val="250586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88176-072B-3CAF-B2B5-8C0CC97B1E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F876C2-EEC7-9E7D-A1D5-7D050E9F6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1A8863-B543-ADEB-DB61-89AD76374380}"/>
              </a:ext>
            </a:extLst>
          </p:cNvPr>
          <p:cNvSpPr>
            <a:spLocks noGrp="1"/>
          </p:cNvSpPr>
          <p:nvPr>
            <p:ph type="dt" sz="half" idx="10"/>
          </p:nvPr>
        </p:nvSpPr>
        <p:spPr/>
        <p:txBody>
          <a:bodyPr/>
          <a:lstStyle/>
          <a:p>
            <a:fld id="{2D92584F-A200-450E-AD08-9AE358D5F312}" type="datetime1">
              <a:rPr lang="en-US" smtClean="0"/>
              <a:t>10/16/2025</a:t>
            </a:fld>
            <a:endParaRPr lang="en-US"/>
          </a:p>
        </p:txBody>
      </p:sp>
      <p:sp>
        <p:nvSpPr>
          <p:cNvPr id="5" name="Footer Placeholder 4">
            <a:extLst>
              <a:ext uri="{FF2B5EF4-FFF2-40B4-BE49-F238E27FC236}">
                <a16:creationId xmlns:a16="http://schemas.microsoft.com/office/drawing/2014/main" id="{078EDBF4-6DCE-EA41-B114-5C4664B44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A31975-261D-7761-AF70-355A1D35391A}"/>
              </a:ext>
            </a:extLst>
          </p:cNvPr>
          <p:cNvSpPr>
            <a:spLocks noGrp="1"/>
          </p:cNvSpPr>
          <p:nvPr>
            <p:ph type="sldNum" sz="quarter" idx="12"/>
          </p:nvPr>
        </p:nvSpPr>
        <p:spPr/>
        <p:txBody>
          <a:bodyPr/>
          <a:lstStyle/>
          <a:p>
            <a:fld id="{B9496208-0396-4DEE-9187-2167066D100E}" type="slidenum">
              <a:rPr lang="en-US" smtClean="0"/>
              <a:t>‹#›</a:t>
            </a:fld>
            <a:endParaRPr lang="en-US"/>
          </a:p>
        </p:txBody>
      </p:sp>
    </p:spTree>
    <p:extLst>
      <p:ext uri="{BB962C8B-B14F-4D97-AF65-F5344CB8AC3E}">
        <p14:creationId xmlns:p14="http://schemas.microsoft.com/office/powerpoint/2010/main" val="4181611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9DE82-30C8-DBFE-2720-F26BEF5E22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A5F472-A1BC-8F94-ACA3-57D59C71C2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24EEA-87C8-CD6E-3174-9B083A98EC37}"/>
              </a:ext>
            </a:extLst>
          </p:cNvPr>
          <p:cNvSpPr>
            <a:spLocks noGrp="1"/>
          </p:cNvSpPr>
          <p:nvPr>
            <p:ph type="dt" sz="half" idx="10"/>
          </p:nvPr>
        </p:nvSpPr>
        <p:spPr/>
        <p:txBody>
          <a:bodyPr/>
          <a:lstStyle/>
          <a:p>
            <a:fld id="{9AF51972-8892-4A10-B64D-5C8D48B889E7}" type="datetime1">
              <a:rPr lang="en-US" smtClean="0"/>
              <a:t>10/16/2025</a:t>
            </a:fld>
            <a:endParaRPr lang="en-US"/>
          </a:p>
        </p:txBody>
      </p:sp>
      <p:sp>
        <p:nvSpPr>
          <p:cNvPr id="5" name="Footer Placeholder 4">
            <a:extLst>
              <a:ext uri="{FF2B5EF4-FFF2-40B4-BE49-F238E27FC236}">
                <a16:creationId xmlns:a16="http://schemas.microsoft.com/office/drawing/2014/main" id="{279084CA-04E3-D36F-8ADE-101C75571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FD68B7-CE90-E450-4A54-74944585D281}"/>
              </a:ext>
            </a:extLst>
          </p:cNvPr>
          <p:cNvSpPr>
            <a:spLocks noGrp="1"/>
          </p:cNvSpPr>
          <p:nvPr>
            <p:ph type="sldNum" sz="quarter" idx="12"/>
          </p:nvPr>
        </p:nvSpPr>
        <p:spPr/>
        <p:txBody>
          <a:bodyPr/>
          <a:lstStyle/>
          <a:p>
            <a:fld id="{B9496208-0396-4DEE-9187-2167066D100E}" type="slidenum">
              <a:rPr lang="en-US" smtClean="0"/>
              <a:t>‹#›</a:t>
            </a:fld>
            <a:endParaRPr lang="en-US"/>
          </a:p>
        </p:txBody>
      </p:sp>
    </p:spTree>
    <p:extLst>
      <p:ext uri="{BB962C8B-B14F-4D97-AF65-F5344CB8AC3E}">
        <p14:creationId xmlns:p14="http://schemas.microsoft.com/office/powerpoint/2010/main" val="314725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EDE87-8897-9993-F1C1-3212032719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2496A0-F817-DA09-91FD-CA61BE13AB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A36A6-DE28-C570-4C71-5ABFB18B3145}"/>
              </a:ext>
            </a:extLst>
          </p:cNvPr>
          <p:cNvSpPr>
            <a:spLocks noGrp="1"/>
          </p:cNvSpPr>
          <p:nvPr>
            <p:ph type="dt" sz="half" idx="10"/>
          </p:nvPr>
        </p:nvSpPr>
        <p:spPr/>
        <p:txBody>
          <a:bodyPr/>
          <a:lstStyle/>
          <a:p>
            <a:fld id="{613E3603-D018-4F75-9490-881FE058C1D8}" type="datetime1">
              <a:rPr lang="en-US" smtClean="0"/>
              <a:t>10/16/2025</a:t>
            </a:fld>
            <a:endParaRPr lang="en-US"/>
          </a:p>
        </p:txBody>
      </p:sp>
      <p:sp>
        <p:nvSpPr>
          <p:cNvPr id="5" name="Footer Placeholder 4">
            <a:extLst>
              <a:ext uri="{FF2B5EF4-FFF2-40B4-BE49-F238E27FC236}">
                <a16:creationId xmlns:a16="http://schemas.microsoft.com/office/drawing/2014/main" id="{2C3C50E8-B509-E754-4BAD-DF9E453BC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F8F481-E862-C84F-FB0E-1DCAAB27A157}"/>
              </a:ext>
            </a:extLst>
          </p:cNvPr>
          <p:cNvSpPr>
            <a:spLocks noGrp="1"/>
          </p:cNvSpPr>
          <p:nvPr>
            <p:ph type="sldNum" sz="quarter" idx="12"/>
          </p:nvPr>
        </p:nvSpPr>
        <p:spPr/>
        <p:txBody>
          <a:bodyPr/>
          <a:lstStyle/>
          <a:p>
            <a:fld id="{B9496208-0396-4DEE-9187-2167066D100E}" type="slidenum">
              <a:rPr lang="en-US" smtClean="0"/>
              <a:t>‹#›</a:t>
            </a:fld>
            <a:endParaRPr lang="en-US"/>
          </a:p>
        </p:txBody>
      </p:sp>
    </p:spTree>
    <p:extLst>
      <p:ext uri="{BB962C8B-B14F-4D97-AF65-F5344CB8AC3E}">
        <p14:creationId xmlns:p14="http://schemas.microsoft.com/office/powerpoint/2010/main" val="221540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FCE1-1C9D-50B0-E98A-F56EC1639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AC9DE7-B8A2-1BFD-1CDA-FE8D954870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BC54A-8FF2-01F6-AAC6-0532FF8E1905}"/>
              </a:ext>
            </a:extLst>
          </p:cNvPr>
          <p:cNvSpPr>
            <a:spLocks noGrp="1"/>
          </p:cNvSpPr>
          <p:nvPr>
            <p:ph type="dt" sz="half" idx="10"/>
          </p:nvPr>
        </p:nvSpPr>
        <p:spPr/>
        <p:txBody>
          <a:bodyPr/>
          <a:lstStyle/>
          <a:p>
            <a:fld id="{A912F8B0-907B-434F-84FB-2B6EE00B5AB9}" type="datetime1">
              <a:rPr lang="en-US" smtClean="0"/>
              <a:t>10/16/2025</a:t>
            </a:fld>
            <a:endParaRPr lang="en-US"/>
          </a:p>
        </p:txBody>
      </p:sp>
      <p:sp>
        <p:nvSpPr>
          <p:cNvPr id="5" name="Footer Placeholder 4">
            <a:extLst>
              <a:ext uri="{FF2B5EF4-FFF2-40B4-BE49-F238E27FC236}">
                <a16:creationId xmlns:a16="http://schemas.microsoft.com/office/drawing/2014/main" id="{FF48B5CD-B2EB-551E-51EF-C68B03E4E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E47EB-9922-671C-6B64-E49F4192C33E}"/>
              </a:ext>
            </a:extLst>
          </p:cNvPr>
          <p:cNvSpPr>
            <a:spLocks noGrp="1"/>
          </p:cNvSpPr>
          <p:nvPr>
            <p:ph type="sldNum" sz="quarter" idx="12"/>
          </p:nvPr>
        </p:nvSpPr>
        <p:spPr/>
        <p:txBody>
          <a:bodyPr/>
          <a:lstStyle/>
          <a:p>
            <a:fld id="{B9496208-0396-4DEE-9187-2167066D100E}" type="slidenum">
              <a:rPr lang="en-US" smtClean="0"/>
              <a:t>‹#›</a:t>
            </a:fld>
            <a:endParaRPr lang="en-US"/>
          </a:p>
        </p:txBody>
      </p:sp>
    </p:spTree>
    <p:extLst>
      <p:ext uri="{BB962C8B-B14F-4D97-AF65-F5344CB8AC3E}">
        <p14:creationId xmlns:p14="http://schemas.microsoft.com/office/powerpoint/2010/main" val="159926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B077C-69C1-F5D8-44D5-BC402E8796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8C9A59-8DB5-3B67-A988-B8AA52E16B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DAFBF4-2456-0F6D-DB67-506D381FF395}"/>
              </a:ext>
            </a:extLst>
          </p:cNvPr>
          <p:cNvSpPr>
            <a:spLocks noGrp="1"/>
          </p:cNvSpPr>
          <p:nvPr>
            <p:ph type="dt" sz="half" idx="10"/>
          </p:nvPr>
        </p:nvSpPr>
        <p:spPr/>
        <p:txBody>
          <a:bodyPr/>
          <a:lstStyle/>
          <a:p>
            <a:fld id="{3E64DD1D-28F0-4462-9347-AC7EE935DFAD}" type="datetime1">
              <a:rPr lang="en-US" smtClean="0"/>
              <a:t>10/16/2025</a:t>
            </a:fld>
            <a:endParaRPr lang="en-US"/>
          </a:p>
        </p:txBody>
      </p:sp>
      <p:sp>
        <p:nvSpPr>
          <p:cNvPr id="5" name="Footer Placeholder 4">
            <a:extLst>
              <a:ext uri="{FF2B5EF4-FFF2-40B4-BE49-F238E27FC236}">
                <a16:creationId xmlns:a16="http://schemas.microsoft.com/office/drawing/2014/main" id="{D1166BE4-757B-B1B1-788F-693C8E5C2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9C6363-CCED-823E-0775-B28F5397E2EF}"/>
              </a:ext>
            </a:extLst>
          </p:cNvPr>
          <p:cNvSpPr>
            <a:spLocks noGrp="1"/>
          </p:cNvSpPr>
          <p:nvPr>
            <p:ph type="sldNum" sz="quarter" idx="12"/>
          </p:nvPr>
        </p:nvSpPr>
        <p:spPr/>
        <p:txBody>
          <a:bodyPr/>
          <a:lstStyle/>
          <a:p>
            <a:fld id="{B9496208-0396-4DEE-9187-2167066D100E}" type="slidenum">
              <a:rPr lang="en-US" smtClean="0"/>
              <a:t>‹#›</a:t>
            </a:fld>
            <a:endParaRPr lang="en-US"/>
          </a:p>
        </p:txBody>
      </p:sp>
    </p:spTree>
    <p:extLst>
      <p:ext uri="{BB962C8B-B14F-4D97-AF65-F5344CB8AC3E}">
        <p14:creationId xmlns:p14="http://schemas.microsoft.com/office/powerpoint/2010/main" val="267492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F17B0-1040-B9CA-E77B-3E0C4AFD5D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4C9BFB-1B86-C6DB-70EE-D800C04AD7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90F46B-3628-8B1C-3D33-04C639587B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C05B76-5441-B290-EB76-CE1D9D651569}"/>
              </a:ext>
            </a:extLst>
          </p:cNvPr>
          <p:cNvSpPr>
            <a:spLocks noGrp="1"/>
          </p:cNvSpPr>
          <p:nvPr>
            <p:ph type="dt" sz="half" idx="10"/>
          </p:nvPr>
        </p:nvSpPr>
        <p:spPr/>
        <p:txBody>
          <a:bodyPr/>
          <a:lstStyle/>
          <a:p>
            <a:fld id="{FE1F9B9E-A818-4031-9198-AAA411A8A88D}" type="datetime1">
              <a:rPr lang="en-US" smtClean="0"/>
              <a:t>10/16/2025</a:t>
            </a:fld>
            <a:endParaRPr lang="en-US"/>
          </a:p>
        </p:txBody>
      </p:sp>
      <p:sp>
        <p:nvSpPr>
          <p:cNvPr id="6" name="Footer Placeholder 5">
            <a:extLst>
              <a:ext uri="{FF2B5EF4-FFF2-40B4-BE49-F238E27FC236}">
                <a16:creationId xmlns:a16="http://schemas.microsoft.com/office/drawing/2014/main" id="{A1CED3CD-C1C0-3D58-BC0A-F2B16C7A24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B35FF-6CFC-A868-D6D7-E45FE5E3BF34}"/>
              </a:ext>
            </a:extLst>
          </p:cNvPr>
          <p:cNvSpPr>
            <a:spLocks noGrp="1"/>
          </p:cNvSpPr>
          <p:nvPr>
            <p:ph type="sldNum" sz="quarter" idx="12"/>
          </p:nvPr>
        </p:nvSpPr>
        <p:spPr/>
        <p:txBody>
          <a:bodyPr/>
          <a:lstStyle/>
          <a:p>
            <a:fld id="{B9496208-0396-4DEE-9187-2167066D100E}" type="slidenum">
              <a:rPr lang="en-US" smtClean="0"/>
              <a:t>‹#›</a:t>
            </a:fld>
            <a:endParaRPr lang="en-US"/>
          </a:p>
        </p:txBody>
      </p:sp>
    </p:spTree>
    <p:extLst>
      <p:ext uri="{BB962C8B-B14F-4D97-AF65-F5344CB8AC3E}">
        <p14:creationId xmlns:p14="http://schemas.microsoft.com/office/powerpoint/2010/main" val="21784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FF87-4E04-AA8B-87E1-EC1614000D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D1F1CA-3BE3-2747-A333-2490AF67FE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F8DF9F-176D-AD80-627A-43D8F94C0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1C458E-051A-9292-F1B9-E9ED857C6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21B633-94F0-ADBC-0CD8-0044A21767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9ECB95-71DB-7679-2B47-2099424AEC98}"/>
              </a:ext>
            </a:extLst>
          </p:cNvPr>
          <p:cNvSpPr>
            <a:spLocks noGrp="1"/>
          </p:cNvSpPr>
          <p:nvPr>
            <p:ph type="dt" sz="half" idx="10"/>
          </p:nvPr>
        </p:nvSpPr>
        <p:spPr/>
        <p:txBody>
          <a:bodyPr/>
          <a:lstStyle/>
          <a:p>
            <a:fld id="{C97808E9-1A56-4A70-B2D1-DBC1A7186B1A}" type="datetime1">
              <a:rPr lang="en-US" smtClean="0"/>
              <a:t>10/16/2025</a:t>
            </a:fld>
            <a:endParaRPr lang="en-US"/>
          </a:p>
        </p:txBody>
      </p:sp>
      <p:sp>
        <p:nvSpPr>
          <p:cNvPr id="8" name="Footer Placeholder 7">
            <a:extLst>
              <a:ext uri="{FF2B5EF4-FFF2-40B4-BE49-F238E27FC236}">
                <a16:creationId xmlns:a16="http://schemas.microsoft.com/office/drawing/2014/main" id="{B85230BE-D51B-C217-CED7-6B3D3CAC80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F7C96-2717-47CE-E3DE-B1E4492EF9E5}"/>
              </a:ext>
            </a:extLst>
          </p:cNvPr>
          <p:cNvSpPr>
            <a:spLocks noGrp="1"/>
          </p:cNvSpPr>
          <p:nvPr>
            <p:ph type="sldNum" sz="quarter" idx="12"/>
          </p:nvPr>
        </p:nvSpPr>
        <p:spPr/>
        <p:txBody>
          <a:bodyPr/>
          <a:lstStyle/>
          <a:p>
            <a:fld id="{B9496208-0396-4DEE-9187-2167066D100E}" type="slidenum">
              <a:rPr lang="en-US" smtClean="0"/>
              <a:t>‹#›</a:t>
            </a:fld>
            <a:endParaRPr lang="en-US"/>
          </a:p>
        </p:txBody>
      </p:sp>
    </p:spTree>
    <p:extLst>
      <p:ext uri="{BB962C8B-B14F-4D97-AF65-F5344CB8AC3E}">
        <p14:creationId xmlns:p14="http://schemas.microsoft.com/office/powerpoint/2010/main" val="450102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ECA3-A9A2-7851-A94F-9ADA724232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E09696-7F47-7771-23DD-6E50D89E9DF6}"/>
              </a:ext>
            </a:extLst>
          </p:cNvPr>
          <p:cNvSpPr>
            <a:spLocks noGrp="1"/>
          </p:cNvSpPr>
          <p:nvPr>
            <p:ph type="dt" sz="half" idx="10"/>
          </p:nvPr>
        </p:nvSpPr>
        <p:spPr/>
        <p:txBody>
          <a:bodyPr/>
          <a:lstStyle/>
          <a:p>
            <a:fld id="{868B1E4B-6EA2-4694-A9F1-8631E65F70A1}" type="datetime1">
              <a:rPr lang="en-US" smtClean="0"/>
              <a:t>10/16/2025</a:t>
            </a:fld>
            <a:endParaRPr lang="en-US"/>
          </a:p>
        </p:txBody>
      </p:sp>
      <p:sp>
        <p:nvSpPr>
          <p:cNvPr id="4" name="Footer Placeholder 3">
            <a:extLst>
              <a:ext uri="{FF2B5EF4-FFF2-40B4-BE49-F238E27FC236}">
                <a16:creationId xmlns:a16="http://schemas.microsoft.com/office/drawing/2014/main" id="{45501C17-BC97-2557-81E9-B29FE0B50A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B9DFA-BCF1-789F-2C02-361E5EBB9AFC}"/>
              </a:ext>
            </a:extLst>
          </p:cNvPr>
          <p:cNvSpPr>
            <a:spLocks noGrp="1"/>
          </p:cNvSpPr>
          <p:nvPr>
            <p:ph type="sldNum" sz="quarter" idx="12"/>
          </p:nvPr>
        </p:nvSpPr>
        <p:spPr/>
        <p:txBody>
          <a:bodyPr/>
          <a:lstStyle/>
          <a:p>
            <a:fld id="{B9496208-0396-4DEE-9187-2167066D100E}" type="slidenum">
              <a:rPr lang="en-US" smtClean="0"/>
              <a:t>‹#›</a:t>
            </a:fld>
            <a:endParaRPr lang="en-US"/>
          </a:p>
        </p:txBody>
      </p:sp>
    </p:spTree>
    <p:extLst>
      <p:ext uri="{BB962C8B-B14F-4D97-AF65-F5344CB8AC3E}">
        <p14:creationId xmlns:p14="http://schemas.microsoft.com/office/powerpoint/2010/main" val="300157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4084B2-0726-8B4B-937B-7D07BA12EE7E}"/>
              </a:ext>
            </a:extLst>
          </p:cNvPr>
          <p:cNvSpPr>
            <a:spLocks noGrp="1"/>
          </p:cNvSpPr>
          <p:nvPr>
            <p:ph type="dt" sz="half" idx="10"/>
          </p:nvPr>
        </p:nvSpPr>
        <p:spPr/>
        <p:txBody>
          <a:bodyPr/>
          <a:lstStyle/>
          <a:p>
            <a:fld id="{FAF895E2-4F15-47E7-8406-949B60B7772D}" type="datetime1">
              <a:rPr lang="en-US" smtClean="0"/>
              <a:t>10/16/2025</a:t>
            </a:fld>
            <a:endParaRPr lang="en-US"/>
          </a:p>
        </p:txBody>
      </p:sp>
      <p:sp>
        <p:nvSpPr>
          <p:cNvPr id="3" name="Footer Placeholder 2">
            <a:extLst>
              <a:ext uri="{FF2B5EF4-FFF2-40B4-BE49-F238E27FC236}">
                <a16:creationId xmlns:a16="http://schemas.microsoft.com/office/drawing/2014/main" id="{BAC30ADA-B060-4DA5-C316-E6021E92F8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E4AC00-4C30-9AD9-A272-91FE00AF0FB1}"/>
              </a:ext>
            </a:extLst>
          </p:cNvPr>
          <p:cNvSpPr>
            <a:spLocks noGrp="1"/>
          </p:cNvSpPr>
          <p:nvPr>
            <p:ph type="sldNum" sz="quarter" idx="12"/>
          </p:nvPr>
        </p:nvSpPr>
        <p:spPr/>
        <p:txBody>
          <a:bodyPr/>
          <a:lstStyle/>
          <a:p>
            <a:fld id="{B9496208-0396-4DEE-9187-2167066D100E}" type="slidenum">
              <a:rPr lang="en-US" smtClean="0"/>
              <a:t>‹#›</a:t>
            </a:fld>
            <a:endParaRPr lang="en-US"/>
          </a:p>
        </p:txBody>
      </p:sp>
    </p:spTree>
    <p:extLst>
      <p:ext uri="{BB962C8B-B14F-4D97-AF65-F5344CB8AC3E}">
        <p14:creationId xmlns:p14="http://schemas.microsoft.com/office/powerpoint/2010/main" val="4453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1C51-174E-89B0-55C5-29577C2263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53EB04-3C99-E140-6A5F-8BF6D72DB7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83A9E3-9EE5-9B44-1AC5-2706B95DD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8BB86-FBDA-F7A3-90E2-9628FA9E17C1}"/>
              </a:ext>
            </a:extLst>
          </p:cNvPr>
          <p:cNvSpPr>
            <a:spLocks noGrp="1"/>
          </p:cNvSpPr>
          <p:nvPr>
            <p:ph type="dt" sz="half" idx="10"/>
          </p:nvPr>
        </p:nvSpPr>
        <p:spPr/>
        <p:txBody>
          <a:bodyPr/>
          <a:lstStyle/>
          <a:p>
            <a:fld id="{40AF5A26-1300-40A6-9BCD-10630E8A7C99}" type="datetime1">
              <a:rPr lang="en-US" smtClean="0"/>
              <a:t>10/16/2025</a:t>
            </a:fld>
            <a:endParaRPr lang="en-US"/>
          </a:p>
        </p:txBody>
      </p:sp>
      <p:sp>
        <p:nvSpPr>
          <p:cNvPr id="6" name="Footer Placeholder 5">
            <a:extLst>
              <a:ext uri="{FF2B5EF4-FFF2-40B4-BE49-F238E27FC236}">
                <a16:creationId xmlns:a16="http://schemas.microsoft.com/office/drawing/2014/main" id="{32700D5A-96CA-B95D-7654-AF141E56D0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70287-39DB-7BA3-7FB1-89AB1172C87C}"/>
              </a:ext>
            </a:extLst>
          </p:cNvPr>
          <p:cNvSpPr>
            <a:spLocks noGrp="1"/>
          </p:cNvSpPr>
          <p:nvPr>
            <p:ph type="sldNum" sz="quarter" idx="12"/>
          </p:nvPr>
        </p:nvSpPr>
        <p:spPr/>
        <p:txBody>
          <a:bodyPr/>
          <a:lstStyle/>
          <a:p>
            <a:fld id="{B9496208-0396-4DEE-9187-2167066D100E}" type="slidenum">
              <a:rPr lang="en-US" smtClean="0"/>
              <a:t>‹#›</a:t>
            </a:fld>
            <a:endParaRPr lang="en-US"/>
          </a:p>
        </p:txBody>
      </p:sp>
    </p:spTree>
    <p:extLst>
      <p:ext uri="{BB962C8B-B14F-4D97-AF65-F5344CB8AC3E}">
        <p14:creationId xmlns:p14="http://schemas.microsoft.com/office/powerpoint/2010/main" val="182229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C792E-A70F-4478-CAB1-FA3DAB784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B9C687-471B-C81B-B52A-762E7594F7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92868A-ABD3-8CA3-5E87-1FE3787BC8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01F64-2248-B1BA-1E88-E468E90A873A}"/>
              </a:ext>
            </a:extLst>
          </p:cNvPr>
          <p:cNvSpPr>
            <a:spLocks noGrp="1"/>
          </p:cNvSpPr>
          <p:nvPr>
            <p:ph type="dt" sz="half" idx="10"/>
          </p:nvPr>
        </p:nvSpPr>
        <p:spPr/>
        <p:txBody>
          <a:bodyPr/>
          <a:lstStyle/>
          <a:p>
            <a:fld id="{97D71CD9-A5A2-4EB6-BF6B-D104543C1280}" type="datetime1">
              <a:rPr lang="en-US" smtClean="0"/>
              <a:t>10/16/2025</a:t>
            </a:fld>
            <a:endParaRPr lang="en-US"/>
          </a:p>
        </p:txBody>
      </p:sp>
      <p:sp>
        <p:nvSpPr>
          <p:cNvPr id="6" name="Footer Placeholder 5">
            <a:extLst>
              <a:ext uri="{FF2B5EF4-FFF2-40B4-BE49-F238E27FC236}">
                <a16:creationId xmlns:a16="http://schemas.microsoft.com/office/drawing/2014/main" id="{4EE58A91-6DF6-FD30-D8EC-D23EAC9CD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1279F9-2842-2D1D-01AC-4BB112B2FA08}"/>
              </a:ext>
            </a:extLst>
          </p:cNvPr>
          <p:cNvSpPr>
            <a:spLocks noGrp="1"/>
          </p:cNvSpPr>
          <p:nvPr>
            <p:ph type="sldNum" sz="quarter" idx="12"/>
          </p:nvPr>
        </p:nvSpPr>
        <p:spPr/>
        <p:txBody>
          <a:bodyPr/>
          <a:lstStyle/>
          <a:p>
            <a:fld id="{B9496208-0396-4DEE-9187-2167066D100E}" type="slidenum">
              <a:rPr lang="en-US" smtClean="0"/>
              <a:t>‹#›</a:t>
            </a:fld>
            <a:endParaRPr lang="en-US"/>
          </a:p>
        </p:txBody>
      </p:sp>
    </p:spTree>
    <p:extLst>
      <p:ext uri="{BB962C8B-B14F-4D97-AF65-F5344CB8AC3E}">
        <p14:creationId xmlns:p14="http://schemas.microsoft.com/office/powerpoint/2010/main" val="15385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30118-31D5-ED0E-77AB-7EECCB8AE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4335B7-7A0D-85E7-8D3A-2EB4F1144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E22B60-AEB3-5CE5-B59D-B13C1F04A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2A878C-B8E7-42BD-97C0-09DFDA7FFF9A}" type="datetime1">
              <a:rPr lang="en-US" smtClean="0"/>
              <a:t>10/16/2025</a:t>
            </a:fld>
            <a:endParaRPr lang="en-US"/>
          </a:p>
        </p:txBody>
      </p:sp>
      <p:sp>
        <p:nvSpPr>
          <p:cNvPr id="5" name="Footer Placeholder 4">
            <a:extLst>
              <a:ext uri="{FF2B5EF4-FFF2-40B4-BE49-F238E27FC236}">
                <a16:creationId xmlns:a16="http://schemas.microsoft.com/office/drawing/2014/main" id="{623BAA41-E2DC-7303-784B-5ECDB94438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A7FB27-77D8-5647-58DA-3649E5F40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496208-0396-4DEE-9187-2167066D100E}" type="slidenum">
              <a:rPr lang="en-US" smtClean="0"/>
              <a:t>‹#›</a:t>
            </a:fld>
            <a:endParaRPr lang="en-US"/>
          </a:p>
        </p:txBody>
      </p:sp>
    </p:spTree>
    <p:extLst>
      <p:ext uri="{BB962C8B-B14F-4D97-AF65-F5344CB8AC3E}">
        <p14:creationId xmlns:p14="http://schemas.microsoft.com/office/powerpoint/2010/main" val="3044667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boydclaire@finance.nyc.gov" TargetMode="Externa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github.com/claireboyd" TargetMode="External"/><Relationship Id="rId4" Type="http://schemas.openxmlformats.org/officeDocument/2006/relationships/hyperlink" Target="mailto:hernandezpablo1995@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mailto:hernandezpablo1995@gmail.com" TargetMode="External"/><Relationship Id="rId2" Type="http://schemas.openxmlformats.org/officeDocument/2006/relationships/hyperlink" Target="mailto:boydclaire@finance.nyc.gov" TargetMode="External"/><Relationship Id="rId1" Type="http://schemas.openxmlformats.org/officeDocument/2006/relationships/slideLayout" Target="../slideLayouts/slideLayout3.xml"/><Relationship Id="rId5" Type="http://schemas.openxmlformats.org/officeDocument/2006/relationships/image" Target="../media/image2.jpeg"/><Relationship Id="rId4" Type="http://schemas.openxmlformats.org/officeDocument/2006/relationships/hyperlink" Target="https://github.com/claireboy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9321-DE7E-9D8E-8AFA-0DB67C1AD89D}"/>
              </a:ext>
            </a:extLst>
          </p:cNvPr>
          <p:cNvSpPr>
            <a:spLocks noGrp="1"/>
          </p:cNvSpPr>
          <p:nvPr>
            <p:ph type="ctrTitle"/>
          </p:nvPr>
        </p:nvSpPr>
        <p:spPr>
          <a:xfrm>
            <a:off x="1524000" y="1399836"/>
            <a:ext cx="9144000" cy="1601918"/>
          </a:xfrm>
        </p:spPr>
        <p:txBody>
          <a:bodyPr>
            <a:normAutofit/>
          </a:bodyPr>
          <a:lstStyle/>
          <a:p>
            <a:r>
              <a:rPr lang="en-US" sz="3600" b="1" dirty="0">
                <a:latin typeface="HelveticaNeueforSAS" panose="020B0604020202020204" pitchFamily="34" charset="0"/>
              </a:rPr>
              <a:t>Automating tasks with                   Actions </a:t>
            </a:r>
          </a:p>
        </p:txBody>
      </p:sp>
      <p:sp>
        <p:nvSpPr>
          <p:cNvPr id="3" name="Subtitle 2">
            <a:extLst>
              <a:ext uri="{FF2B5EF4-FFF2-40B4-BE49-F238E27FC236}">
                <a16:creationId xmlns:a16="http://schemas.microsoft.com/office/drawing/2014/main" id="{B73AD75E-6159-858A-9D2E-E97A3680FC9A}"/>
              </a:ext>
            </a:extLst>
          </p:cNvPr>
          <p:cNvSpPr>
            <a:spLocks noGrp="1"/>
          </p:cNvSpPr>
          <p:nvPr>
            <p:ph type="subTitle" idx="1"/>
          </p:nvPr>
        </p:nvSpPr>
        <p:spPr>
          <a:xfrm>
            <a:off x="1383095" y="4291900"/>
            <a:ext cx="4269581" cy="1987407"/>
          </a:xfrm>
        </p:spPr>
        <p:txBody>
          <a:bodyPr>
            <a:normAutofit fontScale="85000" lnSpcReduction="20000"/>
          </a:bodyPr>
          <a:lstStyle/>
          <a:p>
            <a:r>
              <a:rPr lang="en-US" b="1" dirty="0">
                <a:latin typeface="HelveticaNeueforSAS" panose="020B0604020202020204" pitchFamily="34" charset="0"/>
              </a:rPr>
              <a:t>Claire Boyd</a:t>
            </a:r>
          </a:p>
          <a:p>
            <a:r>
              <a:rPr lang="en-US" i="1" dirty="0">
                <a:latin typeface="HelveticaNeueforSAS" panose="020B0604020202020204" pitchFamily="34" charset="0"/>
              </a:rPr>
              <a:t>Data Scientist</a:t>
            </a:r>
            <a:endParaRPr lang="en-US" dirty="0">
              <a:latin typeface="HelveticaNeueforSAS" panose="020B0604020202020204" pitchFamily="34" charset="0"/>
            </a:endParaRPr>
          </a:p>
          <a:p>
            <a:r>
              <a:rPr lang="en-US" b="0" i="0" dirty="0">
                <a:solidFill>
                  <a:srgbClr val="000000"/>
                </a:solidFill>
                <a:effectLst/>
                <a:latin typeface="Aptos" panose="020B0004020202020204" pitchFamily="34" charset="0"/>
              </a:rPr>
              <a:t>NYC Department of Finance, Property Modeling &amp; Valuation</a:t>
            </a:r>
          </a:p>
          <a:p>
            <a:r>
              <a:rPr lang="en-US" dirty="0">
                <a:solidFill>
                  <a:srgbClr val="000000"/>
                </a:solidFill>
                <a:latin typeface="Aptos" panose="020B0004020202020204" pitchFamily="34" charset="0"/>
                <a:hlinkClick r:id="rId2"/>
              </a:rPr>
              <a:t>boydclaire@finance.nyc.gov</a:t>
            </a:r>
            <a:endParaRPr lang="en-US" dirty="0">
              <a:solidFill>
                <a:srgbClr val="000000"/>
              </a:solidFill>
              <a:latin typeface="Aptos" panose="020B0004020202020204" pitchFamily="34" charset="0"/>
            </a:endParaRPr>
          </a:p>
          <a:p>
            <a:r>
              <a:rPr lang="en-US" b="0" i="0" dirty="0" err="1">
                <a:solidFill>
                  <a:srgbClr val="000000"/>
                </a:solidFill>
                <a:effectLst/>
                <a:latin typeface="Aptos" panose="020B0004020202020204" pitchFamily="34" charset="0"/>
              </a:rPr>
              <a:t>claireboyd</a:t>
            </a:r>
            <a:r>
              <a:rPr lang="en-US" b="0" i="0" dirty="0">
                <a:solidFill>
                  <a:srgbClr val="000000"/>
                </a:solidFill>
                <a:effectLst/>
                <a:latin typeface="Aptos" panose="020B0004020202020204" pitchFamily="34" charset="0"/>
              </a:rPr>
              <a:t> </a:t>
            </a:r>
          </a:p>
        </p:txBody>
      </p:sp>
      <p:pic>
        <p:nvPicPr>
          <p:cNvPr id="9218" name="Picture 2" descr="Github">
            <a:extLst>
              <a:ext uri="{FF2B5EF4-FFF2-40B4-BE49-F238E27FC236}">
                <a16:creationId xmlns:a16="http://schemas.microsoft.com/office/drawing/2014/main" id="{EA1C52D0-D9BB-7A67-710B-A433D3CB29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45" t="28626" r="5430" b="32374"/>
          <a:stretch>
            <a:fillRect/>
          </a:stretch>
        </p:blipFill>
        <p:spPr bwMode="auto">
          <a:xfrm>
            <a:off x="6630778" y="2321864"/>
            <a:ext cx="2120454" cy="67989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7C1CA65B-C8E3-B501-2B47-155B22C4CBAA}"/>
              </a:ext>
            </a:extLst>
          </p:cNvPr>
          <p:cNvSpPr txBox="1">
            <a:spLocks/>
          </p:cNvSpPr>
          <p:nvPr/>
        </p:nvSpPr>
        <p:spPr>
          <a:xfrm>
            <a:off x="6114639" y="4291901"/>
            <a:ext cx="4965366" cy="1987406"/>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HelveticaNeueforSAS" panose="020B0604020202020204" pitchFamily="34" charset="0"/>
              </a:rPr>
              <a:t>Pablo Hernandez</a:t>
            </a:r>
          </a:p>
          <a:p>
            <a:r>
              <a:rPr lang="en-US" i="1" dirty="0">
                <a:latin typeface="HelveticaNeueforSAS" panose="020B0604020202020204" pitchFamily="34" charset="0"/>
              </a:rPr>
              <a:t>Data Science Intern, UChicago Student</a:t>
            </a:r>
            <a:endParaRPr lang="en-US" dirty="0">
              <a:latin typeface="HelveticaNeueforSAS" panose="020B0604020202020204" pitchFamily="34" charset="0"/>
            </a:endParaRPr>
          </a:p>
          <a:p>
            <a:r>
              <a:rPr lang="en-US" dirty="0">
                <a:solidFill>
                  <a:srgbClr val="000000"/>
                </a:solidFill>
                <a:latin typeface="Aptos" panose="020B0004020202020204" pitchFamily="34" charset="0"/>
              </a:rPr>
              <a:t>NYC Department of Finance, Property Modeling &amp; Valuation</a:t>
            </a:r>
          </a:p>
          <a:p>
            <a:r>
              <a:rPr lang="en-US" dirty="0">
                <a:hlinkClick r:id="rId4" tooltip="mailto:hernandezpablo1995@gmail.com"/>
              </a:rPr>
              <a:t>hernandezpablo1995@gmail.com</a:t>
            </a:r>
            <a:endParaRPr lang="en-US" dirty="0"/>
          </a:p>
          <a:p>
            <a:r>
              <a:rPr lang="en-US" dirty="0">
                <a:solidFill>
                  <a:srgbClr val="000000"/>
                </a:solidFill>
                <a:latin typeface="Aptos" panose="020B0004020202020204" pitchFamily="34" charset="0"/>
              </a:rPr>
              <a:t>pabloher95</a:t>
            </a:r>
          </a:p>
        </p:txBody>
      </p:sp>
      <p:pic>
        <p:nvPicPr>
          <p:cNvPr id="1026" name="Picture 2">
            <a:hlinkClick r:id="rId5"/>
            <a:extLst>
              <a:ext uri="{FF2B5EF4-FFF2-40B4-BE49-F238E27FC236}">
                <a16:creationId xmlns:a16="http://schemas.microsoft.com/office/drawing/2014/main" id="{D9942799-2F78-2187-2864-F70131B7F6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4503" y="5919426"/>
            <a:ext cx="266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hlinkClick r:id="rId5"/>
            <a:extLst>
              <a:ext uri="{FF2B5EF4-FFF2-40B4-BE49-F238E27FC236}">
                <a16:creationId xmlns:a16="http://schemas.microsoft.com/office/drawing/2014/main" id="{4CC89102-8234-86C8-2EE5-0B74F6287F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53764" y="5919426"/>
            <a:ext cx="2667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72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2B325-190B-582F-D844-AEB5C908E14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511FF0-62E0-C42D-3D38-FD8A6096FA5D}"/>
              </a:ext>
            </a:extLst>
          </p:cNvPr>
          <p:cNvSpPr>
            <a:spLocks noGrp="1"/>
          </p:cNvSpPr>
          <p:nvPr>
            <p:ph type="sldNum" sz="quarter" idx="12"/>
          </p:nvPr>
        </p:nvSpPr>
        <p:spPr/>
        <p:txBody>
          <a:bodyPr/>
          <a:lstStyle/>
          <a:p>
            <a:fld id="{B9496208-0396-4DEE-9187-2167066D100E}" type="slidenum">
              <a:rPr lang="en-US" smtClean="0"/>
              <a:t>10</a:t>
            </a:fld>
            <a:endParaRPr lang="en-US"/>
          </a:p>
        </p:txBody>
      </p:sp>
      <p:pic>
        <p:nvPicPr>
          <p:cNvPr id="8" name="Picture 7">
            <a:extLst>
              <a:ext uri="{FF2B5EF4-FFF2-40B4-BE49-F238E27FC236}">
                <a16:creationId xmlns:a16="http://schemas.microsoft.com/office/drawing/2014/main" id="{EA34969C-86C8-51A3-C520-02509BEE4E71}"/>
              </a:ext>
            </a:extLst>
          </p:cNvPr>
          <p:cNvPicPr>
            <a:picLocks noChangeAspect="1"/>
          </p:cNvPicPr>
          <p:nvPr/>
        </p:nvPicPr>
        <p:blipFill>
          <a:blip r:embed="rId2"/>
          <a:stretch>
            <a:fillRect/>
          </a:stretch>
        </p:blipFill>
        <p:spPr>
          <a:xfrm>
            <a:off x="176576" y="6100895"/>
            <a:ext cx="1171809" cy="686922"/>
          </a:xfrm>
          <a:prstGeom prst="rect">
            <a:avLst/>
          </a:prstGeom>
        </p:spPr>
      </p:pic>
      <p:sp>
        <p:nvSpPr>
          <p:cNvPr id="3" name="TextBox 2">
            <a:extLst>
              <a:ext uri="{FF2B5EF4-FFF2-40B4-BE49-F238E27FC236}">
                <a16:creationId xmlns:a16="http://schemas.microsoft.com/office/drawing/2014/main" id="{E4E7F36A-AE72-234F-B78A-6EF4BA9785F6}"/>
              </a:ext>
            </a:extLst>
          </p:cNvPr>
          <p:cNvSpPr txBox="1"/>
          <p:nvPr/>
        </p:nvSpPr>
        <p:spPr>
          <a:xfrm>
            <a:off x="478499" y="589583"/>
            <a:ext cx="11068042" cy="523220"/>
          </a:xfrm>
          <a:prstGeom prst="rect">
            <a:avLst/>
          </a:prstGeom>
          <a:noFill/>
        </p:spPr>
        <p:txBody>
          <a:bodyPr wrap="square" rtlCol="0">
            <a:spAutoFit/>
          </a:bodyPr>
          <a:lstStyle/>
          <a:p>
            <a:r>
              <a:rPr lang="en-US" sz="2800" b="1" dirty="0"/>
              <a:t>Local deployment</a:t>
            </a:r>
          </a:p>
        </p:txBody>
      </p:sp>
      <p:pic>
        <p:nvPicPr>
          <p:cNvPr id="9" name="Picture 8">
            <a:extLst>
              <a:ext uri="{FF2B5EF4-FFF2-40B4-BE49-F238E27FC236}">
                <a16:creationId xmlns:a16="http://schemas.microsoft.com/office/drawing/2014/main" id="{9CA45B07-CC07-05F8-4FED-94A06536C751}"/>
              </a:ext>
            </a:extLst>
          </p:cNvPr>
          <p:cNvPicPr>
            <a:picLocks noChangeAspect="1"/>
          </p:cNvPicPr>
          <p:nvPr/>
        </p:nvPicPr>
        <p:blipFill>
          <a:blip r:embed="rId3"/>
          <a:srcRect t="31510"/>
          <a:stretch>
            <a:fillRect/>
          </a:stretch>
        </p:blipFill>
        <p:spPr>
          <a:xfrm>
            <a:off x="674763" y="1273852"/>
            <a:ext cx="10554231" cy="4420651"/>
          </a:xfrm>
          <a:prstGeom prst="rect">
            <a:avLst/>
          </a:prstGeom>
        </p:spPr>
      </p:pic>
    </p:spTree>
    <p:extLst>
      <p:ext uri="{BB962C8B-B14F-4D97-AF65-F5344CB8AC3E}">
        <p14:creationId xmlns:p14="http://schemas.microsoft.com/office/powerpoint/2010/main" val="1730867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4EE4F-1ABC-61E2-E37C-6817681A53E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3BC56FF-8C8B-E63C-5762-5B8B9E901B85}"/>
              </a:ext>
            </a:extLst>
          </p:cNvPr>
          <p:cNvSpPr>
            <a:spLocks noGrp="1"/>
          </p:cNvSpPr>
          <p:nvPr>
            <p:ph type="sldNum" sz="quarter" idx="12"/>
          </p:nvPr>
        </p:nvSpPr>
        <p:spPr/>
        <p:txBody>
          <a:bodyPr/>
          <a:lstStyle/>
          <a:p>
            <a:fld id="{B9496208-0396-4DEE-9187-2167066D100E}" type="slidenum">
              <a:rPr lang="en-US" smtClean="0"/>
              <a:t>11</a:t>
            </a:fld>
            <a:endParaRPr lang="en-US"/>
          </a:p>
        </p:txBody>
      </p:sp>
      <p:sp>
        <p:nvSpPr>
          <p:cNvPr id="5" name="TextBox 4">
            <a:extLst>
              <a:ext uri="{FF2B5EF4-FFF2-40B4-BE49-F238E27FC236}">
                <a16:creationId xmlns:a16="http://schemas.microsoft.com/office/drawing/2014/main" id="{DA2E7560-7205-279F-873A-2F6BE6868872}"/>
              </a:ext>
            </a:extLst>
          </p:cNvPr>
          <p:cNvSpPr txBox="1"/>
          <p:nvPr/>
        </p:nvSpPr>
        <p:spPr>
          <a:xfrm>
            <a:off x="478499" y="589583"/>
            <a:ext cx="11068042" cy="523220"/>
          </a:xfrm>
          <a:prstGeom prst="rect">
            <a:avLst/>
          </a:prstGeom>
          <a:noFill/>
        </p:spPr>
        <p:txBody>
          <a:bodyPr wrap="square" rtlCol="0">
            <a:spAutoFit/>
          </a:bodyPr>
          <a:lstStyle/>
          <a:p>
            <a:r>
              <a:rPr lang="en-US" sz="2800" b="1" dirty="0"/>
              <a:t>What could we do to improve this process?</a:t>
            </a:r>
          </a:p>
        </p:txBody>
      </p:sp>
      <p:pic>
        <p:nvPicPr>
          <p:cNvPr id="8" name="Picture 7">
            <a:extLst>
              <a:ext uri="{FF2B5EF4-FFF2-40B4-BE49-F238E27FC236}">
                <a16:creationId xmlns:a16="http://schemas.microsoft.com/office/drawing/2014/main" id="{2282E787-6B27-5D38-D633-5F5BB3969CD5}"/>
              </a:ext>
            </a:extLst>
          </p:cNvPr>
          <p:cNvPicPr>
            <a:picLocks noChangeAspect="1"/>
          </p:cNvPicPr>
          <p:nvPr/>
        </p:nvPicPr>
        <p:blipFill>
          <a:blip r:embed="rId2"/>
          <a:stretch>
            <a:fillRect/>
          </a:stretch>
        </p:blipFill>
        <p:spPr>
          <a:xfrm>
            <a:off x="176576" y="6100895"/>
            <a:ext cx="1171809" cy="686922"/>
          </a:xfrm>
          <a:prstGeom prst="rect">
            <a:avLst/>
          </a:prstGeom>
        </p:spPr>
      </p:pic>
      <p:sp>
        <p:nvSpPr>
          <p:cNvPr id="2" name="TextBox 1">
            <a:extLst>
              <a:ext uri="{FF2B5EF4-FFF2-40B4-BE49-F238E27FC236}">
                <a16:creationId xmlns:a16="http://schemas.microsoft.com/office/drawing/2014/main" id="{29261762-8B7F-7655-D9D3-8A6D3ED4D3A8}"/>
              </a:ext>
            </a:extLst>
          </p:cNvPr>
          <p:cNvSpPr txBox="1"/>
          <p:nvPr/>
        </p:nvSpPr>
        <p:spPr>
          <a:xfrm>
            <a:off x="588703" y="1339592"/>
            <a:ext cx="10421470" cy="5016758"/>
          </a:xfrm>
          <a:prstGeom prst="rect">
            <a:avLst/>
          </a:prstGeom>
          <a:noFill/>
        </p:spPr>
        <p:txBody>
          <a:bodyPr wrap="square" rtlCol="0">
            <a:spAutoFit/>
          </a:bodyPr>
          <a:lstStyle/>
          <a:p>
            <a:r>
              <a:rPr lang="en-US" sz="2000" b="1" dirty="0">
                <a:solidFill>
                  <a:schemeClr val="bg2">
                    <a:lumMod val="90000"/>
                  </a:schemeClr>
                </a:solidFill>
              </a:rPr>
              <a:t>Level 1: Streamlined workflow</a:t>
            </a:r>
          </a:p>
          <a:p>
            <a:pPr marL="285750" indent="-285750">
              <a:buFont typeface="Arial" panose="020B0604020202020204" pitchFamily="34" charset="0"/>
              <a:buChar char="•"/>
            </a:pPr>
            <a:r>
              <a:rPr lang="en-US" sz="2000" dirty="0">
                <a:solidFill>
                  <a:schemeClr val="bg2">
                    <a:lumMod val="90000"/>
                  </a:schemeClr>
                </a:solidFill>
              </a:rPr>
              <a:t>The </a:t>
            </a:r>
            <a:r>
              <a:rPr lang="en-US" sz="2000" b="1" dirty="0">
                <a:solidFill>
                  <a:schemeClr val="bg2">
                    <a:lumMod val="90000"/>
                  </a:schemeClr>
                </a:solidFill>
              </a:rPr>
              <a:t>inputs </a:t>
            </a:r>
            <a:r>
              <a:rPr lang="en-US" sz="2000" dirty="0">
                <a:solidFill>
                  <a:schemeClr val="bg2">
                    <a:lumMod val="90000"/>
                  </a:schemeClr>
                </a:solidFill>
              </a:rPr>
              <a:t>(</a:t>
            </a:r>
            <a:r>
              <a:rPr lang="en-US" sz="2000" i="1" dirty="0">
                <a:solidFill>
                  <a:schemeClr val="bg2">
                    <a:lumMod val="90000"/>
                  </a:schemeClr>
                </a:solidFill>
              </a:rPr>
              <a:t>regularly updated ArcGIS layers</a:t>
            </a:r>
            <a:r>
              <a:rPr lang="en-US" sz="2000" dirty="0">
                <a:solidFill>
                  <a:schemeClr val="bg2">
                    <a:lumMod val="90000"/>
                  </a:schemeClr>
                </a:solidFill>
              </a:rPr>
              <a:t>) </a:t>
            </a:r>
            <a:r>
              <a:rPr lang="en-US" sz="2000" b="1" dirty="0">
                <a:solidFill>
                  <a:schemeClr val="bg2">
                    <a:lumMod val="90000"/>
                  </a:schemeClr>
                </a:solidFill>
              </a:rPr>
              <a:t>are consistent</a:t>
            </a:r>
            <a:r>
              <a:rPr lang="en-US" sz="2000" dirty="0">
                <a:solidFill>
                  <a:schemeClr val="bg2">
                    <a:lumMod val="90000"/>
                  </a:schemeClr>
                </a:solidFill>
              </a:rPr>
              <a:t>– time is the only variable</a:t>
            </a:r>
          </a:p>
          <a:p>
            <a:pPr marL="285750" indent="-285750">
              <a:buFont typeface="Arial" panose="020B0604020202020204" pitchFamily="34" charset="0"/>
              <a:buChar char="•"/>
            </a:pPr>
            <a:r>
              <a:rPr lang="en-US" sz="2000" dirty="0">
                <a:solidFill>
                  <a:schemeClr val="bg2">
                    <a:lumMod val="90000"/>
                  </a:schemeClr>
                </a:solidFill>
              </a:rPr>
              <a:t>Python could accomplish all of these steps sequentially, so we could more or less write one script (one .</a:t>
            </a:r>
            <a:r>
              <a:rPr lang="en-US" sz="2000" dirty="0" err="1">
                <a:solidFill>
                  <a:schemeClr val="bg2">
                    <a:lumMod val="90000"/>
                  </a:schemeClr>
                </a:solidFill>
              </a:rPr>
              <a:t>py</a:t>
            </a:r>
            <a:r>
              <a:rPr lang="en-US" sz="2000" dirty="0">
                <a:solidFill>
                  <a:schemeClr val="bg2">
                    <a:lumMod val="90000"/>
                  </a:schemeClr>
                </a:solidFill>
              </a:rPr>
              <a:t> file) to do the entire task start to finish</a:t>
            </a:r>
          </a:p>
          <a:p>
            <a:pPr marL="742950" lvl="1" indent="-285750">
              <a:buFont typeface="Arial" panose="020B0604020202020204" pitchFamily="34" charset="0"/>
              <a:buChar char="•"/>
            </a:pPr>
            <a:r>
              <a:rPr lang="en-US" sz="2000" dirty="0">
                <a:solidFill>
                  <a:schemeClr val="bg2">
                    <a:lumMod val="90000"/>
                  </a:schemeClr>
                </a:solidFill>
              </a:rPr>
              <a:t>Modern tools (python) can easily communicate with map services (ArcGIS) to subvert manual extraction via the `</a:t>
            </a:r>
            <a:r>
              <a:rPr lang="en-US" sz="2000" dirty="0" err="1">
                <a:solidFill>
                  <a:schemeClr val="bg2">
                    <a:lumMod val="90000"/>
                  </a:schemeClr>
                </a:solidFill>
              </a:rPr>
              <a:t>arcpy</a:t>
            </a:r>
            <a:r>
              <a:rPr lang="en-US" sz="2000" dirty="0">
                <a:solidFill>
                  <a:schemeClr val="bg2">
                    <a:lumMod val="90000"/>
                  </a:schemeClr>
                </a:solidFill>
              </a:rPr>
              <a:t>` library</a:t>
            </a:r>
          </a:p>
          <a:p>
            <a:pPr marL="285750" indent="-285750">
              <a:buFont typeface="Arial" panose="020B0604020202020204" pitchFamily="34" charset="0"/>
              <a:buChar char="•"/>
            </a:pPr>
            <a:endParaRPr lang="en-US" sz="2000" dirty="0"/>
          </a:p>
          <a:p>
            <a:r>
              <a:rPr lang="en-US" sz="2000" b="1" dirty="0"/>
              <a:t>Level 2: Automate it!</a:t>
            </a:r>
          </a:p>
          <a:p>
            <a:pPr marL="285750" indent="-285750">
              <a:buFont typeface="Arial" panose="020B0604020202020204" pitchFamily="34" charset="0"/>
              <a:buChar char="•"/>
            </a:pPr>
            <a:r>
              <a:rPr lang="en-US" sz="2000" dirty="0"/>
              <a:t>We could set up a way to run that python script on a schedule instead of running it manually</a:t>
            </a:r>
          </a:p>
          <a:p>
            <a:pPr marL="285750" indent="-285750">
              <a:buFont typeface="Arial" panose="020B0604020202020204" pitchFamily="34" charset="0"/>
              <a:buChar char="•"/>
            </a:pPr>
            <a:r>
              <a:rPr lang="en-US" sz="2000" dirty="0"/>
              <a:t>Periodic runs ensure that users can have the most up-to-date version in their work and keep track of what has changed</a:t>
            </a:r>
          </a:p>
          <a:p>
            <a:pPr marL="285750" indent="-285750">
              <a:buFont typeface="Arial" panose="020B0604020202020204" pitchFamily="34" charset="0"/>
              <a:buChar char="•"/>
            </a:pPr>
            <a:r>
              <a:rPr lang="en-US" sz="2000" dirty="0"/>
              <a:t>Establish a common, lightweight data format to extend across all unit’s projects that is compatible with our push towards open source (R/Python)</a:t>
            </a:r>
          </a:p>
          <a:p>
            <a:pPr marL="285750" indent="-285750">
              <a:buFont typeface="Arial" panose="020B0604020202020204" pitchFamily="34" charset="0"/>
              <a:buChar char="•"/>
            </a:pPr>
            <a:r>
              <a:rPr lang="en-US" sz="2000" dirty="0"/>
              <a:t>Introduce quality control by including tests and conditioning updates to successful runs</a:t>
            </a:r>
          </a:p>
          <a:p>
            <a:endParaRPr lang="en-US" sz="2000" dirty="0"/>
          </a:p>
        </p:txBody>
      </p:sp>
    </p:spTree>
    <p:extLst>
      <p:ext uri="{BB962C8B-B14F-4D97-AF65-F5344CB8AC3E}">
        <p14:creationId xmlns:p14="http://schemas.microsoft.com/office/powerpoint/2010/main" val="247619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5F617-D298-89A2-1D2E-6400C9056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2E23D-66D7-3AF2-0B88-E340E3CBCAC2}"/>
              </a:ext>
            </a:extLst>
          </p:cNvPr>
          <p:cNvSpPr>
            <a:spLocks noGrp="1"/>
          </p:cNvSpPr>
          <p:nvPr>
            <p:ph type="title"/>
          </p:nvPr>
        </p:nvSpPr>
        <p:spPr/>
        <p:txBody>
          <a:bodyPr>
            <a:normAutofit/>
          </a:bodyPr>
          <a:lstStyle/>
          <a:p>
            <a:r>
              <a:rPr lang="en-US" sz="4800" dirty="0"/>
              <a:t>How do we use                      Actions to automate this?</a:t>
            </a:r>
          </a:p>
        </p:txBody>
      </p:sp>
      <p:sp>
        <p:nvSpPr>
          <p:cNvPr id="4" name="Slide Number Placeholder 3">
            <a:extLst>
              <a:ext uri="{FF2B5EF4-FFF2-40B4-BE49-F238E27FC236}">
                <a16:creationId xmlns:a16="http://schemas.microsoft.com/office/drawing/2014/main" id="{D7F24A5E-A40A-1019-9FB2-382A6FA00119}"/>
              </a:ext>
            </a:extLst>
          </p:cNvPr>
          <p:cNvSpPr>
            <a:spLocks noGrp="1"/>
          </p:cNvSpPr>
          <p:nvPr>
            <p:ph type="sldNum" sz="quarter" idx="12"/>
          </p:nvPr>
        </p:nvSpPr>
        <p:spPr/>
        <p:txBody>
          <a:bodyPr/>
          <a:lstStyle/>
          <a:p>
            <a:fld id="{B9496208-0396-4DEE-9187-2167066D100E}" type="slidenum">
              <a:rPr lang="en-US" smtClean="0"/>
              <a:t>12</a:t>
            </a:fld>
            <a:endParaRPr lang="en-US"/>
          </a:p>
        </p:txBody>
      </p:sp>
      <p:pic>
        <p:nvPicPr>
          <p:cNvPr id="3" name="Picture 2" descr="Github">
            <a:extLst>
              <a:ext uri="{FF2B5EF4-FFF2-40B4-BE49-F238E27FC236}">
                <a16:creationId xmlns:a16="http://schemas.microsoft.com/office/drawing/2014/main" id="{E33BE8D3-2CE9-7D55-552F-003658241A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45" t="28626" r="5430" b="32374"/>
          <a:stretch>
            <a:fillRect/>
          </a:stretch>
        </p:blipFill>
        <p:spPr bwMode="auto">
          <a:xfrm>
            <a:off x="4878174" y="3132742"/>
            <a:ext cx="2266308" cy="726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859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5A0CA-0826-DD84-A215-606472ED70D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C1C7C73-CC29-B949-17A6-3E69B947B5AE}"/>
              </a:ext>
            </a:extLst>
          </p:cNvPr>
          <p:cNvSpPr>
            <a:spLocks noGrp="1"/>
          </p:cNvSpPr>
          <p:nvPr>
            <p:ph type="sldNum" sz="quarter" idx="12"/>
          </p:nvPr>
        </p:nvSpPr>
        <p:spPr/>
        <p:txBody>
          <a:bodyPr/>
          <a:lstStyle/>
          <a:p>
            <a:fld id="{B9496208-0396-4DEE-9187-2167066D100E}" type="slidenum">
              <a:rPr lang="en-US" smtClean="0"/>
              <a:t>13</a:t>
            </a:fld>
            <a:endParaRPr lang="en-US"/>
          </a:p>
        </p:txBody>
      </p:sp>
      <p:sp>
        <p:nvSpPr>
          <p:cNvPr id="5" name="TextBox 4">
            <a:extLst>
              <a:ext uri="{FF2B5EF4-FFF2-40B4-BE49-F238E27FC236}">
                <a16:creationId xmlns:a16="http://schemas.microsoft.com/office/drawing/2014/main" id="{E1FE23D7-2B08-543C-E675-E811D6EA4ACC}"/>
              </a:ext>
            </a:extLst>
          </p:cNvPr>
          <p:cNvSpPr txBox="1"/>
          <p:nvPr/>
        </p:nvSpPr>
        <p:spPr>
          <a:xfrm>
            <a:off x="478499" y="589583"/>
            <a:ext cx="11068042" cy="523220"/>
          </a:xfrm>
          <a:prstGeom prst="rect">
            <a:avLst/>
          </a:prstGeom>
          <a:noFill/>
        </p:spPr>
        <p:txBody>
          <a:bodyPr wrap="square" rtlCol="0">
            <a:spAutoFit/>
          </a:bodyPr>
          <a:lstStyle/>
          <a:p>
            <a:r>
              <a:rPr lang="en-US" sz="2800" b="1" dirty="0"/>
              <a:t>What are GitHub Actions?</a:t>
            </a:r>
          </a:p>
        </p:txBody>
      </p:sp>
      <p:pic>
        <p:nvPicPr>
          <p:cNvPr id="8" name="Picture 7">
            <a:extLst>
              <a:ext uri="{FF2B5EF4-FFF2-40B4-BE49-F238E27FC236}">
                <a16:creationId xmlns:a16="http://schemas.microsoft.com/office/drawing/2014/main" id="{88C0D507-BAB5-86C0-4182-8F059EFF225E}"/>
              </a:ext>
            </a:extLst>
          </p:cNvPr>
          <p:cNvPicPr>
            <a:picLocks noChangeAspect="1"/>
          </p:cNvPicPr>
          <p:nvPr/>
        </p:nvPicPr>
        <p:blipFill>
          <a:blip r:embed="rId2"/>
          <a:stretch>
            <a:fillRect/>
          </a:stretch>
        </p:blipFill>
        <p:spPr>
          <a:xfrm>
            <a:off x="176576" y="6100895"/>
            <a:ext cx="1171809" cy="686922"/>
          </a:xfrm>
          <a:prstGeom prst="rect">
            <a:avLst/>
          </a:prstGeom>
        </p:spPr>
      </p:pic>
      <p:sp>
        <p:nvSpPr>
          <p:cNvPr id="2" name="TextBox 1">
            <a:extLst>
              <a:ext uri="{FF2B5EF4-FFF2-40B4-BE49-F238E27FC236}">
                <a16:creationId xmlns:a16="http://schemas.microsoft.com/office/drawing/2014/main" id="{0C8A409C-0504-FEF6-9BD7-7D75134AD804}"/>
              </a:ext>
            </a:extLst>
          </p:cNvPr>
          <p:cNvSpPr txBox="1"/>
          <p:nvPr/>
        </p:nvSpPr>
        <p:spPr>
          <a:xfrm>
            <a:off x="645459" y="1425388"/>
            <a:ext cx="10421470" cy="5016758"/>
          </a:xfrm>
          <a:prstGeom prst="rect">
            <a:avLst/>
          </a:prstGeom>
          <a:noFill/>
        </p:spPr>
        <p:txBody>
          <a:bodyPr wrap="square" rtlCol="0">
            <a:spAutoFit/>
          </a:bodyPr>
          <a:lstStyle/>
          <a:p>
            <a:r>
              <a:rPr lang="en-US" sz="2000" dirty="0"/>
              <a:t>GitHub Actions are essentially free compute power to execute code using </a:t>
            </a:r>
            <a:r>
              <a:rPr lang="en-US" sz="2000" b="1" dirty="0"/>
              <a:t>a series of instructions. </a:t>
            </a:r>
            <a:r>
              <a:rPr lang="en-US" sz="2000" dirty="0"/>
              <a:t>It is </a:t>
            </a:r>
            <a:r>
              <a:rPr lang="en-US" sz="2000" dirty="0" err="1"/>
              <a:t>Github’s</a:t>
            </a:r>
            <a:r>
              <a:rPr lang="en-US" sz="2000" dirty="0"/>
              <a:t> service to automate workflows from a repository based on an event trigger using their virtual machines </a:t>
            </a:r>
          </a:p>
          <a:p>
            <a:endParaRPr lang="en-US" sz="2000" dirty="0"/>
          </a:p>
          <a:p>
            <a:r>
              <a:rPr lang="en-US" sz="2000" b="1" dirty="0"/>
              <a:t>How it works: </a:t>
            </a:r>
          </a:p>
          <a:p>
            <a:pPr marL="285750" indent="-285750">
              <a:buFont typeface="Arial" panose="020B0604020202020204" pitchFamily="34" charset="0"/>
              <a:buChar char="•"/>
            </a:pPr>
            <a:r>
              <a:rPr lang="en-US" sz="2000" dirty="0"/>
              <a:t>An action is configured by uploading a YAML file containing machine specifications, event triggers and a sequence of instructions (jobs) to be run from that machine’s shell into the ‘Actions’ section on a repository</a:t>
            </a:r>
          </a:p>
          <a:p>
            <a:pPr marL="285750" indent="-285750">
              <a:buFont typeface="Arial" panose="020B0604020202020204" pitchFamily="34" charset="0"/>
              <a:buChar char="•"/>
            </a:pPr>
            <a:r>
              <a:rPr lang="en-US" sz="2000" dirty="0" err="1"/>
              <a:t>Github</a:t>
            </a:r>
            <a:r>
              <a:rPr lang="en-US" sz="2000" dirty="0"/>
              <a:t> ‘listens’ to the specified event, interprets these instructions, and allocates some of its computer resources to execute the routine</a:t>
            </a:r>
          </a:p>
          <a:p>
            <a:endParaRPr lang="en-US" sz="2000" dirty="0"/>
          </a:p>
          <a:p>
            <a:r>
              <a:rPr lang="en-US" sz="2000" b="1" dirty="0"/>
              <a:t>Perks:</a:t>
            </a:r>
            <a:r>
              <a:rPr lang="en-US" sz="2000" dirty="0"/>
              <a:t> </a:t>
            </a:r>
          </a:p>
          <a:p>
            <a:pPr marL="285750" indent="-285750">
              <a:buFont typeface="Arial" panose="020B0604020202020204" pitchFamily="34" charset="0"/>
              <a:buChar char="•"/>
            </a:pPr>
            <a:r>
              <a:rPr lang="en-US" sz="2000" dirty="0"/>
              <a:t>Performance metrics, seamless updates to repository via git integration, calling third-party jobs into the routine, compatible with testing suites to add an extra layer of protection when modifying outputs </a:t>
            </a:r>
          </a:p>
          <a:p>
            <a:endParaRPr lang="en-US" sz="2000" dirty="0"/>
          </a:p>
        </p:txBody>
      </p:sp>
    </p:spTree>
    <p:extLst>
      <p:ext uri="{BB962C8B-B14F-4D97-AF65-F5344CB8AC3E}">
        <p14:creationId xmlns:p14="http://schemas.microsoft.com/office/powerpoint/2010/main" val="418617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00223-7CBD-43A3-8866-577DCA40498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DD94D8-8B39-7661-1ABF-4D771E454FE0}"/>
              </a:ext>
            </a:extLst>
          </p:cNvPr>
          <p:cNvSpPr>
            <a:spLocks noGrp="1"/>
          </p:cNvSpPr>
          <p:nvPr>
            <p:ph type="sldNum" sz="quarter" idx="12"/>
          </p:nvPr>
        </p:nvSpPr>
        <p:spPr/>
        <p:txBody>
          <a:bodyPr/>
          <a:lstStyle/>
          <a:p>
            <a:fld id="{B9496208-0396-4DEE-9187-2167066D100E}" type="slidenum">
              <a:rPr lang="en-US" smtClean="0"/>
              <a:t>14</a:t>
            </a:fld>
            <a:endParaRPr lang="en-US"/>
          </a:p>
        </p:txBody>
      </p:sp>
      <p:sp>
        <p:nvSpPr>
          <p:cNvPr id="5" name="TextBox 4">
            <a:extLst>
              <a:ext uri="{FF2B5EF4-FFF2-40B4-BE49-F238E27FC236}">
                <a16:creationId xmlns:a16="http://schemas.microsoft.com/office/drawing/2014/main" id="{FEDECFAB-1D3D-9273-E088-D83981F78626}"/>
              </a:ext>
            </a:extLst>
          </p:cNvPr>
          <p:cNvSpPr txBox="1"/>
          <p:nvPr/>
        </p:nvSpPr>
        <p:spPr>
          <a:xfrm>
            <a:off x="478499" y="589583"/>
            <a:ext cx="11068042" cy="523220"/>
          </a:xfrm>
          <a:prstGeom prst="rect">
            <a:avLst/>
          </a:prstGeom>
          <a:noFill/>
        </p:spPr>
        <p:txBody>
          <a:bodyPr wrap="square" rtlCol="0">
            <a:spAutoFit/>
          </a:bodyPr>
          <a:lstStyle/>
          <a:p>
            <a:r>
              <a:rPr lang="en-US" sz="2800" b="1" dirty="0"/>
              <a:t>Our application</a:t>
            </a:r>
          </a:p>
        </p:txBody>
      </p:sp>
      <p:pic>
        <p:nvPicPr>
          <p:cNvPr id="8" name="Picture 7">
            <a:extLst>
              <a:ext uri="{FF2B5EF4-FFF2-40B4-BE49-F238E27FC236}">
                <a16:creationId xmlns:a16="http://schemas.microsoft.com/office/drawing/2014/main" id="{B5E5A89F-EFF9-D22D-FD06-490239D1F930}"/>
              </a:ext>
            </a:extLst>
          </p:cNvPr>
          <p:cNvPicPr>
            <a:picLocks noChangeAspect="1"/>
          </p:cNvPicPr>
          <p:nvPr/>
        </p:nvPicPr>
        <p:blipFill>
          <a:blip r:embed="rId2"/>
          <a:stretch>
            <a:fillRect/>
          </a:stretch>
        </p:blipFill>
        <p:spPr>
          <a:xfrm>
            <a:off x="176576" y="6100895"/>
            <a:ext cx="1171809" cy="686922"/>
          </a:xfrm>
          <a:prstGeom prst="rect">
            <a:avLst/>
          </a:prstGeom>
        </p:spPr>
      </p:pic>
    </p:spTree>
    <p:extLst>
      <p:ext uri="{BB962C8B-B14F-4D97-AF65-F5344CB8AC3E}">
        <p14:creationId xmlns:p14="http://schemas.microsoft.com/office/powerpoint/2010/main" val="42043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CE71C-2F8C-7FE3-901B-F58BE038387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93CC28-E2C0-2316-6860-18D4F2043D66}"/>
              </a:ext>
            </a:extLst>
          </p:cNvPr>
          <p:cNvSpPr>
            <a:spLocks noGrp="1"/>
          </p:cNvSpPr>
          <p:nvPr>
            <p:ph type="sldNum" sz="quarter" idx="12"/>
          </p:nvPr>
        </p:nvSpPr>
        <p:spPr/>
        <p:txBody>
          <a:bodyPr/>
          <a:lstStyle/>
          <a:p>
            <a:fld id="{B9496208-0396-4DEE-9187-2167066D100E}" type="slidenum">
              <a:rPr lang="en-US" smtClean="0"/>
              <a:t>15</a:t>
            </a:fld>
            <a:endParaRPr lang="en-US"/>
          </a:p>
        </p:txBody>
      </p:sp>
      <p:sp>
        <p:nvSpPr>
          <p:cNvPr id="5" name="Title 4">
            <a:extLst>
              <a:ext uri="{FF2B5EF4-FFF2-40B4-BE49-F238E27FC236}">
                <a16:creationId xmlns:a16="http://schemas.microsoft.com/office/drawing/2014/main" id="{BB43CF42-5379-0C2E-5C6D-D7862031B636}"/>
              </a:ext>
            </a:extLst>
          </p:cNvPr>
          <p:cNvSpPr>
            <a:spLocks noGrp="1"/>
          </p:cNvSpPr>
          <p:nvPr>
            <p:ph type="title"/>
          </p:nvPr>
        </p:nvSpPr>
        <p:spPr>
          <a:xfrm>
            <a:off x="831850" y="1709738"/>
            <a:ext cx="10515600" cy="806439"/>
          </a:xfrm>
        </p:spPr>
        <p:txBody>
          <a:bodyPr>
            <a:normAutofit/>
          </a:bodyPr>
          <a:lstStyle/>
          <a:p>
            <a:r>
              <a:rPr lang="en-US" sz="4400" dirty="0"/>
              <a:t>Questions?</a:t>
            </a:r>
          </a:p>
        </p:txBody>
      </p:sp>
      <p:sp>
        <p:nvSpPr>
          <p:cNvPr id="6" name="Subtitle 2">
            <a:extLst>
              <a:ext uri="{FF2B5EF4-FFF2-40B4-BE49-F238E27FC236}">
                <a16:creationId xmlns:a16="http://schemas.microsoft.com/office/drawing/2014/main" id="{F723F3CF-60B4-6BD4-99DC-060F6C9D747E}"/>
              </a:ext>
            </a:extLst>
          </p:cNvPr>
          <p:cNvSpPr txBox="1">
            <a:spLocks/>
          </p:cNvSpPr>
          <p:nvPr/>
        </p:nvSpPr>
        <p:spPr>
          <a:xfrm>
            <a:off x="1383095" y="4291900"/>
            <a:ext cx="4269581" cy="1987407"/>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82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82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82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82000"/>
                  </a:schemeClr>
                </a:solidFill>
                <a:latin typeface="+mn-lt"/>
                <a:ea typeface="+mn-ea"/>
                <a:cs typeface="+mn-cs"/>
              </a:defRPr>
            </a:lvl9pPr>
          </a:lstStyle>
          <a:p>
            <a:pPr algn="ctr"/>
            <a:r>
              <a:rPr lang="en-US" b="1" dirty="0">
                <a:solidFill>
                  <a:schemeClr val="tx1"/>
                </a:solidFill>
                <a:latin typeface="HelveticaNeueforSAS" panose="020B0604020202020204" pitchFamily="34" charset="0"/>
              </a:rPr>
              <a:t>Claire Boyd</a:t>
            </a:r>
          </a:p>
          <a:p>
            <a:pPr algn="ctr"/>
            <a:r>
              <a:rPr lang="en-US" i="1" dirty="0">
                <a:solidFill>
                  <a:schemeClr val="tx1"/>
                </a:solidFill>
                <a:latin typeface="HelveticaNeueforSAS" panose="020B0604020202020204" pitchFamily="34" charset="0"/>
              </a:rPr>
              <a:t>Data Scientist</a:t>
            </a:r>
            <a:endParaRPr lang="en-US" dirty="0">
              <a:solidFill>
                <a:schemeClr val="tx1"/>
              </a:solidFill>
              <a:latin typeface="HelveticaNeueforSAS" panose="020B0604020202020204" pitchFamily="34" charset="0"/>
            </a:endParaRPr>
          </a:p>
          <a:p>
            <a:pPr algn="ctr"/>
            <a:r>
              <a:rPr lang="en-US" dirty="0">
                <a:solidFill>
                  <a:srgbClr val="000000"/>
                </a:solidFill>
                <a:latin typeface="Aptos" panose="020B0004020202020204" pitchFamily="34" charset="0"/>
              </a:rPr>
              <a:t>NYC Department of Finance, Property Modeling &amp; Valuation</a:t>
            </a:r>
          </a:p>
          <a:p>
            <a:pPr algn="ctr"/>
            <a:r>
              <a:rPr lang="en-US" dirty="0">
                <a:solidFill>
                  <a:srgbClr val="000000"/>
                </a:solidFill>
                <a:latin typeface="Aptos" panose="020B0004020202020204" pitchFamily="34" charset="0"/>
                <a:hlinkClick r:id="rId2"/>
              </a:rPr>
              <a:t>boydclaire@finance.nyc.gov</a:t>
            </a:r>
            <a:endParaRPr lang="en-US" dirty="0">
              <a:solidFill>
                <a:srgbClr val="000000"/>
              </a:solidFill>
              <a:latin typeface="Aptos" panose="020B0004020202020204" pitchFamily="34" charset="0"/>
            </a:endParaRPr>
          </a:p>
          <a:p>
            <a:pPr algn="ctr"/>
            <a:r>
              <a:rPr lang="en-US" dirty="0" err="1">
                <a:solidFill>
                  <a:srgbClr val="000000"/>
                </a:solidFill>
                <a:latin typeface="Aptos" panose="020B0004020202020204" pitchFamily="34" charset="0"/>
              </a:rPr>
              <a:t>claireboyd</a:t>
            </a:r>
            <a:r>
              <a:rPr lang="en-US" dirty="0">
                <a:solidFill>
                  <a:srgbClr val="000000"/>
                </a:solidFill>
                <a:latin typeface="Aptos" panose="020B0004020202020204" pitchFamily="34" charset="0"/>
              </a:rPr>
              <a:t> </a:t>
            </a:r>
          </a:p>
        </p:txBody>
      </p:sp>
      <p:sp>
        <p:nvSpPr>
          <p:cNvPr id="7" name="Subtitle 2">
            <a:extLst>
              <a:ext uri="{FF2B5EF4-FFF2-40B4-BE49-F238E27FC236}">
                <a16:creationId xmlns:a16="http://schemas.microsoft.com/office/drawing/2014/main" id="{95EC5914-87D3-4D95-4799-4A69FD346F2F}"/>
              </a:ext>
            </a:extLst>
          </p:cNvPr>
          <p:cNvSpPr txBox="1">
            <a:spLocks/>
          </p:cNvSpPr>
          <p:nvPr/>
        </p:nvSpPr>
        <p:spPr>
          <a:xfrm>
            <a:off x="6114639" y="4291901"/>
            <a:ext cx="4965366" cy="1987406"/>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HelveticaNeueforSAS" panose="020B0604020202020204" pitchFamily="34" charset="0"/>
              </a:rPr>
              <a:t>Pablo Hernandez</a:t>
            </a:r>
          </a:p>
          <a:p>
            <a:r>
              <a:rPr lang="en-US" i="1" dirty="0">
                <a:latin typeface="HelveticaNeueforSAS" panose="020B0604020202020204" pitchFamily="34" charset="0"/>
              </a:rPr>
              <a:t>Data Science Intern, UChicago Student</a:t>
            </a:r>
            <a:endParaRPr lang="en-US" dirty="0">
              <a:latin typeface="HelveticaNeueforSAS" panose="020B0604020202020204" pitchFamily="34" charset="0"/>
            </a:endParaRPr>
          </a:p>
          <a:p>
            <a:r>
              <a:rPr lang="en-US" dirty="0">
                <a:solidFill>
                  <a:srgbClr val="000000"/>
                </a:solidFill>
                <a:latin typeface="Aptos" panose="020B0004020202020204" pitchFamily="34" charset="0"/>
              </a:rPr>
              <a:t>NYC Department of Finance, Property Modeling &amp; Valuation</a:t>
            </a:r>
          </a:p>
          <a:p>
            <a:r>
              <a:rPr lang="en-US" dirty="0">
                <a:hlinkClick r:id="rId3" tooltip="mailto:hernandezpablo1995@gmail.com"/>
              </a:rPr>
              <a:t>hernandezpablo1995@gmail.com</a:t>
            </a:r>
            <a:endParaRPr lang="en-US" dirty="0"/>
          </a:p>
          <a:p>
            <a:r>
              <a:rPr lang="en-US" dirty="0">
                <a:solidFill>
                  <a:srgbClr val="000000"/>
                </a:solidFill>
                <a:latin typeface="Aptos" panose="020B0004020202020204" pitchFamily="34" charset="0"/>
              </a:rPr>
              <a:t>pabloher95</a:t>
            </a:r>
          </a:p>
        </p:txBody>
      </p:sp>
      <p:pic>
        <p:nvPicPr>
          <p:cNvPr id="8" name="Picture 2">
            <a:hlinkClick r:id="rId4"/>
            <a:extLst>
              <a:ext uri="{FF2B5EF4-FFF2-40B4-BE49-F238E27FC236}">
                <a16:creationId xmlns:a16="http://schemas.microsoft.com/office/drawing/2014/main" id="{2968E098-2F8B-5643-6832-7D0B5108CF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4503" y="5919426"/>
            <a:ext cx="2667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hlinkClick r:id="rId4"/>
            <a:extLst>
              <a:ext uri="{FF2B5EF4-FFF2-40B4-BE49-F238E27FC236}">
                <a16:creationId xmlns:a16="http://schemas.microsoft.com/office/drawing/2014/main" id="{032E11FE-931A-BAC2-7C04-93EB836713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3764" y="5919426"/>
            <a:ext cx="2667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2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0DA55-DEFE-2E41-E237-F6C900B26C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B2AAD8-0BDC-0D99-479A-A7E6B0BDF17C}"/>
              </a:ext>
            </a:extLst>
          </p:cNvPr>
          <p:cNvSpPr>
            <a:spLocks noGrp="1"/>
          </p:cNvSpPr>
          <p:nvPr>
            <p:ph type="title"/>
          </p:nvPr>
        </p:nvSpPr>
        <p:spPr>
          <a:xfrm>
            <a:off x="836612" y="-114300"/>
            <a:ext cx="3932237" cy="1600200"/>
          </a:xfrm>
        </p:spPr>
        <p:txBody>
          <a:bodyPr/>
          <a:lstStyle/>
          <a:p>
            <a:r>
              <a:rPr lang="en-US" dirty="0"/>
              <a:t>Agenda</a:t>
            </a:r>
          </a:p>
        </p:txBody>
      </p:sp>
      <p:sp>
        <p:nvSpPr>
          <p:cNvPr id="4" name="Text Placeholder 3">
            <a:extLst>
              <a:ext uri="{FF2B5EF4-FFF2-40B4-BE49-F238E27FC236}">
                <a16:creationId xmlns:a16="http://schemas.microsoft.com/office/drawing/2014/main" id="{D96221AE-8D80-3C88-52BE-FF3CE43B814A}"/>
              </a:ext>
            </a:extLst>
          </p:cNvPr>
          <p:cNvSpPr>
            <a:spLocks noGrp="1"/>
          </p:cNvSpPr>
          <p:nvPr>
            <p:ph type="body" sz="half" idx="2"/>
          </p:nvPr>
        </p:nvSpPr>
        <p:spPr>
          <a:xfrm>
            <a:off x="836612" y="1639614"/>
            <a:ext cx="10350501" cy="4221436"/>
          </a:xfrm>
        </p:spPr>
        <p:txBody>
          <a:bodyPr>
            <a:normAutofit/>
          </a:bodyPr>
          <a:lstStyle/>
          <a:p>
            <a:pPr marL="285750" indent="-285750">
              <a:buFont typeface="Arial" panose="020B0604020202020204" pitchFamily="34" charset="0"/>
              <a:buChar char="•"/>
            </a:pPr>
            <a:r>
              <a:rPr lang="en-US" sz="2000" dirty="0"/>
              <a:t>Our task</a:t>
            </a:r>
          </a:p>
          <a:p>
            <a:pPr marL="285750" indent="-285750">
              <a:buFont typeface="Arial" panose="020B0604020202020204" pitchFamily="34" charset="0"/>
              <a:buChar char="•"/>
            </a:pPr>
            <a:r>
              <a:rPr lang="en-US" sz="2000" dirty="0"/>
              <a:t>How do we use GitHub actions to automate tasks?</a:t>
            </a:r>
          </a:p>
          <a:p>
            <a:pPr marL="285750" indent="-285750">
              <a:buFont typeface="Arial" panose="020B0604020202020204" pitchFamily="34" charset="0"/>
              <a:buChar char="•"/>
            </a:pPr>
            <a:r>
              <a:rPr lang="en-US" sz="2000" dirty="0"/>
              <a:t>How has this changed our internal processes?</a:t>
            </a:r>
          </a:p>
          <a:p>
            <a:pPr marL="285750" indent="-285750">
              <a:buFont typeface="Arial" panose="020B0604020202020204" pitchFamily="34" charset="0"/>
              <a:buChar char="•"/>
            </a:pPr>
            <a:r>
              <a:rPr lang="en-US" sz="2000" dirty="0"/>
              <a:t>What did we learn that we might do differently?</a:t>
            </a:r>
          </a:p>
          <a:p>
            <a:pPr marL="285750" indent="-285750">
              <a:buFont typeface="Arial" panose="020B0604020202020204" pitchFamily="34" charset="0"/>
              <a:buChar char="•"/>
            </a:pPr>
            <a:r>
              <a:rPr lang="en-US" sz="2000" dirty="0"/>
              <a:t>What else can we do with GitHub Actions?</a:t>
            </a:r>
          </a:p>
          <a:p>
            <a:pPr marL="285750" indent="-285750">
              <a:buFont typeface="Arial" panose="020B0604020202020204" pitchFamily="34" charset="0"/>
              <a:buChar char="•"/>
            </a:pPr>
            <a:endParaRPr lang="en-US" sz="2000" dirty="0"/>
          </a:p>
        </p:txBody>
      </p:sp>
      <p:sp>
        <p:nvSpPr>
          <p:cNvPr id="5" name="Slide Number Placeholder 4">
            <a:extLst>
              <a:ext uri="{FF2B5EF4-FFF2-40B4-BE49-F238E27FC236}">
                <a16:creationId xmlns:a16="http://schemas.microsoft.com/office/drawing/2014/main" id="{A1CA600A-FFDB-0617-035F-13C147FE3771}"/>
              </a:ext>
            </a:extLst>
          </p:cNvPr>
          <p:cNvSpPr>
            <a:spLocks noGrp="1"/>
          </p:cNvSpPr>
          <p:nvPr>
            <p:ph type="sldNum" sz="quarter" idx="12"/>
          </p:nvPr>
        </p:nvSpPr>
        <p:spPr/>
        <p:txBody>
          <a:bodyPr/>
          <a:lstStyle/>
          <a:p>
            <a:fld id="{B9496208-0396-4DEE-9187-2167066D100E}" type="slidenum">
              <a:rPr lang="en-US" smtClean="0"/>
              <a:t>2</a:t>
            </a:fld>
            <a:endParaRPr lang="en-US"/>
          </a:p>
        </p:txBody>
      </p:sp>
      <p:pic>
        <p:nvPicPr>
          <p:cNvPr id="12" name="Picture 11">
            <a:extLst>
              <a:ext uri="{FF2B5EF4-FFF2-40B4-BE49-F238E27FC236}">
                <a16:creationId xmlns:a16="http://schemas.microsoft.com/office/drawing/2014/main" id="{E5357556-94B2-4B56-876E-5FD135B82C61}"/>
              </a:ext>
            </a:extLst>
          </p:cNvPr>
          <p:cNvPicPr>
            <a:picLocks noChangeAspect="1"/>
          </p:cNvPicPr>
          <p:nvPr/>
        </p:nvPicPr>
        <p:blipFill>
          <a:blip r:embed="rId3"/>
          <a:stretch>
            <a:fillRect/>
          </a:stretch>
        </p:blipFill>
        <p:spPr>
          <a:xfrm>
            <a:off x="176576" y="6100895"/>
            <a:ext cx="1171809" cy="686922"/>
          </a:xfrm>
          <a:prstGeom prst="rect">
            <a:avLst/>
          </a:prstGeom>
        </p:spPr>
      </p:pic>
    </p:spTree>
    <p:extLst>
      <p:ext uri="{BB962C8B-B14F-4D97-AF65-F5344CB8AC3E}">
        <p14:creationId xmlns:p14="http://schemas.microsoft.com/office/powerpoint/2010/main" val="316441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B34BA-1551-B549-85F1-650511D37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C5B2FD-AFCB-3968-5CFE-D4C7BB1EF931}"/>
              </a:ext>
            </a:extLst>
          </p:cNvPr>
          <p:cNvSpPr>
            <a:spLocks noGrp="1"/>
          </p:cNvSpPr>
          <p:nvPr>
            <p:ph type="title"/>
          </p:nvPr>
        </p:nvSpPr>
        <p:spPr/>
        <p:txBody>
          <a:bodyPr/>
          <a:lstStyle/>
          <a:p>
            <a:r>
              <a:rPr lang="en-US" dirty="0"/>
              <a:t>Our task</a:t>
            </a:r>
          </a:p>
        </p:txBody>
      </p:sp>
      <p:sp>
        <p:nvSpPr>
          <p:cNvPr id="4" name="Slide Number Placeholder 3">
            <a:extLst>
              <a:ext uri="{FF2B5EF4-FFF2-40B4-BE49-F238E27FC236}">
                <a16:creationId xmlns:a16="http://schemas.microsoft.com/office/drawing/2014/main" id="{C66FBFD5-DF54-4D9B-1F84-774DE89D82BC}"/>
              </a:ext>
            </a:extLst>
          </p:cNvPr>
          <p:cNvSpPr>
            <a:spLocks noGrp="1"/>
          </p:cNvSpPr>
          <p:nvPr>
            <p:ph type="sldNum" sz="quarter" idx="12"/>
          </p:nvPr>
        </p:nvSpPr>
        <p:spPr/>
        <p:txBody>
          <a:bodyPr/>
          <a:lstStyle/>
          <a:p>
            <a:fld id="{B9496208-0396-4DEE-9187-2167066D100E}" type="slidenum">
              <a:rPr lang="en-US" smtClean="0"/>
              <a:t>3</a:t>
            </a:fld>
            <a:endParaRPr lang="en-US"/>
          </a:p>
        </p:txBody>
      </p:sp>
    </p:spTree>
    <p:extLst>
      <p:ext uri="{BB962C8B-B14F-4D97-AF65-F5344CB8AC3E}">
        <p14:creationId xmlns:p14="http://schemas.microsoft.com/office/powerpoint/2010/main" val="1963076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C3FDC-D084-07DC-ED2A-7E9332CC71E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543B07-B8CD-C1FF-BB50-45C2A74F6E2D}"/>
              </a:ext>
            </a:extLst>
          </p:cNvPr>
          <p:cNvSpPr>
            <a:spLocks noGrp="1"/>
          </p:cNvSpPr>
          <p:nvPr>
            <p:ph type="sldNum" sz="quarter" idx="12"/>
          </p:nvPr>
        </p:nvSpPr>
        <p:spPr/>
        <p:txBody>
          <a:bodyPr/>
          <a:lstStyle/>
          <a:p>
            <a:fld id="{B9496208-0396-4DEE-9187-2167066D100E}" type="slidenum">
              <a:rPr lang="en-US" smtClean="0"/>
              <a:t>4</a:t>
            </a:fld>
            <a:endParaRPr lang="en-US"/>
          </a:p>
        </p:txBody>
      </p:sp>
      <p:sp>
        <p:nvSpPr>
          <p:cNvPr id="5" name="TextBox 4">
            <a:extLst>
              <a:ext uri="{FF2B5EF4-FFF2-40B4-BE49-F238E27FC236}">
                <a16:creationId xmlns:a16="http://schemas.microsoft.com/office/drawing/2014/main" id="{58DD21C9-5F9B-2AFE-669E-C8338AB66697}"/>
              </a:ext>
            </a:extLst>
          </p:cNvPr>
          <p:cNvSpPr txBox="1"/>
          <p:nvPr/>
        </p:nvSpPr>
        <p:spPr>
          <a:xfrm>
            <a:off x="478499" y="589583"/>
            <a:ext cx="11068042" cy="523220"/>
          </a:xfrm>
          <a:prstGeom prst="rect">
            <a:avLst/>
          </a:prstGeom>
          <a:noFill/>
        </p:spPr>
        <p:txBody>
          <a:bodyPr wrap="square" rtlCol="0">
            <a:spAutoFit/>
          </a:bodyPr>
          <a:lstStyle/>
          <a:p>
            <a:r>
              <a:rPr lang="en-US" sz="2800" b="1" dirty="0"/>
              <a:t>Property Modeling </a:t>
            </a:r>
            <a:r>
              <a:rPr lang="en-US" sz="2800" dirty="0"/>
              <a:t>@ NYC Department of Finance</a:t>
            </a:r>
            <a:endParaRPr lang="en-US" sz="2800" i="1" dirty="0"/>
          </a:p>
        </p:txBody>
      </p:sp>
      <p:pic>
        <p:nvPicPr>
          <p:cNvPr id="8" name="Picture 7">
            <a:extLst>
              <a:ext uri="{FF2B5EF4-FFF2-40B4-BE49-F238E27FC236}">
                <a16:creationId xmlns:a16="http://schemas.microsoft.com/office/drawing/2014/main" id="{8E7BB460-627B-0043-6AB2-3EA24D5FA100}"/>
              </a:ext>
            </a:extLst>
          </p:cNvPr>
          <p:cNvPicPr>
            <a:picLocks noChangeAspect="1"/>
          </p:cNvPicPr>
          <p:nvPr/>
        </p:nvPicPr>
        <p:blipFill>
          <a:blip r:embed="rId2"/>
          <a:stretch>
            <a:fillRect/>
          </a:stretch>
        </p:blipFill>
        <p:spPr>
          <a:xfrm>
            <a:off x="176576" y="6100895"/>
            <a:ext cx="1171809" cy="686922"/>
          </a:xfrm>
          <a:prstGeom prst="rect">
            <a:avLst/>
          </a:prstGeom>
        </p:spPr>
      </p:pic>
      <p:sp>
        <p:nvSpPr>
          <p:cNvPr id="2" name="TextBox 1">
            <a:extLst>
              <a:ext uri="{FF2B5EF4-FFF2-40B4-BE49-F238E27FC236}">
                <a16:creationId xmlns:a16="http://schemas.microsoft.com/office/drawing/2014/main" id="{79B77218-987F-3C0D-CD3E-51C9E33B568D}"/>
              </a:ext>
            </a:extLst>
          </p:cNvPr>
          <p:cNvSpPr txBox="1"/>
          <p:nvPr/>
        </p:nvSpPr>
        <p:spPr>
          <a:xfrm>
            <a:off x="645458" y="1425388"/>
            <a:ext cx="10497609"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Our team’s core function is to </a:t>
            </a:r>
            <a:r>
              <a:rPr lang="en-US" sz="2400" b="1" dirty="0"/>
              <a:t>model the market value of all ~1.3M residential and commercial properties in New York City annually </a:t>
            </a:r>
            <a:r>
              <a:rPr lang="en-US" sz="2400" dirty="0"/>
              <a:t>in order to tax all property owners equitably.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To do this, we rely on both internal and external data on individual property characteristics as well as </a:t>
            </a:r>
            <a:r>
              <a:rPr lang="en-US" sz="2400" b="1" dirty="0"/>
              <a:t>geospatial characteristics </a:t>
            </a:r>
            <a:r>
              <a:rPr lang="en-US" sz="2400" dirty="0"/>
              <a:t>to most accurately capture market value. Our work relies on </a:t>
            </a:r>
            <a:r>
              <a:rPr lang="en-US" sz="2400" b="1" dirty="0"/>
              <a:t>accurate, up-to-date maps </a:t>
            </a:r>
            <a:r>
              <a:rPr lang="en-US" sz="2400" dirty="0"/>
              <a:t>for geospatial workflows that help us highlight otherwise obscure patterns in the property market. Digital geometries are the key resource to link geographic attributes (boundaries, zoning) to each and every parcel.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Task</a:t>
            </a:r>
            <a:r>
              <a:rPr lang="en-US" sz="2400" dirty="0"/>
              <a:t>: Get analysis-ready geometries for tax boundaries in </a:t>
            </a:r>
            <a:r>
              <a:rPr lang="en-US" sz="2400" i="1" dirty="0"/>
              <a:t>(close to) </a:t>
            </a:r>
            <a:r>
              <a:rPr lang="en-US" sz="2400" dirty="0"/>
              <a:t>real time</a:t>
            </a:r>
          </a:p>
        </p:txBody>
      </p:sp>
    </p:spTree>
    <p:extLst>
      <p:ext uri="{BB962C8B-B14F-4D97-AF65-F5344CB8AC3E}">
        <p14:creationId xmlns:p14="http://schemas.microsoft.com/office/powerpoint/2010/main" val="34582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EE73255-8084-4DF9-BB0B-15EAC92E2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7FE7EA-76B3-35E8-C5EF-015EAC121173}"/>
              </a:ext>
            </a:extLst>
          </p:cNvPr>
          <p:cNvSpPr>
            <a:spLocks noGrp="1"/>
          </p:cNvSpPr>
          <p:nvPr>
            <p:ph type="title"/>
          </p:nvPr>
        </p:nvSpPr>
        <p:spPr>
          <a:xfrm>
            <a:off x="424011" y="879717"/>
            <a:ext cx="2732045" cy="5257799"/>
          </a:xfrm>
        </p:spPr>
        <p:txBody>
          <a:bodyPr vert="horz" lIns="91440" tIns="45720" rIns="91440" bIns="45720" rtlCol="0" anchor="ctr">
            <a:normAutofit/>
          </a:bodyPr>
          <a:lstStyle/>
          <a:p>
            <a:r>
              <a:rPr lang="en-US" sz="2400" dirty="0">
                <a:solidFill>
                  <a:srgbClr val="2C2C2C"/>
                </a:solidFill>
              </a:rPr>
              <a:t>DOF’s Property Tax Map team provides </a:t>
            </a:r>
            <a:r>
              <a:rPr lang="en-US" sz="2400" b="1" i="1" dirty="0">
                <a:solidFill>
                  <a:srgbClr val="2C2C2C"/>
                </a:solidFill>
              </a:rPr>
              <a:t>daily updates </a:t>
            </a:r>
            <a:r>
              <a:rPr lang="en-US" sz="2400" dirty="0">
                <a:solidFill>
                  <a:srgbClr val="2C2C2C"/>
                </a:solidFill>
              </a:rPr>
              <a:t>to the feature collection, which is hosted on the Esri API for open access </a:t>
            </a:r>
          </a:p>
        </p:txBody>
      </p:sp>
      <p:sp>
        <p:nvSpPr>
          <p:cNvPr id="14" name="Rounded Rectangle 9">
            <a:extLst>
              <a:ext uri="{FF2B5EF4-FFF2-40B4-BE49-F238E27FC236}">
                <a16:creationId xmlns:a16="http://schemas.microsoft.com/office/drawing/2014/main" id="{67048353-8981-459A-9BC6-9711CE46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80067"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Placeholder 6">
            <a:extLst>
              <a:ext uri="{FF2B5EF4-FFF2-40B4-BE49-F238E27FC236}">
                <a16:creationId xmlns:a16="http://schemas.microsoft.com/office/drawing/2014/main" id="{F3A6F912-2D3A-F70A-B6EC-7328BC389544}"/>
              </a:ext>
            </a:extLst>
          </p:cNvPr>
          <p:cNvPicPr>
            <a:picLocks noGrp="1" noChangeAspect="1"/>
          </p:cNvPicPr>
          <p:nvPr>
            <p:ph type="pic" idx="1"/>
          </p:nvPr>
        </p:nvPicPr>
        <p:blipFill>
          <a:blip r:embed="rId2"/>
          <a:srcRect r="2419" b="-2"/>
          <a:stretch>
            <a:fillRect/>
          </a:stretch>
        </p:blipFill>
        <p:spPr>
          <a:xfrm>
            <a:off x="3677268" y="705980"/>
            <a:ext cx="7910794" cy="5310142"/>
          </a:xfrm>
          <a:prstGeom prst="rect">
            <a:avLst/>
          </a:prstGeom>
          <a:effectLst/>
        </p:spPr>
      </p:pic>
      <p:sp>
        <p:nvSpPr>
          <p:cNvPr id="5" name="Slide Number Placeholder 4">
            <a:extLst>
              <a:ext uri="{FF2B5EF4-FFF2-40B4-BE49-F238E27FC236}">
                <a16:creationId xmlns:a16="http://schemas.microsoft.com/office/drawing/2014/main" id="{990A9762-3E89-6B83-3ECD-9408FAD975F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B9496208-0396-4DEE-9187-2167066D100E}" type="slidenum">
              <a:rPr lang="en-US">
                <a:solidFill>
                  <a:srgbClr val="595959"/>
                </a:solidFill>
              </a:rPr>
              <a:pPr defTabSz="457200">
                <a:spcAft>
                  <a:spcPts val="600"/>
                </a:spcAft>
              </a:pPr>
              <a:t>5</a:t>
            </a:fld>
            <a:endParaRPr lang="en-US">
              <a:solidFill>
                <a:srgbClr val="595959"/>
              </a:solidFill>
            </a:endParaRPr>
          </a:p>
        </p:txBody>
      </p:sp>
    </p:spTree>
    <p:extLst>
      <p:ext uri="{BB962C8B-B14F-4D97-AF65-F5344CB8AC3E}">
        <p14:creationId xmlns:p14="http://schemas.microsoft.com/office/powerpoint/2010/main" val="257302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7D601-242A-8044-9131-D304E64B360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F751C1-C894-86AC-B893-824921D9C98B}"/>
              </a:ext>
            </a:extLst>
          </p:cNvPr>
          <p:cNvSpPr>
            <a:spLocks noGrp="1"/>
          </p:cNvSpPr>
          <p:nvPr>
            <p:ph type="sldNum" sz="quarter" idx="12"/>
          </p:nvPr>
        </p:nvSpPr>
        <p:spPr/>
        <p:txBody>
          <a:bodyPr/>
          <a:lstStyle/>
          <a:p>
            <a:fld id="{B9496208-0396-4DEE-9187-2167066D100E}" type="slidenum">
              <a:rPr lang="en-US" smtClean="0"/>
              <a:t>6</a:t>
            </a:fld>
            <a:endParaRPr lang="en-US"/>
          </a:p>
        </p:txBody>
      </p:sp>
      <p:sp>
        <p:nvSpPr>
          <p:cNvPr id="5" name="TextBox 4">
            <a:extLst>
              <a:ext uri="{FF2B5EF4-FFF2-40B4-BE49-F238E27FC236}">
                <a16:creationId xmlns:a16="http://schemas.microsoft.com/office/drawing/2014/main" id="{F3A3DCE8-686E-1BDB-F3EC-C75B44339A96}"/>
              </a:ext>
            </a:extLst>
          </p:cNvPr>
          <p:cNvSpPr txBox="1"/>
          <p:nvPr/>
        </p:nvSpPr>
        <p:spPr>
          <a:xfrm>
            <a:off x="478499" y="589583"/>
            <a:ext cx="11068042" cy="523220"/>
          </a:xfrm>
          <a:prstGeom prst="rect">
            <a:avLst/>
          </a:prstGeom>
          <a:noFill/>
        </p:spPr>
        <p:txBody>
          <a:bodyPr wrap="square" rtlCol="0">
            <a:spAutoFit/>
          </a:bodyPr>
          <a:lstStyle/>
          <a:p>
            <a:r>
              <a:rPr lang="en-US" sz="2800" b="1" dirty="0"/>
              <a:t>Previous approach</a:t>
            </a:r>
            <a:endParaRPr lang="en-US" sz="2800" i="1" dirty="0"/>
          </a:p>
        </p:txBody>
      </p:sp>
      <p:pic>
        <p:nvPicPr>
          <p:cNvPr id="8" name="Picture 7">
            <a:extLst>
              <a:ext uri="{FF2B5EF4-FFF2-40B4-BE49-F238E27FC236}">
                <a16:creationId xmlns:a16="http://schemas.microsoft.com/office/drawing/2014/main" id="{8D7F251D-49FE-7F1D-6B68-5F0B0A0BA3EC}"/>
              </a:ext>
            </a:extLst>
          </p:cNvPr>
          <p:cNvPicPr>
            <a:picLocks noChangeAspect="1"/>
          </p:cNvPicPr>
          <p:nvPr/>
        </p:nvPicPr>
        <p:blipFill>
          <a:blip r:embed="rId2"/>
          <a:stretch>
            <a:fillRect/>
          </a:stretch>
        </p:blipFill>
        <p:spPr>
          <a:xfrm>
            <a:off x="176576" y="6100895"/>
            <a:ext cx="1171809" cy="686922"/>
          </a:xfrm>
          <a:prstGeom prst="rect">
            <a:avLst/>
          </a:prstGeom>
        </p:spPr>
      </p:pic>
      <p:sp>
        <p:nvSpPr>
          <p:cNvPr id="7" name="TextBox 6">
            <a:extLst>
              <a:ext uri="{FF2B5EF4-FFF2-40B4-BE49-F238E27FC236}">
                <a16:creationId xmlns:a16="http://schemas.microsoft.com/office/drawing/2014/main" id="{BA12F22D-AEE1-FA65-48D7-08B511770C36}"/>
              </a:ext>
            </a:extLst>
          </p:cNvPr>
          <p:cNvSpPr txBox="1"/>
          <p:nvPr/>
        </p:nvSpPr>
        <p:spPr>
          <a:xfrm>
            <a:off x="531948" y="1223590"/>
            <a:ext cx="10421470" cy="400110"/>
          </a:xfrm>
          <a:prstGeom prst="rect">
            <a:avLst/>
          </a:prstGeom>
          <a:noFill/>
        </p:spPr>
        <p:txBody>
          <a:bodyPr wrap="square" rtlCol="0">
            <a:spAutoFit/>
          </a:bodyPr>
          <a:lstStyle/>
          <a:p>
            <a:r>
              <a:rPr lang="en" sz="2000" i="1" dirty="0"/>
              <a:t>Manually download layers, ad hoc data processing, local storage, out-of-date file sharing </a:t>
            </a:r>
            <a:endParaRPr lang="en-US" sz="2000" i="1" dirty="0"/>
          </a:p>
        </p:txBody>
      </p:sp>
      <p:pic>
        <p:nvPicPr>
          <p:cNvPr id="12" name="Picture 11">
            <a:extLst>
              <a:ext uri="{FF2B5EF4-FFF2-40B4-BE49-F238E27FC236}">
                <a16:creationId xmlns:a16="http://schemas.microsoft.com/office/drawing/2014/main" id="{6435C512-82AE-DDEE-31B1-DB6127E5AB55}"/>
              </a:ext>
            </a:extLst>
          </p:cNvPr>
          <p:cNvPicPr>
            <a:picLocks noChangeAspect="1"/>
          </p:cNvPicPr>
          <p:nvPr/>
        </p:nvPicPr>
        <p:blipFill>
          <a:blip r:embed="rId3"/>
          <a:stretch>
            <a:fillRect/>
          </a:stretch>
        </p:blipFill>
        <p:spPr>
          <a:xfrm>
            <a:off x="478499" y="2118545"/>
            <a:ext cx="4410635" cy="3742959"/>
          </a:xfrm>
          <a:prstGeom prst="rect">
            <a:avLst/>
          </a:prstGeom>
        </p:spPr>
      </p:pic>
      <p:sp>
        <p:nvSpPr>
          <p:cNvPr id="14" name="TextBox 13">
            <a:extLst>
              <a:ext uri="{FF2B5EF4-FFF2-40B4-BE49-F238E27FC236}">
                <a16:creationId xmlns:a16="http://schemas.microsoft.com/office/drawing/2014/main" id="{7E63A2B4-B5D2-FEFC-1734-EF082C405470}"/>
              </a:ext>
            </a:extLst>
          </p:cNvPr>
          <p:cNvSpPr txBox="1"/>
          <p:nvPr/>
        </p:nvSpPr>
        <p:spPr>
          <a:xfrm>
            <a:off x="6725532" y="1823791"/>
            <a:ext cx="5562075" cy="707886"/>
          </a:xfrm>
          <a:prstGeom prst="rect">
            <a:avLst/>
          </a:prstGeom>
          <a:noFill/>
        </p:spPr>
        <p:txBody>
          <a:bodyPr wrap="square" rtlCol="0">
            <a:spAutoFit/>
          </a:bodyPr>
          <a:lstStyle/>
          <a:p>
            <a:r>
              <a:rPr lang="en" sz="2000" b="1" dirty="0"/>
              <a:t>Locally Export &amp; Store Shapefiles </a:t>
            </a:r>
          </a:p>
          <a:p>
            <a:r>
              <a:rPr lang="en" sz="2000" i="1" dirty="0"/>
              <a:t>(for polygons or centroids)</a:t>
            </a:r>
            <a:endParaRPr lang="en-US" sz="2000" i="1" dirty="0"/>
          </a:p>
        </p:txBody>
      </p:sp>
      <p:cxnSp>
        <p:nvCxnSpPr>
          <p:cNvPr id="16" name="Straight Arrow Connector 15">
            <a:extLst>
              <a:ext uri="{FF2B5EF4-FFF2-40B4-BE49-F238E27FC236}">
                <a16:creationId xmlns:a16="http://schemas.microsoft.com/office/drawing/2014/main" id="{4B21FA2D-148E-4A41-8620-49011A470FF1}"/>
              </a:ext>
            </a:extLst>
          </p:cNvPr>
          <p:cNvCxnSpPr>
            <a:cxnSpLocks/>
          </p:cNvCxnSpPr>
          <p:nvPr/>
        </p:nvCxnSpPr>
        <p:spPr>
          <a:xfrm flipV="1">
            <a:off x="5057578" y="2134597"/>
            <a:ext cx="1620695" cy="5518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2D2307B-C448-ED09-FB56-B5EF939AEBA1}"/>
              </a:ext>
            </a:extLst>
          </p:cNvPr>
          <p:cNvSpPr txBox="1"/>
          <p:nvPr/>
        </p:nvSpPr>
        <p:spPr>
          <a:xfrm>
            <a:off x="371292" y="1734487"/>
            <a:ext cx="6534003" cy="400110"/>
          </a:xfrm>
          <a:prstGeom prst="rect">
            <a:avLst/>
          </a:prstGeom>
          <a:noFill/>
        </p:spPr>
        <p:txBody>
          <a:bodyPr wrap="square" rtlCol="0">
            <a:spAutoFit/>
          </a:bodyPr>
          <a:lstStyle/>
          <a:p>
            <a:r>
              <a:rPr lang="en" sz="2000" b="1" dirty="0"/>
              <a:t>Update Layer &amp; Dissolve By Geography in ArcGIS Pro</a:t>
            </a:r>
            <a:endParaRPr lang="en-US" sz="2000" b="1" dirty="0"/>
          </a:p>
        </p:txBody>
      </p:sp>
      <p:pic>
        <p:nvPicPr>
          <p:cNvPr id="20" name="Picture 19">
            <a:extLst>
              <a:ext uri="{FF2B5EF4-FFF2-40B4-BE49-F238E27FC236}">
                <a16:creationId xmlns:a16="http://schemas.microsoft.com/office/drawing/2014/main" id="{836BC664-265B-7158-D1DF-8AA1FFB753E5}"/>
              </a:ext>
            </a:extLst>
          </p:cNvPr>
          <p:cNvPicPr>
            <a:picLocks noChangeAspect="1"/>
          </p:cNvPicPr>
          <p:nvPr/>
        </p:nvPicPr>
        <p:blipFill>
          <a:blip r:embed="rId4"/>
          <a:stretch>
            <a:fillRect/>
          </a:stretch>
        </p:blipFill>
        <p:spPr>
          <a:xfrm>
            <a:off x="6846717" y="2517344"/>
            <a:ext cx="3720111" cy="1383596"/>
          </a:xfrm>
          <a:prstGeom prst="rect">
            <a:avLst/>
          </a:prstGeom>
        </p:spPr>
      </p:pic>
      <p:sp>
        <p:nvSpPr>
          <p:cNvPr id="22" name="TextBox 21">
            <a:extLst>
              <a:ext uri="{FF2B5EF4-FFF2-40B4-BE49-F238E27FC236}">
                <a16:creationId xmlns:a16="http://schemas.microsoft.com/office/drawing/2014/main" id="{0F16770C-92F5-CE5D-D041-AA14BD8D75E1}"/>
              </a:ext>
            </a:extLst>
          </p:cNvPr>
          <p:cNvSpPr txBox="1"/>
          <p:nvPr/>
        </p:nvSpPr>
        <p:spPr>
          <a:xfrm>
            <a:off x="7000735" y="4649947"/>
            <a:ext cx="5089109" cy="707886"/>
          </a:xfrm>
          <a:prstGeom prst="rect">
            <a:avLst/>
          </a:prstGeom>
          <a:noFill/>
        </p:spPr>
        <p:txBody>
          <a:bodyPr wrap="square" rtlCol="0">
            <a:spAutoFit/>
          </a:bodyPr>
          <a:lstStyle/>
          <a:p>
            <a:r>
              <a:rPr lang="en" sz="2000" b="1" dirty="0"/>
              <a:t>Ingest .shp files into R/python and join with relevant tabular data</a:t>
            </a:r>
            <a:endParaRPr lang="en-US" sz="2000" b="1" dirty="0"/>
          </a:p>
        </p:txBody>
      </p:sp>
      <p:cxnSp>
        <p:nvCxnSpPr>
          <p:cNvPr id="23" name="Straight Arrow Connector 22">
            <a:extLst>
              <a:ext uri="{FF2B5EF4-FFF2-40B4-BE49-F238E27FC236}">
                <a16:creationId xmlns:a16="http://schemas.microsoft.com/office/drawing/2014/main" id="{B6C84386-AB4A-1446-282B-7A0EEFAFB84D}"/>
              </a:ext>
            </a:extLst>
          </p:cNvPr>
          <p:cNvCxnSpPr>
            <a:cxnSpLocks/>
          </p:cNvCxnSpPr>
          <p:nvPr/>
        </p:nvCxnSpPr>
        <p:spPr>
          <a:xfrm>
            <a:off x="8993702" y="3886607"/>
            <a:ext cx="0" cy="7633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6" name="Picture 25">
            <a:extLst>
              <a:ext uri="{FF2B5EF4-FFF2-40B4-BE49-F238E27FC236}">
                <a16:creationId xmlns:a16="http://schemas.microsoft.com/office/drawing/2014/main" id="{D770D217-15A4-979B-4820-81F82497B1F9}"/>
              </a:ext>
            </a:extLst>
          </p:cNvPr>
          <p:cNvPicPr>
            <a:picLocks noChangeAspect="1"/>
          </p:cNvPicPr>
          <p:nvPr/>
        </p:nvPicPr>
        <p:blipFill>
          <a:blip r:embed="rId5"/>
          <a:stretch>
            <a:fillRect/>
          </a:stretch>
        </p:blipFill>
        <p:spPr>
          <a:xfrm>
            <a:off x="7241218" y="5432267"/>
            <a:ext cx="4608145" cy="440057"/>
          </a:xfrm>
          <a:prstGeom prst="rect">
            <a:avLst/>
          </a:prstGeom>
        </p:spPr>
      </p:pic>
    </p:spTree>
    <p:extLst>
      <p:ext uri="{BB962C8B-B14F-4D97-AF65-F5344CB8AC3E}">
        <p14:creationId xmlns:p14="http://schemas.microsoft.com/office/powerpoint/2010/main" val="3327442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4061D-D3CC-6E59-B55A-800A9D4A549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E906C1-5630-15BC-497D-B20D0EF6F8F5}"/>
              </a:ext>
            </a:extLst>
          </p:cNvPr>
          <p:cNvSpPr>
            <a:spLocks noGrp="1"/>
          </p:cNvSpPr>
          <p:nvPr>
            <p:ph type="sldNum" sz="quarter" idx="12"/>
          </p:nvPr>
        </p:nvSpPr>
        <p:spPr/>
        <p:txBody>
          <a:bodyPr/>
          <a:lstStyle/>
          <a:p>
            <a:fld id="{B9496208-0396-4DEE-9187-2167066D100E}" type="slidenum">
              <a:rPr lang="en-US" smtClean="0"/>
              <a:t>7</a:t>
            </a:fld>
            <a:endParaRPr lang="en-US"/>
          </a:p>
        </p:txBody>
      </p:sp>
      <p:sp>
        <p:nvSpPr>
          <p:cNvPr id="5" name="TextBox 4">
            <a:extLst>
              <a:ext uri="{FF2B5EF4-FFF2-40B4-BE49-F238E27FC236}">
                <a16:creationId xmlns:a16="http://schemas.microsoft.com/office/drawing/2014/main" id="{E7BF0E47-8677-DACB-632E-DA7FEA52AA0F}"/>
              </a:ext>
            </a:extLst>
          </p:cNvPr>
          <p:cNvSpPr txBox="1"/>
          <p:nvPr/>
        </p:nvSpPr>
        <p:spPr>
          <a:xfrm>
            <a:off x="478499" y="589583"/>
            <a:ext cx="11068042" cy="523220"/>
          </a:xfrm>
          <a:prstGeom prst="rect">
            <a:avLst/>
          </a:prstGeom>
          <a:noFill/>
        </p:spPr>
        <p:txBody>
          <a:bodyPr wrap="square" rtlCol="0">
            <a:spAutoFit/>
          </a:bodyPr>
          <a:lstStyle/>
          <a:p>
            <a:r>
              <a:rPr lang="en-US" sz="2800" b="1" dirty="0"/>
              <a:t>Reflections on previous approach</a:t>
            </a:r>
            <a:endParaRPr lang="en-US" sz="2800" i="1" dirty="0"/>
          </a:p>
        </p:txBody>
      </p:sp>
      <p:pic>
        <p:nvPicPr>
          <p:cNvPr id="8" name="Picture 7">
            <a:extLst>
              <a:ext uri="{FF2B5EF4-FFF2-40B4-BE49-F238E27FC236}">
                <a16:creationId xmlns:a16="http://schemas.microsoft.com/office/drawing/2014/main" id="{95E0A6F1-0BF6-2624-712E-2C207324B424}"/>
              </a:ext>
            </a:extLst>
          </p:cNvPr>
          <p:cNvPicPr>
            <a:picLocks noChangeAspect="1"/>
          </p:cNvPicPr>
          <p:nvPr/>
        </p:nvPicPr>
        <p:blipFill>
          <a:blip r:embed="rId2"/>
          <a:stretch>
            <a:fillRect/>
          </a:stretch>
        </p:blipFill>
        <p:spPr>
          <a:xfrm>
            <a:off x="176576" y="6100895"/>
            <a:ext cx="1171809" cy="686922"/>
          </a:xfrm>
          <a:prstGeom prst="rect">
            <a:avLst/>
          </a:prstGeom>
        </p:spPr>
      </p:pic>
      <p:sp>
        <p:nvSpPr>
          <p:cNvPr id="2" name="TextBox 1">
            <a:extLst>
              <a:ext uri="{FF2B5EF4-FFF2-40B4-BE49-F238E27FC236}">
                <a16:creationId xmlns:a16="http://schemas.microsoft.com/office/drawing/2014/main" id="{FDBA5711-46BD-DB9E-B499-B8C433C47F72}"/>
              </a:ext>
            </a:extLst>
          </p:cNvPr>
          <p:cNvSpPr txBox="1"/>
          <p:nvPr/>
        </p:nvSpPr>
        <p:spPr>
          <a:xfrm>
            <a:off x="645459" y="1425388"/>
            <a:ext cx="10421470" cy="4401205"/>
          </a:xfrm>
          <a:prstGeom prst="rect">
            <a:avLst/>
          </a:prstGeom>
          <a:noFill/>
        </p:spPr>
        <p:txBody>
          <a:bodyPr wrap="square" rtlCol="0">
            <a:spAutoFit/>
          </a:bodyPr>
          <a:lstStyle/>
          <a:p>
            <a:pPr marL="285750" indent="-285750">
              <a:buFont typeface="Arial" panose="020B0604020202020204" pitchFamily="34" charset="0"/>
              <a:buChar char="•"/>
            </a:pPr>
            <a:r>
              <a:rPr lang="en-US" sz="2000" b="1" dirty="0"/>
              <a:t>TLDR: It worked well for our needs. </a:t>
            </a:r>
            <a:r>
              <a:rPr lang="en-US" sz="2000" dirty="0"/>
              <a:t>When you completed this process, it accomplished our goal of getting the most up to date geometries for the type of geography you wanted (e.g. tax lot centroids).</a:t>
            </a:r>
          </a:p>
          <a:p>
            <a:pPr marL="285750" indent="-285750">
              <a:buFont typeface="Arial" panose="020B0604020202020204" pitchFamily="34" charset="0"/>
              <a:buChar char="•"/>
            </a:pPr>
            <a:endParaRPr lang="en-US" sz="2000" dirty="0"/>
          </a:p>
          <a:p>
            <a:r>
              <a:rPr lang="en-US" sz="2000" dirty="0"/>
              <a:t>But, after doing the process a few times, it was clear there could be a better solution:</a:t>
            </a:r>
          </a:p>
          <a:p>
            <a:pPr marL="285750" indent="-285750">
              <a:buFont typeface="Arial" panose="020B0604020202020204" pitchFamily="34" charset="0"/>
              <a:buChar char="•"/>
            </a:pPr>
            <a:r>
              <a:rPr lang="en-US" sz="2000" b="1" dirty="0"/>
              <a:t>It duplicated work</a:t>
            </a:r>
            <a:r>
              <a:rPr lang="en-US" sz="2000" dirty="0"/>
              <a:t> </a:t>
            </a:r>
            <a:r>
              <a:rPr lang="en-US" sz="2000" b="1" dirty="0"/>
              <a:t>across team members: </a:t>
            </a:r>
            <a:r>
              <a:rPr lang="en-US" sz="2000" dirty="0"/>
              <a:t>we didn’t have a centralized place to look for these most up to date files for each level of geography, so we would typically just re-do the process</a:t>
            </a:r>
            <a:endParaRPr lang="en-US" sz="2000" b="1" dirty="0"/>
          </a:p>
          <a:p>
            <a:pPr marL="285750" indent="-285750">
              <a:buFont typeface="Arial" panose="020B0604020202020204" pitchFamily="34" charset="0"/>
              <a:buChar char="•"/>
            </a:pPr>
            <a:r>
              <a:rPr lang="en-US" sz="2000" b="1" dirty="0"/>
              <a:t>It was easy to forget a step </a:t>
            </a:r>
            <a:r>
              <a:rPr lang="en-US" sz="2000" dirty="0"/>
              <a:t>(e.g. dissolving, merging condo BBLs): the input feature layer from ArcGIS had multi-polygons for some lots so you need to dissolve these polygons into one shape which I regularly forgot to do and would realize when I got duplicates downstream.</a:t>
            </a:r>
          </a:p>
          <a:p>
            <a:pPr marL="285750" indent="-285750">
              <a:buFont typeface="Arial" panose="020B0604020202020204" pitchFamily="34" charset="0"/>
              <a:buChar char="•"/>
            </a:pPr>
            <a:r>
              <a:rPr lang="en-US" sz="2000" b="1" dirty="0"/>
              <a:t>It used a few different programs when it could be a bit more simplified: </a:t>
            </a:r>
            <a:r>
              <a:rPr lang="en-US" sz="2000" dirty="0"/>
              <a:t>If we could do it in one workflow without jumping between programs (ArcGIS, R)</a:t>
            </a:r>
          </a:p>
        </p:txBody>
      </p:sp>
    </p:spTree>
    <p:extLst>
      <p:ext uri="{BB962C8B-B14F-4D97-AF65-F5344CB8AC3E}">
        <p14:creationId xmlns:p14="http://schemas.microsoft.com/office/powerpoint/2010/main" val="421270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2124B-5C97-F518-DC3F-4C734FCDCCD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B3A76C3-7C9E-4F75-6F20-14C7BD591983}"/>
              </a:ext>
            </a:extLst>
          </p:cNvPr>
          <p:cNvSpPr>
            <a:spLocks noGrp="1"/>
          </p:cNvSpPr>
          <p:nvPr>
            <p:ph type="sldNum" sz="quarter" idx="12"/>
          </p:nvPr>
        </p:nvSpPr>
        <p:spPr/>
        <p:txBody>
          <a:bodyPr/>
          <a:lstStyle/>
          <a:p>
            <a:fld id="{B9496208-0396-4DEE-9187-2167066D100E}" type="slidenum">
              <a:rPr lang="en-US" smtClean="0"/>
              <a:t>8</a:t>
            </a:fld>
            <a:endParaRPr lang="en-US"/>
          </a:p>
        </p:txBody>
      </p:sp>
      <p:sp>
        <p:nvSpPr>
          <p:cNvPr id="5" name="TextBox 4">
            <a:extLst>
              <a:ext uri="{FF2B5EF4-FFF2-40B4-BE49-F238E27FC236}">
                <a16:creationId xmlns:a16="http://schemas.microsoft.com/office/drawing/2014/main" id="{29C5902C-C25C-2C9F-2DA5-D080096AE690}"/>
              </a:ext>
            </a:extLst>
          </p:cNvPr>
          <p:cNvSpPr txBox="1"/>
          <p:nvPr/>
        </p:nvSpPr>
        <p:spPr>
          <a:xfrm>
            <a:off x="478499" y="589583"/>
            <a:ext cx="11068042" cy="523220"/>
          </a:xfrm>
          <a:prstGeom prst="rect">
            <a:avLst/>
          </a:prstGeom>
          <a:noFill/>
        </p:spPr>
        <p:txBody>
          <a:bodyPr wrap="square" rtlCol="0">
            <a:spAutoFit/>
          </a:bodyPr>
          <a:lstStyle/>
          <a:p>
            <a:r>
              <a:rPr lang="en-US" sz="2800" b="1" dirty="0"/>
              <a:t>What could we do to improve this process?</a:t>
            </a:r>
          </a:p>
        </p:txBody>
      </p:sp>
      <p:pic>
        <p:nvPicPr>
          <p:cNvPr id="8" name="Picture 7">
            <a:extLst>
              <a:ext uri="{FF2B5EF4-FFF2-40B4-BE49-F238E27FC236}">
                <a16:creationId xmlns:a16="http://schemas.microsoft.com/office/drawing/2014/main" id="{DEE0D85E-0F28-7A2E-E93D-4BEF8BACF447}"/>
              </a:ext>
            </a:extLst>
          </p:cNvPr>
          <p:cNvPicPr>
            <a:picLocks noChangeAspect="1"/>
          </p:cNvPicPr>
          <p:nvPr/>
        </p:nvPicPr>
        <p:blipFill>
          <a:blip r:embed="rId2"/>
          <a:stretch>
            <a:fillRect/>
          </a:stretch>
        </p:blipFill>
        <p:spPr>
          <a:xfrm>
            <a:off x="176576" y="6100895"/>
            <a:ext cx="1171809" cy="686922"/>
          </a:xfrm>
          <a:prstGeom prst="rect">
            <a:avLst/>
          </a:prstGeom>
        </p:spPr>
      </p:pic>
      <p:sp>
        <p:nvSpPr>
          <p:cNvPr id="2" name="TextBox 1">
            <a:extLst>
              <a:ext uri="{FF2B5EF4-FFF2-40B4-BE49-F238E27FC236}">
                <a16:creationId xmlns:a16="http://schemas.microsoft.com/office/drawing/2014/main" id="{8C687B74-2AEE-A1A6-3779-D391B141F5CA}"/>
              </a:ext>
            </a:extLst>
          </p:cNvPr>
          <p:cNvSpPr txBox="1"/>
          <p:nvPr/>
        </p:nvSpPr>
        <p:spPr>
          <a:xfrm>
            <a:off x="588703" y="1339592"/>
            <a:ext cx="10421470" cy="1938992"/>
          </a:xfrm>
          <a:prstGeom prst="rect">
            <a:avLst/>
          </a:prstGeom>
          <a:noFill/>
        </p:spPr>
        <p:txBody>
          <a:bodyPr wrap="square" rtlCol="0">
            <a:spAutoFit/>
          </a:bodyPr>
          <a:lstStyle/>
          <a:p>
            <a:r>
              <a:rPr lang="en-US" sz="2000" b="1" dirty="0"/>
              <a:t>Level 1: Streamlined workflow</a:t>
            </a:r>
          </a:p>
          <a:p>
            <a:pPr marL="285750" indent="-285750">
              <a:buFont typeface="Arial" panose="020B0604020202020204" pitchFamily="34" charset="0"/>
              <a:buChar char="•"/>
            </a:pPr>
            <a:r>
              <a:rPr lang="en-US" sz="2000" dirty="0"/>
              <a:t>The </a:t>
            </a:r>
            <a:r>
              <a:rPr lang="en-US" sz="2000" b="1" dirty="0"/>
              <a:t>inputs </a:t>
            </a:r>
            <a:r>
              <a:rPr lang="en-US" sz="2000" dirty="0"/>
              <a:t>(</a:t>
            </a:r>
            <a:r>
              <a:rPr lang="en-US" sz="2000" i="1" dirty="0"/>
              <a:t>regularly updated ArcGIS layers</a:t>
            </a:r>
            <a:r>
              <a:rPr lang="en-US" sz="2000" dirty="0"/>
              <a:t>) </a:t>
            </a:r>
            <a:r>
              <a:rPr lang="en-US" sz="2000" b="1" dirty="0"/>
              <a:t>are consistent</a:t>
            </a:r>
            <a:r>
              <a:rPr lang="en-US" sz="2000" dirty="0"/>
              <a:t>– time is the only variable</a:t>
            </a:r>
          </a:p>
          <a:p>
            <a:pPr marL="285750" indent="-285750">
              <a:buFont typeface="Arial" panose="020B0604020202020204" pitchFamily="34" charset="0"/>
              <a:buChar char="•"/>
            </a:pPr>
            <a:r>
              <a:rPr lang="en-US" sz="2000" dirty="0"/>
              <a:t>Python could accomplish all of these steps sequentially, so we could more or less write one script (one .</a:t>
            </a:r>
            <a:r>
              <a:rPr lang="en-US" sz="2000" dirty="0" err="1"/>
              <a:t>py</a:t>
            </a:r>
            <a:r>
              <a:rPr lang="en-US" sz="2000" dirty="0"/>
              <a:t> file) to do the entire task start to finish</a:t>
            </a:r>
          </a:p>
          <a:p>
            <a:pPr marL="742950" lvl="1" indent="-285750">
              <a:buFont typeface="Arial" panose="020B0604020202020204" pitchFamily="34" charset="0"/>
              <a:buChar char="•"/>
            </a:pPr>
            <a:r>
              <a:rPr lang="en-US" sz="2000" dirty="0"/>
              <a:t>Modern tools (python) can easily communicate with map services (ArcGIS) to subvert manual extraction via the `</a:t>
            </a:r>
            <a:r>
              <a:rPr lang="en-US" sz="2000" dirty="0" err="1"/>
              <a:t>arcpy</a:t>
            </a:r>
            <a:r>
              <a:rPr lang="en-US" sz="2000" dirty="0"/>
              <a:t>` library</a:t>
            </a:r>
          </a:p>
        </p:txBody>
      </p:sp>
    </p:spTree>
    <p:extLst>
      <p:ext uri="{BB962C8B-B14F-4D97-AF65-F5344CB8AC3E}">
        <p14:creationId xmlns:p14="http://schemas.microsoft.com/office/powerpoint/2010/main" val="312381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BCDA9-D95C-3618-04B7-CB92C34D9D1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174991-8B86-0D73-838A-53A40972D7DC}"/>
              </a:ext>
            </a:extLst>
          </p:cNvPr>
          <p:cNvSpPr>
            <a:spLocks noGrp="1"/>
          </p:cNvSpPr>
          <p:nvPr>
            <p:ph type="sldNum" sz="quarter" idx="12"/>
          </p:nvPr>
        </p:nvSpPr>
        <p:spPr/>
        <p:txBody>
          <a:bodyPr/>
          <a:lstStyle/>
          <a:p>
            <a:fld id="{B9496208-0396-4DEE-9187-2167066D100E}" type="slidenum">
              <a:rPr lang="en-US" smtClean="0"/>
              <a:t>9</a:t>
            </a:fld>
            <a:endParaRPr lang="en-US"/>
          </a:p>
        </p:txBody>
      </p:sp>
      <p:sp>
        <p:nvSpPr>
          <p:cNvPr id="5" name="TextBox 4">
            <a:extLst>
              <a:ext uri="{FF2B5EF4-FFF2-40B4-BE49-F238E27FC236}">
                <a16:creationId xmlns:a16="http://schemas.microsoft.com/office/drawing/2014/main" id="{85C5074D-13C4-4C44-6EE9-90B7AC42F60F}"/>
              </a:ext>
            </a:extLst>
          </p:cNvPr>
          <p:cNvSpPr txBox="1"/>
          <p:nvPr/>
        </p:nvSpPr>
        <p:spPr>
          <a:xfrm>
            <a:off x="478499" y="589583"/>
            <a:ext cx="11068042" cy="523220"/>
          </a:xfrm>
          <a:prstGeom prst="rect">
            <a:avLst/>
          </a:prstGeom>
          <a:noFill/>
        </p:spPr>
        <p:txBody>
          <a:bodyPr wrap="square" rtlCol="0">
            <a:spAutoFit/>
          </a:bodyPr>
          <a:lstStyle/>
          <a:p>
            <a:r>
              <a:rPr lang="en-US" sz="2800" b="1" dirty="0"/>
              <a:t>Revamped approach: </a:t>
            </a:r>
            <a:r>
              <a:rPr lang="en-US" sz="2800" i="1" dirty="0"/>
              <a:t>query.py</a:t>
            </a:r>
          </a:p>
        </p:txBody>
      </p:sp>
      <p:pic>
        <p:nvPicPr>
          <p:cNvPr id="8" name="Picture 7">
            <a:extLst>
              <a:ext uri="{FF2B5EF4-FFF2-40B4-BE49-F238E27FC236}">
                <a16:creationId xmlns:a16="http://schemas.microsoft.com/office/drawing/2014/main" id="{305A2026-A6CE-02AC-65D0-914630AEE307}"/>
              </a:ext>
            </a:extLst>
          </p:cNvPr>
          <p:cNvPicPr>
            <a:picLocks noChangeAspect="1"/>
          </p:cNvPicPr>
          <p:nvPr/>
        </p:nvPicPr>
        <p:blipFill>
          <a:blip r:embed="rId2"/>
          <a:stretch>
            <a:fillRect/>
          </a:stretch>
        </p:blipFill>
        <p:spPr>
          <a:xfrm>
            <a:off x="176576" y="6100895"/>
            <a:ext cx="1171809" cy="686922"/>
          </a:xfrm>
          <a:prstGeom prst="rect">
            <a:avLst/>
          </a:prstGeom>
        </p:spPr>
      </p:pic>
      <p:sp>
        <p:nvSpPr>
          <p:cNvPr id="2" name="TextBox 1">
            <a:extLst>
              <a:ext uri="{FF2B5EF4-FFF2-40B4-BE49-F238E27FC236}">
                <a16:creationId xmlns:a16="http://schemas.microsoft.com/office/drawing/2014/main" id="{BC6073C3-142D-8FAA-C43F-3F7CDCA57640}"/>
              </a:ext>
            </a:extLst>
          </p:cNvPr>
          <p:cNvSpPr txBox="1"/>
          <p:nvPr/>
        </p:nvSpPr>
        <p:spPr>
          <a:xfrm>
            <a:off x="645459" y="1425388"/>
            <a:ext cx="5181476"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highlight>
                  <a:srgbClr val="FFFF00"/>
                </a:highlight>
              </a:rPr>
              <a:t>[</a:t>
            </a:r>
            <a:r>
              <a:rPr lang="en-US" sz="2000" dirty="0" err="1">
                <a:highlight>
                  <a:srgbClr val="FFFF00"/>
                </a:highlight>
              </a:rPr>
              <a:t>pablo</a:t>
            </a:r>
            <a:r>
              <a:rPr lang="en-US" sz="2000" dirty="0">
                <a:highlight>
                  <a:srgbClr val="FFFF00"/>
                </a:highlight>
              </a:rPr>
              <a:t> – can you add in the main steps for the script here?]</a:t>
            </a:r>
          </a:p>
        </p:txBody>
      </p:sp>
      <p:pic>
        <p:nvPicPr>
          <p:cNvPr id="6" name="Picture 5">
            <a:extLst>
              <a:ext uri="{FF2B5EF4-FFF2-40B4-BE49-F238E27FC236}">
                <a16:creationId xmlns:a16="http://schemas.microsoft.com/office/drawing/2014/main" id="{455F742E-EF0D-FFA9-3867-6B22D70CB0D8}"/>
              </a:ext>
            </a:extLst>
          </p:cNvPr>
          <p:cNvPicPr>
            <a:picLocks noChangeAspect="1"/>
          </p:cNvPicPr>
          <p:nvPr/>
        </p:nvPicPr>
        <p:blipFill>
          <a:blip r:embed="rId3"/>
          <a:stretch>
            <a:fillRect/>
          </a:stretch>
        </p:blipFill>
        <p:spPr>
          <a:xfrm>
            <a:off x="6152756" y="1157189"/>
            <a:ext cx="5648582" cy="4543622"/>
          </a:xfrm>
          <a:prstGeom prst="rect">
            <a:avLst/>
          </a:prstGeom>
        </p:spPr>
      </p:pic>
    </p:spTree>
    <p:extLst>
      <p:ext uri="{BB962C8B-B14F-4D97-AF65-F5344CB8AC3E}">
        <p14:creationId xmlns:p14="http://schemas.microsoft.com/office/powerpoint/2010/main" val="499290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3281</TotalTime>
  <Words>972</Words>
  <Application>Microsoft Office PowerPoint</Application>
  <PresentationFormat>Widescreen</PresentationFormat>
  <Paragraphs>94</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HelveticaNeueforSAS</vt:lpstr>
      <vt:lpstr>Office Theme</vt:lpstr>
      <vt:lpstr>Automating tasks with                   Actions </vt:lpstr>
      <vt:lpstr>Agenda</vt:lpstr>
      <vt:lpstr>Our task</vt:lpstr>
      <vt:lpstr>PowerPoint Presentation</vt:lpstr>
      <vt:lpstr>DOF’s Property Tax Map team provides daily updates to the feature collection, which is hosted on the Esri API for open access </vt:lpstr>
      <vt:lpstr>PowerPoint Presentation</vt:lpstr>
      <vt:lpstr>PowerPoint Presentation</vt:lpstr>
      <vt:lpstr>PowerPoint Presentation</vt:lpstr>
      <vt:lpstr>PowerPoint Presentation</vt:lpstr>
      <vt:lpstr>PowerPoint Presentation</vt:lpstr>
      <vt:lpstr>PowerPoint Presentation</vt:lpstr>
      <vt:lpstr>How do we use                      Actions to automate this?</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Boyd, Claire</dc:creator>
  <cp:lastModifiedBy>Boyd, Claire</cp:lastModifiedBy>
  <cp:revision>876</cp:revision>
  <dcterms:created xsi:type="dcterms:W3CDTF">2025-05-28T20:55:00Z</dcterms:created>
  <dcterms:modified xsi:type="dcterms:W3CDTF">2025-10-16T19:37:35Z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bba276f-0474-4e48-a2bc-69b0eb22318c_Enabled">
    <vt:lpwstr>true</vt:lpwstr>
  </property>
  <property fmtid="{D5CDD505-2E9C-101B-9397-08002B2CF9AE}" pid="3" name="MSIP_Label_ebba276f-0474-4e48-a2bc-69b0eb22318c_SetDate">
    <vt:lpwstr>2025-06-11T21:03:28Z</vt:lpwstr>
  </property>
  <property fmtid="{D5CDD505-2E9C-101B-9397-08002B2CF9AE}" pid="4" name="MSIP_Label_ebba276f-0474-4e48-a2bc-69b0eb22318c_Method">
    <vt:lpwstr>Standard</vt:lpwstr>
  </property>
  <property fmtid="{D5CDD505-2E9C-101B-9397-08002B2CF9AE}" pid="5" name="MSIP_Label_ebba276f-0474-4e48-a2bc-69b0eb22318c_Name">
    <vt:lpwstr>Non-Restricted-Main</vt:lpwstr>
  </property>
  <property fmtid="{D5CDD505-2E9C-101B-9397-08002B2CF9AE}" pid="6" name="MSIP_Label_ebba276f-0474-4e48-a2bc-69b0eb22318c_SiteId">
    <vt:lpwstr>32f56fc7-5f81-4e22-a95b-15da66513bef</vt:lpwstr>
  </property>
  <property fmtid="{D5CDD505-2E9C-101B-9397-08002B2CF9AE}" pid="7" name="MSIP_Label_ebba276f-0474-4e48-a2bc-69b0eb22318c_ActionId">
    <vt:lpwstr>3dd1422f-45f1-4180-a3ba-6e80e9b8fbcc</vt:lpwstr>
  </property>
  <property fmtid="{D5CDD505-2E9C-101B-9397-08002B2CF9AE}" pid="8" name="MSIP_Label_ebba276f-0474-4e48-a2bc-69b0eb22318c_ContentBits">
    <vt:lpwstr>0</vt:lpwstr>
  </property>
  <property fmtid="{D5CDD505-2E9C-101B-9397-08002B2CF9AE}" pid="9" name="MSIP_Label_ebba276f-0474-4e48-a2bc-69b0eb22318c_Tag">
    <vt:lpwstr>10, 3, 0, 1</vt:lpwstr>
  </property>
</Properties>
</file>