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7" r:id="rId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2344780-FFC4-116C-7188-7035EA500CFC}" name="Boyd, Claire" initials="CB" userId="S::boydclaire@finance.nyc.gov::d5e1a893-0c23-46b2-b72d-195e7926528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2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E8E73-7960-44FC-896D-C37643607110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A0165-E7B5-47AC-BA4A-37AAC9B01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80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83479" rtl="0" eaLnBrk="1" latinLnBrk="0" hangingPunct="1">
      <a:defRPr sz="766" kern="1200">
        <a:solidFill>
          <a:schemeClr val="tx1"/>
        </a:solidFill>
        <a:latin typeface="+mn-lt"/>
        <a:ea typeface="+mn-ea"/>
        <a:cs typeface="+mn-cs"/>
      </a:defRPr>
    </a:lvl1pPr>
    <a:lvl2pPr marL="291739" algn="l" defTabSz="583479" rtl="0" eaLnBrk="1" latinLnBrk="0" hangingPunct="1">
      <a:defRPr sz="766" kern="1200">
        <a:solidFill>
          <a:schemeClr val="tx1"/>
        </a:solidFill>
        <a:latin typeface="+mn-lt"/>
        <a:ea typeface="+mn-ea"/>
        <a:cs typeface="+mn-cs"/>
      </a:defRPr>
    </a:lvl2pPr>
    <a:lvl3pPr marL="583479" algn="l" defTabSz="583479" rtl="0" eaLnBrk="1" latinLnBrk="0" hangingPunct="1">
      <a:defRPr sz="766" kern="1200">
        <a:solidFill>
          <a:schemeClr val="tx1"/>
        </a:solidFill>
        <a:latin typeface="+mn-lt"/>
        <a:ea typeface="+mn-ea"/>
        <a:cs typeface="+mn-cs"/>
      </a:defRPr>
    </a:lvl3pPr>
    <a:lvl4pPr marL="875218" algn="l" defTabSz="583479" rtl="0" eaLnBrk="1" latinLnBrk="0" hangingPunct="1">
      <a:defRPr sz="766" kern="1200">
        <a:solidFill>
          <a:schemeClr val="tx1"/>
        </a:solidFill>
        <a:latin typeface="+mn-lt"/>
        <a:ea typeface="+mn-ea"/>
        <a:cs typeface="+mn-cs"/>
      </a:defRPr>
    </a:lvl4pPr>
    <a:lvl5pPr marL="1166957" algn="l" defTabSz="583479" rtl="0" eaLnBrk="1" latinLnBrk="0" hangingPunct="1">
      <a:defRPr sz="766" kern="1200">
        <a:solidFill>
          <a:schemeClr val="tx1"/>
        </a:solidFill>
        <a:latin typeface="+mn-lt"/>
        <a:ea typeface="+mn-ea"/>
        <a:cs typeface="+mn-cs"/>
      </a:defRPr>
    </a:lvl5pPr>
    <a:lvl6pPr marL="1458697" algn="l" defTabSz="583479" rtl="0" eaLnBrk="1" latinLnBrk="0" hangingPunct="1">
      <a:defRPr sz="766" kern="1200">
        <a:solidFill>
          <a:schemeClr val="tx1"/>
        </a:solidFill>
        <a:latin typeface="+mn-lt"/>
        <a:ea typeface="+mn-ea"/>
        <a:cs typeface="+mn-cs"/>
      </a:defRPr>
    </a:lvl6pPr>
    <a:lvl7pPr marL="1750436" algn="l" defTabSz="583479" rtl="0" eaLnBrk="1" latinLnBrk="0" hangingPunct="1">
      <a:defRPr sz="766" kern="1200">
        <a:solidFill>
          <a:schemeClr val="tx1"/>
        </a:solidFill>
        <a:latin typeface="+mn-lt"/>
        <a:ea typeface="+mn-ea"/>
        <a:cs typeface="+mn-cs"/>
      </a:defRPr>
    </a:lvl7pPr>
    <a:lvl8pPr marL="2042175" algn="l" defTabSz="583479" rtl="0" eaLnBrk="1" latinLnBrk="0" hangingPunct="1">
      <a:defRPr sz="766" kern="1200">
        <a:solidFill>
          <a:schemeClr val="tx1"/>
        </a:solidFill>
        <a:latin typeface="+mn-lt"/>
        <a:ea typeface="+mn-ea"/>
        <a:cs typeface="+mn-cs"/>
      </a:defRPr>
    </a:lvl8pPr>
    <a:lvl9pPr marL="2333915" algn="l" defTabSz="583479" rtl="0" eaLnBrk="1" latinLnBrk="0" hangingPunct="1">
      <a:defRPr sz="76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8161F-5FAE-E833-B792-F9F44E3EA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5C3EB5-D121-D7D1-116E-E457CB4B80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F7AAA9-71CE-DF8C-DF4A-C9610E80B4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260E5-A5F7-B43A-1A6A-BE37B26705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A0165-E7B5-47AC-BA4A-37AAC9B017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75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E56B-8D0D-49FA-B8D3-872DCA6D77A0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CEC8F-7625-42F0-8CC1-9971E06EB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4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E56B-8D0D-49FA-B8D3-872DCA6D77A0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CEC8F-7625-42F0-8CC1-9971E06EB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8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E56B-8D0D-49FA-B8D3-872DCA6D77A0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CEC8F-7625-42F0-8CC1-9971E06EB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2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E56B-8D0D-49FA-B8D3-872DCA6D77A0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CEC8F-7625-42F0-8CC1-9971E06EB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4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>
                    <a:tint val="82000"/>
                  </a:schemeClr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82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82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E56B-8D0D-49FA-B8D3-872DCA6D77A0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CEC8F-7625-42F0-8CC1-9971E06EB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77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E56B-8D0D-49FA-B8D3-872DCA6D77A0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CEC8F-7625-42F0-8CC1-9971E06EB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0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E56B-8D0D-49FA-B8D3-872DCA6D77A0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CEC8F-7625-42F0-8CC1-9971E06EB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3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E56B-8D0D-49FA-B8D3-872DCA6D77A0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CEC8F-7625-42F0-8CC1-9971E06EB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8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E56B-8D0D-49FA-B8D3-872DCA6D77A0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CEC8F-7625-42F0-8CC1-9971E06EB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3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E56B-8D0D-49FA-B8D3-872DCA6D77A0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CEC8F-7625-42F0-8CC1-9971E06EB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3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E56B-8D0D-49FA-B8D3-872DCA6D77A0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CEC8F-7625-42F0-8CC1-9971E06EB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8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3CE56B-8D0D-49FA-B8D3-872DCA6D77A0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FCEC8F-7625-42F0-8CC1-9971E06EB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BB60C-B8EF-CF3F-DD72-D44BCF6F8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ectangle 262">
            <a:extLst>
              <a:ext uri="{FF2B5EF4-FFF2-40B4-BE49-F238E27FC236}">
                <a16:creationId xmlns:a16="http://schemas.microsoft.com/office/drawing/2014/main" id="{A49E0990-D3B3-A4B0-83EE-07E7A342F807}"/>
              </a:ext>
            </a:extLst>
          </p:cNvPr>
          <p:cNvSpPr/>
          <p:nvPr/>
        </p:nvSpPr>
        <p:spPr>
          <a:xfrm>
            <a:off x="5950561" y="3631215"/>
            <a:ext cx="3924703" cy="38307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ACD917E5-8D43-C16F-6A49-8AD89CF3B7B5}"/>
              </a:ext>
            </a:extLst>
          </p:cNvPr>
          <p:cNvSpPr txBox="1"/>
          <p:nvPr/>
        </p:nvSpPr>
        <p:spPr>
          <a:xfrm>
            <a:off x="6003554" y="3665603"/>
            <a:ext cx="2140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4: Finalization &amp; Stamping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4DE53E6B-9799-D09D-CFA8-09B8E2BCC887}"/>
              </a:ext>
            </a:extLst>
          </p:cNvPr>
          <p:cNvSpPr/>
          <p:nvPr/>
        </p:nvSpPr>
        <p:spPr>
          <a:xfrm>
            <a:off x="4558731" y="171719"/>
            <a:ext cx="5294945" cy="3174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4D812FBD-0677-BD54-B122-C43F728C9E2F}"/>
              </a:ext>
            </a:extLst>
          </p:cNvPr>
          <p:cNvSpPr txBox="1"/>
          <p:nvPr/>
        </p:nvSpPr>
        <p:spPr>
          <a:xfrm>
            <a:off x="4624834" y="222953"/>
            <a:ext cx="2887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3: Model Validation in Vision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C55A9FE5-8253-64FE-5B89-57559B4FA058}"/>
              </a:ext>
            </a:extLst>
          </p:cNvPr>
          <p:cNvSpPr/>
          <p:nvPr/>
        </p:nvSpPr>
        <p:spPr>
          <a:xfrm>
            <a:off x="183136" y="3561045"/>
            <a:ext cx="5220789" cy="39009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34F8905-3FE9-206A-8C5D-A8D0D3BB5920}"/>
              </a:ext>
            </a:extLst>
          </p:cNvPr>
          <p:cNvSpPr/>
          <p:nvPr/>
        </p:nvSpPr>
        <p:spPr>
          <a:xfrm>
            <a:off x="165853" y="1452769"/>
            <a:ext cx="3484320" cy="18567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5797711-6EF3-D746-D57C-F1CF9DE4498F}"/>
              </a:ext>
            </a:extLst>
          </p:cNvPr>
          <p:cNvSpPr txBox="1"/>
          <p:nvPr/>
        </p:nvSpPr>
        <p:spPr>
          <a:xfrm>
            <a:off x="165852" y="163027"/>
            <a:ext cx="2566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Modeling Process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F632A47-3FCB-9DF1-3770-6E1D89AA8580}"/>
              </a:ext>
            </a:extLst>
          </p:cNvPr>
          <p:cNvSpPr>
            <a:spLocks/>
          </p:cNvSpPr>
          <p:nvPr/>
        </p:nvSpPr>
        <p:spPr>
          <a:xfrm>
            <a:off x="17967224" y="3028175"/>
            <a:ext cx="1061328" cy="55620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9A6943-E990-A40B-DD12-CA472F5DAE0D}"/>
              </a:ext>
            </a:extLst>
          </p:cNvPr>
          <p:cNvSpPr/>
          <p:nvPr/>
        </p:nvSpPr>
        <p:spPr>
          <a:xfrm>
            <a:off x="165852" y="607327"/>
            <a:ext cx="3481811" cy="6911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tx1"/>
                </a:solidFill>
              </a:rPr>
              <a:t>Get new filing data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Once </a:t>
            </a:r>
            <a:r>
              <a:rPr lang="en-US" sz="1000" b="1" i="1" dirty="0">
                <a:solidFill>
                  <a:schemeClr val="tx1"/>
                </a:solidFill>
              </a:rPr>
              <a:t>80% filing data </a:t>
            </a:r>
            <a:r>
              <a:rPr lang="en-US" sz="1000" dirty="0">
                <a:solidFill>
                  <a:schemeClr val="tx1"/>
                </a:solidFill>
              </a:rPr>
              <a:t>complete for a tax class, can start modeling (e.g. RPIE income/expense data for income-based models and sales for sales-based models)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33C5F3-DBEF-D3C6-B208-68DFAEEDD78E}"/>
              </a:ext>
            </a:extLst>
          </p:cNvPr>
          <p:cNvSpPr/>
          <p:nvPr/>
        </p:nvSpPr>
        <p:spPr>
          <a:xfrm>
            <a:off x="244155" y="1787400"/>
            <a:ext cx="3365089" cy="2494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tx1"/>
                </a:solidFill>
              </a:rPr>
              <a:t>Read in new FY data into prepared modeling scripts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C3852D-F459-68FD-883A-D6483D4C2959}"/>
              </a:ext>
            </a:extLst>
          </p:cNvPr>
          <p:cNvSpPr/>
          <p:nvPr/>
        </p:nvSpPr>
        <p:spPr>
          <a:xfrm>
            <a:off x="263323" y="4773223"/>
            <a:ext cx="1641491" cy="41757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tx1"/>
                </a:solidFill>
              </a:rPr>
              <a:t>Run model, get estimated values (</a:t>
            </a:r>
            <a:r>
              <a:rPr lang="en-US" sz="1000" dirty="0" err="1">
                <a:solidFill>
                  <a:schemeClr val="tx1"/>
                </a:solidFill>
              </a:rPr>
              <a:t>yhat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ED8C70-C8AD-A103-00D6-702D7B17D9FC}"/>
              </a:ext>
            </a:extLst>
          </p:cNvPr>
          <p:cNvSpPr/>
          <p:nvPr/>
        </p:nvSpPr>
        <p:spPr>
          <a:xfrm>
            <a:off x="575953" y="6661454"/>
            <a:ext cx="2136483" cy="5919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tx1"/>
                </a:solidFill>
              </a:rPr>
              <a:t>Use in-house </a:t>
            </a:r>
            <a:r>
              <a:rPr lang="en-US" sz="1000" dirty="0" err="1">
                <a:solidFill>
                  <a:schemeClr val="tx1"/>
                </a:solidFill>
              </a:rPr>
              <a:t>get_comps</a:t>
            </a:r>
            <a:r>
              <a:rPr lang="en-US" sz="1000" dirty="0">
                <a:solidFill>
                  <a:schemeClr val="tx1"/>
                </a:solidFill>
              </a:rPr>
              <a:t>() process to get 5 comps for each property based on coefficients of the model.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E00632-B86F-AD4E-DF5B-43D36FEE8248}"/>
              </a:ext>
            </a:extLst>
          </p:cNvPr>
          <p:cNvSpPr/>
          <p:nvPr/>
        </p:nvSpPr>
        <p:spPr>
          <a:xfrm>
            <a:off x="3093534" y="6174738"/>
            <a:ext cx="1560220" cy="5919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tx1"/>
                </a:solidFill>
              </a:rPr>
              <a:t>Find median of 5 comps, use as new </a:t>
            </a:r>
            <a:r>
              <a:rPr lang="en-US" sz="1000" dirty="0" err="1">
                <a:solidFill>
                  <a:schemeClr val="tx1"/>
                </a:solidFill>
              </a:rPr>
              <a:t>yhat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4977FA-2D1D-4C4F-F122-070D741049F3}"/>
              </a:ext>
            </a:extLst>
          </p:cNvPr>
          <p:cNvSpPr/>
          <p:nvPr/>
        </p:nvSpPr>
        <p:spPr>
          <a:xfrm>
            <a:off x="3412440" y="4816555"/>
            <a:ext cx="1715683" cy="88595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tx1"/>
                </a:solidFill>
              </a:rPr>
              <a:t>Evaluate model from comps values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(R, COD, PRD, median ratio, PRB, MKI, spearman’s rank)</a:t>
            </a: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1DDF9A-59F2-B8F7-93E2-67B29A43408A}"/>
              </a:ext>
            </a:extLst>
          </p:cNvPr>
          <p:cNvSpPr/>
          <p:nvPr/>
        </p:nvSpPr>
        <p:spPr>
          <a:xfrm>
            <a:off x="2250253" y="3685784"/>
            <a:ext cx="1702583" cy="5919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tx1"/>
                </a:solidFill>
              </a:rPr>
              <a:t>Adjust input variables, model structure, trims, transformations, etc.</a:t>
            </a: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3967F6-B255-EB97-A05C-E118BDFF3818}"/>
              </a:ext>
            </a:extLst>
          </p:cNvPr>
          <p:cNvSpPr/>
          <p:nvPr/>
        </p:nvSpPr>
        <p:spPr>
          <a:xfrm>
            <a:off x="234086" y="2756988"/>
            <a:ext cx="3365089" cy="4088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tx1"/>
                </a:solidFill>
              </a:rPr>
              <a:t>Make any cleaning/  transformations needed (trim outliers, normalize all input variables, log variables)</a:t>
            </a: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B68749-69D5-D998-36A8-FEADF6DAF026}"/>
              </a:ext>
            </a:extLst>
          </p:cNvPr>
          <p:cNvSpPr/>
          <p:nvPr/>
        </p:nvSpPr>
        <p:spPr>
          <a:xfrm>
            <a:off x="284021" y="3993923"/>
            <a:ext cx="1620793" cy="57106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tx1"/>
                </a:solidFill>
              </a:rPr>
              <a:t>Select input variables for model </a:t>
            </a:r>
          </a:p>
          <a:p>
            <a:r>
              <a:rPr lang="en-US" sz="1000" dirty="0">
                <a:solidFill>
                  <a:schemeClr val="tx1"/>
                </a:solidFill>
              </a:rPr>
              <a:t>(look for collinearity)</a:t>
            </a: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3EFC5-4CEA-3DBC-25ED-9341E34183A7}"/>
              </a:ext>
            </a:extLst>
          </p:cNvPr>
          <p:cNvSpPr/>
          <p:nvPr/>
        </p:nvSpPr>
        <p:spPr>
          <a:xfrm>
            <a:off x="244155" y="2227637"/>
            <a:ext cx="3362713" cy="3793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tx1"/>
                </a:solidFill>
              </a:rPr>
              <a:t>Evaluate if outcome variable is normally distributed (or other pre-modeling checks)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067CDB-F929-1930-DE5E-C979A6698C24}"/>
              </a:ext>
            </a:extLst>
          </p:cNvPr>
          <p:cNvSpPr/>
          <p:nvPr/>
        </p:nvSpPr>
        <p:spPr>
          <a:xfrm>
            <a:off x="217686" y="5436380"/>
            <a:ext cx="1800610" cy="69412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tx1"/>
                </a:solidFill>
              </a:rPr>
              <a:t>Evaluate model results 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(R, COD, PRD, median ratio, PRB, MKI, spearman’s rank)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BD4FA9-2543-8129-0FE6-0ED9299BF71F}"/>
              </a:ext>
            </a:extLst>
          </p:cNvPr>
          <p:cNvSpPr/>
          <p:nvPr/>
        </p:nvSpPr>
        <p:spPr>
          <a:xfrm>
            <a:off x="4720352" y="1247475"/>
            <a:ext cx="1048111" cy="13966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tx1"/>
                </a:solidFill>
              </a:rPr>
              <a:t>Load model coefficients into Vision &amp; add data into </a:t>
            </a:r>
            <a:r>
              <a:rPr lang="en-US" sz="1000" dirty="0" err="1">
                <a:solidFill>
                  <a:schemeClr val="tx1"/>
                </a:solidFill>
              </a:rPr>
              <a:t>pyrefs</a:t>
            </a:r>
            <a:r>
              <a:rPr lang="en-US" sz="1000" dirty="0">
                <a:solidFill>
                  <a:schemeClr val="tx1"/>
                </a:solidFill>
              </a:rPr>
              <a:t> (input variables) columns in the database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EBBBB8-25AB-C9F7-B0E3-ED827BE35976}"/>
              </a:ext>
            </a:extLst>
          </p:cNvPr>
          <p:cNvSpPr/>
          <p:nvPr/>
        </p:nvSpPr>
        <p:spPr>
          <a:xfrm>
            <a:off x="5950561" y="594401"/>
            <a:ext cx="1822138" cy="1008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tx1"/>
                </a:solidFill>
              </a:rPr>
              <a:t>Use vision’s comps process to generate up to 5 comps for each property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Vision comps available on PROD database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6C9AF7-ED5C-6F9D-A221-5120BD171E6D}"/>
              </a:ext>
            </a:extLst>
          </p:cNvPr>
          <p:cNvSpPr/>
          <p:nvPr/>
        </p:nvSpPr>
        <p:spPr>
          <a:xfrm>
            <a:off x="6064200" y="2459098"/>
            <a:ext cx="2702207" cy="7030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tx1"/>
                </a:solidFill>
              </a:rPr>
              <a:t>Compare results from both comps processes. If too different, repeat.</a:t>
            </a:r>
          </a:p>
          <a:p>
            <a:r>
              <a:rPr lang="en-US" sz="1000" dirty="0">
                <a:solidFill>
                  <a:schemeClr val="tx1"/>
                </a:solidFill>
              </a:rPr>
              <a:t>If similar, finalize model &amp; get approval from leadership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2E0C58-578D-0010-BC09-50DE372F9204}"/>
              </a:ext>
            </a:extLst>
          </p:cNvPr>
          <p:cNvSpPr/>
          <p:nvPr/>
        </p:nvSpPr>
        <p:spPr>
          <a:xfrm>
            <a:off x="7992108" y="1384181"/>
            <a:ext cx="1822137" cy="8708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tx1"/>
                </a:solidFill>
              </a:rPr>
              <a:t>Evaluate model from vision comps values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(R, COD, PRD, median ratio, PRB, MKI, spearman’s rank)</a:t>
            </a: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0F1B13-760E-4316-72B5-E6F394BCB780}"/>
              </a:ext>
            </a:extLst>
          </p:cNvPr>
          <p:cNvSpPr/>
          <p:nvPr/>
        </p:nvSpPr>
        <p:spPr>
          <a:xfrm>
            <a:off x="6841980" y="3957022"/>
            <a:ext cx="2972265" cy="6164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tx1"/>
                </a:solidFill>
              </a:rPr>
              <a:t>Set criteria for “stamping” aka using the model-generated output (e.g. +/- 20% of previous market value, at least 3 comps, etc.)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B77290-A930-547A-F07E-CD737E9C6FC9}"/>
              </a:ext>
            </a:extLst>
          </p:cNvPr>
          <p:cNvSpPr/>
          <p:nvPr/>
        </p:nvSpPr>
        <p:spPr>
          <a:xfrm>
            <a:off x="6801066" y="4686551"/>
            <a:ext cx="2998745" cy="7030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tx1"/>
                </a:solidFill>
              </a:rPr>
              <a:t>Run exclusion criteria against vision </a:t>
            </a:r>
            <a:r>
              <a:rPr lang="en-US" sz="1000" dirty="0" err="1">
                <a:solidFill>
                  <a:schemeClr val="tx1"/>
                </a:solidFill>
              </a:rPr>
              <a:t>yhat</a:t>
            </a:r>
            <a:r>
              <a:rPr lang="en-US" sz="1000" dirty="0">
                <a:solidFill>
                  <a:schemeClr val="tx1"/>
                </a:solidFill>
              </a:rPr>
              <a:t> estimates and summarize how many properties can be stamped and how many exclusions exist for each criteria (In-</a:t>
            </a:r>
            <a:r>
              <a:rPr lang="en-US" sz="1000" dirty="0" err="1">
                <a:solidFill>
                  <a:schemeClr val="tx1"/>
                </a:solidFill>
              </a:rPr>
              <a:t>RangeChk</a:t>
            </a:r>
            <a:r>
              <a:rPr lang="en-US" sz="1000" dirty="0">
                <a:solidFill>
                  <a:schemeClr val="tx1"/>
                </a:solidFill>
              </a:rPr>
              <a:t> SAS Program)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F05482-05B2-8AF2-D429-D59D428817A9}"/>
              </a:ext>
            </a:extLst>
          </p:cNvPr>
          <p:cNvSpPr/>
          <p:nvPr/>
        </p:nvSpPr>
        <p:spPr>
          <a:xfrm>
            <a:off x="6791621" y="5504391"/>
            <a:ext cx="3008190" cy="503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tx1"/>
                </a:solidFill>
              </a:rPr>
              <a:t>Get approval from leadership on stamping parcels based on the spread of values based on exclusion criteria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C3F261-761E-9BA3-CEC3-C43B42136FA0}"/>
              </a:ext>
            </a:extLst>
          </p:cNvPr>
          <p:cNvSpPr/>
          <p:nvPr/>
        </p:nvSpPr>
        <p:spPr>
          <a:xfrm>
            <a:off x="6791621" y="6174738"/>
            <a:ext cx="3008190" cy="4366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tx1"/>
                </a:solidFill>
              </a:rPr>
              <a:t>Run script to “stamp” the list of parcels (often ~50% of properties in any given tax class)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328AC3-DD50-6709-D9B9-A8F945815375}"/>
              </a:ext>
            </a:extLst>
          </p:cNvPr>
          <p:cNvSpPr/>
          <p:nvPr/>
        </p:nvSpPr>
        <p:spPr>
          <a:xfrm>
            <a:off x="6782176" y="6778438"/>
            <a:ext cx="3017635" cy="4373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tx1"/>
                </a:solidFill>
              </a:rPr>
              <a:t>Notify Assessors that unstamped parcels need to be reviewed &amp; valued in Vision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99E0190-0B1B-2D28-D068-E773F0B87DD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906758" y="1298485"/>
            <a:ext cx="19942" cy="488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CB61148-A7EF-E0F3-B042-966AA14B7856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flipH="1">
            <a:off x="1925512" y="2036895"/>
            <a:ext cx="1188" cy="190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F68091E-4560-F0CB-E842-C3A055DA2DCA}"/>
              </a:ext>
            </a:extLst>
          </p:cNvPr>
          <p:cNvCxnSpPr>
            <a:cxnSpLocks/>
            <a:stCxn id="21" idx="2"/>
            <a:endCxn id="19" idx="0"/>
          </p:cNvCxnSpPr>
          <p:nvPr/>
        </p:nvCxnSpPr>
        <p:spPr>
          <a:xfrm flipH="1">
            <a:off x="1916631" y="2606949"/>
            <a:ext cx="8881" cy="150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619EC4D-0570-E767-4F92-9086AB5996DA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1094418" y="3165869"/>
            <a:ext cx="822213" cy="8280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A2EE5E2-CE3F-2AFF-161B-59D8AE38D08D}"/>
              </a:ext>
            </a:extLst>
          </p:cNvPr>
          <p:cNvCxnSpPr>
            <a:cxnSpLocks/>
            <a:stCxn id="20" idx="2"/>
            <a:endCxn id="9" idx="0"/>
          </p:cNvCxnSpPr>
          <p:nvPr/>
        </p:nvCxnSpPr>
        <p:spPr>
          <a:xfrm flipH="1">
            <a:off x="1084069" y="4564988"/>
            <a:ext cx="10349" cy="208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91ABD48-D3BC-027C-20F4-6739785A3A26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>
            <a:off x="1084069" y="5190793"/>
            <a:ext cx="33922" cy="2455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A5A127-58E5-7C4C-8A0B-44D750B42841}"/>
              </a:ext>
            </a:extLst>
          </p:cNvPr>
          <p:cNvCxnSpPr>
            <a:cxnSpLocks/>
            <a:stCxn id="22" idx="2"/>
            <a:endCxn id="10" idx="0"/>
          </p:cNvCxnSpPr>
          <p:nvPr/>
        </p:nvCxnSpPr>
        <p:spPr>
          <a:xfrm>
            <a:off x="1117991" y="6130502"/>
            <a:ext cx="526204" cy="530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0BA38B6-2734-F6C3-87B7-A153ACE0C862}"/>
              </a:ext>
            </a:extLst>
          </p:cNvPr>
          <p:cNvCxnSpPr>
            <a:cxnSpLocks/>
            <a:stCxn id="10" idx="3"/>
            <a:endCxn id="13" idx="2"/>
          </p:cNvCxnSpPr>
          <p:nvPr/>
        </p:nvCxnSpPr>
        <p:spPr>
          <a:xfrm flipV="1">
            <a:off x="2712436" y="6766716"/>
            <a:ext cx="1161208" cy="190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1EB5979-FCDA-991C-A26B-6EE2108D3A63}"/>
              </a:ext>
            </a:extLst>
          </p:cNvPr>
          <p:cNvCxnSpPr>
            <a:cxnSpLocks/>
            <a:stCxn id="13" idx="0"/>
            <a:endCxn id="17" idx="2"/>
          </p:cNvCxnSpPr>
          <p:nvPr/>
        </p:nvCxnSpPr>
        <p:spPr>
          <a:xfrm flipV="1">
            <a:off x="3873644" y="5702512"/>
            <a:ext cx="396638" cy="472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151E2DF-EF43-F789-C1BB-4C61E9F71632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H="1" flipV="1">
            <a:off x="3101545" y="4277762"/>
            <a:ext cx="1168737" cy="538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C3ED45C-CC04-E4A6-A8BE-14A9DB18521B}"/>
              </a:ext>
            </a:extLst>
          </p:cNvPr>
          <p:cNvCxnSpPr>
            <a:cxnSpLocks/>
            <a:stCxn id="18" idx="1"/>
            <a:endCxn id="20" idx="3"/>
          </p:cNvCxnSpPr>
          <p:nvPr/>
        </p:nvCxnSpPr>
        <p:spPr>
          <a:xfrm flipH="1">
            <a:off x="1904814" y="3981773"/>
            <a:ext cx="345439" cy="297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8C468CE-628F-0DFF-B01B-9CEE51CE4A87}"/>
              </a:ext>
            </a:extLst>
          </p:cNvPr>
          <p:cNvCxnSpPr>
            <a:cxnSpLocks/>
            <a:stCxn id="17" idx="0"/>
            <a:endCxn id="24" idx="2"/>
          </p:cNvCxnSpPr>
          <p:nvPr/>
        </p:nvCxnSpPr>
        <p:spPr>
          <a:xfrm flipV="1">
            <a:off x="4270282" y="2644082"/>
            <a:ext cx="974126" cy="2172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43898D0-EB4B-7E28-0B9C-A169F3ADC190}"/>
              </a:ext>
            </a:extLst>
          </p:cNvPr>
          <p:cNvCxnSpPr>
            <a:cxnSpLocks/>
            <a:stCxn id="24" idx="0"/>
            <a:endCxn id="25" idx="1"/>
          </p:cNvCxnSpPr>
          <p:nvPr/>
        </p:nvCxnSpPr>
        <p:spPr>
          <a:xfrm flipV="1">
            <a:off x="5244408" y="1098429"/>
            <a:ext cx="706153" cy="149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67AD8E6-80EA-4259-5CB3-00D3DF340431}"/>
              </a:ext>
            </a:extLst>
          </p:cNvPr>
          <p:cNvCxnSpPr>
            <a:cxnSpLocks/>
            <a:stCxn id="25" idx="3"/>
            <a:endCxn id="27" idx="0"/>
          </p:cNvCxnSpPr>
          <p:nvPr/>
        </p:nvCxnSpPr>
        <p:spPr>
          <a:xfrm>
            <a:off x="7772699" y="1098429"/>
            <a:ext cx="1130478" cy="2857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D258B8F-32C1-72C2-F931-766ED974F80C}"/>
              </a:ext>
            </a:extLst>
          </p:cNvPr>
          <p:cNvCxnSpPr>
            <a:cxnSpLocks/>
            <a:stCxn id="27" idx="2"/>
            <a:endCxn id="26" idx="3"/>
          </p:cNvCxnSpPr>
          <p:nvPr/>
        </p:nvCxnSpPr>
        <p:spPr>
          <a:xfrm flipH="1">
            <a:off x="8766407" y="2255026"/>
            <a:ext cx="136770" cy="5555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0C08A6B-9B8F-B4D8-4524-487750C9795D}"/>
              </a:ext>
            </a:extLst>
          </p:cNvPr>
          <p:cNvCxnSpPr>
            <a:cxnSpLocks/>
            <a:stCxn id="18" idx="3"/>
            <a:endCxn id="26" idx="2"/>
          </p:cNvCxnSpPr>
          <p:nvPr/>
        </p:nvCxnSpPr>
        <p:spPr>
          <a:xfrm flipV="1">
            <a:off x="3952836" y="3162122"/>
            <a:ext cx="3462468" cy="81965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9F2282E-8EFD-AE1A-C486-084E9F458739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7415304" y="3162122"/>
            <a:ext cx="912809" cy="794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2B7A7A7-F38A-52B2-2EF9-A52C4F395BD8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flipH="1">
            <a:off x="8300439" y="4573427"/>
            <a:ext cx="27674" cy="113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113891C-50DE-51B5-E966-86F82C02D512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8295716" y="5389575"/>
            <a:ext cx="4723" cy="1148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08E1B03-2EF2-215C-39AD-F5441B7C1BB9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8295716" y="6007672"/>
            <a:ext cx="0" cy="167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F0D1F64-77B6-F3E0-2905-BC48A619A11C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flipH="1">
            <a:off x="8290994" y="6611372"/>
            <a:ext cx="4722" cy="167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3107F768-C4A1-65E3-F35E-63E1DD5273BE}"/>
              </a:ext>
            </a:extLst>
          </p:cNvPr>
          <p:cNvSpPr txBox="1"/>
          <p:nvPr/>
        </p:nvSpPr>
        <p:spPr>
          <a:xfrm>
            <a:off x="109330" y="1478719"/>
            <a:ext cx="1684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Step 1: Data Cleaning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15F0F1A-4020-5A32-1E42-37E1A5686311}"/>
              </a:ext>
            </a:extLst>
          </p:cNvPr>
          <p:cNvSpPr txBox="1"/>
          <p:nvPr/>
        </p:nvSpPr>
        <p:spPr>
          <a:xfrm>
            <a:off x="183136" y="3624832"/>
            <a:ext cx="2100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2: Model Selection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884E097E-7C6B-4A50-66DB-6B7127315C0E}"/>
              </a:ext>
            </a:extLst>
          </p:cNvPr>
          <p:cNvSpPr txBox="1"/>
          <p:nvPr/>
        </p:nvSpPr>
        <p:spPr>
          <a:xfrm>
            <a:off x="1904815" y="7204035"/>
            <a:ext cx="35589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See specific diagrams for mechanics of each tax class model 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C81D6017-9535-B5BC-D348-E3A0BA4DC89B}"/>
              </a:ext>
            </a:extLst>
          </p:cNvPr>
          <p:cNvSpPr txBox="1"/>
          <p:nvPr/>
        </p:nvSpPr>
        <p:spPr>
          <a:xfrm rot="17976479">
            <a:off x="4154367" y="4173392"/>
            <a:ext cx="9621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If good results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1418D185-9A3C-A9D6-1B3D-110DFB0DB65F}"/>
              </a:ext>
            </a:extLst>
          </p:cNvPr>
          <p:cNvSpPr txBox="1"/>
          <p:nvPr/>
        </p:nvSpPr>
        <p:spPr>
          <a:xfrm rot="1490322">
            <a:off x="3378880" y="4393112"/>
            <a:ext cx="898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If bad results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669D71FA-E433-CD95-9814-F8B49F660B86}"/>
              </a:ext>
            </a:extLst>
          </p:cNvPr>
          <p:cNvSpPr txBox="1"/>
          <p:nvPr/>
        </p:nvSpPr>
        <p:spPr>
          <a:xfrm rot="20872475">
            <a:off x="5564109" y="3212116"/>
            <a:ext cx="898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If bad results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4ABF5851-6655-B72A-2808-D7A9F2014777}"/>
              </a:ext>
            </a:extLst>
          </p:cNvPr>
          <p:cNvSpPr txBox="1"/>
          <p:nvPr/>
        </p:nvSpPr>
        <p:spPr>
          <a:xfrm rot="2444319">
            <a:off x="7512919" y="3359210"/>
            <a:ext cx="999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If good results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68B7415-8B18-08E7-7F95-7647F9220896}"/>
              </a:ext>
            </a:extLst>
          </p:cNvPr>
          <p:cNvSpPr txBox="1"/>
          <p:nvPr/>
        </p:nvSpPr>
        <p:spPr>
          <a:xfrm rot="2640651">
            <a:off x="740087" y="6298324"/>
            <a:ext cx="9621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If good results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2979DD6-FE85-F67B-1EF8-113377BF135D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2018296" y="4277762"/>
            <a:ext cx="1083249" cy="15056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71084B26-E256-EFAD-B73B-32850C79A03A}"/>
              </a:ext>
            </a:extLst>
          </p:cNvPr>
          <p:cNvSpPr txBox="1"/>
          <p:nvPr/>
        </p:nvSpPr>
        <p:spPr>
          <a:xfrm rot="18328613">
            <a:off x="2043397" y="4806574"/>
            <a:ext cx="898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If bad results</a:t>
            </a:r>
          </a:p>
        </p:txBody>
      </p:sp>
    </p:spTree>
    <p:extLst>
      <p:ext uri="{BB962C8B-B14F-4D97-AF65-F5344CB8AC3E}">
        <p14:creationId xmlns:p14="http://schemas.microsoft.com/office/powerpoint/2010/main" val="902564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18565</TotalTime>
  <Words>431</Words>
  <Application>Microsoft Office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Boyd, Claire</dc:creator>
  <cp:lastModifiedBy>Boyd, Claire</cp:lastModifiedBy>
  <cp:revision>385</cp:revision>
  <dcterms:created xsi:type="dcterms:W3CDTF">2024-10-17T16:30:22Z</dcterms:created>
  <dcterms:modified xsi:type="dcterms:W3CDTF">2025-05-13T14:52:22Z</dcterms:modified>
</cp:coreProperties>
</file>