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0"/>
  </p:normalViewPr>
  <p:slideViewPr>
    <p:cSldViewPr snapToGrid="0">
      <p:cViewPr varScale="1">
        <p:scale>
          <a:sx n="85" d="100"/>
          <a:sy n="85" d="100"/>
        </p:scale>
        <p:origin x="282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5E8E73-7960-44FC-896D-C37643607110}" type="datetimeFigureOut">
              <a:rPr lang="en-US" smtClean="0"/>
              <a:t>1/7/2025</a:t>
            </a:fld>
            <a:endParaRPr lang="en-US"/>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FA0165-E7B5-47AC-BA4A-37AAC9B017CD}" type="slidenum">
              <a:rPr lang="en-US" smtClean="0"/>
              <a:t>‹#›</a:t>
            </a:fld>
            <a:endParaRPr lang="en-US"/>
          </a:p>
        </p:txBody>
      </p:sp>
    </p:spTree>
    <p:extLst>
      <p:ext uri="{BB962C8B-B14F-4D97-AF65-F5344CB8AC3E}">
        <p14:creationId xmlns:p14="http://schemas.microsoft.com/office/powerpoint/2010/main" val="4109480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FA0165-E7B5-47AC-BA4A-37AAC9B017CD}" type="slidenum">
              <a:rPr lang="en-US" smtClean="0"/>
              <a:t>1</a:t>
            </a:fld>
            <a:endParaRPr lang="en-US"/>
          </a:p>
        </p:txBody>
      </p:sp>
    </p:spTree>
    <p:extLst>
      <p:ext uri="{BB962C8B-B14F-4D97-AF65-F5344CB8AC3E}">
        <p14:creationId xmlns:p14="http://schemas.microsoft.com/office/powerpoint/2010/main" val="875150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90"/>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3CE56B-8D0D-49FA-B8D3-872DCA6D77A0}"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FCEC8F-7625-42F0-8CC1-9971E06EBFB1}" type="slidenum">
              <a:rPr lang="en-US" smtClean="0"/>
              <a:t>‹#›</a:t>
            </a:fld>
            <a:endParaRPr lang="en-US"/>
          </a:p>
        </p:txBody>
      </p:sp>
    </p:spTree>
    <p:extLst>
      <p:ext uri="{BB962C8B-B14F-4D97-AF65-F5344CB8AC3E}">
        <p14:creationId xmlns:p14="http://schemas.microsoft.com/office/powerpoint/2010/main" val="1746999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3CE56B-8D0D-49FA-B8D3-872DCA6D77A0}"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FCEC8F-7625-42F0-8CC1-9971E06EBFB1}" type="slidenum">
              <a:rPr lang="en-US" smtClean="0"/>
              <a:t>‹#›</a:t>
            </a:fld>
            <a:endParaRPr lang="en-US"/>
          </a:p>
        </p:txBody>
      </p:sp>
    </p:spTree>
    <p:extLst>
      <p:ext uri="{BB962C8B-B14F-4D97-AF65-F5344CB8AC3E}">
        <p14:creationId xmlns:p14="http://schemas.microsoft.com/office/powerpoint/2010/main" val="3140965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5" y="535519"/>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4" y="535519"/>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3CE56B-8D0D-49FA-B8D3-872DCA6D77A0}"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FCEC8F-7625-42F0-8CC1-9971E06EBFB1}" type="slidenum">
              <a:rPr lang="en-US" smtClean="0"/>
              <a:t>‹#›</a:t>
            </a:fld>
            <a:endParaRPr lang="en-US"/>
          </a:p>
        </p:txBody>
      </p:sp>
    </p:spTree>
    <p:extLst>
      <p:ext uri="{BB962C8B-B14F-4D97-AF65-F5344CB8AC3E}">
        <p14:creationId xmlns:p14="http://schemas.microsoft.com/office/powerpoint/2010/main" val="3584567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3CE56B-8D0D-49FA-B8D3-872DCA6D77A0}"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FCEC8F-7625-42F0-8CC1-9971E06EBFB1}" type="slidenum">
              <a:rPr lang="en-US" smtClean="0"/>
              <a:t>‹#›</a:t>
            </a:fld>
            <a:endParaRPr lang="en-US"/>
          </a:p>
        </p:txBody>
      </p:sp>
    </p:spTree>
    <p:extLst>
      <p:ext uri="{BB962C8B-B14F-4D97-AF65-F5344CB8AC3E}">
        <p14:creationId xmlns:p14="http://schemas.microsoft.com/office/powerpoint/2010/main" val="1802854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6"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6" y="6731215"/>
            <a:ext cx="6703695" cy="2200274"/>
          </a:xfrm>
        </p:spPr>
        <p:txBody>
          <a:bodyPr/>
          <a:lstStyle>
            <a:lvl1pPr marL="0" indent="0">
              <a:buNone/>
              <a:defRPr sz="2040">
                <a:solidFill>
                  <a:schemeClr val="tx1">
                    <a:tint val="82000"/>
                  </a:schemeClr>
                </a:solidFill>
              </a:defRPr>
            </a:lvl1pPr>
            <a:lvl2pPr marL="388620" indent="0">
              <a:buNone/>
              <a:defRPr sz="1700">
                <a:solidFill>
                  <a:schemeClr val="tx1">
                    <a:tint val="82000"/>
                  </a:schemeClr>
                </a:solidFill>
              </a:defRPr>
            </a:lvl2pPr>
            <a:lvl3pPr marL="777240" indent="0">
              <a:buNone/>
              <a:defRPr sz="1530">
                <a:solidFill>
                  <a:schemeClr val="tx1">
                    <a:tint val="82000"/>
                  </a:schemeClr>
                </a:solidFill>
              </a:defRPr>
            </a:lvl3pPr>
            <a:lvl4pPr marL="1165860" indent="0">
              <a:buNone/>
              <a:defRPr sz="1360">
                <a:solidFill>
                  <a:schemeClr val="tx1">
                    <a:tint val="82000"/>
                  </a:schemeClr>
                </a:solidFill>
              </a:defRPr>
            </a:lvl4pPr>
            <a:lvl5pPr marL="1554480" indent="0">
              <a:buNone/>
              <a:defRPr sz="1360">
                <a:solidFill>
                  <a:schemeClr val="tx1">
                    <a:tint val="82000"/>
                  </a:schemeClr>
                </a:solidFill>
              </a:defRPr>
            </a:lvl5pPr>
            <a:lvl6pPr marL="1943100" indent="0">
              <a:buNone/>
              <a:defRPr sz="1360">
                <a:solidFill>
                  <a:schemeClr val="tx1">
                    <a:tint val="82000"/>
                  </a:schemeClr>
                </a:solidFill>
              </a:defRPr>
            </a:lvl6pPr>
            <a:lvl7pPr marL="2331720" indent="0">
              <a:buNone/>
              <a:defRPr sz="1360">
                <a:solidFill>
                  <a:schemeClr val="tx1">
                    <a:tint val="82000"/>
                  </a:schemeClr>
                </a:solidFill>
              </a:defRPr>
            </a:lvl7pPr>
            <a:lvl8pPr marL="2720340" indent="0">
              <a:buNone/>
              <a:defRPr sz="1360">
                <a:solidFill>
                  <a:schemeClr val="tx1">
                    <a:tint val="82000"/>
                  </a:schemeClr>
                </a:solidFill>
              </a:defRPr>
            </a:lvl8pPr>
            <a:lvl9pPr marL="3108960" indent="0">
              <a:buNone/>
              <a:defRPr sz="136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3CE56B-8D0D-49FA-B8D3-872DCA6D77A0}"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FCEC8F-7625-42F0-8CC1-9971E06EBFB1}" type="slidenum">
              <a:rPr lang="en-US" smtClean="0"/>
              <a:t>‹#›</a:t>
            </a:fld>
            <a:endParaRPr lang="en-US"/>
          </a:p>
        </p:txBody>
      </p:sp>
    </p:spTree>
    <p:extLst>
      <p:ext uri="{BB962C8B-B14F-4D97-AF65-F5344CB8AC3E}">
        <p14:creationId xmlns:p14="http://schemas.microsoft.com/office/powerpoint/2010/main" val="4207375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3CE56B-8D0D-49FA-B8D3-872DCA6D77A0}" type="datetimeFigureOut">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FCEC8F-7625-42F0-8CC1-9971E06EBFB1}" type="slidenum">
              <a:rPr lang="en-US" smtClean="0"/>
              <a:t>‹#›</a:t>
            </a:fld>
            <a:endParaRPr lang="en-US"/>
          </a:p>
        </p:txBody>
      </p:sp>
    </p:spTree>
    <p:extLst>
      <p:ext uri="{BB962C8B-B14F-4D97-AF65-F5344CB8AC3E}">
        <p14:creationId xmlns:p14="http://schemas.microsoft.com/office/powerpoint/2010/main" val="761752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6" y="535521"/>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3CE56B-8D0D-49FA-B8D3-872DCA6D77A0}" type="datetimeFigureOut">
              <a:rPr lang="en-US" smtClean="0"/>
              <a:t>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FCEC8F-7625-42F0-8CC1-9971E06EBFB1}" type="slidenum">
              <a:rPr lang="en-US" smtClean="0"/>
              <a:t>‹#›</a:t>
            </a:fld>
            <a:endParaRPr lang="en-US"/>
          </a:p>
        </p:txBody>
      </p:sp>
    </p:spTree>
    <p:extLst>
      <p:ext uri="{BB962C8B-B14F-4D97-AF65-F5344CB8AC3E}">
        <p14:creationId xmlns:p14="http://schemas.microsoft.com/office/powerpoint/2010/main" val="3009757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3CE56B-8D0D-49FA-B8D3-872DCA6D77A0}" type="datetimeFigureOut">
              <a:rPr lang="en-US" smtClean="0"/>
              <a:t>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FCEC8F-7625-42F0-8CC1-9971E06EBFB1}" type="slidenum">
              <a:rPr lang="en-US" smtClean="0"/>
              <a:t>‹#›</a:t>
            </a:fld>
            <a:endParaRPr lang="en-US"/>
          </a:p>
        </p:txBody>
      </p:sp>
    </p:spTree>
    <p:extLst>
      <p:ext uri="{BB962C8B-B14F-4D97-AF65-F5344CB8AC3E}">
        <p14:creationId xmlns:p14="http://schemas.microsoft.com/office/powerpoint/2010/main" val="4223409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3CE56B-8D0D-49FA-B8D3-872DCA6D77A0}" type="datetimeFigureOut">
              <a:rPr lang="en-US" smtClean="0"/>
              <a:t>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FCEC8F-7625-42F0-8CC1-9971E06EBFB1}" type="slidenum">
              <a:rPr lang="en-US" smtClean="0"/>
              <a:t>‹#›</a:t>
            </a:fld>
            <a:endParaRPr lang="en-US"/>
          </a:p>
        </p:txBody>
      </p:sp>
    </p:spTree>
    <p:extLst>
      <p:ext uri="{BB962C8B-B14F-4D97-AF65-F5344CB8AC3E}">
        <p14:creationId xmlns:p14="http://schemas.microsoft.com/office/powerpoint/2010/main" val="2057863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6"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8"/>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6" y="3017522"/>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D63CE56B-8D0D-49FA-B8D3-872DCA6D77A0}" type="datetimeFigureOut">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FCEC8F-7625-42F0-8CC1-9971E06EBFB1}" type="slidenum">
              <a:rPr lang="en-US" smtClean="0"/>
              <a:t>‹#›</a:t>
            </a:fld>
            <a:endParaRPr lang="en-US"/>
          </a:p>
        </p:txBody>
      </p:sp>
    </p:spTree>
    <p:extLst>
      <p:ext uri="{BB962C8B-B14F-4D97-AF65-F5344CB8AC3E}">
        <p14:creationId xmlns:p14="http://schemas.microsoft.com/office/powerpoint/2010/main" val="1352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6"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8"/>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6" y="3017522"/>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D63CE56B-8D0D-49FA-B8D3-872DCA6D77A0}" type="datetimeFigureOut">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FCEC8F-7625-42F0-8CC1-9971E06EBFB1}" type="slidenum">
              <a:rPr lang="en-US" smtClean="0"/>
              <a:t>‹#›</a:t>
            </a:fld>
            <a:endParaRPr lang="en-US"/>
          </a:p>
        </p:txBody>
      </p:sp>
    </p:spTree>
    <p:extLst>
      <p:ext uri="{BB962C8B-B14F-4D97-AF65-F5344CB8AC3E}">
        <p14:creationId xmlns:p14="http://schemas.microsoft.com/office/powerpoint/2010/main" val="2913997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21"/>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51"/>
            <a:ext cx="1748790" cy="535517"/>
          </a:xfrm>
          <a:prstGeom prst="rect">
            <a:avLst/>
          </a:prstGeom>
        </p:spPr>
        <p:txBody>
          <a:bodyPr vert="horz" lIns="91440" tIns="45720" rIns="91440" bIns="45720" rtlCol="0" anchor="ctr"/>
          <a:lstStyle>
            <a:lvl1pPr algn="l">
              <a:defRPr sz="1020">
                <a:solidFill>
                  <a:schemeClr val="tx1">
                    <a:tint val="82000"/>
                  </a:schemeClr>
                </a:solidFill>
              </a:defRPr>
            </a:lvl1pPr>
          </a:lstStyle>
          <a:p>
            <a:fld id="{D63CE56B-8D0D-49FA-B8D3-872DCA6D77A0}" type="datetimeFigureOut">
              <a:rPr lang="en-US" smtClean="0"/>
              <a:t>1/7/2025</a:t>
            </a:fld>
            <a:endParaRPr lang="en-US"/>
          </a:p>
        </p:txBody>
      </p:sp>
      <p:sp>
        <p:nvSpPr>
          <p:cNvPr id="5" name="Footer Placeholder 4"/>
          <p:cNvSpPr>
            <a:spLocks noGrp="1"/>
          </p:cNvSpPr>
          <p:nvPr>
            <p:ph type="ftr" sz="quarter" idx="3"/>
          </p:nvPr>
        </p:nvSpPr>
        <p:spPr>
          <a:xfrm>
            <a:off x="2574608" y="9322651"/>
            <a:ext cx="2623185" cy="535517"/>
          </a:xfrm>
          <a:prstGeom prst="rect">
            <a:avLst/>
          </a:prstGeom>
        </p:spPr>
        <p:txBody>
          <a:bodyPr vert="horz" lIns="91440" tIns="45720" rIns="91440" bIns="45720" rtlCol="0" anchor="ctr"/>
          <a:lstStyle>
            <a:lvl1pPr algn="ctr">
              <a:defRPr sz="102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5489258" y="9322651"/>
            <a:ext cx="1748790" cy="535517"/>
          </a:xfrm>
          <a:prstGeom prst="rect">
            <a:avLst/>
          </a:prstGeom>
        </p:spPr>
        <p:txBody>
          <a:bodyPr vert="horz" lIns="91440" tIns="45720" rIns="91440" bIns="45720" rtlCol="0" anchor="ctr"/>
          <a:lstStyle>
            <a:lvl1pPr algn="r">
              <a:defRPr sz="1020">
                <a:solidFill>
                  <a:schemeClr val="tx1">
                    <a:tint val="82000"/>
                  </a:schemeClr>
                </a:solidFill>
              </a:defRPr>
            </a:lvl1pPr>
          </a:lstStyle>
          <a:p>
            <a:fld id="{5DFCEC8F-7625-42F0-8CC1-9971E06EBFB1}" type="slidenum">
              <a:rPr lang="en-US" smtClean="0"/>
              <a:t>‹#›</a:t>
            </a:fld>
            <a:endParaRPr lang="en-US"/>
          </a:p>
        </p:txBody>
      </p:sp>
    </p:spTree>
    <p:extLst>
      <p:ext uri="{BB962C8B-B14F-4D97-AF65-F5344CB8AC3E}">
        <p14:creationId xmlns:p14="http://schemas.microsoft.com/office/powerpoint/2010/main" val="2770693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Rectangle 142">
            <a:extLst>
              <a:ext uri="{FF2B5EF4-FFF2-40B4-BE49-F238E27FC236}">
                <a16:creationId xmlns:a16="http://schemas.microsoft.com/office/drawing/2014/main" id="{991234F7-E570-EABC-C019-6FE27909253F}"/>
              </a:ext>
            </a:extLst>
          </p:cNvPr>
          <p:cNvSpPr>
            <a:spLocks/>
          </p:cNvSpPr>
          <p:nvPr/>
        </p:nvSpPr>
        <p:spPr>
          <a:xfrm>
            <a:off x="5063664" y="7175521"/>
            <a:ext cx="2555586" cy="2740573"/>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41"/>
          </a:p>
        </p:txBody>
      </p:sp>
      <p:sp>
        <p:nvSpPr>
          <p:cNvPr id="67" name="Rectangle 66">
            <a:extLst>
              <a:ext uri="{FF2B5EF4-FFF2-40B4-BE49-F238E27FC236}">
                <a16:creationId xmlns:a16="http://schemas.microsoft.com/office/drawing/2014/main" id="{2B6A68B4-0B57-D565-DC68-90A82272987B}"/>
              </a:ext>
            </a:extLst>
          </p:cNvPr>
          <p:cNvSpPr>
            <a:spLocks/>
          </p:cNvSpPr>
          <p:nvPr/>
        </p:nvSpPr>
        <p:spPr>
          <a:xfrm>
            <a:off x="119384" y="125912"/>
            <a:ext cx="7509194" cy="304754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41"/>
          </a:p>
        </p:txBody>
      </p:sp>
      <p:sp>
        <p:nvSpPr>
          <p:cNvPr id="63" name="Rectangle 62">
            <a:extLst>
              <a:ext uri="{FF2B5EF4-FFF2-40B4-BE49-F238E27FC236}">
                <a16:creationId xmlns:a16="http://schemas.microsoft.com/office/drawing/2014/main" id="{0BE600EB-0FAF-28D3-8324-F921A56EB21E}"/>
              </a:ext>
            </a:extLst>
          </p:cNvPr>
          <p:cNvSpPr>
            <a:spLocks/>
          </p:cNvSpPr>
          <p:nvPr/>
        </p:nvSpPr>
        <p:spPr>
          <a:xfrm>
            <a:off x="119527" y="3274394"/>
            <a:ext cx="7509051" cy="3755922"/>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41"/>
          </a:p>
        </p:txBody>
      </p:sp>
      <p:grpSp>
        <p:nvGrpSpPr>
          <p:cNvPr id="97" name="Group 96">
            <a:extLst>
              <a:ext uri="{FF2B5EF4-FFF2-40B4-BE49-F238E27FC236}">
                <a16:creationId xmlns:a16="http://schemas.microsoft.com/office/drawing/2014/main" id="{650E8EFC-59AA-0050-A1A3-412F2E0E0FBD}"/>
              </a:ext>
            </a:extLst>
          </p:cNvPr>
          <p:cNvGrpSpPr>
            <a:grpSpLocks/>
          </p:cNvGrpSpPr>
          <p:nvPr/>
        </p:nvGrpSpPr>
        <p:grpSpPr>
          <a:xfrm>
            <a:off x="1639306" y="4028148"/>
            <a:ext cx="964927" cy="640249"/>
            <a:chOff x="2530154" y="3876453"/>
            <a:chExt cx="964927" cy="640249"/>
          </a:xfrm>
          <a:solidFill>
            <a:schemeClr val="accent3">
              <a:lumMod val="40000"/>
              <a:lumOff val="60000"/>
            </a:schemeClr>
          </a:solidFill>
        </p:grpSpPr>
        <p:sp>
          <p:nvSpPr>
            <p:cNvPr id="4" name="Flowchart: Magnetic Disk 3">
              <a:extLst>
                <a:ext uri="{FF2B5EF4-FFF2-40B4-BE49-F238E27FC236}">
                  <a16:creationId xmlns:a16="http://schemas.microsoft.com/office/drawing/2014/main" id="{3957FC5F-FD0B-B86E-F154-72DD64DC4D76}"/>
                </a:ext>
              </a:extLst>
            </p:cNvPr>
            <p:cNvSpPr>
              <a:spLocks/>
            </p:cNvSpPr>
            <p:nvPr/>
          </p:nvSpPr>
          <p:spPr>
            <a:xfrm>
              <a:off x="2922158" y="3876453"/>
              <a:ext cx="572923" cy="465064"/>
            </a:xfrm>
            <a:prstGeom prst="flowChartMagneticDisk">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41"/>
            </a:p>
          </p:txBody>
        </p:sp>
        <p:sp>
          <p:nvSpPr>
            <p:cNvPr id="5" name="Flowchart: Magnetic Disk 4">
              <a:extLst>
                <a:ext uri="{FF2B5EF4-FFF2-40B4-BE49-F238E27FC236}">
                  <a16:creationId xmlns:a16="http://schemas.microsoft.com/office/drawing/2014/main" id="{505092E0-6538-24E6-1125-7A62A61FDC10}"/>
                </a:ext>
              </a:extLst>
            </p:cNvPr>
            <p:cNvSpPr>
              <a:spLocks/>
            </p:cNvSpPr>
            <p:nvPr/>
          </p:nvSpPr>
          <p:spPr>
            <a:xfrm>
              <a:off x="2530154" y="4051638"/>
              <a:ext cx="572923" cy="465064"/>
            </a:xfrm>
            <a:prstGeom prst="flowChartMagneticDisk">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41"/>
            </a:p>
          </p:txBody>
        </p:sp>
      </p:grpSp>
      <p:sp>
        <p:nvSpPr>
          <p:cNvPr id="6" name="TextBox 5">
            <a:extLst>
              <a:ext uri="{FF2B5EF4-FFF2-40B4-BE49-F238E27FC236}">
                <a16:creationId xmlns:a16="http://schemas.microsoft.com/office/drawing/2014/main" id="{0D0EF110-4BCF-CDA9-FF91-ADA2B4DFCEDF}"/>
              </a:ext>
            </a:extLst>
          </p:cNvPr>
          <p:cNvSpPr txBox="1">
            <a:spLocks/>
          </p:cNvSpPr>
          <p:nvPr/>
        </p:nvSpPr>
        <p:spPr>
          <a:xfrm>
            <a:off x="1026042" y="4716849"/>
            <a:ext cx="2228218" cy="430887"/>
          </a:xfrm>
          <a:prstGeom prst="rect">
            <a:avLst/>
          </a:prstGeom>
          <a:noFill/>
        </p:spPr>
        <p:txBody>
          <a:bodyPr wrap="square" rtlCol="0">
            <a:spAutoFit/>
          </a:bodyPr>
          <a:lstStyle/>
          <a:p>
            <a:pPr algn="ctr"/>
            <a:r>
              <a:rPr lang="en-US" sz="1100" b="1" dirty="0"/>
              <a:t>PRODUCTION</a:t>
            </a:r>
          </a:p>
          <a:p>
            <a:pPr algn="ctr"/>
            <a:r>
              <a:rPr lang="en-US" sz="1100" dirty="0"/>
              <a:t>[V8_NEWYORK_NY_LIVE]</a:t>
            </a:r>
          </a:p>
        </p:txBody>
      </p:sp>
      <p:sp>
        <p:nvSpPr>
          <p:cNvPr id="9" name="TextBox 8">
            <a:extLst>
              <a:ext uri="{FF2B5EF4-FFF2-40B4-BE49-F238E27FC236}">
                <a16:creationId xmlns:a16="http://schemas.microsoft.com/office/drawing/2014/main" id="{4268A27F-BC33-DF31-60E3-D2C770920362}"/>
              </a:ext>
            </a:extLst>
          </p:cNvPr>
          <p:cNvSpPr txBox="1">
            <a:spLocks/>
          </p:cNvSpPr>
          <p:nvPr/>
        </p:nvSpPr>
        <p:spPr>
          <a:xfrm>
            <a:off x="76465" y="6402993"/>
            <a:ext cx="2582808" cy="430887"/>
          </a:xfrm>
          <a:prstGeom prst="rect">
            <a:avLst/>
          </a:prstGeom>
          <a:noFill/>
        </p:spPr>
        <p:txBody>
          <a:bodyPr wrap="square" rtlCol="0">
            <a:spAutoFit/>
          </a:bodyPr>
          <a:lstStyle/>
          <a:p>
            <a:pPr algn="ctr"/>
            <a:r>
              <a:rPr lang="en-US" sz="1100" b="1" dirty="0"/>
              <a:t>TEST_LIVE</a:t>
            </a:r>
          </a:p>
          <a:p>
            <a:pPr algn="ctr"/>
            <a:r>
              <a:rPr lang="en-US" sz="1100" dirty="0"/>
              <a:t>[V8_NEWYORK_NY_TEST_LIVE]</a:t>
            </a:r>
          </a:p>
        </p:txBody>
      </p:sp>
      <p:sp>
        <p:nvSpPr>
          <p:cNvPr id="12" name="TextBox 11">
            <a:extLst>
              <a:ext uri="{FF2B5EF4-FFF2-40B4-BE49-F238E27FC236}">
                <a16:creationId xmlns:a16="http://schemas.microsoft.com/office/drawing/2014/main" id="{3BDB7A03-9AE7-1BE4-4F27-2D0E30E6F318}"/>
              </a:ext>
            </a:extLst>
          </p:cNvPr>
          <p:cNvSpPr txBox="1">
            <a:spLocks/>
          </p:cNvSpPr>
          <p:nvPr/>
        </p:nvSpPr>
        <p:spPr>
          <a:xfrm>
            <a:off x="2175330" y="6410393"/>
            <a:ext cx="2582808" cy="430887"/>
          </a:xfrm>
          <a:prstGeom prst="rect">
            <a:avLst/>
          </a:prstGeom>
          <a:noFill/>
        </p:spPr>
        <p:txBody>
          <a:bodyPr wrap="square" rtlCol="0">
            <a:spAutoFit/>
          </a:bodyPr>
          <a:lstStyle/>
          <a:p>
            <a:pPr algn="ctr"/>
            <a:r>
              <a:rPr lang="en-US" sz="1100" b="1" dirty="0"/>
              <a:t>SANDBOX_LIVE</a:t>
            </a:r>
          </a:p>
          <a:p>
            <a:pPr algn="ctr"/>
            <a:r>
              <a:rPr lang="en-US" sz="1100" dirty="0"/>
              <a:t>[V8_NEWYORK_NY_TEST_LIVE]</a:t>
            </a:r>
          </a:p>
        </p:txBody>
      </p:sp>
      <p:sp>
        <p:nvSpPr>
          <p:cNvPr id="17" name="Flowchart: Internal Storage 16">
            <a:extLst>
              <a:ext uri="{FF2B5EF4-FFF2-40B4-BE49-F238E27FC236}">
                <a16:creationId xmlns:a16="http://schemas.microsoft.com/office/drawing/2014/main" id="{82A4315E-FD2A-CD15-5460-EA926B4F83CE}"/>
              </a:ext>
            </a:extLst>
          </p:cNvPr>
          <p:cNvSpPr>
            <a:spLocks/>
          </p:cNvSpPr>
          <p:nvPr/>
        </p:nvSpPr>
        <p:spPr>
          <a:xfrm>
            <a:off x="460904" y="1170270"/>
            <a:ext cx="3344372" cy="1866005"/>
          </a:xfrm>
          <a:prstGeom prst="flowChartInternalStorag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41"/>
          </a:p>
        </p:txBody>
      </p:sp>
      <p:sp>
        <p:nvSpPr>
          <p:cNvPr id="18" name="TextBox 17">
            <a:extLst>
              <a:ext uri="{FF2B5EF4-FFF2-40B4-BE49-F238E27FC236}">
                <a16:creationId xmlns:a16="http://schemas.microsoft.com/office/drawing/2014/main" id="{9B19E2C4-6CD0-F957-37A7-2FDCE8F8FDEF}"/>
              </a:ext>
            </a:extLst>
          </p:cNvPr>
          <p:cNvSpPr txBox="1">
            <a:spLocks/>
          </p:cNvSpPr>
          <p:nvPr/>
        </p:nvSpPr>
        <p:spPr>
          <a:xfrm>
            <a:off x="479325" y="715028"/>
            <a:ext cx="3307529" cy="461665"/>
          </a:xfrm>
          <a:prstGeom prst="rect">
            <a:avLst/>
          </a:prstGeom>
          <a:noFill/>
        </p:spPr>
        <p:txBody>
          <a:bodyPr wrap="square" rtlCol="0">
            <a:spAutoFit/>
          </a:bodyPr>
          <a:lstStyle/>
          <a:p>
            <a:pPr algn="ctr"/>
            <a:r>
              <a:rPr lang="en-US" sz="1200" b="1" dirty="0"/>
              <a:t>Computer Assisted Market Appraisal (CAMA)</a:t>
            </a:r>
          </a:p>
          <a:p>
            <a:pPr algn="ctr"/>
            <a:r>
              <a:rPr lang="en-US" sz="1200" i="1" dirty="0"/>
              <a:t>Vendor: </a:t>
            </a:r>
            <a:r>
              <a:rPr lang="en-US" sz="1200" dirty="0"/>
              <a:t>Vision8</a:t>
            </a:r>
          </a:p>
        </p:txBody>
      </p:sp>
      <p:sp>
        <p:nvSpPr>
          <p:cNvPr id="19" name="TextBox 18">
            <a:extLst>
              <a:ext uri="{FF2B5EF4-FFF2-40B4-BE49-F238E27FC236}">
                <a16:creationId xmlns:a16="http://schemas.microsoft.com/office/drawing/2014/main" id="{F0EDD631-96C7-CD62-9F74-5F49F44BE2AD}"/>
              </a:ext>
            </a:extLst>
          </p:cNvPr>
          <p:cNvSpPr txBox="1">
            <a:spLocks/>
          </p:cNvSpPr>
          <p:nvPr/>
        </p:nvSpPr>
        <p:spPr>
          <a:xfrm>
            <a:off x="880557" y="1443300"/>
            <a:ext cx="2940360" cy="1200329"/>
          </a:xfrm>
          <a:prstGeom prst="rect">
            <a:avLst/>
          </a:prstGeom>
          <a:noFill/>
        </p:spPr>
        <p:txBody>
          <a:bodyPr wrap="square" rtlCol="0">
            <a:spAutoFit/>
          </a:bodyPr>
          <a:lstStyle/>
          <a:p>
            <a:r>
              <a:rPr lang="en-US" sz="1200" dirty="0"/>
              <a:t>Assessors (~80 staff) make changes directly in the Vision8 software to property characteristics, saving changes that automatically are logged in a change log (parcel audit) and push directly to the production database.</a:t>
            </a:r>
          </a:p>
        </p:txBody>
      </p:sp>
      <p:cxnSp>
        <p:nvCxnSpPr>
          <p:cNvPr id="27" name="Straight Arrow Connector 26">
            <a:extLst>
              <a:ext uri="{FF2B5EF4-FFF2-40B4-BE49-F238E27FC236}">
                <a16:creationId xmlns:a16="http://schemas.microsoft.com/office/drawing/2014/main" id="{08DC73D2-2D41-F579-2A58-88BE06E8557F}"/>
              </a:ext>
            </a:extLst>
          </p:cNvPr>
          <p:cNvCxnSpPr>
            <a:cxnSpLocks/>
          </p:cNvCxnSpPr>
          <p:nvPr/>
        </p:nvCxnSpPr>
        <p:spPr>
          <a:xfrm flipH="1">
            <a:off x="2121768" y="3227681"/>
            <a:ext cx="2676" cy="6874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6EE72BD9-69C7-7435-6B38-EFC9E0121C49}"/>
              </a:ext>
            </a:extLst>
          </p:cNvPr>
          <p:cNvCxnSpPr>
            <a:cxnSpLocks/>
          </p:cNvCxnSpPr>
          <p:nvPr/>
        </p:nvCxnSpPr>
        <p:spPr>
          <a:xfrm flipV="1">
            <a:off x="2043713" y="3192286"/>
            <a:ext cx="7927" cy="7050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4DAD5032-5B63-F684-1E00-57C263416F7A}"/>
              </a:ext>
            </a:extLst>
          </p:cNvPr>
          <p:cNvSpPr txBox="1">
            <a:spLocks/>
          </p:cNvSpPr>
          <p:nvPr/>
        </p:nvSpPr>
        <p:spPr>
          <a:xfrm>
            <a:off x="2140153" y="3403868"/>
            <a:ext cx="1455959" cy="430887"/>
          </a:xfrm>
          <a:prstGeom prst="rect">
            <a:avLst/>
          </a:prstGeom>
          <a:noFill/>
        </p:spPr>
        <p:txBody>
          <a:bodyPr wrap="square" rtlCol="0">
            <a:spAutoFit/>
          </a:bodyPr>
          <a:lstStyle/>
          <a:p>
            <a:r>
              <a:rPr lang="en-US" sz="1100" b="1" dirty="0">
                <a:solidFill>
                  <a:schemeClr val="accent1"/>
                </a:solidFill>
              </a:rPr>
              <a:t>updates automatically </a:t>
            </a:r>
          </a:p>
        </p:txBody>
      </p:sp>
      <p:cxnSp>
        <p:nvCxnSpPr>
          <p:cNvPr id="34" name="Straight Arrow Connector 33">
            <a:extLst>
              <a:ext uri="{FF2B5EF4-FFF2-40B4-BE49-F238E27FC236}">
                <a16:creationId xmlns:a16="http://schemas.microsoft.com/office/drawing/2014/main" id="{311C3971-A17C-F533-E245-B9A711D2CACD}"/>
              </a:ext>
            </a:extLst>
          </p:cNvPr>
          <p:cNvCxnSpPr>
            <a:cxnSpLocks/>
          </p:cNvCxnSpPr>
          <p:nvPr/>
        </p:nvCxnSpPr>
        <p:spPr>
          <a:xfrm flipH="1">
            <a:off x="1872312" y="5140856"/>
            <a:ext cx="163724" cy="6256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21F34494-AC44-4844-95A6-452A8DDDDA23}"/>
              </a:ext>
            </a:extLst>
          </p:cNvPr>
          <p:cNvCxnSpPr>
            <a:cxnSpLocks/>
          </p:cNvCxnSpPr>
          <p:nvPr/>
        </p:nvCxnSpPr>
        <p:spPr>
          <a:xfrm>
            <a:off x="2293900" y="5198356"/>
            <a:ext cx="476731" cy="6038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A6039EBA-B999-0358-4C71-FF8E2876305A}"/>
              </a:ext>
            </a:extLst>
          </p:cNvPr>
          <p:cNvSpPr txBox="1">
            <a:spLocks/>
          </p:cNvSpPr>
          <p:nvPr/>
        </p:nvSpPr>
        <p:spPr>
          <a:xfrm>
            <a:off x="435351" y="5257622"/>
            <a:ext cx="1539826" cy="430887"/>
          </a:xfrm>
          <a:prstGeom prst="rect">
            <a:avLst/>
          </a:prstGeom>
          <a:noFill/>
        </p:spPr>
        <p:txBody>
          <a:bodyPr wrap="square" rtlCol="0">
            <a:spAutoFit/>
          </a:bodyPr>
          <a:lstStyle/>
          <a:p>
            <a:r>
              <a:rPr lang="en-US" sz="1100" b="1" dirty="0">
                <a:solidFill>
                  <a:schemeClr val="accent1"/>
                </a:solidFill>
              </a:rPr>
              <a:t>updates every few weeks, or by request</a:t>
            </a:r>
          </a:p>
        </p:txBody>
      </p:sp>
      <p:sp>
        <p:nvSpPr>
          <p:cNvPr id="39" name="TextBox 38">
            <a:extLst>
              <a:ext uri="{FF2B5EF4-FFF2-40B4-BE49-F238E27FC236}">
                <a16:creationId xmlns:a16="http://schemas.microsoft.com/office/drawing/2014/main" id="{52B21CDB-2127-B927-46F1-2273792D316D}"/>
              </a:ext>
            </a:extLst>
          </p:cNvPr>
          <p:cNvSpPr txBox="1">
            <a:spLocks/>
          </p:cNvSpPr>
          <p:nvPr/>
        </p:nvSpPr>
        <p:spPr>
          <a:xfrm>
            <a:off x="2591671" y="5285130"/>
            <a:ext cx="1631347" cy="430887"/>
          </a:xfrm>
          <a:prstGeom prst="rect">
            <a:avLst/>
          </a:prstGeom>
          <a:noFill/>
        </p:spPr>
        <p:txBody>
          <a:bodyPr wrap="square" rtlCol="0">
            <a:spAutoFit/>
          </a:bodyPr>
          <a:lstStyle/>
          <a:p>
            <a:r>
              <a:rPr lang="en-US" sz="1100" b="1" dirty="0">
                <a:solidFill>
                  <a:schemeClr val="accent1"/>
                </a:solidFill>
              </a:rPr>
              <a:t>updates every few months, or by request</a:t>
            </a:r>
          </a:p>
        </p:txBody>
      </p:sp>
      <p:cxnSp>
        <p:nvCxnSpPr>
          <p:cNvPr id="40" name="Straight Arrow Connector 39">
            <a:extLst>
              <a:ext uri="{FF2B5EF4-FFF2-40B4-BE49-F238E27FC236}">
                <a16:creationId xmlns:a16="http://schemas.microsoft.com/office/drawing/2014/main" id="{CE35DFF5-E31D-9565-4C4E-46FAF85607D7}"/>
              </a:ext>
            </a:extLst>
          </p:cNvPr>
          <p:cNvCxnSpPr>
            <a:cxnSpLocks/>
          </p:cNvCxnSpPr>
          <p:nvPr/>
        </p:nvCxnSpPr>
        <p:spPr>
          <a:xfrm>
            <a:off x="3002037" y="4823115"/>
            <a:ext cx="2885513" cy="9673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AF8A50A7-370D-8FB3-5929-785B4F983313}"/>
              </a:ext>
            </a:extLst>
          </p:cNvPr>
          <p:cNvSpPr txBox="1"/>
          <p:nvPr/>
        </p:nvSpPr>
        <p:spPr>
          <a:xfrm>
            <a:off x="917906" y="8745677"/>
            <a:ext cx="3553488" cy="261610"/>
          </a:xfrm>
          <a:prstGeom prst="rect">
            <a:avLst/>
          </a:prstGeom>
          <a:noFill/>
        </p:spPr>
        <p:txBody>
          <a:bodyPr wrap="square" rtlCol="0">
            <a:spAutoFit/>
          </a:bodyPr>
          <a:lstStyle/>
          <a:p>
            <a:pPr algn="ctr"/>
            <a:r>
              <a:rPr lang="en-US" sz="1100" b="1" dirty="0"/>
              <a:t>Financing Data Warehouse </a:t>
            </a:r>
            <a:r>
              <a:rPr lang="en-US" sz="1100" dirty="0"/>
              <a:t>[FDW]</a:t>
            </a:r>
          </a:p>
        </p:txBody>
      </p:sp>
      <p:sp>
        <p:nvSpPr>
          <p:cNvPr id="51" name="TextBox 50">
            <a:extLst>
              <a:ext uri="{FF2B5EF4-FFF2-40B4-BE49-F238E27FC236}">
                <a16:creationId xmlns:a16="http://schemas.microsoft.com/office/drawing/2014/main" id="{65542DC3-0A73-58FE-5429-E60E1D933C17}"/>
              </a:ext>
            </a:extLst>
          </p:cNvPr>
          <p:cNvSpPr txBox="1">
            <a:spLocks/>
          </p:cNvSpPr>
          <p:nvPr/>
        </p:nvSpPr>
        <p:spPr>
          <a:xfrm>
            <a:off x="4746657" y="4698785"/>
            <a:ext cx="2420375" cy="430887"/>
          </a:xfrm>
          <a:prstGeom prst="rect">
            <a:avLst/>
          </a:prstGeom>
          <a:noFill/>
        </p:spPr>
        <p:txBody>
          <a:bodyPr wrap="square" rtlCol="0">
            <a:spAutoFit/>
          </a:bodyPr>
          <a:lstStyle/>
          <a:p>
            <a:pPr algn="ctr"/>
            <a:r>
              <a:rPr lang="en-US" sz="1100" b="1" dirty="0"/>
              <a:t>PTS</a:t>
            </a:r>
          </a:p>
          <a:p>
            <a:pPr algn="ctr"/>
            <a:r>
              <a:rPr lang="en-US" sz="1100" dirty="0"/>
              <a:t>Database for all other property data</a:t>
            </a:r>
          </a:p>
        </p:txBody>
      </p:sp>
      <p:cxnSp>
        <p:nvCxnSpPr>
          <p:cNvPr id="52" name="Straight Arrow Connector 51">
            <a:extLst>
              <a:ext uri="{FF2B5EF4-FFF2-40B4-BE49-F238E27FC236}">
                <a16:creationId xmlns:a16="http://schemas.microsoft.com/office/drawing/2014/main" id="{14ADFBBE-2279-29D6-C2CD-B7E85C0CCF51}"/>
              </a:ext>
            </a:extLst>
          </p:cNvPr>
          <p:cNvCxnSpPr>
            <a:cxnSpLocks/>
          </p:cNvCxnSpPr>
          <p:nvPr/>
        </p:nvCxnSpPr>
        <p:spPr>
          <a:xfrm>
            <a:off x="6013827" y="5134737"/>
            <a:ext cx="208357" cy="5010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9FA69A03-98E0-3D0F-D451-ED3DFBCBD777}"/>
              </a:ext>
            </a:extLst>
          </p:cNvPr>
          <p:cNvCxnSpPr>
            <a:cxnSpLocks/>
          </p:cNvCxnSpPr>
          <p:nvPr/>
        </p:nvCxnSpPr>
        <p:spPr>
          <a:xfrm>
            <a:off x="5597890" y="3197971"/>
            <a:ext cx="9328" cy="8050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B341A078-4326-B870-9430-4348C82AC527}"/>
              </a:ext>
            </a:extLst>
          </p:cNvPr>
          <p:cNvSpPr txBox="1">
            <a:spLocks/>
          </p:cNvSpPr>
          <p:nvPr/>
        </p:nvSpPr>
        <p:spPr>
          <a:xfrm>
            <a:off x="5720766" y="3332756"/>
            <a:ext cx="1455959" cy="430887"/>
          </a:xfrm>
          <a:prstGeom prst="rect">
            <a:avLst/>
          </a:prstGeom>
          <a:noFill/>
        </p:spPr>
        <p:txBody>
          <a:bodyPr wrap="square" rtlCol="0">
            <a:spAutoFit/>
          </a:bodyPr>
          <a:lstStyle/>
          <a:p>
            <a:r>
              <a:rPr lang="en-US" sz="1100" b="1" dirty="0">
                <a:solidFill>
                  <a:schemeClr val="accent1"/>
                </a:solidFill>
              </a:rPr>
              <a:t>updates automatically </a:t>
            </a:r>
          </a:p>
        </p:txBody>
      </p:sp>
      <p:cxnSp>
        <p:nvCxnSpPr>
          <p:cNvPr id="59" name="Straight Arrow Connector 58">
            <a:extLst>
              <a:ext uri="{FF2B5EF4-FFF2-40B4-BE49-F238E27FC236}">
                <a16:creationId xmlns:a16="http://schemas.microsoft.com/office/drawing/2014/main" id="{702E12E7-AB1D-FCE7-DD6C-03C0AAA41A94}"/>
              </a:ext>
            </a:extLst>
          </p:cNvPr>
          <p:cNvCxnSpPr>
            <a:cxnSpLocks/>
          </p:cNvCxnSpPr>
          <p:nvPr/>
        </p:nvCxnSpPr>
        <p:spPr>
          <a:xfrm>
            <a:off x="5702585" y="3188171"/>
            <a:ext cx="0" cy="749455"/>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60" name="TextBox 59">
            <a:extLst>
              <a:ext uri="{FF2B5EF4-FFF2-40B4-BE49-F238E27FC236}">
                <a16:creationId xmlns:a16="http://schemas.microsoft.com/office/drawing/2014/main" id="{B5047406-6520-30F7-76CC-87CAEC882951}"/>
              </a:ext>
            </a:extLst>
          </p:cNvPr>
          <p:cNvSpPr txBox="1">
            <a:spLocks/>
          </p:cNvSpPr>
          <p:nvPr/>
        </p:nvSpPr>
        <p:spPr>
          <a:xfrm>
            <a:off x="6318026" y="5186529"/>
            <a:ext cx="1455959" cy="430887"/>
          </a:xfrm>
          <a:prstGeom prst="rect">
            <a:avLst/>
          </a:prstGeom>
          <a:noFill/>
        </p:spPr>
        <p:txBody>
          <a:bodyPr wrap="square" rtlCol="0">
            <a:spAutoFit/>
          </a:bodyPr>
          <a:lstStyle/>
          <a:p>
            <a:pPr algn="ctr"/>
            <a:r>
              <a:rPr lang="en-US" sz="1100" b="1" dirty="0">
                <a:solidFill>
                  <a:schemeClr val="accent1"/>
                </a:solidFill>
              </a:rPr>
              <a:t>updates ~4am every day </a:t>
            </a:r>
          </a:p>
        </p:txBody>
      </p:sp>
      <p:sp>
        <p:nvSpPr>
          <p:cNvPr id="61" name="TextBox 60">
            <a:extLst>
              <a:ext uri="{FF2B5EF4-FFF2-40B4-BE49-F238E27FC236}">
                <a16:creationId xmlns:a16="http://schemas.microsoft.com/office/drawing/2014/main" id="{1D7BFF56-C18E-4E1E-2932-435617589E3D}"/>
              </a:ext>
            </a:extLst>
          </p:cNvPr>
          <p:cNvSpPr txBox="1">
            <a:spLocks/>
          </p:cNvSpPr>
          <p:nvPr/>
        </p:nvSpPr>
        <p:spPr>
          <a:xfrm>
            <a:off x="4667018" y="694009"/>
            <a:ext cx="2071133" cy="461665"/>
          </a:xfrm>
          <a:prstGeom prst="rect">
            <a:avLst/>
          </a:prstGeom>
          <a:noFill/>
        </p:spPr>
        <p:txBody>
          <a:bodyPr wrap="square" rtlCol="0">
            <a:spAutoFit/>
          </a:bodyPr>
          <a:lstStyle/>
          <a:p>
            <a:pPr algn="ctr"/>
            <a:r>
              <a:rPr lang="en-US" sz="1200" b="1" dirty="0"/>
              <a:t>Property Tax System (PTS)</a:t>
            </a:r>
          </a:p>
          <a:p>
            <a:pPr algn="ctr"/>
            <a:r>
              <a:rPr lang="en-US" sz="1200" i="1" dirty="0"/>
              <a:t>Vendor: </a:t>
            </a:r>
            <a:r>
              <a:rPr lang="en-US" sz="1200" dirty="0"/>
              <a:t>Tyler Technologies</a:t>
            </a:r>
          </a:p>
        </p:txBody>
      </p:sp>
      <p:sp>
        <p:nvSpPr>
          <p:cNvPr id="65" name="TextBox 64">
            <a:extLst>
              <a:ext uri="{FF2B5EF4-FFF2-40B4-BE49-F238E27FC236}">
                <a16:creationId xmlns:a16="http://schemas.microsoft.com/office/drawing/2014/main" id="{ED5138DC-4442-063C-09C5-336A5A795B9C}"/>
              </a:ext>
            </a:extLst>
          </p:cNvPr>
          <p:cNvSpPr txBox="1">
            <a:spLocks/>
          </p:cNvSpPr>
          <p:nvPr/>
        </p:nvSpPr>
        <p:spPr>
          <a:xfrm>
            <a:off x="103743" y="138973"/>
            <a:ext cx="2898294" cy="476156"/>
          </a:xfrm>
          <a:prstGeom prst="rect">
            <a:avLst/>
          </a:prstGeom>
          <a:noFill/>
        </p:spPr>
        <p:txBody>
          <a:bodyPr wrap="none" rtlCol="0">
            <a:spAutoFit/>
          </a:bodyPr>
          <a:lstStyle/>
          <a:p>
            <a:r>
              <a:rPr lang="en-US" sz="1247" b="1" dirty="0"/>
              <a:t>Frontend (point-and-click) Systems</a:t>
            </a:r>
          </a:p>
          <a:p>
            <a:r>
              <a:rPr lang="en-US" sz="1247" i="1" dirty="0"/>
              <a:t>(software procured by external vendors)</a:t>
            </a:r>
          </a:p>
        </p:txBody>
      </p:sp>
      <p:sp>
        <p:nvSpPr>
          <p:cNvPr id="66" name="TextBox 65">
            <a:extLst>
              <a:ext uri="{FF2B5EF4-FFF2-40B4-BE49-F238E27FC236}">
                <a16:creationId xmlns:a16="http://schemas.microsoft.com/office/drawing/2014/main" id="{BE67EDC1-F84E-BCA0-9AA3-067A8CE2C066}"/>
              </a:ext>
            </a:extLst>
          </p:cNvPr>
          <p:cNvSpPr txBox="1">
            <a:spLocks/>
          </p:cNvSpPr>
          <p:nvPr/>
        </p:nvSpPr>
        <p:spPr>
          <a:xfrm>
            <a:off x="111867" y="3277760"/>
            <a:ext cx="1781453" cy="859979"/>
          </a:xfrm>
          <a:prstGeom prst="rect">
            <a:avLst/>
          </a:prstGeom>
          <a:noFill/>
        </p:spPr>
        <p:txBody>
          <a:bodyPr wrap="square" rtlCol="0">
            <a:spAutoFit/>
          </a:bodyPr>
          <a:lstStyle/>
          <a:p>
            <a:r>
              <a:rPr lang="en-US" sz="1247" b="1" dirty="0"/>
              <a:t>Database Structure</a:t>
            </a:r>
          </a:p>
          <a:p>
            <a:r>
              <a:rPr lang="en-US" sz="1247" i="1" dirty="0"/>
              <a:t>(hosted by </a:t>
            </a:r>
          </a:p>
          <a:p>
            <a:r>
              <a:rPr lang="en-US" sz="1247" b="1" i="1" dirty="0">
                <a:solidFill>
                  <a:schemeClr val="accent3">
                    <a:lumMod val="60000"/>
                    <a:lumOff val="40000"/>
                  </a:schemeClr>
                </a:solidFill>
              </a:rPr>
              <a:t>Microsoft  SQL Server</a:t>
            </a:r>
          </a:p>
          <a:p>
            <a:r>
              <a:rPr lang="en-US" sz="1247" i="1" dirty="0"/>
              <a:t>or </a:t>
            </a:r>
            <a:r>
              <a:rPr lang="en-US" sz="1247" b="1" i="1" dirty="0">
                <a:solidFill>
                  <a:schemeClr val="accent5">
                    <a:lumMod val="60000"/>
                    <a:lumOff val="40000"/>
                  </a:schemeClr>
                </a:solidFill>
              </a:rPr>
              <a:t>Oracle</a:t>
            </a:r>
            <a:r>
              <a:rPr lang="en-US" sz="1247" i="1" dirty="0"/>
              <a:t>)</a:t>
            </a:r>
          </a:p>
        </p:txBody>
      </p:sp>
      <p:sp>
        <p:nvSpPr>
          <p:cNvPr id="82" name="Rectangle 81">
            <a:extLst>
              <a:ext uri="{FF2B5EF4-FFF2-40B4-BE49-F238E27FC236}">
                <a16:creationId xmlns:a16="http://schemas.microsoft.com/office/drawing/2014/main" id="{D2A0CA45-7CF8-4F8F-CDC4-039A66BD9751}"/>
              </a:ext>
            </a:extLst>
          </p:cNvPr>
          <p:cNvSpPr>
            <a:spLocks/>
          </p:cNvSpPr>
          <p:nvPr/>
        </p:nvSpPr>
        <p:spPr>
          <a:xfrm>
            <a:off x="119383" y="7165087"/>
            <a:ext cx="4830476" cy="27333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41"/>
          </a:p>
        </p:txBody>
      </p:sp>
      <p:sp>
        <p:nvSpPr>
          <p:cNvPr id="83" name="TextBox 82">
            <a:extLst>
              <a:ext uri="{FF2B5EF4-FFF2-40B4-BE49-F238E27FC236}">
                <a16:creationId xmlns:a16="http://schemas.microsoft.com/office/drawing/2014/main" id="{DFC591F2-0E3C-2CEB-A19C-6F3C3B0429DC}"/>
              </a:ext>
            </a:extLst>
          </p:cNvPr>
          <p:cNvSpPr txBox="1">
            <a:spLocks/>
          </p:cNvSpPr>
          <p:nvPr/>
        </p:nvSpPr>
        <p:spPr>
          <a:xfrm>
            <a:off x="123253" y="9415863"/>
            <a:ext cx="3102532" cy="476156"/>
          </a:xfrm>
          <a:prstGeom prst="rect">
            <a:avLst/>
          </a:prstGeom>
          <a:noFill/>
        </p:spPr>
        <p:txBody>
          <a:bodyPr wrap="square" rtlCol="0">
            <a:spAutoFit/>
          </a:bodyPr>
          <a:lstStyle/>
          <a:p>
            <a:r>
              <a:rPr lang="en-US" sz="1247" b="1" dirty="0"/>
              <a:t>Analysis and Modeling Software/Tools</a:t>
            </a:r>
          </a:p>
          <a:p>
            <a:r>
              <a:rPr lang="en-US" sz="1247" i="1" dirty="0"/>
              <a:t>(proprietary and open-source tools)</a:t>
            </a:r>
          </a:p>
        </p:txBody>
      </p:sp>
      <p:sp>
        <p:nvSpPr>
          <p:cNvPr id="84" name="Rectangle 83">
            <a:extLst>
              <a:ext uri="{FF2B5EF4-FFF2-40B4-BE49-F238E27FC236}">
                <a16:creationId xmlns:a16="http://schemas.microsoft.com/office/drawing/2014/main" id="{C2F9294B-A9F6-B586-B012-C8343DA63BBE}"/>
              </a:ext>
            </a:extLst>
          </p:cNvPr>
          <p:cNvSpPr>
            <a:spLocks/>
          </p:cNvSpPr>
          <p:nvPr/>
        </p:nvSpPr>
        <p:spPr>
          <a:xfrm>
            <a:off x="518468" y="7317815"/>
            <a:ext cx="1934630" cy="515947"/>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360" b="1" dirty="0"/>
              <a:t>SQL Server </a:t>
            </a:r>
          </a:p>
          <a:p>
            <a:pPr algn="ctr"/>
            <a:r>
              <a:rPr lang="en-US" sz="1360" b="1" dirty="0"/>
              <a:t>Management Studio</a:t>
            </a:r>
          </a:p>
        </p:txBody>
      </p:sp>
      <p:sp>
        <p:nvSpPr>
          <p:cNvPr id="85" name="Rectangle 84">
            <a:extLst>
              <a:ext uri="{FF2B5EF4-FFF2-40B4-BE49-F238E27FC236}">
                <a16:creationId xmlns:a16="http://schemas.microsoft.com/office/drawing/2014/main" id="{AF3CD1F9-D2DE-EB91-07CE-968EB8E2DA5A}"/>
              </a:ext>
            </a:extLst>
          </p:cNvPr>
          <p:cNvSpPr>
            <a:spLocks/>
          </p:cNvSpPr>
          <p:nvPr/>
        </p:nvSpPr>
        <p:spPr>
          <a:xfrm>
            <a:off x="3218496" y="7318993"/>
            <a:ext cx="934496" cy="34583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360" b="1" dirty="0"/>
              <a:t>SAS</a:t>
            </a:r>
          </a:p>
        </p:txBody>
      </p:sp>
      <p:sp>
        <p:nvSpPr>
          <p:cNvPr id="87" name="Flowchart: Internal Storage 86">
            <a:extLst>
              <a:ext uri="{FF2B5EF4-FFF2-40B4-BE49-F238E27FC236}">
                <a16:creationId xmlns:a16="http://schemas.microsoft.com/office/drawing/2014/main" id="{A731B797-EC66-7890-B4BF-1A23B318E15A}"/>
              </a:ext>
            </a:extLst>
          </p:cNvPr>
          <p:cNvSpPr>
            <a:spLocks/>
          </p:cNvSpPr>
          <p:nvPr/>
        </p:nvSpPr>
        <p:spPr>
          <a:xfrm>
            <a:off x="4048580" y="1191548"/>
            <a:ext cx="3344372" cy="1841080"/>
          </a:xfrm>
          <a:prstGeom prst="flowChartInternalStorag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41"/>
          </a:p>
        </p:txBody>
      </p:sp>
      <p:sp>
        <p:nvSpPr>
          <p:cNvPr id="88" name="TextBox 87">
            <a:extLst>
              <a:ext uri="{FF2B5EF4-FFF2-40B4-BE49-F238E27FC236}">
                <a16:creationId xmlns:a16="http://schemas.microsoft.com/office/drawing/2014/main" id="{44BF8E23-B1BA-D64B-B4D6-4977AE1FFBC5}"/>
              </a:ext>
            </a:extLst>
          </p:cNvPr>
          <p:cNvSpPr txBox="1">
            <a:spLocks/>
          </p:cNvSpPr>
          <p:nvPr/>
        </p:nvSpPr>
        <p:spPr>
          <a:xfrm>
            <a:off x="4491344" y="1447626"/>
            <a:ext cx="2871936" cy="1384995"/>
          </a:xfrm>
          <a:prstGeom prst="rect">
            <a:avLst/>
          </a:prstGeom>
          <a:noFill/>
        </p:spPr>
        <p:txBody>
          <a:bodyPr wrap="square" rtlCol="0">
            <a:spAutoFit/>
          </a:bodyPr>
          <a:lstStyle/>
          <a:p>
            <a:r>
              <a:rPr lang="en-US" sz="1200" dirty="0"/>
              <a:t>Houses all property-specific data across city agencies. Once market values are loaded in (by our changes to Production), DOF staff make changes on market values and assessed values based on exemptions and abatements, and then DOF staff use it to bill taxpayers directly.</a:t>
            </a:r>
          </a:p>
        </p:txBody>
      </p:sp>
      <p:grpSp>
        <p:nvGrpSpPr>
          <p:cNvPr id="101" name="Group 100">
            <a:extLst>
              <a:ext uri="{FF2B5EF4-FFF2-40B4-BE49-F238E27FC236}">
                <a16:creationId xmlns:a16="http://schemas.microsoft.com/office/drawing/2014/main" id="{8416E60D-3826-A7D3-EEA1-AB6BE73D7BC3}"/>
              </a:ext>
            </a:extLst>
          </p:cNvPr>
          <p:cNvGrpSpPr>
            <a:grpSpLocks/>
          </p:cNvGrpSpPr>
          <p:nvPr/>
        </p:nvGrpSpPr>
        <p:grpSpPr>
          <a:xfrm>
            <a:off x="885476" y="5716645"/>
            <a:ext cx="964927" cy="640249"/>
            <a:chOff x="2530154" y="3876453"/>
            <a:chExt cx="964927" cy="640249"/>
          </a:xfrm>
          <a:solidFill>
            <a:schemeClr val="accent3">
              <a:lumMod val="40000"/>
              <a:lumOff val="60000"/>
            </a:schemeClr>
          </a:solidFill>
        </p:grpSpPr>
        <p:sp>
          <p:nvSpPr>
            <p:cNvPr id="102" name="Flowchart: Magnetic Disk 101">
              <a:extLst>
                <a:ext uri="{FF2B5EF4-FFF2-40B4-BE49-F238E27FC236}">
                  <a16:creationId xmlns:a16="http://schemas.microsoft.com/office/drawing/2014/main" id="{6E864A0B-73A7-B709-D2AA-C9CEC367C592}"/>
                </a:ext>
              </a:extLst>
            </p:cNvPr>
            <p:cNvSpPr>
              <a:spLocks/>
            </p:cNvSpPr>
            <p:nvPr/>
          </p:nvSpPr>
          <p:spPr>
            <a:xfrm>
              <a:off x="2922158" y="3876453"/>
              <a:ext cx="572923" cy="465064"/>
            </a:xfrm>
            <a:prstGeom prst="flowChartMagneticDisk">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41"/>
            </a:p>
          </p:txBody>
        </p:sp>
        <p:sp>
          <p:nvSpPr>
            <p:cNvPr id="103" name="Flowchart: Magnetic Disk 102">
              <a:extLst>
                <a:ext uri="{FF2B5EF4-FFF2-40B4-BE49-F238E27FC236}">
                  <a16:creationId xmlns:a16="http://schemas.microsoft.com/office/drawing/2014/main" id="{984ABEE7-F4C9-F6DF-AD1F-1B45B1F1A22F}"/>
                </a:ext>
              </a:extLst>
            </p:cNvPr>
            <p:cNvSpPr>
              <a:spLocks/>
            </p:cNvSpPr>
            <p:nvPr/>
          </p:nvSpPr>
          <p:spPr>
            <a:xfrm>
              <a:off x="2530154" y="4051638"/>
              <a:ext cx="572923" cy="465064"/>
            </a:xfrm>
            <a:prstGeom prst="flowChartMagneticDisk">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41"/>
            </a:p>
          </p:txBody>
        </p:sp>
      </p:grpSp>
      <p:grpSp>
        <p:nvGrpSpPr>
          <p:cNvPr id="104" name="Group 103">
            <a:extLst>
              <a:ext uri="{FF2B5EF4-FFF2-40B4-BE49-F238E27FC236}">
                <a16:creationId xmlns:a16="http://schemas.microsoft.com/office/drawing/2014/main" id="{22AF618E-0C93-50F2-B37B-C990DA8C6473}"/>
              </a:ext>
            </a:extLst>
          </p:cNvPr>
          <p:cNvGrpSpPr>
            <a:grpSpLocks/>
          </p:cNvGrpSpPr>
          <p:nvPr/>
        </p:nvGrpSpPr>
        <p:grpSpPr>
          <a:xfrm>
            <a:off x="2728880" y="5683721"/>
            <a:ext cx="964927" cy="640249"/>
            <a:chOff x="2530154" y="3876453"/>
            <a:chExt cx="964927" cy="640249"/>
          </a:xfrm>
          <a:solidFill>
            <a:schemeClr val="accent3">
              <a:lumMod val="40000"/>
              <a:lumOff val="60000"/>
            </a:schemeClr>
          </a:solidFill>
        </p:grpSpPr>
        <p:sp>
          <p:nvSpPr>
            <p:cNvPr id="105" name="Flowchart: Magnetic Disk 104">
              <a:extLst>
                <a:ext uri="{FF2B5EF4-FFF2-40B4-BE49-F238E27FC236}">
                  <a16:creationId xmlns:a16="http://schemas.microsoft.com/office/drawing/2014/main" id="{F1D332C8-632F-755A-C5D3-8306600F2C07}"/>
                </a:ext>
              </a:extLst>
            </p:cNvPr>
            <p:cNvSpPr>
              <a:spLocks/>
            </p:cNvSpPr>
            <p:nvPr/>
          </p:nvSpPr>
          <p:spPr>
            <a:xfrm>
              <a:off x="2922158" y="3876453"/>
              <a:ext cx="572923" cy="465064"/>
            </a:xfrm>
            <a:prstGeom prst="flowChartMagneticDisk">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41"/>
            </a:p>
          </p:txBody>
        </p:sp>
        <p:sp>
          <p:nvSpPr>
            <p:cNvPr id="106" name="Flowchart: Magnetic Disk 105">
              <a:extLst>
                <a:ext uri="{FF2B5EF4-FFF2-40B4-BE49-F238E27FC236}">
                  <a16:creationId xmlns:a16="http://schemas.microsoft.com/office/drawing/2014/main" id="{FCEF60C6-1DE0-C5E4-A3AB-4A3AEF7708EB}"/>
                </a:ext>
              </a:extLst>
            </p:cNvPr>
            <p:cNvSpPr>
              <a:spLocks/>
            </p:cNvSpPr>
            <p:nvPr/>
          </p:nvSpPr>
          <p:spPr>
            <a:xfrm>
              <a:off x="2530154" y="4051638"/>
              <a:ext cx="572923" cy="465064"/>
            </a:xfrm>
            <a:prstGeom prst="flowChartMagneticDisk">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41"/>
            </a:p>
          </p:txBody>
        </p:sp>
      </p:grpSp>
      <p:grpSp>
        <p:nvGrpSpPr>
          <p:cNvPr id="107" name="Group 106">
            <a:extLst>
              <a:ext uri="{FF2B5EF4-FFF2-40B4-BE49-F238E27FC236}">
                <a16:creationId xmlns:a16="http://schemas.microsoft.com/office/drawing/2014/main" id="{52AEC3FC-59A7-3300-0EF9-6973F6217B64}"/>
              </a:ext>
            </a:extLst>
          </p:cNvPr>
          <p:cNvGrpSpPr>
            <a:grpSpLocks/>
          </p:cNvGrpSpPr>
          <p:nvPr/>
        </p:nvGrpSpPr>
        <p:grpSpPr>
          <a:xfrm>
            <a:off x="5168173" y="4089187"/>
            <a:ext cx="964927" cy="640249"/>
            <a:chOff x="2530154" y="3876453"/>
            <a:chExt cx="964927" cy="640249"/>
          </a:xfrm>
          <a:solidFill>
            <a:schemeClr val="accent5">
              <a:lumMod val="20000"/>
              <a:lumOff val="80000"/>
            </a:schemeClr>
          </a:solidFill>
        </p:grpSpPr>
        <p:sp>
          <p:nvSpPr>
            <p:cNvPr id="108" name="Flowchart: Magnetic Disk 107">
              <a:extLst>
                <a:ext uri="{FF2B5EF4-FFF2-40B4-BE49-F238E27FC236}">
                  <a16:creationId xmlns:a16="http://schemas.microsoft.com/office/drawing/2014/main" id="{DEB5715F-D058-3DE3-169C-4EE01F018FC9}"/>
                </a:ext>
              </a:extLst>
            </p:cNvPr>
            <p:cNvSpPr>
              <a:spLocks/>
            </p:cNvSpPr>
            <p:nvPr/>
          </p:nvSpPr>
          <p:spPr>
            <a:xfrm>
              <a:off x="2922158" y="3876453"/>
              <a:ext cx="572923" cy="465064"/>
            </a:xfrm>
            <a:prstGeom prst="flowChartMagneticDisk">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41"/>
            </a:p>
          </p:txBody>
        </p:sp>
        <p:sp>
          <p:nvSpPr>
            <p:cNvPr id="109" name="Flowchart: Magnetic Disk 108">
              <a:extLst>
                <a:ext uri="{FF2B5EF4-FFF2-40B4-BE49-F238E27FC236}">
                  <a16:creationId xmlns:a16="http://schemas.microsoft.com/office/drawing/2014/main" id="{A1ED0A66-1B3B-8BDE-935B-DD5594AF5CF0}"/>
                </a:ext>
              </a:extLst>
            </p:cNvPr>
            <p:cNvSpPr>
              <a:spLocks/>
            </p:cNvSpPr>
            <p:nvPr/>
          </p:nvSpPr>
          <p:spPr>
            <a:xfrm>
              <a:off x="2530154" y="4051638"/>
              <a:ext cx="572923" cy="465064"/>
            </a:xfrm>
            <a:prstGeom prst="flowChartMagneticDisk">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41"/>
            </a:p>
          </p:txBody>
        </p:sp>
      </p:grpSp>
      <p:grpSp>
        <p:nvGrpSpPr>
          <p:cNvPr id="110" name="Group 109">
            <a:extLst>
              <a:ext uri="{FF2B5EF4-FFF2-40B4-BE49-F238E27FC236}">
                <a16:creationId xmlns:a16="http://schemas.microsoft.com/office/drawing/2014/main" id="{8109CAC2-218C-1CFF-A83B-712251DB3618}"/>
              </a:ext>
            </a:extLst>
          </p:cNvPr>
          <p:cNvGrpSpPr>
            <a:grpSpLocks/>
          </p:cNvGrpSpPr>
          <p:nvPr/>
        </p:nvGrpSpPr>
        <p:grpSpPr>
          <a:xfrm>
            <a:off x="5814269" y="5674083"/>
            <a:ext cx="964927" cy="640249"/>
            <a:chOff x="2530154" y="3876453"/>
            <a:chExt cx="964927" cy="640249"/>
          </a:xfrm>
          <a:solidFill>
            <a:schemeClr val="accent5">
              <a:lumMod val="20000"/>
              <a:lumOff val="80000"/>
            </a:schemeClr>
          </a:solidFill>
        </p:grpSpPr>
        <p:sp>
          <p:nvSpPr>
            <p:cNvPr id="111" name="Flowchart: Magnetic Disk 110">
              <a:extLst>
                <a:ext uri="{FF2B5EF4-FFF2-40B4-BE49-F238E27FC236}">
                  <a16:creationId xmlns:a16="http://schemas.microsoft.com/office/drawing/2014/main" id="{5BCDC0AD-F4FE-27C0-D4E3-8B12EEE344F4}"/>
                </a:ext>
              </a:extLst>
            </p:cNvPr>
            <p:cNvSpPr>
              <a:spLocks/>
            </p:cNvSpPr>
            <p:nvPr/>
          </p:nvSpPr>
          <p:spPr>
            <a:xfrm>
              <a:off x="2922158" y="3876453"/>
              <a:ext cx="572923" cy="465064"/>
            </a:xfrm>
            <a:prstGeom prst="flowChartMagneticDisk">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41"/>
            </a:p>
          </p:txBody>
        </p:sp>
        <p:sp>
          <p:nvSpPr>
            <p:cNvPr id="112" name="Flowchart: Magnetic Disk 111">
              <a:extLst>
                <a:ext uri="{FF2B5EF4-FFF2-40B4-BE49-F238E27FC236}">
                  <a16:creationId xmlns:a16="http://schemas.microsoft.com/office/drawing/2014/main" id="{4AACC758-3563-BADA-218C-7D9878115847}"/>
                </a:ext>
              </a:extLst>
            </p:cNvPr>
            <p:cNvSpPr>
              <a:spLocks/>
            </p:cNvSpPr>
            <p:nvPr/>
          </p:nvSpPr>
          <p:spPr>
            <a:xfrm>
              <a:off x="2530154" y="4051638"/>
              <a:ext cx="572923" cy="465064"/>
            </a:xfrm>
            <a:prstGeom prst="flowChartMagneticDisk">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41"/>
            </a:p>
          </p:txBody>
        </p:sp>
      </p:grpSp>
      <p:sp>
        <p:nvSpPr>
          <p:cNvPr id="115" name="TextBox 114">
            <a:extLst>
              <a:ext uri="{FF2B5EF4-FFF2-40B4-BE49-F238E27FC236}">
                <a16:creationId xmlns:a16="http://schemas.microsoft.com/office/drawing/2014/main" id="{F068D563-9E65-BC0D-AE55-2E1485B2DA12}"/>
              </a:ext>
            </a:extLst>
          </p:cNvPr>
          <p:cNvSpPr txBox="1">
            <a:spLocks/>
          </p:cNvSpPr>
          <p:nvPr/>
        </p:nvSpPr>
        <p:spPr>
          <a:xfrm>
            <a:off x="385595" y="7863648"/>
            <a:ext cx="2451393" cy="430887"/>
          </a:xfrm>
          <a:prstGeom prst="rect">
            <a:avLst/>
          </a:prstGeom>
          <a:noFill/>
        </p:spPr>
        <p:txBody>
          <a:bodyPr wrap="square" rtlCol="0">
            <a:spAutoFit/>
          </a:bodyPr>
          <a:lstStyle/>
          <a:p>
            <a:r>
              <a:rPr lang="en-US" sz="1100" b="1" dirty="0">
                <a:solidFill>
                  <a:schemeClr val="accent3"/>
                </a:solidFill>
              </a:rPr>
              <a:t>IDE using database connection to query databases above in real time</a:t>
            </a:r>
          </a:p>
        </p:txBody>
      </p:sp>
      <p:cxnSp>
        <p:nvCxnSpPr>
          <p:cNvPr id="116" name="Straight Arrow Connector 115">
            <a:extLst>
              <a:ext uri="{FF2B5EF4-FFF2-40B4-BE49-F238E27FC236}">
                <a16:creationId xmlns:a16="http://schemas.microsoft.com/office/drawing/2014/main" id="{565CFDAF-22A6-C727-167B-955BA167DE9E}"/>
              </a:ext>
            </a:extLst>
          </p:cNvPr>
          <p:cNvCxnSpPr>
            <a:cxnSpLocks/>
          </p:cNvCxnSpPr>
          <p:nvPr/>
        </p:nvCxnSpPr>
        <p:spPr>
          <a:xfrm flipH="1" flipV="1">
            <a:off x="1413381" y="7019492"/>
            <a:ext cx="146864" cy="222964"/>
          </a:xfrm>
          <a:prstGeom prst="straightConnector1">
            <a:avLst/>
          </a:prstGeom>
          <a:ln>
            <a:solidFill>
              <a:schemeClr val="accent3"/>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E6B6F143-769A-A94E-6D02-2DA08CC4D40B}"/>
              </a:ext>
            </a:extLst>
          </p:cNvPr>
          <p:cNvCxnSpPr>
            <a:cxnSpLocks/>
          </p:cNvCxnSpPr>
          <p:nvPr/>
        </p:nvCxnSpPr>
        <p:spPr>
          <a:xfrm flipV="1">
            <a:off x="1751289" y="6998590"/>
            <a:ext cx="1651044" cy="226246"/>
          </a:xfrm>
          <a:prstGeom prst="straightConnector1">
            <a:avLst/>
          </a:prstGeom>
          <a:ln>
            <a:solidFill>
              <a:schemeClr val="accent3"/>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23" name="Straight Arrow Connector 122">
            <a:extLst>
              <a:ext uri="{FF2B5EF4-FFF2-40B4-BE49-F238E27FC236}">
                <a16:creationId xmlns:a16="http://schemas.microsoft.com/office/drawing/2014/main" id="{48EC87DF-B78D-5DA0-0ABC-F3FC8A0180AB}"/>
              </a:ext>
            </a:extLst>
          </p:cNvPr>
          <p:cNvCxnSpPr>
            <a:cxnSpLocks/>
          </p:cNvCxnSpPr>
          <p:nvPr/>
        </p:nvCxnSpPr>
        <p:spPr>
          <a:xfrm flipV="1">
            <a:off x="1638532" y="5173492"/>
            <a:ext cx="559850" cy="2071426"/>
          </a:xfrm>
          <a:prstGeom prst="straightConnector1">
            <a:avLst/>
          </a:prstGeom>
          <a:ln>
            <a:solidFill>
              <a:schemeClr val="accent3"/>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AF01251A-D1EB-037D-F3A0-45F39D14A0A5}"/>
              </a:ext>
            </a:extLst>
          </p:cNvPr>
          <p:cNvSpPr txBox="1">
            <a:spLocks/>
          </p:cNvSpPr>
          <p:nvPr/>
        </p:nvSpPr>
        <p:spPr>
          <a:xfrm>
            <a:off x="2789245" y="7673952"/>
            <a:ext cx="2321039" cy="430887"/>
          </a:xfrm>
          <a:prstGeom prst="rect">
            <a:avLst/>
          </a:prstGeom>
          <a:noFill/>
        </p:spPr>
        <p:txBody>
          <a:bodyPr wrap="square" rtlCol="0">
            <a:spAutoFit/>
          </a:bodyPr>
          <a:lstStyle/>
          <a:p>
            <a:r>
              <a:rPr lang="en-US" sz="1100" b="1" dirty="0">
                <a:solidFill>
                  <a:schemeClr val="accent3"/>
                </a:solidFill>
              </a:rPr>
              <a:t>Can connect only to FDW </a:t>
            </a:r>
          </a:p>
          <a:p>
            <a:r>
              <a:rPr lang="en-US" sz="1100" b="1" dirty="0">
                <a:solidFill>
                  <a:schemeClr val="accent3"/>
                </a:solidFill>
              </a:rPr>
              <a:t>(cannot see changes in real time)</a:t>
            </a:r>
          </a:p>
        </p:txBody>
      </p:sp>
      <p:sp>
        <p:nvSpPr>
          <p:cNvPr id="140" name="Rectangle 139">
            <a:extLst>
              <a:ext uri="{FF2B5EF4-FFF2-40B4-BE49-F238E27FC236}">
                <a16:creationId xmlns:a16="http://schemas.microsoft.com/office/drawing/2014/main" id="{D680468E-E5B8-B8AE-D1E4-24AE1782D25F}"/>
              </a:ext>
            </a:extLst>
          </p:cNvPr>
          <p:cNvSpPr>
            <a:spLocks/>
          </p:cNvSpPr>
          <p:nvPr/>
        </p:nvSpPr>
        <p:spPr>
          <a:xfrm>
            <a:off x="5156251" y="7247959"/>
            <a:ext cx="1901679" cy="3967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360" b="1" dirty="0"/>
              <a:t>Ginger Server</a:t>
            </a:r>
          </a:p>
        </p:txBody>
      </p:sp>
      <p:sp>
        <p:nvSpPr>
          <p:cNvPr id="142" name="TextBox 141">
            <a:extLst>
              <a:ext uri="{FF2B5EF4-FFF2-40B4-BE49-F238E27FC236}">
                <a16:creationId xmlns:a16="http://schemas.microsoft.com/office/drawing/2014/main" id="{35E6E3AA-1F0B-F5F3-C311-F0FFB07072E8}"/>
              </a:ext>
            </a:extLst>
          </p:cNvPr>
          <p:cNvSpPr txBox="1">
            <a:spLocks/>
          </p:cNvSpPr>
          <p:nvPr/>
        </p:nvSpPr>
        <p:spPr>
          <a:xfrm>
            <a:off x="4857272" y="9439939"/>
            <a:ext cx="2784292" cy="476156"/>
          </a:xfrm>
          <a:prstGeom prst="rect">
            <a:avLst/>
          </a:prstGeom>
          <a:noFill/>
        </p:spPr>
        <p:txBody>
          <a:bodyPr wrap="square" rtlCol="0">
            <a:spAutoFit/>
          </a:bodyPr>
          <a:lstStyle/>
          <a:p>
            <a:pPr algn="r"/>
            <a:r>
              <a:rPr lang="en-US" sz="1247" b="1" dirty="0"/>
              <a:t>Database Changes/Automation</a:t>
            </a:r>
          </a:p>
          <a:p>
            <a:pPr algn="r"/>
            <a:r>
              <a:rPr lang="en-US" sz="1247" i="1" dirty="0"/>
              <a:t>(sever hosted by external vendor)</a:t>
            </a:r>
          </a:p>
        </p:txBody>
      </p:sp>
      <p:sp>
        <p:nvSpPr>
          <p:cNvPr id="144" name="TextBox 143">
            <a:extLst>
              <a:ext uri="{FF2B5EF4-FFF2-40B4-BE49-F238E27FC236}">
                <a16:creationId xmlns:a16="http://schemas.microsoft.com/office/drawing/2014/main" id="{2CEC5D12-2DA5-AAAC-AADF-98A6CB2F27B5}"/>
              </a:ext>
            </a:extLst>
          </p:cNvPr>
          <p:cNvSpPr txBox="1">
            <a:spLocks/>
          </p:cNvSpPr>
          <p:nvPr/>
        </p:nvSpPr>
        <p:spPr>
          <a:xfrm>
            <a:off x="5063663" y="7664642"/>
            <a:ext cx="1989564" cy="600164"/>
          </a:xfrm>
          <a:prstGeom prst="rect">
            <a:avLst/>
          </a:prstGeom>
          <a:noFill/>
        </p:spPr>
        <p:txBody>
          <a:bodyPr wrap="square" rtlCol="0">
            <a:spAutoFit/>
          </a:bodyPr>
          <a:lstStyle/>
          <a:p>
            <a:r>
              <a:rPr lang="en-US" sz="1100" b="1" dirty="0">
                <a:solidFill>
                  <a:schemeClr val="accent2"/>
                </a:solidFill>
              </a:rPr>
              <a:t>Add SQL script to ginger server, ask Vision to run to update production values</a:t>
            </a:r>
          </a:p>
        </p:txBody>
      </p:sp>
      <p:cxnSp>
        <p:nvCxnSpPr>
          <p:cNvPr id="148" name="Straight Arrow Connector 147">
            <a:extLst>
              <a:ext uri="{FF2B5EF4-FFF2-40B4-BE49-F238E27FC236}">
                <a16:creationId xmlns:a16="http://schemas.microsoft.com/office/drawing/2014/main" id="{91CE23ED-AE81-27F3-C378-2A507645BE4E}"/>
              </a:ext>
            </a:extLst>
          </p:cNvPr>
          <p:cNvCxnSpPr>
            <a:cxnSpLocks/>
          </p:cNvCxnSpPr>
          <p:nvPr/>
        </p:nvCxnSpPr>
        <p:spPr>
          <a:xfrm flipH="1" flipV="1">
            <a:off x="2868130" y="4855135"/>
            <a:ext cx="2506592" cy="2427135"/>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6837FE08-5A74-B06D-F15E-2BD07D6604B7}"/>
              </a:ext>
            </a:extLst>
          </p:cNvPr>
          <p:cNvCxnSpPr>
            <a:cxnSpLocks/>
          </p:cNvCxnSpPr>
          <p:nvPr/>
        </p:nvCxnSpPr>
        <p:spPr>
          <a:xfrm>
            <a:off x="2855218" y="4254898"/>
            <a:ext cx="2076106" cy="194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4" name="Straight Arrow Connector 153">
            <a:extLst>
              <a:ext uri="{FF2B5EF4-FFF2-40B4-BE49-F238E27FC236}">
                <a16:creationId xmlns:a16="http://schemas.microsoft.com/office/drawing/2014/main" id="{DFF5C42D-17F5-6889-64F3-53DEFFF72D21}"/>
              </a:ext>
            </a:extLst>
          </p:cNvPr>
          <p:cNvCxnSpPr>
            <a:cxnSpLocks/>
          </p:cNvCxnSpPr>
          <p:nvPr/>
        </p:nvCxnSpPr>
        <p:spPr>
          <a:xfrm>
            <a:off x="2856607" y="4338841"/>
            <a:ext cx="2104707" cy="0"/>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57" name="TextBox 156">
            <a:extLst>
              <a:ext uri="{FF2B5EF4-FFF2-40B4-BE49-F238E27FC236}">
                <a16:creationId xmlns:a16="http://schemas.microsoft.com/office/drawing/2014/main" id="{460A22E9-F5EA-1A52-4B48-9B59D15FB698}"/>
              </a:ext>
            </a:extLst>
          </p:cNvPr>
          <p:cNvSpPr txBox="1">
            <a:spLocks/>
          </p:cNvSpPr>
          <p:nvPr/>
        </p:nvSpPr>
        <p:spPr>
          <a:xfrm>
            <a:off x="3101901" y="3815768"/>
            <a:ext cx="1694102" cy="430887"/>
          </a:xfrm>
          <a:prstGeom prst="rect">
            <a:avLst/>
          </a:prstGeom>
          <a:noFill/>
        </p:spPr>
        <p:txBody>
          <a:bodyPr wrap="square" rtlCol="0">
            <a:spAutoFit/>
          </a:bodyPr>
          <a:lstStyle/>
          <a:p>
            <a:pPr algn="ctr"/>
            <a:r>
              <a:rPr lang="en-US" sz="1100" b="1" dirty="0">
                <a:solidFill>
                  <a:schemeClr val="accent1"/>
                </a:solidFill>
              </a:rPr>
              <a:t>updates nightly (~8pm),</a:t>
            </a:r>
          </a:p>
          <a:p>
            <a:pPr algn="ctr"/>
            <a:r>
              <a:rPr lang="en-US" sz="1100" b="1" dirty="0">
                <a:solidFill>
                  <a:schemeClr val="accent1"/>
                </a:solidFill>
              </a:rPr>
              <a:t>most of the year</a:t>
            </a:r>
          </a:p>
        </p:txBody>
      </p:sp>
      <p:sp>
        <p:nvSpPr>
          <p:cNvPr id="158" name="TextBox 157">
            <a:extLst>
              <a:ext uri="{FF2B5EF4-FFF2-40B4-BE49-F238E27FC236}">
                <a16:creationId xmlns:a16="http://schemas.microsoft.com/office/drawing/2014/main" id="{66624D53-BAB8-0162-E799-9E17A0CFEFFA}"/>
              </a:ext>
            </a:extLst>
          </p:cNvPr>
          <p:cNvSpPr txBox="1">
            <a:spLocks/>
          </p:cNvSpPr>
          <p:nvPr/>
        </p:nvSpPr>
        <p:spPr>
          <a:xfrm>
            <a:off x="2946990" y="4334512"/>
            <a:ext cx="1943435" cy="600164"/>
          </a:xfrm>
          <a:prstGeom prst="rect">
            <a:avLst/>
          </a:prstGeom>
          <a:noFill/>
        </p:spPr>
        <p:txBody>
          <a:bodyPr wrap="square" rtlCol="0">
            <a:spAutoFit/>
          </a:bodyPr>
          <a:lstStyle/>
          <a:p>
            <a:pPr algn="ctr"/>
            <a:r>
              <a:rPr lang="en-US" sz="1100" b="1" dirty="0">
                <a:solidFill>
                  <a:schemeClr val="accent1"/>
                </a:solidFill>
              </a:rPr>
              <a:t>some values (sales, RPIE) are updated automatically, and some are scripted</a:t>
            </a:r>
          </a:p>
        </p:txBody>
      </p:sp>
      <p:sp>
        <p:nvSpPr>
          <p:cNvPr id="162" name="Rectangle 161">
            <a:extLst>
              <a:ext uri="{FF2B5EF4-FFF2-40B4-BE49-F238E27FC236}">
                <a16:creationId xmlns:a16="http://schemas.microsoft.com/office/drawing/2014/main" id="{573103BC-1E7E-BF36-3E60-03DF6D0D89B9}"/>
              </a:ext>
            </a:extLst>
          </p:cNvPr>
          <p:cNvSpPr>
            <a:spLocks/>
          </p:cNvSpPr>
          <p:nvPr/>
        </p:nvSpPr>
        <p:spPr>
          <a:xfrm>
            <a:off x="3268888" y="8802097"/>
            <a:ext cx="1462014" cy="3142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60" b="1" dirty="0"/>
              <a:t>csv, xlsx files</a:t>
            </a:r>
          </a:p>
        </p:txBody>
      </p:sp>
      <p:sp>
        <p:nvSpPr>
          <p:cNvPr id="163" name="Rectangle 162">
            <a:extLst>
              <a:ext uri="{FF2B5EF4-FFF2-40B4-BE49-F238E27FC236}">
                <a16:creationId xmlns:a16="http://schemas.microsoft.com/office/drawing/2014/main" id="{EAA90AB2-9D23-41D8-3111-91D3EBA6DF0F}"/>
              </a:ext>
            </a:extLst>
          </p:cNvPr>
          <p:cNvSpPr>
            <a:spLocks/>
          </p:cNvSpPr>
          <p:nvPr/>
        </p:nvSpPr>
        <p:spPr>
          <a:xfrm>
            <a:off x="1037926" y="8574119"/>
            <a:ext cx="1502953" cy="396789"/>
          </a:xfrm>
          <a:prstGeom prst="rect">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60" b="1" dirty="0">
                <a:solidFill>
                  <a:schemeClr val="bg1"/>
                </a:solidFill>
              </a:rPr>
              <a:t>R, Python</a:t>
            </a:r>
          </a:p>
        </p:txBody>
      </p:sp>
      <p:cxnSp>
        <p:nvCxnSpPr>
          <p:cNvPr id="165" name="Straight Arrow Connector 164">
            <a:extLst>
              <a:ext uri="{FF2B5EF4-FFF2-40B4-BE49-F238E27FC236}">
                <a16:creationId xmlns:a16="http://schemas.microsoft.com/office/drawing/2014/main" id="{DAE770A9-DA48-0207-F77A-39B1D9EB5424}"/>
              </a:ext>
            </a:extLst>
          </p:cNvPr>
          <p:cNvCxnSpPr>
            <a:cxnSpLocks/>
          </p:cNvCxnSpPr>
          <p:nvPr/>
        </p:nvCxnSpPr>
        <p:spPr>
          <a:xfrm>
            <a:off x="1349223" y="8265145"/>
            <a:ext cx="457660" cy="266592"/>
          </a:xfrm>
          <a:prstGeom prst="straightConnector1">
            <a:avLst/>
          </a:prstGeom>
          <a:ln>
            <a:solidFill>
              <a:schemeClr val="accent3"/>
            </a:solidFill>
            <a:tailEnd type="triangle"/>
          </a:ln>
        </p:spPr>
        <p:style>
          <a:lnRef idx="2">
            <a:schemeClr val="dk1"/>
          </a:lnRef>
          <a:fillRef idx="0">
            <a:schemeClr val="dk1"/>
          </a:fillRef>
          <a:effectRef idx="1">
            <a:schemeClr val="dk1"/>
          </a:effectRef>
          <a:fontRef idx="minor">
            <a:schemeClr val="tx1"/>
          </a:fontRef>
        </p:style>
      </p:cxnSp>
      <p:cxnSp>
        <p:nvCxnSpPr>
          <p:cNvPr id="166" name="Straight Arrow Connector 165">
            <a:extLst>
              <a:ext uri="{FF2B5EF4-FFF2-40B4-BE49-F238E27FC236}">
                <a16:creationId xmlns:a16="http://schemas.microsoft.com/office/drawing/2014/main" id="{679D5A0A-57FC-B3E1-89D7-C1094B7B2E00}"/>
              </a:ext>
            </a:extLst>
          </p:cNvPr>
          <p:cNvCxnSpPr>
            <a:cxnSpLocks/>
          </p:cNvCxnSpPr>
          <p:nvPr/>
        </p:nvCxnSpPr>
        <p:spPr>
          <a:xfrm flipH="1">
            <a:off x="2011387" y="8110625"/>
            <a:ext cx="1584725" cy="384561"/>
          </a:xfrm>
          <a:prstGeom prst="straightConnector1">
            <a:avLst/>
          </a:prstGeom>
          <a:ln>
            <a:solidFill>
              <a:schemeClr val="accent3"/>
            </a:solidFill>
            <a:tailEnd type="triangle"/>
          </a:ln>
        </p:spPr>
        <p:style>
          <a:lnRef idx="2">
            <a:schemeClr val="dk1"/>
          </a:lnRef>
          <a:fillRef idx="0">
            <a:schemeClr val="dk1"/>
          </a:fillRef>
          <a:effectRef idx="1">
            <a:schemeClr val="dk1"/>
          </a:effectRef>
          <a:fontRef idx="minor">
            <a:schemeClr val="tx1"/>
          </a:fontRef>
        </p:style>
      </p:cxnSp>
      <p:cxnSp>
        <p:nvCxnSpPr>
          <p:cNvPr id="172" name="Straight Arrow Connector 171">
            <a:extLst>
              <a:ext uri="{FF2B5EF4-FFF2-40B4-BE49-F238E27FC236}">
                <a16:creationId xmlns:a16="http://schemas.microsoft.com/office/drawing/2014/main" id="{72433CC3-4205-DDFB-6A35-69320E0DD7D0}"/>
              </a:ext>
            </a:extLst>
          </p:cNvPr>
          <p:cNvCxnSpPr>
            <a:cxnSpLocks/>
          </p:cNvCxnSpPr>
          <p:nvPr/>
        </p:nvCxnSpPr>
        <p:spPr>
          <a:xfrm flipV="1">
            <a:off x="6635299" y="8385157"/>
            <a:ext cx="243797" cy="136090"/>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174" name="Straight Arrow Connector 173">
            <a:extLst>
              <a:ext uri="{FF2B5EF4-FFF2-40B4-BE49-F238E27FC236}">
                <a16:creationId xmlns:a16="http://schemas.microsoft.com/office/drawing/2014/main" id="{2CDC93B4-5E72-717E-F62A-EF0D940AB256}"/>
              </a:ext>
            </a:extLst>
          </p:cNvPr>
          <p:cNvCxnSpPr>
            <a:cxnSpLocks/>
          </p:cNvCxnSpPr>
          <p:nvPr/>
        </p:nvCxnSpPr>
        <p:spPr>
          <a:xfrm>
            <a:off x="2625278" y="8694506"/>
            <a:ext cx="587651" cy="2592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8" name="TextBox 177">
            <a:extLst>
              <a:ext uri="{FF2B5EF4-FFF2-40B4-BE49-F238E27FC236}">
                <a16:creationId xmlns:a16="http://schemas.microsoft.com/office/drawing/2014/main" id="{729BB2CB-4527-F14F-6D22-C9927216E235}"/>
              </a:ext>
            </a:extLst>
          </p:cNvPr>
          <p:cNvSpPr txBox="1">
            <a:spLocks/>
          </p:cNvSpPr>
          <p:nvPr/>
        </p:nvSpPr>
        <p:spPr>
          <a:xfrm>
            <a:off x="5134840" y="6283008"/>
            <a:ext cx="2420375" cy="769441"/>
          </a:xfrm>
          <a:prstGeom prst="rect">
            <a:avLst/>
          </a:prstGeom>
          <a:noFill/>
        </p:spPr>
        <p:txBody>
          <a:bodyPr wrap="square" rtlCol="0">
            <a:spAutoFit/>
          </a:bodyPr>
          <a:lstStyle/>
          <a:p>
            <a:pPr algn="ctr"/>
            <a:r>
              <a:rPr lang="en-US" sz="1100" b="1" dirty="0"/>
              <a:t>Financial Data Warehouse (FDW)</a:t>
            </a:r>
          </a:p>
          <a:p>
            <a:pPr algn="ctr"/>
            <a:r>
              <a:rPr lang="en-US" sz="1100" dirty="0"/>
              <a:t>A batch view of all updated data that predates the other databases, so is used for scripting.</a:t>
            </a:r>
          </a:p>
        </p:txBody>
      </p:sp>
      <p:cxnSp>
        <p:nvCxnSpPr>
          <p:cNvPr id="2" name="Straight Arrow Connector 1">
            <a:extLst>
              <a:ext uri="{FF2B5EF4-FFF2-40B4-BE49-F238E27FC236}">
                <a16:creationId xmlns:a16="http://schemas.microsoft.com/office/drawing/2014/main" id="{D5614530-D3D6-9DBB-864D-7A944029A4FF}"/>
              </a:ext>
            </a:extLst>
          </p:cNvPr>
          <p:cNvCxnSpPr>
            <a:cxnSpLocks/>
          </p:cNvCxnSpPr>
          <p:nvPr/>
        </p:nvCxnSpPr>
        <p:spPr>
          <a:xfrm flipV="1">
            <a:off x="4180072" y="6850937"/>
            <a:ext cx="1265070" cy="573363"/>
          </a:xfrm>
          <a:prstGeom prst="straightConnector1">
            <a:avLst/>
          </a:prstGeom>
          <a:ln>
            <a:solidFill>
              <a:schemeClr val="accent3"/>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2FEB4845-6327-8FC4-56AC-96FA88C801B7}"/>
              </a:ext>
            </a:extLst>
          </p:cNvPr>
          <p:cNvSpPr txBox="1">
            <a:spLocks/>
          </p:cNvSpPr>
          <p:nvPr/>
        </p:nvSpPr>
        <p:spPr>
          <a:xfrm>
            <a:off x="116923" y="6757959"/>
            <a:ext cx="5056402" cy="261610"/>
          </a:xfrm>
          <a:prstGeom prst="rect">
            <a:avLst/>
          </a:prstGeom>
          <a:noFill/>
        </p:spPr>
        <p:txBody>
          <a:bodyPr wrap="square" rtlCol="0">
            <a:spAutoFit/>
          </a:bodyPr>
          <a:lstStyle/>
          <a:p>
            <a:r>
              <a:rPr lang="en-US" sz="1100" i="1" dirty="0"/>
              <a:t>*copies of production used to troubleshoot scripts for changing values in prod</a:t>
            </a:r>
          </a:p>
        </p:txBody>
      </p:sp>
      <p:sp>
        <p:nvSpPr>
          <p:cNvPr id="30" name="Rectangle 29">
            <a:extLst>
              <a:ext uri="{FF2B5EF4-FFF2-40B4-BE49-F238E27FC236}">
                <a16:creationId xmlns:a16="http://schemas.microsoft.com/office/drawing/2014/main" id="{D2E11200-1316-B605-560A-7AC1294CEF27}"/>
              </a:ext>
            </a:extLst>
          </p:cNvPr>
          <p:cNvSpPr>
            <a:spLocks/>
          </p:cNvSpPr>
          <p:nvPr/>
        </p:nvSpPr>
        <p:spPr>
          <a:xfrm>
            <a:off x="5114557" y="8302905"/>
            <a:ext cx="1502953" cy="396789"/>
          </a:xfrm>
          <a:prstGeom prst="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60" b="1" dirty="0">
                <a:solidFill>
                  <a:schemeClr val="bg1"/>
                </a:solidFill>
              </a:rPr>
              <a:t>SQL/Python</a:t>
            </a:r>
          </a:p>
        </p:txBody>
      </p:sp>
      <p:sp>
        <p:nvSpPr>
          <p:cNvPr id="56" name="Rectangle 55">
            <a:extLst>
              <a:ext uri="{FF2B5EF4-FFF2-40B4-BE49-F238E27FC236}">
                <a16:creationId xmlns:a16="http://schemas.microsoft.com/office/drawing/2014/main" id="{9AA21961-8BF0-CF87-CA8E-6FB614FE5F61}"/>
              </a:ext>
            </a:extLst>
          </p:cNvPr>
          <p:cNvSpPr>
            <a:spLocks/>
          </p:cNvSpPr>
          <p:nvPr/>
        </p:nvSpPr>
        <p:spPr>
          <a:xfrm>
            <a:off x="3318290" y="9261954"/>
            <a:ext cx="1462014" cy="4875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60" b="1" dirty="0"/>
              <a:t>generated PDF reports</a:t>
            </a:r>
          </a:p>
        </p:txBody>
      </p:sp>
      <p:sp>
        <p:nvSpPr>
          <p:cNvPr id="72" name="TextBox 71">
            <a:extLst>
              <a:ext uri="{FF2B5EF4-FFF2-40B4-BE49-F238E27FC236}">
                <a16:creationId xmlns:a16="http://schemas.microsoft.com/office/drawing/2014/main" id="{EF564B34-1B2F-32DA-F68B-781CA2E33AD9}"/>
              </a:ext>
            </a:extLst>
          </p:cNvPr>
          <p:cNvSpPr txBox="1">
            <a:spLocks/>
          </p:cNvSpPr>
          <p:nvPr/>
        </p:nvSpPr>
        <p:spPr>
          <a:xfrm>
            <a:off x="132574" y="8969264"/>
            <a:ext cx="2980221" cy="430887"/>
          </a:xfrm>
          <a:prstGeom prst="rect">
            <a:avLst/>
          </a:prstGeom>
          <a:noFill/>
        </p:spPr>
        <p:txBody>
          <a:bodyPr wrap="square" rtlCol="0">
            <a:spAutoFit/>
          </a:bodyPr>
          <a:lstStyle/>
          <a:p>
            <a:r>
              <a:rPr lang="en-US" sz="1100" b="1" dirty="0">
                <a:solidFill>
                  <a:schemeClr val="accent3"/>
                </a:solidFill>
              </a:rPr>
              <a:t>Uses ODBC database connections to assess Oracle and Microsoft SQL databases</a:t>
            </a:r>
          </a:p>
        </p:txBody>
      </p:sp>
      <p:cxnSp>
        <p:nvCxnSpPr>
          <p:cNvPr id="75" name="Straight Arrow Connector 74">
            <a:extLst>
              <a:ext uri="{FF2B5EF4-FFF2-40B4-BE49-F238E27FC236}">
                <a16:creationId xmlns:a16="http://schemas.microsoft.com/office/drawing/2014/main" id="{E252E49D-5FB2-CC56-9610-E455FD6EBAC4}"/>
              </a:ext>
            </a:extLst>
          </p:cNvPr>
          <p:cNvCxnSpPr>
            <a:cxnSpLocks/>
          </p:cNvCxnSpPr>
          <p:nvPr/>
        </p:nvCxnSpPr>
        <p:spPr>
          <a:xfrm>
            <a:off x="3800616" y="8113743"/>
            <a:ext cx="92655" cy="61422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9" name="Straight Arrow Connector 78">
            <a:extLst>
              <a:ext uri="{FF2B5EF4-FFF2-40B4-BE49-F238E27FC236}">
                <a16:creationId xmlns:a16="http://schemas.microsoft.com/office/drawing/2014/main" id="{EE8CE6A0-302B-6C0F-4BC3-7A6C9F44CC64}"/>
              </a:ext>
            </a:extLst>
          </p:cNvPr>
          <p:cNvCxnSpPr>
            <a:cxnSpLocks/>
          </p:cNvCxnSpPr>
          <p:nvPr/>
        </p:nvCxnSpPr>
        <p:spPr>
          <a:xfrm>
            <a:off x="2610865" y="8789660"/>
            <a:ext cx="658023" cy="5013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1" name="Straight Arrow Connector 90">
            <a:extLst>
              <a:ext uri="{FF2B5EF4-FFF2-40B4-BE49-F238E27FC236}">
                <a16:creationId xmlns:a16="http://schemas.microsoft.com/office/drawing/2014/main" id="{64C1C7A3-AECB-6FC6-FAC9-E7D63CA5844D}"/>
              </a:ext>
            </a:extLst>
          </p:cNvPr>
          <p:cNvCxnSpPr>
            <a:cxnSpLocks/>
          </p:cNvCxnSpPr>
          <p:nvPr/>
        </p:nvCxnSpPr>
        <p:spPr>
          <a:xfrm>
            <a:off x="4756498" y="8936222"/>
            <a:ext cx="374381" cy="330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2" name="Rectangle 91">
            <a:extLst>
              <a:ext uri="{FF2B5EF4-FFF2-40B4-BE49-F238E27FC236}">
                <a16:creationId xmlns:a16="http://schemas.microsoft.com/office/drawing/2014/main" id="{EDFFEAD5-3472-D26D-0314-F51828ED7BB0}"/>
              </a:ext>
            </a:extLst>
          </p:cNvPr>
          <p:cNvSpPr>
            <a:spLocks/>
          </p:cNvSpPr>
          <p:nvPr/>
        </p:nvSpPr>
        <p:spPr>
          <a:xfrm>
            <a:off x="6910048" y="8024067"/>
            <a:ext cx="774398" cy="396789"/>
          </a:xfrm>
          <a:prstGeom prst="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60" b="1" dirty="0">
                <a:solidFill>
                  <a:schemeClr val="bg1"/>
                </a:solidFill>
              </a:rPr>
              <a:t>Test</a:t>
            </a:r>
          </a:p>
        </p:txBody>
      </p:sp>
      <p:sp>
        <p:nvSpPr>
          <p:cNvPr id="93" name="TextBox 92">
            <a:extLst>
              <a:ext uri="{FF2B5EF4-FFF2-40B4-BE49-F238E27FC236}">
                <a16:creationId xmlns:a16="http://schemas.microsoft.com/office/drawing/2014/main" id="{8E29DE1C-78A4-42D1-D438-66FF76A75874}"/>
              </a:ext>
            </a:extLst>
          </p:cNvPr>
          <p:cNvSpPr txBox="1">
            <a:spLocks/>
          </p:cNvSpPr>
          <p:nvPr/>
        </p:nvSpPr>
        <p:spPr>
          <a:xfrm>
            <a:off x="5050647" y="8707205"/>
            <a:ext cx="1683828" cy="769441"/>
          </a:xfrm>
          <a:prstGeom prst="rect">
            <a:avLst/>
          </a:prstGeom>
          <a:noFill/>
        </p:spPr>
        <p:txBody>
          <a:bodyPr wrap="square" rtlCol="0">
            <a:spAutoFit/>
          </a:bodyPr>
          <a:lstStyle/>
          <a:p>
            <a:r>
              <a:rPr lang="en-US" sz="1100" b="1" dirty="0">
                <a:solidFill>
                  <a:schemeClr val="accent2"/>
                </a:solidFill>
              </a:rPr>
              <a:t>Create SQL script (using python if helpful) that updates database using csv values</a:t>
            </a:r>
          </a:p>
        </p:txBody>
      </p:sp>
      <p:cxnSp>
        <p:nvCxnSpPr>
          <p:cNvPr id="95" name="Straight Arrow Connector 94">
            <a:extLst>
              <a:ext uri="{FF2B5EF4-FFF2-40B4-BE49-F238E27FC236}">
                <a16:creationId xmlns:a16="http://schemas.microsoft.com/office/drawing/2014/main" id="{B4A6A5F4-ED10-CC1B-DE5C-CA7FC0C72E75}"/>
              </a:ext>
            </a:extLst>
          </p:cNvPr>
          <p:cNvCxnSpPr>
            <a:cxnSpLocks/>
          </p:cNvCxnSpPr>
          <p:nvPr/>
        </p:nvCxnSpPr>
        <p:spPr>
          <a:xfrm flipH="1" flipV="1">
            <a:off x="7167032" y="7588486"/>
            <a:ext cx="219773" cy="424196"/>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sp>
        <p:nvSpPr>
          <p:cNvPr id="113" name="TextBox 112">
            <a:extLst>
              <a:ext uri="{FF2B5EF4-FFF2-40B4-BE49-F238E27FC236}">
                <a16:creationId xmlns:a16="http://schemas.microsoft.com/office/drawing/2014/main" id="{D9267D43-D981-6EDE-CA54-5714CEE4951E}"/>
              </a:ext>
            </a:extLst>
          </p:cNvPr>
          <p:cNvSpPr txBox="1">
            <a:spLocks/>
          </p:cNvSpPr>
          <p:nvPr/>
        </p:nvSpPr>
        <p:spPr>
          <a:xfrm>
            <a:off x="6762366" y="8453202"/>
            <a:ext cx="1083394" cy="1107996"/>
          </a:xfrm>
          <a:prstGeom prst="rect">
            <a:avLst/>
          </a:prstGeom>
          <a:noFill/>
        </p:spPr>
        <p:txBody>
          <a:bodyPr wrap="square" rtlCol="0">
            <a:spAutoFit/>
          </a:bodyPr>
          <a:lstStyle/>
          <a:p>
            <a:r>
              <a:rPr lang="en-US" sz="1100" b="1" dirty="0">
                <a:solidFill>
                  <a:schemeClr val="accent2"/>
                </a:solidFill>
              </a:rPr>
              <a:t>Run SQL script in Test &amp; Sandbox and ensure results are as expected</a:t>
            </a:r>
          </a:p>
        </p:txBody>
      </p:sp>
    </p:spTree>
    <p:extLst>
      <p:ext uri="{BB962C8B-B14F-4D97-AF65-F5344CB8AC3E}">
        <p14:creationId xmlns:p14="http://schemas.microsoft.com/office/powerpoint/2010/main" val="1656784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348</TotalTime>
  <Words>390</Words>
  <Application>Microsoft Office PowerPoint</Application>
  <PresentationFormat>Custom</PresentationFormat>
  <Paragraphs>53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Boyd, Claire</dc:creator>
  <cp:lastModifiedBy>Boyd, Claire</cp:lastModifiedBy>
  <cp:revision>93</cp:revision>
  <dcterms:created xsi:type="dcterms:W3CDTF">2024-10-17T16:30:22Z</dcterms:created>
  <dcterms:modified xsi:type="dcterms:W3CDTF">2025-01-07T21:09:33Z</dcterms:modified>
</cp:coreProperties>
</file>