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1"/>
  </p:sldMasterIdLst>
  <p:notesMasterIdLst>
    <p:notesMasterId r:id="rId30"/>
  </p:notesMasterIdLst>
  <p:sldIdLst>
    <p:sldId id="265" r:id="rId2"/>
    <p:sldId id="257" r:id="rId3"/>
    <p:sldId id="305" r:id="rId4"/>
    <p:sldId id="259" r:id="rId5"/>
    <p:sldId id="260" r:id="rId6"/>
    <p:sldId id="321" r:id="rId7"/>
    <p:sldId id="307" r:id="rId8"/>
    <p:sldId id="308" r:id="rId9"/>
    <p:sldId id="306" r:id="rId10"/>
    <p:sldId id="317" r:id="rId11"/>
    <p:sldId id="309" r:id="rId12"/>
    <p:sldId id="310" r:id="rId13"/>
    <p:sldId id="311" r:id="rId14"/>
    <p:sldId id="314" r:id="rId15"/>
    <p:sldId id="315" r:id="rId16"/>
    <p:sldId id="318" r:id="rId17"/>
    <p:sldId id="312" r:id="rId18"/>
    <p:sldId id="323" r:id="rId19"/>
    <p:sldId id="320" r:id="rId20"/>
    <p:sldId id="319" r:id="rId21"/>
    <p:sldId id="316" r:id="rId22"/>
    <p:sldId id="313" r:id="rId23"/>
    <p:sldId id="322" r:id="rId24"/>
    <p:sldId id="325" r:id="rId25"/>
    <p:sldId id="324" r:id="rId26"/>
    <p:sldId id="298" r:id="rId27"/>
    <p:sldId id="300" r:id="rId28"/>
    <p:sldId id="3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4C8"/>
    <a:srgbClr val="3366CC"/>
    <a:srgbClr val="FF9900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 autoAdjust="0"/>
    <p:restoredTop sz="88831" autoAdjust="0"/>
  </p:normalViewPr>
  <p:slideViewPr>
    <p:cSldViewPr snapToGrid="0">
      <p:cViewPr varScale="1">
        <p:scale>
          <a:sx n="102" d="100"/>
          <a:sy n="102" d="100"/>
        </p:scale>
        <p:origin x="13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6F1E-0B03-4999-BA06-1367F327192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BBAA-934F-4C79-B419-8358D5DE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8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9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4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BBAA-934F-4C79-B419-8358D5DE2D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ycdotnet/CodeCamp2019" TargetMode="External"/><Relationship Id="rId3" Type="http://schemas.openxmlformats.org/officeDocument/2006/relationships/hyperlink" Target="https://developers.google.com/protocol-buffers/" TargetMode="External"/><Relationship Id="rId7" Type="http://schemas.openxmlformats.org/officeDocument/2006/relationships/hyperlink" Target="https://github.com/namely/docker-proto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pc/grpc-dotnet" TargetMode="Externa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developers.google.com/protocol-buffers/docs/sty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2907"/>
            <a:ext cx="10772775" cy="1658198"/>
          </a:xfrm>
        </p:spPr>
        <p:txBody>
          <a:bodyPr/>
          <a:lstStyle/>
          <a:p>
            <a:pPr algn="ctr"/>
            <a:r>
              <a:rPr lang="en-US" b="1" dirty="0"/>
              <a:t>Protocol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517330" y="1840778"/>
            <a:ext cx="11395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Similar job to JSON, but:</a:t>
            </a:r>
          </a:p>
          <a:p>
            <a:pPr algn="ctr"/>
            <a:r>
              <a:rPr lang="en-US" sz="4800" dirty="0"/>
              <a:t>Efficient (space and time) binary format</a:t>
            </a:r>
          </a:p>
          <a:p>
            <a:pPr algn="ctr"/>
            <a:r>
              <a:rPr lang="en-US" sz="4800" dirty="0"/>
              <a:t>Strongly-typed*</a:t>
            </a:r>
          </a:p>
          <a:p>
            <a:pPr algn="ctr"/>
            <a:r>
              <a:rPr lang="en-US" sz="4800" dirty="0"/>
              <a:t>Established schema evolution rules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*types not included with serialized messages</a:t>
            </a:r>
          </a:p>
        </p:txBody>
      </p:sp>
    </p:spTree>
    <p:extLst>
      <p:ext uri="{BB962C8B-B14F-4D97-AF65-F5344CB8AC3E}">
        <p14:creationId xmlns:p14="http://schemas.microsoft.com/office/powerpoint/2010/main" val="10954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74246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Language Neutral?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2243471"/>
            <a:ext cx="10597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Implementations of </a:t>
            </a:r>
            <a:r>
              <a:rPr lang="en-US" sz="4800" dirty="0" err="1"/>
              <a:t>protobuf</a:t>
            </a:r>
            <a:r>
              <a:rPr lang="en-US" sz="4800" dirty="0"/>
              <a:t> in many popular languages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Downside: lowest common denominator</a:t>
            </a:r>
          </a:p>
          <a:p>
            <a:pPr algn="ctr"/>
            <a:r>
              <a:rPr lang="en-US" sz="4800" dirty="0"/>
              <a:t>Upside: forced simplicity</a:t>
            </a:r>
          </a:p>
        </p:txBody>
      </p:sp>
    </p:spTree>
    <p:extLst>
      <p:ext uri="{BB962C8B-B14F-4D97-AF65-F5344CB8AC3E}">
        <p14:creationId xmlns:p14="http://schemas.microsoft.com/office/powerpoint/2010/main" val="35228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74246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Platform Neutral?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2011558"/>
            <a:ext cx="105974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OS / Any </a:t>
            </a:r>
            <a:r>
              <a:rPr lang="en-US" sz="4800" dirty="0" err="1"/>
              <a:t>bitness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Any performance level</a:t>
            </a:r>
          </a:p>
          <a:p>
            <a:pPr algn="ctr"/>
            <a:r>
              <a:rPr lang="en-US" sz="3200" dirty="0"/>
              <a:t>Efficient binary protocol – cheap to serialize/deserialize</a:t>
            </a:r>
          </a:p>
        </p:txBody>
      </p:sp>
    </p:spTree>
    <p:extLst>
      <p:ext uri="{BB962C8B-B14F-4D97-AF65-F5344CB8AC3E}">
        <p14:creationId xmlns:p14="http://schemas.microsoft.com/office/powerpoint/2010/main" val="34020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74246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Extensible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2011558"/>
            <a:ext cx="10597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Reflection on Metadata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Language-specific ergonomics</a:t>
            </a:r>
          </a:p>
        </p:txBody>
      </p:sp>
    </p:spTree>
    <p:extLst>
      <p:ext uri="{BB962C8B-B14F-4D97-AF65-F5344CB8AC3E}">
        <p14:creationId xmlns:p14="http://schemas.microsoft.com/office/powerpoint/2010/main" val="10992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74246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Structured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1680253"/>
            <a:ext cx="10597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Strongly-typed Services and Messages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Fundamental data types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Well-known types (dates, money, etc.)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Encourages backward and forward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3816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A5DCD-782A-4E4B-8E31-C37708F415F0}"/>
              </a:ext>
            </a:extLst>
          </p:cNvPr>
          <p:cNvSpPr txBox="1"/>
          <p:nvPr/>
        </p:nvSpPr>
        <p:spPr>
          <a:xfrm>
            <a:off x="384314" y="2299252"/>
            <a:ext cx="11217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solidFill>
                  <a:schemeClr val="bg1"/>
                </a:solidFill>
              </a:rPr>
              <a:t>Protobuf</a:t>
            </a:r>
            <a:r>
              <a:rPr lang="en-US" sz="8800" dirty="0">
                <a:solidFill>
                  <a:schemeClr val="bg1"/>
                </a:solidFill>
              </a:rPr>
              <a:t> &amp; Serialization Demo</a:t>
            </a:r>
          </a:p>
        </p:txBody>
      </p:sp>
    </p:spTree>
    <p:extLst>
      <p:ext uri="{BB962C8B-B14F-4D97-AF65-F5344CB8AC3E}">
        <p14:creationId xmlns:p14="http://schemas.microsoft.com/office/powerpoint/2010/main" val="28180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E400-B898-4500-B493-ECF1390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50" y="260993"/>
            <a:ext cx="10772775" cy="1658198"/>
          </a:xfrm>
        </p:spPr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Minified 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31A59-D457-4C59-B33A-E63898A1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71" y="3600799"/>
            <a:ext cx="7629581" cy="266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8CFD0-3C7A-4186-A74A-977CCA52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60" y="1790602"/>
            <a:ext cx="6238921" cy="257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F1616-84C2-452A-9BE0-A323F6B9F027}"/>
              </a:ext>
            </a:extLst>
          </p:cNvPr>
          <p:cNvSpPr txBox="1"/>
          <p:nvPr/>
        </p:nvSpPr>
        <p:spPr>
          <a:xfrm>
            <a:off x="2215868" y="2047779"/>
            <a:ext cx="7497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31 bytes – not really readable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C071D-9B64-4461-82F7-10DA7B326D5B}"/>
              </a:ext>
            </a:extLst>
          </p:cNvPr>
          <p:cNvSpPr txBox="1"/>
          <p:nvPr/>
        </p:nvSpPr>
        <p:spPr>
          <a:xfrm>
            <a:off x="2553332" y="3833455"/>
            <a:ext cx="6341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46 bytes – semi-readable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CF452-0E09-493D-A9A0-12B232F4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97" y="5208887"/>
            <a:ext cx="10933043" cy="317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897385-DB1C-4ECE-8A6F-F117163F24F9}"/>
              </a:ext>
            </a:extLst>
          </p:cNvPr>
          <p:cNvSpPr txBox="1"/>
          <p:nvPr/>
        </p:nvSpPr>
        <p:spPr>
          <a:xfrm>
            <a:off x="2615656" y="5446864"/>
            <a:ext cx="6278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78 bytes – very-readable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91909-3F84-4AA2-894F-99A85C7493A9}"/>
              </a:ext>
            </a:extLst>
          </p:cNvPr>
          <p:cNvSpPr txBox="1"/>
          <p:nvPr/>
        </p:nvSpPr>
        <p:spPr>
          <a:xfrm>
            <a:off x="10079321" y="3600799"/>
            <a:ext cx="149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42% Savings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A234E-907B-427D-BFA9-29D334E6D294}"/>
              </a:ext>
            </a:extLst>
          </p:cNvPr>
          <p:cNvSpPr txBox="1"/>
          <p:nvPr/>
        </p:nvSpPr>
        <p:spPr>
          <a:xfrm>
            <a:off x="10079321" y="1787639"/>
            <a:ext cx="149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60% Savings</a:t>
            </a:r>
          </a:p>
        </p:txBody>
      </p:sp>
    </p:spTree>
    <p:extLst>
      <p:ext uri="{BB962C8B-B14F-4D97-AF65-F5344CB8AC3E}">
        <p14:creationId xmlns:p14="http://schemas.microsoft.com/office/powerpoint/2010/main" val="14292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E400-B898-4500-B493-ECF13902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&amp; </a:t>
            </a: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1DAC-C1AA-4C8F-9670-3598CAE5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HTTP/2-based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Well-understood</a:t>
            </a:r>
          </a:p>
          <a:p>
            <a:pPr lvl="1"/>
            <a:r>
              <a:rPr lang="en-US" dirty="0"/>
              <a:t>Headers, Trailers</a:t>
            </a:r>
          </a:p>
          <a:p>
            <a:pPr lvl="1"/>
            <a:r>
              <a:rPr lang="en-US" dirty="0"/>
              <a:t>Request/Response, Bi-directional Streaming</a:t>
            </a:r>
          </a:p>
          <a:p>
            <a:r>
              <a:rPr lang="en-US" dirty="0" err="1"/>
              <a:t>Protobuf</a:t>
            </a:r>
            <a:endParaRPr lang="en-US" dirty="0"/>
          </a:p>
          <a:p>
            <a:pPr lvl="1"/>
            <a:r>
              <a:rPr lang="en-US" dirty="0"/>
              <a:t>Efficient binary protocol</a:t>
            </a:r>
          </a:p>
          <a:p>
            <a:pPr lvl="1"/>
            <a:r>
              <a:rPr lang="en-US" dirty="0"/>
              <a:t>Any platform</a:t>
            </a:r>
          </a:p>
          <a:p>
            <a:pPr lvl="1"/>
            <a:r>
              <a:rPr lang="en-US" dirty="0"/>
              <a:t>Structured and forward and backward compatible</a:t>
            </a:r>
          </a:p>
        </p:txBody>
      </p:sp>
    </p:spTree>
    <p:extLst>
      <p:ext uri="{BB962C8B-B14F-4D97-AF65-F5344CB8AC3E}">
        <p14:creationId xmlns:p14="http://schemas.microsoft.com/office/powerpoint/2010/main" val="104841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A5DCD-782A-4E4B-8E31-C37708F415F0}"/>
              </a:ext>
            </a:extLst>
          </p:cNvPr>
          <p:cNvSpPr txBox="1"/>
          <p:nvPr/>
        </p:nvSpPr>
        <p:spPr>
          <a:xfrm>
            <a:off x="384314" y="2299252"/>
            <a:ext cx="11217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solidFill>
                  <a:schemeClr val="bg1"/>
                </a:solidFill>
              </a:rPr>
              <a:t>gRPC</a:t>
            </a:r>
            <a:r>
              <a:rPr lang="en-US" sz="8800" dirty="0">
                <a:solidFill>
                  <a:schemeClr val="bg1"/>
                </a:solidFill>
              </a:rPr>
              <a:t> Service and Client Demo</a:t>
            </a:r>
          </a:p>
        </p:txBody>
      </p:sp>
    </p:spTree>
    <p:extLst>
      <p:ext uri="{BB962C8B-B14F-4D97-AF65-F5344CB8AC3E}">
        <p14:creationId xmlns:p14="http://schemas.microsoft.com/office/powerpoint/2010/main" val="398547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E400-B898-4500-B493-ECF1390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48351"/>
            <a:ext cx="10772775" cy="1658198"/>
          </a:xfrm>
        </p:spPr>
        <p:txBody>
          <a:bodyPr/>
          <a:lstStyle/>
          <a:p>
            <a:r>
              <a:rPr lang="en-US" dirty="0" err="1"/>
              <a:t>Protorepo</a:t>
            </a:r>
            <a:r>
              <a:rPr lang="en-US" dirty="0"/>
              <a:t>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1DAC-C1AA-4C8F-9670-3598CAE5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640619"/>
            <a:ext cx="10753725" cy="4793311"/>
          </a:xfrm>
        </p:spPr>
        <p:txBody>
          <a:bodyPr>
            <a:normAutofit/>
          </a:bodyPr>
          <a:lstStyle/>
          <a:p>
            <a:r>
              <a:rPr lang="en-US" sz="2800" dirty="0"/>
              <a:t>Establish a single repository for all protos.</a:t>
            </a:r>
          </a:p>
          <a:p>
            <a:r>
              <a:rPr lang="en-US" sz="2800" dirty="0"/>
              <a:t>Make a folder per service with </a:t>
            </a:r>
            <a:r>
              <a:rPr lang="en-US" sz="2800" dirty="0" err="1"/>
              <a:t>service.proto</a:t>
            </a:r>
            <a:r>
              <a:rPr lang="en-US" sz="2800" dirty="0"/>
              <a:t>; feel free to use additional proto files.</a:t>
            </a:r>
          </a:p>
          <a:p>
            <a:r>
              <a:rPr lang="en-US" sz="2800" dirty="0"/>
              <a:t>All code bases with protos have </a:t>
            </a:r>
            <a:r>
              <a:rPr lang="en-US" sz="2800" dirty="0" err="1"/>
              <a:t>protorepo</a:t>
            </a:r>
            <a:r>
              <a:rPr lang="en-US" sz="2800" dirty="0"/>
              <a:t> as submodule.</a:t>
            </a:r>
          </a:p>
          <a:p>
            <a:r>
              <a:rPr lang="en-US" sz="2800" dirty="0"/>
              <a:t>Don’t mix messages between services; when absolutely required, use a shared or well-known message folder.</a:t>
            </a:r>
          </a:p>
          <a:p>
            <a:r>
              <a:rPr lang="en-US" sz="2800" dirty="0"/>
              <a:t>Use the well-known types when available.</a:t>
            </a:r>
          </a:p>
          <a:p>
            <a:r>
              <a:rPr lang="en-US" sz="2800" dirty="0"/>
              <a:t>UUIDs are strings – sorry.  Be sure to always make them lower-case.</a:t>
            </a:r>
          </a:p>
        </p:txBody>
      </p:sp>
    </p:spTree>
    <p:extLst>
      <p:ext uri="{BB962C8B-B14F-4D97-AF65-F5344CB8AC3E}">
        <p14:creationId xmlns:p14="http://schemas.microsoft.com/office/powerpoint/2010/main" val="34463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FB61-2254-440B-8870-3BD4DB0A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50" y="770467"/>
            <a:ext cx="11350304" cy="3352800"/>
          </a:xfrm>
        </p:spPr>
        <p:txBody>
          <a:bodyPr/>
          <a:lstStyle/>
          <a:p>
            <a:r>
              <a:rPr lang="en-US" sz="7600" dirty="0" err="1"/>
              <a:t>gRPC</a:t>
            </a:r>
            <a:r>
              <a:rPr lang="en-US" sz="7600" dirty="0"/>
              <a:t> with .NET in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AE8FC-048F-4365-A161-8D408B03D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50" y="4206876"/>
            <a:ext cx="9383985" cy="2210702"/>
          </a:xfrm>
        </p:spPr>
        <p:txBody>
          <a:bodyPr>
            <a:normAutofit/>
          </a:bodyPr>
          <a:lstStyle/>
          <a:p>
            <a:r>
              <a:rPr lang="en-US" sz="4000" dirty="0"/>
              <a:t>How Namely uses </a:t>
            </a:r>
            <a:r>
              <a:rPr lang="en-US" sz="4000" dirty="0" err="1"/>
              <a:t>gRPC</a:t>
            </a:r>
            <a:r>
              <a:rPr lang="en-US" sz="4000" dirty="0"/>
              <a:t> with .NET</a:t>
            </a:r>
          </a:p>
          <a:p>
            <a:r>
              <a:rPr lang="en-US" sz="4000" dirty="0"/>
              <a:t>Steve Ognibene</a:t>
            </a:r>
          </a:p>
          <a:p>
            <a:r>
              <a:rPr lang="en-US" sz="4000" dirty="0" err="1"/>
              <a:t>CodeCamp</a:t>
            </a:r>
            <a:r>
              <a:rPr lang="en-US" sz="4000" dirty="0"/>
              <a:t> NYC 2019</a:t>
            </a:r>
          </a:p>
        </p:txBody>
      </p:sp>
    </p:spTree>
    <p:extLst>
      <p:ext uri="{BB962C8B-B14F-4D97-AF65-F5344CB8AC3E}">
        <p14:creationId xmlns:p14="http://schemas.microsoft.com/office/powerpoint/2010/main" val="507330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E400-B898-4500-B493-ECF1390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48351"/>
            <a:ext cx="10772775" cy="1658198"/>
          </a:xfrm>
        </p:spPr>
        <p:txBody>
          <a:bodyPr/>
          <a:lstStyle/>
          <a:p>
            <a:r>
              <a:rPr lang="en-US" dirty="0" err="1"/>
              <a:t>Protorepo</a:t>
            </a:r>
            <a:r>
              <a:rPr lang="en-US" dirty="0"/>
              <a:t> Recommendations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1DAC-C1AA-4C8F-9670-3598CAE5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640619"/>
            <a:ext cx="10753725" cy="4793311"/>
          </a:xfrm>
        </p:spPr>
        <p:txBody>
          <a:bodyPr>
            <a:normAutofit/>
          </a:bodyPr>
          <a:lstStyle/>
          <a:p>
            <a:r>
              <a:rPr lang="en-US" sz="2800" dirty="0"/>
              <a:t>Don’t check in your compiled protos.  (.</a:t>
            </a:r>
            <a:r>
              <a:rPr lang="en-US" sz="2800" dirty="0" err="1"/>
              <a:t>gitignore</a:t>
            </a:r>
            <a:r>
              <a:rPr lang="en-US" sz="2800" dirty="0"/>
              <a:t>, etc.)</a:t>
            </a:r>
          </a:p>
          <a:p>
            <a:r>
              <a:rPr lang="en-US" sz="2800" dirty="0"/>
              <a:t>Building the protos required for a service should be one command and documented in the repository readme.</a:t>
            </a:r>
          </a:p>
          <a:p>
            <a:r>
              <a:rPr lang="en-US" sz="2800" dirty="0"/>
              <a:t>Pick and choose what your service needs – don’t just compile *.proto.</a:t>
            </a:r>
          </a:p>
          <a:p>
            <a:r>
              <a:rPr lang="en-US" sz="2800" dirty="0"/>
              <a:t>Document with lots of comments!!!  No more valuable PR than comments in </a:t>
            </a:r>
            <a:r>
              <a:rPr lang="en-US" sz="2800" dirty="0" err="1"/>
              <a:t>protorepo</a:t>
            </a:r>
            <a:r>
              <a:rPr lang="en-US" sz="2800" dirty="0"/>
              <a:t>.</a:t>
            </a:r>
          </a:p>
          <a:p>
            <a:r>
              <a:rPr lang="en-US" sz="2800" dirty="0"/>
              <a:t>Be mindful of forward- and backward-compatibility</a:t>
            </a:r>
          </a:p>
          <a:p>
            <a:r>
              <a:rPr lang="en-US" sz="2800" dirty="0"/>
              <a:t>Use [deprecated] tags.</a:t>
            </a:r>
          </a:p>
          <a:p>
            <a:r>
              <a:rPr lang="en-US" sz="2800" dirty="0"/>
              <a:t>Use “.internal” packages for app-specific serialized protos.</a:t>
            </a:r>
          </a:p>
        </p:txBody>
      </p:sp>
    </p:spTree>
    <p:extLst>
      <p:ext uri="{BB962C8B-B14F-4D97-AF65-F5344CB8AC3E}">
        <p14:creationId xmlns:p14="http://schemas.microsoft.com/office/powerpoint/2010/main" val="14205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E400-B898-4500-B493-ECF13902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1DAC-C1AA-4C8F-9670-3598CAE5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Numbered fields</a:t>
            </a:r>
          </a:p>
          <a:p>
            <a:r>
              <a:rPr lang="en-US" dirty="0"/>
              <a:t>Simple data types</a:t>
            </a:r>
          </a:p>
          <a:p>
            <a:r>
              <a:rPr lang="en-US" dirty="0"/>
              <a:t>All fields are optional</a:t>
            </a:r>
          </a:p>
          <a:p>
            <a:r>
              <a:rPr lang="en-US" dirty="0"/>
              <a:t>Use comments liberally</a:t>
            </a:r>
          </a:p>
          <a:p>
            <a:r>
              <a:rPr lang="en-US" dirty="0"/>
              <a:t>Message names should be CamelCase</a:t>
            </a:r>
          </a:p>
          <a:p>
            <a:r>
              <a:rPr lang="en-US" dirty="0" err="1"/>
              <a:t>Enum</a:t>
            </a:r>
            <a:r>
              <a:rPr lang="en-US" dirty="0"/>
              <a:t> cases have the </a:t>
            </a:r>
            <a:r>
              <a:rPr lang="en-US" dirty="0" err="1"/>
              <a:t>enum</a:t>
            </a:r>
            <a:r>
              <a:rPr lang="en-US" dirty="0"/>
              <a:t> name at start in ALL_CAPS_WITH_UNDERSCORE.  Zero should be UNSPECIFIED.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72" y="201359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Error handling in </a:t>
            </a:r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CA58B-6C48-4B8C-B6A5-49651157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17" y="1524000"/>
            <a:ext cx="8423035" cy="5001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E8989F-F566-480A-BDC4-DDF670A3D0B2}"/>
              </a:ext>
            </a:extLst>
          </p:cNvPr>
          <p:cNvSpPr/>
          <p:nvPr/>
        </p:nvSpPr>
        <p:spPr>
          <a:xfrm>
            <a:off x="8024191" y="1908313"/>
            <a:ext cx="2279374" cy="27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22540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Interceptors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657224" y="1395333"/>
            <a:ext cx="10597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Middleware that affect how:</a:t>
            </a:r>
          </a:p>
          <a:p>
            <a:pPr algn="ctr"/>
            <a:r>
              <a:rPr lang="en-US" sz="4800" dirty="0"/>
              <a:t>Servers handle incoming requests</a:t>
            </a:r>
          </a:p>
          <a:p>
            <a:pPr algn="ctr"/>
            <a:r>
              <a:rPr lang="en-US" sz="4800" dirty="0"/>
              <a:t>Clients handle outgoing 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ED78F-7DFF-4EB2-8D1B-77B22DA5A0BA}"/>
              </a:ext>
            </a:extLst>
          </p:cNvPr>
          <p:cNvSpPr txBox="1"/>
          <p:nvPr/>
        </p:nvSpPr>
        <p:spPr>
          <a:xfrm>
            <a:off x="1656522" y="3792851"/>
            <a:ext cx="9952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Auth Injecting interceptor (“s”)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Context propagation &amp; Header-forwarding interceptors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Instrumenting/tracing interceptors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Retrying interceptors</a:t>
            </a:r>
          </a:p>
        </p:txBody>
      </p:sp>
    </p:spTree>
    <p:extLst>
      <p:ext uri="{BB962C8B-B14F-4D97-AF65-F5344CB8AC3E}">
        <p14:creationId xmlns:p14="http://schemas.microsoft.com/office/powerpoint/2010/main" val="3539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22540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Integration with ASP.NET Core 3.0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797257" y="2183838"/>
            <a:ext cx="10597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With .NET Core 3.0, there is a new native </a:t>
            </a:r>
            <a:r>
              <a:rPr lang="en-US" sz="4800" dirty="0" err="1"/>
              <a:t>gRPC</a:t>
            </a:r>
            <a:r>
              <a:rPr lang="en-US" sz="4800" dirty="0"/>
              <a:t>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7EC1-98BB-42EC-888F-D09A6E663B8F}"/>
              </a:ext>
            </a:extLst>
          </p:cNvPr>
          <p:cNvSpPr txBox="1"/>
          <p:nvPr/>
        </p:nvSpPr>
        <p:spPr>
          <a:xfrm>
            <a:off x="744868" y="4377072"/>
            <a:ext cx="10597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Worth investigating if you’re new to </a:t>
            </a:r>
            <a:r>
              <a:rPr lang="en-US" sz="4800" dirty="0" err="1"/>
              <a:t>gRPC</a:t>
            </a:r>
            <a:r>
              <a:rPr lang="en-US" sz="4800" dirty="0"/>
              <a:t> and are very familiar with </a:t>
            </a:r>
            <a:r>
              <a:rPr lang="en-US" sz="4800" dirty="0" err="1"/>
              <a:t>WebAPI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801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A5DCD-782A-4E4B-8E31-C37708F415F0}"/>
              </a:ext>
            </a:extLst>
          </p:cNvPr>
          <p:cNvSpPr txBox="1"/>
          <p:nvPr/>
        </p:nvSpPr>
        <p:spPr>
          <a:xfrm>
            <a:off x="384314" y="2299252"/>
            <a:ext cx="11217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.NET Core 3.0 </a:t>
            </a:r>
            <a:r>
              <a:rPr lang="en-US" sz="8800" dirty="0" err="1">
                <a:solidFill>
                  <a:schemeClr val="bg1"/>
                </a:solidFill>
              </a:rPr>
              <a:t>gRPC</a:t>
            </a:r>
            <a:endParaRPr lang="en-US" sz="8800" dirty="0">
              <a:solidFill>
                <a:schemeClr val="bg1"/>
              </a:solidFill>
            </a:endParaRPr>
          </a:p>
          <a:p>
            <a:pPr algn="ctr"/>
            <a:r>
              <a:rPr lang="en-US" sz="88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643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0D8C-3A70-48AF-9DDB-B43D28FB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5A29-3C3C-41EA-A5C8-1E2F4171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103659"/>
          </a:xfrm>
        </p:spPr>
        <p:txBody>
          <a:bodyPr>
            <a:normAutofit/>
          </a:bodyPr>
          <a:lstStyle/>
          <a:p>
            <a:r>
              <a:rPr lang="en-US" sz="2800" dirty="0" err="1"/>
              <a:t>gRPC</a:t>
            </a:r>
            <a:r>
              <a:rPr lang="en-US" sz="2800" dirty="0"/>
              <a:t> is: Super fast</a:t>
            </a:r>
          </a:p>
          <a:p>
            <a:pPr lvl="5"/>
            <a:r>
              <a:rPr lang="en-US" sz="2800" dirty="0"/>
              <a:t> Strongly typed</a:t>
            </a:r>
          </a:p>
          <a:p>
            <a:pPr lvl="5"/>
            <a:r>
              <a:rPr lang="en-US" sz="2800" dirty="0"/>
              <a:t> Space efficient – memory, storage, bandwidth</a:t>
            </a:r>
          </a:p>
          <a:p>
            <a:pPr lvl="5"/>
            <a:r>
              <a:rPr lang="en-US" sz="2800" dirty="0"/>
              <a:t> Standards-based – </a:t>
            </a:r>
            <a:r>
              <a:rPr lang="en-US" sz="2800" dirty="0" err="1"/>
              <a:t>protobuf</a:t>
            </a:r>
            <a:r>
              <a:rPr lang="en-US" sz="2800" dirty="0"/>
              <a:t>, HTTP/2</a:t>
            </a:r>
          </a:p>
          <a:p>
            <a:pPr lvl="5"/>
            <a:r>
              <a:rPr lang="en-US" sz="2800" dirty="0"/>
              <a:t> Flexible – interceptors, forward and backward compatibility,</a:t>
            </a:r>
          </a:p>
          <a:p>
            <a:pPr lvl="5"/>
            <a:r>
              <a:rPr lang="en-US" sz="2800" dirty="0"/>
              <a:t>    multi-platform, multi-language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EA94B-CC55-4BB0-ABC8-60726301C13E}"/>
              </a:ext>
            </a:extLst>
          </p:cNvPr>
          <p:cNvSpPr txBox="1"/>
          <p:nvPr/>
        </p:nvSpPr>
        <p:spPr>
          <a:xfrm>
            <a:off x="577712" y="5042175"/>
            <a:ext cx="11309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B4C8"/>
                </a:solidFill>
              </a:rPr>
              <a:t>Microsoft is taking </a:t>
            </a:r>
            <a:r>
              <a:rPr lang="en-US" sz="3600" dirty="0" err="1">
                <a:solidFill>
                  <a:srgbClr val="50B4C8"/>
                </a:solidFill>
              </a:rPr>
              <a:t>gRPC</a:t>
            </a:r>
            <a:r>
              <a:rPr lang="en-US" sz="3600" dirty="0">
                <a:solidFill>
                  <a:srgbClr val="50B4C8"/>
                </a:solidFill>
              </a:rPr>
              <a:t> seriously.  Worth investigating if you’re all-in on microservices and the above appeals to you.</a:t>
            </a:r>
          </a:p>
          <a:p>
            <a:pPr algn="ctr"/>
            <a:endParaRPr lang="en-US" sz="3600" dirty="0">
              <a:solidFill>
                <a:srgbClr val="50B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F4848-12A3-4934-9CC9-D5A568C12C1B}"/>
              </a:ext>
            </a:extLst>
          </p:cNvPr>
          <p:cNvSpPr txBox="1"/>
          <p:nvPr/>
        </p:nvSpPr>
        <p:spPr>
          <a:xfrm>
            <a:off x="2085254" y="1213009"/>
            <a:ext cx="80214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62C1F-90BD-47CB-9621-3843850C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3" y="3956934"/>
            <a:ext cx="6247064" cy="20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3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AF8-6966-445A-A5D5-872D2EFF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DCA2-1BF7-4AAB-A52A-9959C1E2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https://developers.google.com/protocol-buffers/</a:t>
            </a:r>
            <a:endParaRPr lang="en-US" dirty="0"/>
          </a:p>
          <a:p>
            <a:r>
              <a:rPr lang="en-US" dirty="0">
                <a:hlinkClick r:id="rId4"/>
              </a:rPr>
              <a:t>https://developers.google.com/protocol-buffers/docs/style</a:t>
            </a:r>
            <a:endParaRPr lang="en-US" dirty="0"/>
          </a:p>
          <a:p>
            <a:r>
              <a:rPr lang="en-US" dirty="0">
                <a:hlinkClick r:id="rId5"/>
              </a:rPr>
              <a:t>https://grpc.io/</a:t>
            </a:r>
            <a:endParaRPr lang="en-US" dirty="0"/>
          </a:p>
          <a:p>
            <a:r>
              <a:rPr lang="en-US" dirty="0">
                <a:hlinkClick r:id="rId6"/>
              </a:rPr>
              <a:t>https://github.com/grpc/grpc-dotnet</a:t>
            </a:r>
            <a:endParaRPr lang="en-US" dirty="0"/>
          </a:p>
          <a:p>
            <a:r>
              <a:rPr lang="en-US" dirty="0">
                <a:hlinkClick r:id="rId7"/>
              </a:rPr>
              <a:t>https://github.com/namely/docker-protoc</a:t>
            </a:r>
            <a:endParaRPr lang="en-US" dirty="0"/>
          </a:p>
          <a:p>
            <a:r>
              <a:rPr lang="en-US" dirty="0">
                <a:hlinkClick r:id="rId8"/>
              </a:rPr>
              <a:t>https://github.com/nycdotnet/CodeCamp2019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04D42-FCAC-447A-B57E-FF5E1B2C8750}"/>
              </a:ext>
            </a:extLst>
          </p:cNvPr>
          <p:cNvSpPr txBox="1"/>
          <p:nvPr/>
        </p:nvSpPr>
        <p:spPr>
          <a:xfrm>
            <a:off x="629478" y="357808"/>
            <a:ext cx="108535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B4C8"/>
                </a:solidFill>
              </a:rPr>
              <a:t>Who has used JSON in production?</a:t>
            </a:r>
          </a:p>
          <a:p>
            <a:endParaRPr lang="en-US" sz="5400" dirty="0">
              <a:solidFill>
                <a:srgbClr val="50B4C8"/>
              </a:solidFill>
            </a:endParaRPr>
          </a:p>
          <a:p>
            <a:r>
              <a:rPr lang="en-US" sz="5400" dirty="0">
                <a:solidFill>
                  <a:srgbClr val="50B4C8"/>
                </a:solidFill>
              </a:rPr>
              <a:t>Who has used </a:t>
            </a:r>
            <a:r>
              <a:rPr lang="en-US" sz="5400" dirty="0" err="1">
                <a:solidFill>
                  <a:srgbClr val="50B4C8"/>
                </a:solidFill>
              </a:rPr>
              <a:t>gRPC</a:t>
            </a:r>
            <a:r>
              <a:rPr lang="en-US" sz="5400" dirty="0">
                <a:solidFill>
                  <a:srgbClr val="50B4C8"/>
                </a:solidFill>
              </a:rPr>
              <a:t> in production?</a:t>
            </a:r>
          </a:p>
          <a:p>
            <a:endParaRPr lang="en-US" sz="5400" dirty="0">
              <a:solidFill>
                <a:srgbClr val="50B4C8"/>
              </a:solidFill>
            </a:endParaRPr>
          </a:p>
          <a:p>
            <a:r>
              <a:rPr lang="en-US" sz="5400" dirty="0">
                <a:solidFill>
                  <a:srgbClr val="50B4C8"/>
                </a:solidFill>
              </a:rPr>
              <a:t>Who has tried </a:t>
            </a:r>
            <a:r>
              <a:rPr lang="en-US" sz="5400" dirty="0" err="1">
                <a:solidFill>
                  <a:srgbClr val="50B4C8"/>
                </a:solidFill>
              </a:rPr>
              <a:t>gRPC</a:t>
            </a:r>
            <a:r>
              <a:rPr lang="en-US" sz="5400" dirty="0">
                <a:solidFill>
                  <a:srgbClr val="50B4C8"/>
                </a:solidFill>
              </a:rPr>
              <a:t> in any context?</a:t>
            </a:r>
          </a:p>
          <a:p>
            <a:endParaRPr lang="en-US" sz="5400" dirty="0">
              <a:solidFill>
                <a:srgbClr val="50B4C8"/>
              </a:solidFill>
            </a:endParaRPr>
          </a:p>
          <a:p>
            <a:r>
              <a:rPr lang="en-US" sz="5400" dirty="0">
                <a:solidFill>
                  <a:srgbClr val="50B4C8"/>
                </a:solidFill>
              </a:rPr>
              <a:t>How do we say </a:t>
            </a:r>
            <a:r>
              <a:rPr lang="en-US" sz="5400" dirty="0" err="1">
                <a:solidFill>
                  <a:srgbClr val="50B4C8"/>
                </a:solidFill>
              </a:rPr>
              <a:t>gRPC</a:t>
            </a:r>
            <a:r>
              <a:rPr lang="en-US" sz="5400" dirty="0">
                <a:solidFill>
                  <a:srgbClr val="50B4C8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46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D0AC-FAF6-493A-B9A8-29D8E95C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Steve Ognibene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A3F9-78CD-423E-8408-544BE58E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942747" cy="37661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Working with .NET since early 2000’s</a:t>
            </a:r>
          </a:p>
          <a:p>
            <a:r>
              <a:rPr lang="en-US" dirty="0"/>
              <a:t>SQL Server and VB since the ‘90s</a:t>
            </a:r>
          </a:p>
          <a:p>
            <a:r>
              <a:rPr lang="en-US" dirty="0"/>
              <a:t>Pluralsight author on TypeScript</a:t>
            </a:r>
          </a:p>
          <a:p>
            <a:endParaRPr lang="en-US" dirty="0"/>
          </a:p>
          <a:p>
            <a:r>
              <a:rPr lang="en-US" dirty="0"/>
              <a:t>Twitter/GitHub: </a:t>
            </a:r>
            <a:r>
              <a:rPr lang="en-US" dirty="0" err="1"/>
              <a:t>nycdotnet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B8107-5904-4354-9B9E-C679F71C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85" y="0"/>
            <a:ext cx="6211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D18861-A963-47C3-8072-522A2135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749" y="622851"/>
            <a:ext cx="1709091" cy="1602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86AB6-7404-43C7-AEEE-E161C89CBF22}"/>
              </a:ext>
            </a:extLst>
          </p:cNvPr>
          <p:cNvSpPr txBox="1"/>
          <p:nvPr/>
        </p:nvSpPr>
        <p:spPr>
          <a:xfrm>
            <a:off x="4306956" y="493059"/>
            <a:ext cx="58586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Namely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486B5-66C1-4410-8B5B-71E8EDBA0144}"/>
              </a:ext>
            </a:extLst>
          </p:cNvPr>
          <p:cNvSpPr txBox="1"/>
          <p:nvPr/>
        </p:nvSpPr>
        <p:spPr>
          <a:xfrm>
            <a:off x="629478" y="3299791"/>
            <a:ext cx="113372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/>
              <a:t>gRPC</a:t>
            </a:r>
            <a:r>
              <a:rPr lang="en-US" sz="4400" dirty="0"/>
              <a:t> in production for about two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Common </a:t>
            </a:r>
            <a:r>
              <a:rPr lang="en-US" sz="4400" dirty="0" err="1"/>
              <a:t>protorepo</a:t>
            </a:r>
            <a:r>
              <a:rPr lang="en-US" sz="4400" dirty="0"/>
              <a:t> describing ~ 90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Services implemented in Go, Ruby, Kotlin, 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03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2243471"/>
            <a:ext cx="10597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high-performance, open-source, universal RPC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015D8-DEEA-4F89-BA7F-C6C615A54203}"/>
              </a:ext>
            </a:extLst>
          </p:cNvPr>
          <p:cNvSpPr txBox="1"/>
          <p:nvPr/>
        </p:nvSpPr>
        <p:spPr>
          <a:xfrm>
            <a:off x="744868" y="4948693"/>
            <a:ext cx="1059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universal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D1A8-3855-4C01-8F56-B8363E248B7A}"/>
              </a:ext>
            </a:extLst>
          </p:cNvPr>
          <p:cNvSpPr txBox="1"/>
          <p:nvPr/>
        </p:nvSpPr>
        <p:spPr>
          <a:xfrm>
            <a:off x="744868" y="3801125"/>
            <a:ext cx="1059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83105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RPC:</a:t>
            </a:r>
            <a:r>
              <a:rPr lang="en-US" dirty="0"/>
              <a:t> Remote Procedure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2243471"/>
            <a:ext cx="10597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Calling a function on another computer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Why would you want to do that?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What are the downsides?</a:t>
            </a:r>
          </a:p>
        </p:txBody>
      </p:sp>
    </p:spTree>
    <p:extLst>
      <p:ext uri="{BB962C8B-B14F-4D97-AF65-F5344CB8AC3E}">
        <p14:creationId xmlns:p14="http://schemas.microsoft.com/office/powerpoint/2010/main" val="17490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0264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is </a:t>
            </a:r>
            <a:r>
              <a:rPr lang="en-US" b="1" dirty="0"/>
              <a:t>Universal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832513" y="1645644"/>
            <a:ext cx="105974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What does that mean?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Based on HTTP/2 – broad platform support, headers, trailers, streaming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Cross-platform, cross-language</a:t>
            </a:r>
          </a:p>
        </p:txBody>
      </p:sp>
    </p:spTree>
    <p:extLst>
      <p:ext uri="{BB962C8B-B14F-4D97-AF65-F5344CB8AC3E}">
        <p14:creationId xmlns:p14="http://schemas.microsoft.com/office/powerpoint/2010/main" val="15107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DEC-93AF-4B19-B9F9-D996260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Protocol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F682-1978-492F-A063-00EE2662A94F}"/>
              </a:ext>
            </a:extLst>
          </p:cNvPr>
          <p:cNvSpPr txBox="1"/>
          <p:nvPr/>
        </p:nvSpPr>
        <p:spPr>
          <a:xfrm>
            <a:off x="398059" y="2670622"/>
            <a:ext cx="11395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Google’s language-neutral, platform-neutral, extensible mechanism for serializing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25091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751</Words>
  <Application>Microsoft Office PowerPoint</Application>
  <PresentationFormat>Widescreen</PresentationFormat>
  <Paragraphs>156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Metropolitan</vt:lpstr>
      <vt:lpstr>PowerPoint Presentation</vt:lpstr>
      <vt:lpstr>gRPC with .NET in Production</vt:lpstr>
      <vt:lpstr>PowerPoint Presentation</vt:lpstr>
      <vt:lpstr>Steve Ognibene</vt:lpstr>
      <vt:lpstr>PowerPoint Presentation</vt:lpstr>
      <vt:lpstr>What is gRPC?</vt:lpstr>
      <vt:lpstr>RPC: Remote Procedure Call</vt:lpstr>
      <vt:lpstr>gRPC is Universal</vt:lpstr>
      <vt:lpstr>Protocol Buffers</vt:lpstr>
      <vt:lpstr>Protocol Buffers</vt:lpstr>
      <vt:lpstr>Language Neutral?</vt:lpstr>
      <vt:lpstr>Platform Neutral?</vt:lpstr>
      <vt:lpstr>Extensible</vt:lpstr>
      <vt:lpstr>Structured Messages</vt:lpstr>
      <vt:lpstr>PowerPoint Presentation</vt:lpstr>
      <vt:lpstr>Protobuf vs. Minified JSON</vt:lpstr>
      <vt:lpstr>gRPC &amp; Protobuf</vt:lpstr>
      <vt:lpstr>PowerPoint Presentation</vt:lpstr>
      <vt:lpstr>Protorepo Recommendations</vt:lpstr>
      <vt:lpstr>Protorepo Recommendations (cont’d)</vt:lpstr>
      <vt:lpstr>Protobuf 3</vt:lpstr>
      <vt:lpstr>Error handling in gRPC</vt:lpstr>
      <vt:lpstr>Interceptors</vt:lpstr>
      <vt:lpstr>Integration with ASP.NET Core 3.0</vt:lpstr>
      <vt:lpstr>PowerPoint Presentation</vt:lpstr>
      <vt:lpstr>Wrap-up</vt:lpstr>
      <vt:lpstr>PowerPoint Presentation</vt:lpstr>
      <vt:lpstr>Additional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2019-10-17T01:49:47Z</dcterms:created>
  <dcterms:modified xsi:type="dcterms:W3CDTF">2019-10-17T02:31:56Z</dcterms:modified>
</cp:coreProperties>
</file>