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88"/>
    <p:restoredTop sz="96327"/>
  </p:normalViewPr>
  <p:slideViewPr>
    <p:cSldViewPr snapToGrid="0">
      <p:cViewPr varScale="1">
        <p:scale>
          <a:sx n="81" d="100"/>
          <a:sy n="81" d="100"/>
        </p:scale>
        <p:origin x="192"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DBDDF98-C922-483F-97E9-3E76B0201B42}" type="datetimeFigureOut">
              <a:rPr lang="en-US" smtClean="0"/>
              <a:t>1/8/24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3252766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pPr/>
              <a:t>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3671-A306-4A69-8480-FA9BE839245D}" type="slidenum">
              <a:rPr lang="en-US" smtClean="0"/>
              <a:pPr/>
              <a:t>‹#›</a:t>
            </a:fld>
            <a:endParaRPr lang="en-US" dirty="0"/>
          </a:p>
        </p:txBody>
      </p:sp>
    </p:spTree>
    <p:extLst>
      <p:ext uri="{BB962C8B-B14F-4D97-AF65-F5344CB8AC3E}">
        <p14:creationId xmlns:p14="http://schemas.microsoft.com/office/powerpoint/2010/main" val="175086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pPr/>
              <a:t>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3671-A306-4A69-8480-FA9BE839245D}" type="slidenum">
              <a:rPr lang="en-US" smtClean="0"/>
              <a:pPr/>
              <a:t>‹#›</a:t>
            </a:fld>
            <a:endParaRPr lang="en-US" dirty="0"/>
          </a:p>
        </p:txBody>
      </p:sp>
    </p:spTree>
    <p:extLst>
      <p:ext uri="{BB962C8B-B14F-4D97-AF65-F5344CB8AC3E}">
        <p14:creationId xmlns:p14="http://schemas.microsoft.com/office/powerpoint/2010/main" val="3566900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pPr/>
              <a:t>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3671-A306-4A69-8480-FA9BE839245D}"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20601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pPr/>
              <a:t>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3671-A306-4A69-8480-FA9BE839245D}" type="slidenum">
              <a:rPr lang="en-US" smtClean="0"/>
              <a:pPr/>
              <a:t>‹#›</a:t>
            </a:fld>
            <a:endParaRPr lang="en-US" dirty="0"/>
          </a:p>
        </p:txBody>
      </p:sp>
    </p:spTree>
    <p:extLst>
      <p:ext uri="{BB962C8B-B14F-4D97-AF65-F5344CB8AC3E}">
        <p14:creationId xmlns:p14="http://schemas.microsoft.com/office/powerpoint/2010/main" val="750101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BDDF98-C922-483F-97E9-3E76B0201B42}" type="datetimeFigureOut">
              <a:rPr lang="en-US" smtClean="0"/>
              <a:pPr/>
              <a:t>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B8B3671-A306-4A69-8480-FA9BE839245D}" type="slidenum">
              <a:rPr lang="en-US" smtClean="0"/>
              <a:pPr/>
              <a:t>‹#›</a:t>
            </a:fld>
            <a:endParaRPr lang="en-US" dirty="0"/>
          </a:p>
        </p:txBody>
      </p:sp>
    </p:spTree>
    <p:extLst>
      <p:ext uri="{BB962C8B-B14F-4D97-AF65-F5344CB8AC3E}">
        <p14:creationId xmlns:p14="http://schemas.microsoft.com/office/powerpoint/2010/main" val="3286661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BDDF98-C922-483F-97E9-3E76B0201B42}" type="datetimeFigureOut">
              <a:rPr lang="en-US" smtClean="0"/>
              <a:pPr/>
              <a:t>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B8B3671-A306-4A69-8480-FA9BE839245D}" type="slidenum">
              <a:rPr lang="en-US" smtClean="0"/>
              <a:pPr/>
              <a:t>‹#›</a:t>
            </a:fld>
            <a:endParaRPr lang="en-US" dirty="0"/>
          </a:p>
        </p:txBody>
      </p:sp>
    </p:spTree>
    <p:extLst>
      <p:ext uri="{BB962C8B-B14F-4D97-AF65-F5344CB8AC3E}">
        <p14:creationId xmlns:p14="http://schemas.microsoft.com/office/powerpoint/2010/main" val="3277159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3733611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3450484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385276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DDF98-C922-483F-97E9-3E76B0201B42}" type="datetimeFigureOut">
              <a:rPr lang="en-US" smtClean="0"/>
              <a:t>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38528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DDF98-C922-483F-97E9-3E76B0201B42}" type="datetimeFigureOut">
              <a:rPr lang="en-US" smtClean="0"/>
              <a:t>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2640221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DDF98-C922-483F-97E9-3E76B0201B42}" type="datetimeFigureOut">
              <a:rPr lang="en-US" smtClean="0"/>
              <a:t>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1266030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DDF98-C922-483F-97E9-3E76B0201B42}" type="datetimeFigureOut">
              <a:rPr lang="en-US" smtClean="0"/>
              <a:t>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427151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DDF98-C922-483F-97E9-3E76B0201B42}" type="datetimeFigureOut">
              <a:rPr lang="en-US" smtClean="0"/>
              <a:t>1/8/24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25873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t>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118631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t>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192204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BDDF98-C922-483F-97E9-3E76B0201B42}" type="datetimeFigureOut">
              <a:rPr lang="en-US" smtClean="0"/>
              <a:pPr/>
              <a:t>1/8/24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B8B3671-A306-4A69-8480-FA9BE839245D}" type="slidenum">
              <a:rPr lang="en-US" smtClean="0"/>
              <a:pPr/>
              <a:t>‹#›</a:t>
            </a:fld>
            <a:endParaRPr lang="en-US" dirty="0"/>
          </a:p>
        </p:txBody>
      </p:sp>
    </p:spTree>
    <p:extLst>
      <p:ext uri="{BB962C8B-B14F-4D97-AF65-F5344CB8AC3E}">
        <p14:creationId xmlns:p14="http://schemas.microsoft.com/office/powerpoint/2010/main" val="761963297"/>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app/profile/federal.trade.commission/viz/FraudandIDTheftMaps/FraudbyMetroArea" TargetMode="External"/><Relationship Id="rId2" Type="http://schemas.openxmlformats.org/officeDocument/2006/relationships/hyperlink" Target="https://data.cityofnewyork.us/Public-Safety/NYPD-Arrests-Data-Historic-/8h9b-rp9u" TargetMode="External"/><Relationship Id="rId1" Type="http://schemas.openxmlformats.org/officeDocument/2006/relationships/slideLayout" Target="../slideLayouts/slideLayout2.xml"/><Relationship Id="rId5" Type="http://schemas.openxmlformats.org/officeDocument/2006/relationships/hyperlink" Target="https://identitytheft.org/statistics/" TargetMode="External"/><Relationship Id="rId4" Type="http://schemas.openxmlformats.org/officeDocument/2006/relationships/hyperlink" Target="https://www.ic3.gov/Media/PDF/AnnualReport/2022_IC3Report.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n abstract genetic concept">
            <a:extLst>
              <a:ext uri="{FF2B5EF4-FFF2-40B4-BE49-F238E27FC236}">
                <a16:creationId xmlns:a16="http://schemas.microsoft.com/office/drawing/2014/main" id="{347B0E8A-0401-7756-FBFB-ACE3BE211D7A}"/>
              </a:ext>
            </a:extLst>
          </p:cNvPr>
          <p:cNvPicPr>
            <a:picLocks noChangeAspect="1"/>
          </p:cNvPicPr>
          <p:nvPr/>
        </p:nvPicPr>
        <p:blipFill rotWithShape="1">
          <a:blip r:embed="rId2">
            <a:alphaModFix amt="60000"/>
          </a:blip>
          <a:srcRect t="25613" b="18137"/>
          <a:stretch/>
        </p:blipFill>
        <p:spPr>
          <a:xfrm>
            <a:off x="20" y="10"/>
            <a:ext cx="12191978" cy="6857990"/>
          </a:xfrm>
          <a:prstGeom prst="rect">
            <a:avLst/>
          </a:prstGeom>
        </p:spPr>
      </p:pic>
      <p:sp>
        <p:nvSpPr>
          <p:cNvPr id="2" name="Title 1">
            <a:extLst>
              <a:ext uri="{FF2B5EF4-FFF2-40B4-BE49-F238E27FC236}">
                <a16:creationId xmlns:a16="http://schemas.microsoft.com/office/drawing/2014/main" id="{E4647FE5-B1A0-5597-66DF-0A3EF805427C}"/>
              </a:ext>
            </a:extLst>
          </p:cNvPr>
          <p:cNvSpPr>
            <a:spLocks noGrp="1"/>
          </p:cNvSpPr>
          <p:nvPr>
            <p:ph type="ctrTitle"/>
          </p:nvPr>
        </p:nvSpPr>
        <p:spPr>
          <a:xfrm>
            <a:off x="7375712" y="2033018"/>
            <a:ext cx="4115702" cy="2116348"/>
          </a:xfrm>
          <a:noFill/>
        </p:spPr>
        <p:txBody>
          <a:bodyPr anchor="ctr">
            <a:normAutofit/>
          </a:bodyPr>
          <a:lstStyle/>
          <a:p>
            <a:pPr algn="r"/>
            <a:r>
              <a:rPr lang="en-US" dirty="0">
                <a:solidFill>
                  <a:srgbClr val="FFFFFF"/>
                </a:solidFill>
              </a:rPr>
              <a:t>Data 201</a:t>
            </a:r>
            <a:br>
              <a:rPr lang="en-US" dirty="0">
                <a:solidFill>
                  <a:srgbClr val="FFFFFF"/>
                </a:solidFill>
              </a:rPr>
            </a:br>
            <a:r>
              <a:rPr lang="en-US" dirty="0">
                <a:solidFill>
                  <a:srgbClr val="FFFFFF"/>
                </a:solidFill>
              </a:rPr>
              <a:t>Capstone</a:t>
            </a:r>
          </a:p>
        </p:txBody>
      </p:sp>
      <p:sp>
        <p:nvSpPr>
          <p:cNvPr id="3" name="Subtitle 2">
            <a:extLst>
              <a:ext uri="{FF2B5EF4-FFF2-40B4-BE49-F238E27FC236}">
                <a16:creationId xmlns:a16="http://schemas.microsoft.com/office/drawing/2014/main" id="{09CE3C59-903D-F50E-D63F-C65684B3F129}"/>
              </a:ext>
            </a:extLst>
          </p:cNvPr>
          <p:cNvSpPr>
            <a:spLocks noGrp="1"/>
          </p:cNvSpPr>
          <p:nvPr>
            <p:ph type="subTitle" idx="1"/>
          </p:nvPr>
        </p:nvSpPr>
        <p:spPr>
          <a:xfrm>
            <a:off x="7375713" y="4497355"/>
            <a:ext cx="3354752" cy="945063"/>
          </a:xfrm>
          <a:noFill/>
        </p:spPr>
        <p:txBody>
          <a:bodyPr anchor="b">
            <a:normAutofit/>
          </a:bodyPr>
          <a:lstStyle/>
          <a:p>
            <a:pPr algn="r"/>
            <a:r>
              <a:rPr lang="en-US" dirty="0">
                <a:solidFill>
                  <a:srgbClr val="FFFFFF"/>
                </a:solidFill>
              </a:rPr>
              <a:t>Erik Rigby</a:t>
            </a:r>
          </a:p>
        </p:txBody>
      </p:sp>
    </p:spTree>
    <p:extLst>
      <p:ext uri="{BB962C8B-B14F-4D97-AF65-F5344CB8AC3E}">
        <p14:creationId xmlns:p14="http://schemas.microsoft.com/office/powerpoint/2010/main" val="3441051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10817-99B1-A941-D496-6C6C8154B0EF}"/>
              </a:ext>
            </a:extLst>
          </p:cNvPr>
          <p:cNvSpPr>
            <a:spLocks noGrp="1"/>
          </p:cNvSpPr>
          <p:nvPr>
            <p:ph type="title"/>
          </p:nvPr>
        </p:nvSpPr>
        <p:spPr/>
        <p:txBody>
          <a:bodyPr/>
          <a:lstStyle/>
          <a:p>
            <a:pPr algn="ctr"/>
            <a:r>
              <a:rPr lang="en-US" dirty="0"/>
              <a:t>Data 201 Capstone</a:t>
            </a:r>
          </a:p>
        </p:txBody>
      </p:sp>
      <p:sp>
        <p:nvSpPr>
          <p:cNvPr id="3" name="Content Placeholder 2">
            <a:extLst>
              <a:ext uri="{FF2B5EF4-FFF2-40B4-BE49-F238E27FC236}">
                <a16:creationId xmlns:a16="http://schemas.microsoft.com/office/drawing/2014/main" id="{E883E612-0BE7-63AE-68F8-5DCEC35FE366}"/>
              </a:ext>
            </a:extLst>
          </p:cNvPr>
          <p:cNvSpPr>
            <a:spLocks noGrp="1"/>
          </p:cNvSpPr>
          <p:nvPr>
            <p:ph idx="1"/>
          </p:nvPr>
        </p:nvSpPr>
        <p:spPr/>
        <p:txBody>
          <a:bodyPr>
            <a:normAutofit/>
          </a:bodyPr>
          <a:lstStyle/>
          <a:p>
            <a:r>
              <a:rPr lang="en-US" dirty="0"/>
              <a:t>The focus is on Identity Theft in New York City using historical NYPD data from 2006 to April 2023. Does this data align with the Federal Trade Commission’s (“FTC”) national or metropolitan regional average?</a:t>
            </a:r>
          </a:p>
          <a:p>
            <a:r>
              <a:rPr lang="en-US" dirty="0"/>
              <a:t>The dataset is 5.5 million rows and 19 columns.</a:t>
            </a:r>
          </a:p>
          <a:p>
            <a:r>
              <a:rPr lang="en-US" dirty="0"/>
              <a:t>My interest is two-fold; I am a Certified Fraud Examiner (“CFE”) and I have had to file my own fraud claims, specifically, in the summer of 2020, when someone filed a fraudulent unemployment claim in my name. </a:t>
            </a:r>
          </a:p>
        </p:txBody>
      </p:sp>
    </p:spTree>
    <p:extLst>
      <p:ext uri="{BB962C8B-B14F-4D97-AF65-F5344CB8AC3E}">
        <p14:creationId xmlns:p14="http://schemas.microsoft.com/office/powerpoint/2010/main" val="55473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57448-5A9B-D35B-4CEC-053D37F3F492}"/>
              </a:ext>
            </a:extLst>
          </p:cNvPr>
          <p:cNvSpPr>
            <a:spLocks noGrp="1"/>
          </p:cNvSpPr>
          <p:nvPr>
            <p:ph type="title"/>
          </p:nvPr>
        </p:nvSpPr>
        <p:spPr/>
        <p:txBody>
          <a:bodyPr/>
          <a:lstStyle/>
          <a:p>
            <a:pPr algn="ctr"/>
            <a:r>
              <a:rPr lang="en-US" dirty="0"/>
              <a:t>Primary findings</a:t>
            </a:r>
          </a:p>
        </p:txBody>
      </p:sp>
      <p:sp>
        <p:nvSpPr>
          <p:cNvPr id="4" name="Content Placeholder 3">
            <a:extLst>
              <a:ext uri="{FF2B5EF4-FFF2-40B4-BE49-F238E27FC236}">
                <a16:creationId xmlns:a16="http://schemas.microsoft.com/office/drawing/2014/main" id="{49C94112-E6C6-3DDB-2FA0-F3DF51356294}"/>
              </a:ext>
            </a:extLst>
          </p:cNvPr>
          <p:cNvSpPr>
            <a:spLocks noGrp="1"/>
          </p:cNvSpPr>
          <p:nvPr>
            <p:ph sz="half" idx="2"/>
          </p:nvPr>
        </p:nvSpPr>
        <p:spPr/>
        <p:txBody>
          <a:bodyPr>
            <a:normAutofit fontScale="92500" lnSpcReduction="20000"/>
          </a:bodyPr>
          <a:lstStyle/>
          <a:p>
            <a:r>
              <a:rPr lang="en-US" dirty="0"/>
              <a:t>Almost half of the Identity Theft Arrests in New York City occurred in the Borough of Manhattan.</a:t>
            </a:r>
          </a:p>
          <a:p>
            <a:r>
              <a:rPr lang="en-US" dirty="0"/>
              <a:t>Black males were arrested at a rate of almost three times that of other races.</a:t>
            </a:r>
          </a:p>
          <a:p>
            <a:r>
              <a:rPr lang="en-US" dirty="0"/>
              <a:t>While other arrest categories continued to be reported by the NYPD through April 2023, Identity Theft no longer appeared after December 2018. </a:t>
            </a:r>
          </a:p>
        </p:txBody>
      </p:sp>
      <p:pic>
        <p:nvPicPr>
          <p:cNvPr id="5" name="Content Placeholder 5" descr="A pie chart with numbers and text&#10;&#10;Description automatically generated">
            <a:extLst>
              <a:ext uri="{FF2B5EF4-FFF2-40B4-BE49-F238E27FC236}">
                <a16:creationId xmlns:a16="http://schemas.microsoft.com/office/drawing/2014/main" id="{F4AF6E78-7241-6742-56D1-0C9DDCAE731D}"/>
              </a:ext>
            </a:extLst>
          </p:cNvPr>
          <p:cNvPicPr>
            <a:picLocks noGrp="1" noChangeAspect="1"/>
          </p:cNvPicPr>
          <p:nvPr>
            <p:ph sz="half" idx="1"/>
          </p:nvPr>
        </p:nvPicPr>
        <p:blipFill>
          <a:blip r:embed="rId2"/>
          <a:stretch>
            <a:fillRect/>
          </a:stretch>
        </p:blipFill>
        <p:spPr>
          <a:xfrm>
            <a:off x="1245700" y="2249488"/>
            <a:ext cx="4669812" cy="3541712"/>
          </a:xfrm>
          <a:prstGeom prst="rect">
            <a:avLst/>
          </a:prstGeom>
        </p:spPr>
      </p:pic>
    </p:spTree>
    <p:extLst>
      <p:ext uri="{BB962C8B-B14F-4D97-AF65-F5344CB8AC3E}">
        <p14:creationId xmlns:p14="http://schemas.microsoft.com/office/powerpoint/2010/main" val="104175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221A-CB4D-F173-287E-D315B38FB60C}"/>
              </a:ext>
            </a:extLst>
          </p:cNvPr>
          <p:cNvSpPr>
            <a:spLocks noGrp="1"/>
          </p:cNvSpPr>
          <p:nvPr>
            <p:ph type="title"/>
          </p:nvPr>
        </p:nvSpPr>
        <p:spPr/>
        <p:txBody>
          <a:bodyPr>
            <a:normAutofit/>
          </a:bodyPr>
          <a:lstStyle/>
          <a:p>
            <a:pPr algn="ctr"/>
            <a:r>
              <a:rPr lang="en-US" sz="3200" dirty="0"/>
              <a:t>NYC identity theft Arrests by race and gender</a:t>
            </a:r>
          </a:p>
        </p:txBody>
      </p:sp>
      <p:pic>
        <p:nvPicPr>
          <p:cNvPr id="6" name="Content Placeholder 5" descr="A graph with blue bars and white text&#10;&#10;Description automatically generated">
            <a:extLst>
              <a:ext uri="{FF2B5EF4-FFF2-40B4-BE49-F238E27FC236}">
                <a16:creationId xmlns:a16="http://schemas.microsoft.com/office/drawing/2014/main" id="{38CC513F-B953-BAFC-F88C-B408FB36C5FB}"/>
              </a:ext>
            </a:extLst>
          </p:cNvPr>
          <p:cNvPicPr>
            <a:picLocks noGrp="1" noChangeAspect="1"/>
          </p:cNvPicPr>
          <p:nvPr>
            <p:ph sz="half" idx="1"/>
          </p:nvPr>
        </p:nvPicPr>
        <p:blipFill>
          <a:blip r:embed="rId2"/>
          <a:stretch>
            <a:fillRect/>
          </a:stretch>
        </p:blipFill>
        <p:spPr>
          <a:xfrm>
            <a:off x="2097781" y="2249488"/>
            <a:ext cx="2965650" cy="3541712"/>
          </a:xfrm>
        </p:spPr>
      </p:pic>
      <p:pic>
        <p:nvPicPr>
          <p:cNvPr id="11" name="Content Placeholder 10" descr="A blue and orange pie chart&#10;&#10;Description automatically generated">
            <a:extLst>
              <a:ext uri="{FF2B5EF4-FFF2-40B4-BE49-F238E27FC236}">
                <a16:creationId xmlns:a16="http://schemas.microsoft.com/office/drawing/2014/main" id="{AA120EAD-EBC0-9005-EB9E-FDA885E23D08}"/>
              </a:ext>
            </a:extLst>
          </p:cNvPr>
          <p:cNvPicPr>
            <a:picLocks noGrp="1" noChangeAspect="1"/>
          </p:cNvPicPr>
          <p:nvPr>
            <p:ph sz="half" idx="2"/>
          </p:nvPr>
        </p:nvPicPr>
        <p:blipFill>
          <a:blip r:embed="rId3"/>
          <a:stretch>
            <a:fillRect/>
          </a:stretch>
        </p:blipFill>
        <p:spPr>
          <a:xfrm>
            <a:off x="6172200" y="2366691"/>
            <a:ext cx="4875213" cy="3307305"/>
          </a:xfrm>
        </p:spPr>
      </p:pic>
    </p:spTree>
    <p:extLst>
      <p:ext uri="{BB962C8B-B14F-4D97-AF65-F5344CB8AC3E}">
        <p14:creationId xmlns:p14="http://schemas.microsoft.com/office/powerpoint/2010/main" val="29270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FF5D9-D281-C325-7836-904B7192B4A9}"/>
              </a:ext>
            </a:extLst>
          </p:cNvPr>
          <p:cNvSpPr>
            <a:spLocks noGrp="1"/>
          </p:cNvSpPr>
          <p:nvPr>
            <p:ph type="title"/>
          </p:nvPr>
        </p:nvSpPr>
        <p:spPr>
          <a:xfrm>
            <a:off x="1141413" y="618518"/>
            <a:ext cx="9878684" cy="677760"/>
          </a:xfrm>
        </p:spPr>
        <p:txBody>
          <a:bodyPr/>
          <a:lstStyle/>
          <a:p>
            <a:r>
              <a:rPr lang="en-US" dirty="0"/>
              <a:t>FTC 2019 NY Metro ID Theft average 225/100k</a:t>
            </a:r>
          </a:p>
        </p:txBody>
      </p:sp>
      <p:pic>
        <p:nvPicPr>
          <p:cNvPr id="5" name="Content Placeholder 4" descr="A map of the united states&#10;&#10;Description automatically generated">
            <a:extLst>
              <a:ext uri="{FF2B5EF4-FFF2-40B4-BE49-F238E27FC236}">
                <a16:creationId xmlns:a16="http://schemas.microsoft.com/office/drawing/2014/main" id="{FAE76726-2CED-EFB9-2066-A529F28070BF}"/>
              </a:ext>
            </a:extLst>
          </p:cNvPr>
          <p:cNvPicPr>
            <a:picLocks noGrp="1" noChangeAspect="1"/>
          </p:cNvPicPr>
          <p:nvPr>
            <p:ph idx="1"/>
          </p:nvPr>
        </p:nvPicPr>
        <p:blipFill>
          <a:blip r:embed="rId2"/>
          <a:stretch>
            <a:fillRect/>
          </a:stretch>
        </p:blipFill>
        <p:spPr>
          <a:xfrm>
            <a:off x="2412124" y="1296278"/>
            <a:ext cx="6984125" cy="5390659"/>
          </a:xfrm>
        </p:spPr>
      </p:pic>
    </p:spTree>
    <p:extLst>
      <p:ext uri="{BB962C8B-B14F-4D97-AF65-F5344CB8AC3E}">
        <p14:creationId xmlns:p14="http://schemas.microsoft.com/office/powerpoint/2010/main" val="16974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8AEF-41C3-13D5-C918-561D087FC0CC}"/>
              </a:ext>
            </a:extLst>
          </p:cNvPr>
          <p:cNvSpPr>
            <a:spLocks noGrp="1"/>
          </p:cNvSpPr>
          <p:nvPr>
            <p:ph type="title"/>
          </p:nvPr>
        </p:nvSpPr>
        <p:spPr/>
        <p:txBody>
          <a:bodyPr/>
          <a:lstStyle/>
          <a:p>
            <a:pPr algn="ctr"/>
            <a:r>
              <a:rPr lang="en-US" dirty="0"/>
              <a:t>Summary</a:t>
            </a:r>
          </a:p>
        </p:txBody>
      </p:sp>
      <p:sp>
        <p:nvSpPr>
          <p:cNvPr id="3" name="Content Placeholder 2">
            <a:extLst>
              <a:ext uri="{FF2B5EF4-FFF2-40B4-BE49-F238E27FC236}">
                <a16:creationId xmlns:a16="http://schemas.microsoft.com/office/drawing/2014/main" id="{87F1132A-B9D6-D352-5ED6-374926745D74}"/>
              </a:ext>
            </a:extLst>
          </p:cNvPr>
          <p:cNvSpPr>
            <a:spLocks noGrp="1"/>
          </p:cNvSpPr>
          <p:nvPr>
            <p:ph sz="half" idx="1"/>
          </p:nvPr>
        </p:nvSpPr>
        <p:spPr/>
        <p:txBody>
          <a:bodyPr>
            <a:normAutofit fontScale="92500" lnSpcReduction="10000"/>
          </a:bodyPr>
          <a:lstStyle/>
          <a:p>
            <a:r>
              <a:rPr lang="en-US" dirty="0"/>
              <a:t>NYPD Identity Theft reporting ended in 2018 and did not mirror what was being reported by the FTC.  The data appeared flawed or was captured elsewhere.</a:t>
            </a:r>
          </a:p>
        </p:txBody>
      </p:sp>
      <p:sp>
        <p:nvSpPr>
          <p:cNvPr id="4" name="Content Placeholder 3">
            <a:extLst>
              <a:ext uri="{FF2B5EF4-FFF2-40B4-BE49-F238E27FC236}">
                <a16:creationId xmlns:a16="http://schemas.microsoft.com/office/drawing/2014/main" id="{DCB3691E-7AD4-8C68-8028-C4BE97B94E46}"/>
              </a:ext>
            </a:extLst>
          </p:cNvPr>
          <p:cNvSpPr>
            <a:spLocks noGrp="1"/>
          </p:cNvSpPr>
          <p:nvPr>
            <p:ph sz="half" idx="2"/>
          </p:nvPr>
        </p:nvSpPr>
        <p:spPr/>
        <p:txBody>
          <a:bodyPr>
            <a:normAutofit fontScale="92500" lnSpcReduction="10000"/>
          </a:bodyPr>
          <a:lstStyle/>
          <a:p>
            <a:r>
              <a:rPr lang="en-US" dirty="0"/>
              <a:t>Libraries: Pandas, NumPy, Matplotlib</a:t>
            </a:r>
          </a:p>
          <a:p>
            <a:r>
              <a:rPr lang="en-US" dirty="0"/>
              <a:t>Data Cleaning: Dropped unnecessary column;  Replaced null/NaN data; Assigned DateTime value to column</a:t>
            </a:r>
          </a:p>
          <a:p>
            <a:r>
              <a:rPr lang="en-US" dirty="0"/>
              <a:t>Wrangling: New data frames; Renamed column headers; Filtered by string contains</a:t>
            </a:r>
          </a:p>
          <a:p>
            <a:r>
              <a:rPr lang="en-US" dirty="0"/>
              <a:t>Visualizations: Bar and Pie Charts</a:t>
            </a:r>
          </a:p>
          <a:p>
            <a:endParaRPr lang="en-US" dirty="0"/>
          </a:p>
          <a:p>
            <a:endParaRPr lang="en-US" dirty="0"/>
          </a:p>
        </p:txBody>
      </p:sp>
    </p:spTree>
    <p:extLst>
      <p:ext uri="{BB962C8B-B14F-4D97-AF65-F5344CB8AC3E}">
        <p14:creationId xmlns:p14="http://schemas.microsoft.com/office/powerpoint/2010/main" val="2799341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8CB7-A5CE-CF7A-B3E2-01750C1F21AC}"/>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A88114D8-21D8-E2F3-4AE0-7DECCAA37D54}"/>
              </a:ext>
            </a:extLst>
          </p:cNvPr>
          <p:cNvSpPr>
            <a:spLocks noGrp="1"/>
          </p:cNvSpPr>
          <p:nvPr>
            <p:ph idx="1"/>
          </p:nvPr>
        </p:nvSpPr>
        <p:spPr/>
        <p:txBody>
          <a:bodyPr/>
          <a:lstStyle/>
          <a:p>
            <a:r>
              <a:rPr lang="en-US" dirty="0">
                <a:hlinkClick r:id="rId2"/>
              </a:rPr>
              <a:t>https://data.cityofnewyork.us/Public-Safety/NYPD-Arrests-Data-Historic-/8h9b-rp9u</a:t>
            </a:r>
            <a:endParaRPr lang="en-US" dirty="0"/>
          </a:p>
          <a:p>
            <a:r>
              <a:rPr lang="en-US" dirty="0">
                <a:hlinkClick r:id="rId3"/>
              </a:rPr>
              <a:t>https://public.tableau.com/app/profile/federal.trade.commission/viz/FraudandIDTheftMaps/FraudbyMetroArea</a:t>
            </a:r>
            <a:endParaRPr lang="en-US" dirty="0"/>
          </a:p>
          <a:p>
            <a:r>
              <a:rPr lang="en-US" dirty="0">
                <a:hlinkClick r:id="rId4"/>
              </a:rPr>
              <a:t>https://www.ic3.gov/Media/PDF/AnnualReport/2022_IC3Report.pdf</a:t>
            </a:r>
            <a:r>
              <a:rPr lang="en-US" dirty="0"/>
              <a:t> </a:t>
            </a:r>
          </a:p>
          <a:p>
            <a:r>
              <a:rPr lang="en-US" dirty="0">
                <a:hlinkClick r:id="rId5"/>
              </a:rPr>
              <a:t>https://identitytheft.org/statistics/</a:t>
            </a:r>
            <a:r>
              <a:rPr lang="en-US" dirty="0"/>
              <a:t> </a:t>
            </a:r>
          </a:p>
        </p:txBody>
      </p:sp>
    </p:spTree>
    <p:extLst>
      <p:ext uri="{BB962C8B-B14F-4D97-AF65-F5344CB8AC3E}">
        <p14:creationId xmlns:p14="http://schemas.microsoft.com/office/powerpoint/2010/main" val="1075428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{C16C543E-8205-3448-A2DC-EA5427D4710D}tf10001122</Template>
  <TotalTime>82</TotalTime>
  <Words>315</Words>
  <Application>Microsoft Macintosh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Circuit</vt:lpstr>
      <vt:lpstr>Data 201 Capstone</vt:lpstr>
      <vt:lpstr>Data 201 Capstone</vt:lpstr>
      <vt:lpstr>Primary findings</vt:lpstr>
      <vt:lpstr>NYC identity theft Arrests by race and gender</vt:lpstr>
      <vt:lpstr>FTC 2019 NY Metro ID Theft average 225/100k</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201 Capstone</dc:title>
  <dc:creator>E R</dc:creator>
  <cp:lastModifiedBy>E R</cp:lastModifiedBy>
  <cp:revision>3</cp:revision>
  <dcterms:created xsi:type="dcterms:W3CDTF">2024-01-08T21:41:38Z</dcterms:created>
  <dcterms:modified xsi:type="dcterms:W3CDTF">2024-01-08T23:03:46Z</dcterms:modified>
</cp:coreProperties>
</file>