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6" r:id="rId8"/>
    <p:sldId id="269" r:id="rId9"/>
    <p:sldId id="270" r:id="rId10"/>
    <p:sldId id="264" r:id="rId11"/>
    <p:sldId id="259"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2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486" autoAdjust="0"/>
  </p:normalViewPr>
  <p:slideViewPr>
    <p:cSldViewPr snapToGrid="0">
      <p:cViewPr varScale="1">
        <p:scale>
          <a:sx n="64" d="100"/>
          <a:sy n="64" d="100"/>
        </p:scale>
        <p:origin x="180" y="66"/>
      </p:cViewPr>
      <p:guideLst/>
    </p:cSldViewPr>
  </p:slideViewPr>
  <p:outlineViewPr>
    <p:cViewPr>
      <p:scale>
        <a:sx n="33" d="100"/>
        <a:sy n="33" d="100"/>
      </p:scale>
      <p:origin x="0" y="-40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標題及物件" type="obj">
  <p:cSld name="1_標題及物件">
    <p:spTree>
      <p:nvGrpSpPr>
        <p:cNvPr id="1" name="Shape 19"/>
        <p:cNvGrpSpPr/>
        <p:nvPr/>
      </p:nvGrpSpPr>
      <p:grpSpPr>
        <a:xfrm>
          <a:off x="0" y="0"/>
          <a:ext cx="0" cy="0"/>
          <a:chOff x="0" y="0"/>
          <a:chExt cx="0" cy="0"/>
        </a:xfrm>
      </p:grpSpPr>
      <p:pic>
        <p:nvPicPr>
          <p:cNvPr id="20" name="Google Shape;20;p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7152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fif"/><Relationship Id="rId1" Type="http://schemas.openxmlformats.org/officeDocument/2006/relationships/slideLayout" Target="../slideLayouts/slideLayout1.xml"/><Relationship Id="rId5" Type="http://schemas.openxmlformats.org/officeDocument/2006/relationships/image" Target="../media/image24.jfif"/><Relationship Id="rId4" Type="http://schemas.openxmlformats.org/officeDocument/2006/relationships/image" Target="../media/image23.jfif"/></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fif"/></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7254875" y="0"/>
            <a:ext cx="5143500" cy="6858000"/>
          </a:xfrm>
          <a:prstGeom prst="rect">
            <a:avLst/>
          </a:prstGeom>
          <a:effectLst>
            <a:softEdge rad="762000"/>
          </a:effectLst>
        </p:spPr>
      </p:pic>
      <p:sp>
        <p:nvSpPr>
          <p:cNvPr id="2" name="標題 1"/>
          <p:cNvSpPr>
            <a:spLocks noGrp="1"/>
          </p:cNvSpPr>
          <p:nvPr>
            <p:ph type="ctrTitle"/>
          </p:nvPr>
        </p:nvSpPr>
        <p:spPr>
          <a:xfrm>
            <a:off x="1751012" y="1013254"/>
            <a:ext cx="8689976" cy="1486928"/>
          </a:xfrm>
        </p:spPr>
        <p:txBody>
          <a:bodyPr/>
          <a:lstStyle/>
          <a:p>
            <a:r>
              <a:rPr lang="en-US" altLang="zh-HK" sz="6000" dirty="0" err="1">
                <a:solidFill>
                  <a:srgbClr val="002060"/>
                </a:solidFill>
                <a:effectLst>
                  <a:outerShdw blurRad="38100" dist="38100" dir="2700000" algn="tl">
                    <a:srgbClr val="000000">
                      <a:alpha val="43137"/>
                    </a:srgbClr>
                  </a:outerShdw>
                </a:effectLst>
                <a:latin typeface="Arial Black" panose="020B0A04020102020204" pitchFamily="34" charset="0"/>
              </a:rPr>
              <a:t>ZScope</a:t>
            </a:r>
            <a:endParaRPr lang="zh-HK" altLang="en-US" sz="6000" dirty="0">
              <a:solidFill>
                <a:srgbClr val="002060"/>
              </a:solidFill>
              <a:effectLst>
                <a:outerShdw blurRad="38100" dist="38100" dir="2700000" algn="tl">
                  <a:srgbClr val="000000">
                    <a:alpha val="43137"/>
                  </a:srgbClr>
                </a:outerShdw>
              </a:effectLst>
              <a:latin typeface="Arial Black" panose="020B0A04020102020204" pitchFamily="34" charset="0"/>
            </a:endParaRPr>
          </a:p>
        </p:txBody>
      </p:sp>
      <p:sp>
        <p:nvSpPr>
          <p:cNvPr id="3" name="副標題 2"/>
          <p:cNvSpPr>
            <a:spLocks noGrp="1"/>
          </p:cNvSpPr>
          <p:nvPr>
            <p:ph type="subTitle" idx="1"/>
          </p:nvPr>
        </p:nvSpPr>
        <p:spPr>
          <a:xfrm>
            <a:off x="3969733" y="2862608"/>
            <a:ext cx="4646234" cy="2798251"/>
          </a:xfrm>
        </p:spPr>
        <p:txBody>
          <a:bodyPr>
            <a:noAutofit/>
          </a:bodyPr>
          <a:lstStyle/>
          <a:p>
            <a:r>
              <a:rPr lang="en-US" altLang="zh-HK" sz="3000" dirty="0" smtClean="0">
                <a:solidFill>
                  <a:srgbClr val="C00000"/>
                </a:solidFill>
                <a:effectLst>
                  <a:outerShdw blurRad="38100" dist="38100" dir="2700000" algn="tl">
                    <a:srgbClr val="000000">
                      <a:alpha val="43137"/>
                    </a:srgbClr>
                  </a:outerShdw>
                </a:effectLst>
              </a:rPr>
              <a:t>D</a:t>
            </a:r>
            <a:r>
              <a:rPr lang="en-US" altLang="zh-HK" sz="3000" dirty="0" smtClean="0">
                <a:solidFill>
                  <a:srgbClr val="002060"/>
                </a:solidFill>
                <a:effectLst>
                  <a:outerShdw blurRad="38100" dist="38100" dir="2700000" algn="tl">
                    <a:srgbClr val="000000">
                      <a:alpha val="43137"/>
                    </a:srgbClr>
                  </a:outerShdw>
                </a:effectLst>
              </a:rPr>
              <a:t>evice that can protect your Intellectual </a:t>
            </a:r>
            <a:r>
              <a:rPr lang="en-US" altLang="zh-HK" sz="3000" dirty="0" smtClean="0">
                <a:solidFill>
                  <a:srgbClr val="002060"/>
                </a:solidFill>
                <a:effectLst>
                  <a:outerShdw blurRad="38100" dist="38100" dir="2700000" algn="tl">
                    <a:srgbClr val="000000">
                      <a:alpha val="43137"/>
                    </a:srgbClr>
                  </a:outerShdw>
                </a:effectLst>
              </a:rPr>
              <a:t>Property on your research via </a:t>
            </a:r>
            <a:r>
              <a:rPr lang="en-US" altLang="zh-HK" sz="3000" dirty="0" smtClean="0">
                <a:solidFill>
                  <a:srgbClr val="002060"/>
                </a:solidFill>
                <a:effectLst>
                  <a:outerShdw blurRad="38100" dist="38100" dir="2700000" algn="tl">
                    <a:srgbClr val="000000">
                      <a:alpha val="43137"/>
                    </a:srgbClr>
                  </a:outerShdw>
                </a:effectLst>
              </a:rPr>
              <a:t>Block chain </a:t>
            </a:r>
            <a:r>
              <a:rPr lang="en-US" altLang="zh-HK" sz="3000" dirty="0" smtClean="0">
                <a:solidFill>
                  <a:srgbClr val="002060"/>
                </a:solidFill>
                <a:effectLst>
                  <a:outerShdw blurRad="38100" dist="38100" dir="2700000" algn="tl">
                    <a:srgbClr val="000000">
                      <a:alpha val="43137"/>
                    </a:srgbClr>
                  </a:outerShdw>
                </a:effectLst>
              </a:rPr>
              <a:t>technology </a:t>
            </a:r>
            <a:endParaRPr lang="zh-HK" altLang="en-US" sz="3000" dirty="0">
              <a:solidFill>
                <a:srgbClr val="002060"/>
              </a:solidFill>
              <a:effectLst>
                <a:outerShdw blurRad="38100" dist="38100" dir="2700000" algn="tl">
                  <a:srgbClr val="000000">
                    <a:alpha val="43137"/>
                  </a:srgbClr>
                </a:outerShdw>
              </a:effectLst>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 y="1851968"/>
            <a:ext cx="4730750" cy="4075471"/>
          </a:xfrm>
          <a:prstGeom prst="rect">
            <a:avLst/>
          </a:prstGeom>
          <a:effectLst>
            <a:softEdge rad="762000"/>
          </a:effectLst>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33792" t="50186" r="5665" b="28549"/>
          <a:stretch/>
        </p:blipFill>
        <p:spPr>
          <a:xfrm>
            <a:off x="0" y="6331408"/>
            <a:ext cx="2998496" cy="526592"/>
          </a:xfrm>
          <a:prstGeom prst="rect">
            <a:avLst/>
          </a:prstGeom>
          <a:effectLst>
            <a:softEdge rad="63500"/>
          </a:effectLst>
        </p:spPr>
      </p:pic>
    </p:spTree>
    <p:extLst>
      <p:ext uri="{BB962C8B-B14F-4D97-AF65-F5344CB8AC3E}">
        <p14:creationId xmlns:p14="http://schemas.microsoft.com/office/powerpoint/2010/main" val="92406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70965" y="1"/>
            <a:ext cx="6149788" cy="3339536"/>
          </a:xfrm>
        </p:spPr>
        <p:txBody>
          <a:bodyPr>
            <a:normAutofit fontScale="90000"/>
          </a:bodyPr>
          <a:lstStyle/>
          <a:p>
            <a:pPr algn="l"/>
            <a:r>
              <a:rPr lang="zh-CN" altLang="en-US" sz="2700" b="1" dirty="0">
                <a:solidFill>
                  <a:srgbClr val="002060"/>
                </a:solidFill>
                <a:effectLst>
                  <a:outerShdw blurRad="38100" dist="38100" dir="2700000" algn="tl">
                    <a:srgbClr val="000000">
                      <a:alpha val="43137"/>
                    </a:srgbClr>
                  </a:outerShdw>
                </a:effectLst>
                <a:latin typeface="+mn-ea"/>
                <a:ea typeface="+mn-ea"/>
              </a:rPr>
              <a:t>医学界的同行，可以第一时间在通过查询智能合约而看到实时的实验结果甚至是视频直</a:t>
            </a:r>
            <a:r>
              <a:rPr lang="zh-CN" altLang="en-US" sz="2700" b="1" dirty="0" smtClean="0">
                <a:solidFill>
                  <a:srgbClr val="002060"/>
                </a:solidFill>
                <a:effectLst>
                  <a:outerShdw blurRad="38100" dist="38100" dir="2700000" algn="tl">
                    <a:srgbClr val="000000">
                      <a:alpha val="43137"/>
                    </a:srgbClr>
                  </a:outerShdw>
                </a:effectLst>
                <a:latin typeface="+mn-ea"/>
                <a:ea typeface="+mn-ea"/>
              </a:rPr>
              <a:t>播</a:t>
            </a:r>
            <a:r>
              <a:rPr lang="en-US" altLang="zh-CN" sz="2700" b="1" dirty="0" smtClean="0">
                <a:solidFill>
                  <a:srgbClr val="002060"/>
                </a:solidFill>
                <a:effectLst>
                  <a:outerShdw blurRad="38100" dist="38100" dir="2700000" algn="tl">
                    <a:srgbClr val="000000">
                      <a:alpha val="43137"/>
                    </a:srgbClr>
                  </a:outerShdw>
                </a:effectLst>
                <a:latin typeface="+mn-ea"/>
                <a:ea typeface="+mn-ea"/>
              </a:rPr>
              <a:t/>
            </a:r>
            <a:br>
              <a:rPr lang="en-US" altLang="zh-CN" sz="2700" b="1" dirty="0" smtClean="0">
                <a:solidFill>
                  <a:srgbClr val="002060"/>
                </a:solidFill>
                <a:effectLst>
                  <a:outerShdw blurRad="38100" dist="38100" dir="2700000" algn="tl">
                    <a:srgbClr val="000000">
                      <a:alpha val="43137"/>
                    </a:srgbClr>
                  </a:outerShdw>
                </a:effectLst>
                <a:latin typeface="+mn-ea"/>
                <a:ea typeface="+mn-ea"/>
              </a:rPr>
            </a:br>
            <a:r>
              <a:rPr lang="en-US" altLang="zh-CN" sz="2700" b="1" dirty="0">
                <a:solidFill>
                  <a:srgbClr val="002060"/>
                </a:solidFill>
                <a:effectLst>
                  <a:outerShdw blurRad="38100" dist="38100" dir="2700000" algn="tl">
                    <a:srgbClr val="000000">
                      <a:alpha val="43137"/>
                    </a:srgbClr>
                  </a:outerShdw>
                </a:effectLst>
                <a:latin typeface="+mn-ea"/>
                <a:ea typeface="+mn-ea"/>
              </a:rPr>
              <a:t/>
            </a:r>
            <a:br>
              <a:rPr lang="en-US" altLang="zh-CN" sz="2700" b="1" dirty="0">
                <a:solidFill>
                  <a:srgbClr val="002060"/>
                </a:solidFill>
                <a:effectLst>
                  <a:outerShdw blurRad="38100" dist="38100" dir="2700000" algn="tl">
                    <a:srgbClr val="000000">
                      <a:alpha val="43137"/>
                    </a:srgbClr>
                  </a:outerShdw>
                </a:effectLst>
                <a:latin typeface="+mn-ea"/>
                <a:ea typeface="+mn-ea"/>
              </a:rPr>
            </a:br>
            <a:r>
              <a:rPr lang="en-US" altLang="zh-CN" sz="2700" b="1" dirty="0" smtClean="0">
                <a:solidFill>
                  <a:srgbClr val="002060"/>
                </a:solidFill>
                <a:effectLst>
                  <a:outerShdw blurRad="38100" dist="38100" dir="2700000" algn="tl">
                    <a:srgbClr val="000000">
                      <a:alpha val="43137"/>
                    </a:srgbClr>
                  </a:outerShdw>
                </a:effectLst>
                <a:latin typeface="+mn-ea"/>
                <a:ea typeface="+mn-ea"/>
              </a:rPr>
              <a:t>Peers in The </a:t>
            </a:r>
            <a:r>
              <a:rPr lang="en-US" altLang="zh-CN" sz="2700" b="1" dirty="0">
                <a:solidFill>
                  <a:srgbClr val="002060"/>
                </a:solidFill>
                <a:effectLst>
                  <a:outerShdw blurRad="38100" dist="38100" dir="2700000" algn="tl">
                    <a:srgbClr val="000000">
                      <a:alpha val="43137"/>
                    </a:srgbClr>
                  </a:outerShdw>
                </a:effectLst>
                <a:latin typeface="+mn-ea"/>
                <a:ea typeface="+mn-ea"/>
              </a:rPr>
              <a:t>medical </a:t>
            </a:r>
            <a:r>
              <a:rPr lang="en-US" altLang="zh-CN" sz="2700" b="1" dirty="0" smtClean="0">
                <a:solidFill>
                  <a:srgbClr val="002060"/>
                </a:solidFill>
                <a:effectLst>
                  <a:outerShdw blurRad="38100" dist="38100" dir="2700000" algn="tl">
                    <a:srgbClr val="000000">
                      <a:alpha val="43137"/>
                    </a:srgbClr>
                  </a:outerShdw>
                </a:effectLst>
                <a:latin typeface="+mn-ea"/>
                <a:ea typeface="+mn-ea"/>
              </a:rPr>
              <a:t>industry </a:t>
            </a:r>
            <a:r>
              <a:rPr lang="en-US" altLang="zh-CN" sz="2700" b="1" dirty="0">
                <a:solidFill>
                  <a:srgbClr val="002060"/>
                </a:solidFill>
                <a:effectLst>
                  <a:outerShdw blurRad="38100" dist="38100" dir="2700000" algn="tl">
                    <a:srgbClr val="000000">
                      <a:alpha val="43137"/>
                    </a:srgbClr>
                  </a:outerShdw>
                </a:effectLst>
                <a:latin typeface="+mn-ea"/>
                <a:ea typeface="+mn-ea"/>
              </a:rPr>
              <a:t>can </a:t>
            </a:r>
            <a:r>
              <a:rPr lang="en-US" altLang="zh-CN" sz="2700" b="1" dirty="0" smtClean="0">
                <a:solidFill>
                  <a:srgbClr val="002060"/>
                </a:solidFill>
                <a:effectLst>
                  <a:outerShdw blurRad="38100" dist="38100" dir="2700000" algn="tl">
                    <a:srgbClr val="000000">
                      <a:alpha val="43137"/>
                    </a:srgbClr>
                  </a:outerShdw>
                </a:effectLst>
                <a:latin typeface="+mn-ea"/>
                <a:ea typeface="+mn-ea"/>
              </a:rPr>
              <a:t>view real-time </a:t>
            </a:r>
            <a:r>
              <a:rPr lang="en-US" altLang="zh-CN" sz="2700" b="1" dirty="0">
                <a:solidFill>
                  <a:srgbClr val="002060"/>
                </a:solidFill>
                <a:effectLst>
                  <a:outerShdw blurRad="38100" dist="38100" dir="2700000" algn="tl">
                    <a:srgbClr val="000000">
                      <a:alpha val="43137"/>
                    </a:srgbClr>
                  </a:outerShdw>
                </a:effectLst>
                <a:latin typeface="+mn-ea"/>
                <a:ea typeface="+mn-ea"/>
              </a:rPr>
              <a:t>experimental results or even live video broadcasts by querying smart contracts.</a:t>
            </a:r>
            <a:r>
              <a:rPr lang="zh-HK" altLang="en-US" sz="4400" b="1" dirty="0">
                <a:solidFill>
                  <a:srgbClr val="F628DD"/>
                </a:solidFill>
                <a:effectLst>
                  <a:outerShdw blurRad="38100" dist="38100" dir="2700000" algn="tl">
                    <a:srgbClr val="000000">
                      <a:alpha val="43137"/>
                    </a:srgbClr>
                  </a:outerShdw>
                </a:effectLst>
                <a:latin typeface="+mn-ea"/>
              </a:rPr>
              <a:t/>
            </a:r>
            <a:br>
              <a:rPr lang="zh-HK" altLang="en-US" sz="4400" b="1" dirty="0">
                <a:solidFill>
                  <a:srgbClr val="F628DD"/>
                </a:solidFill>
                <a:effectLst>
                  <a:outerShdw blurRad="38100" dist="38100" dir="2700000" algn="tl">
                    <a:srgbClr val="000000">
                      <a:alpha val="43137"/>
                    </a:srgbClr>
                  </a:outerShdw>
                </a:effectLst>
                <a:latin typeface="+mn-ea"/>
              </a:rPr>
            </a:br>
            <a:endParaRPr lang="zh-HK" altLang="en-US" sz="4400" b="1" dirty="0">
              <a:solidFill>
                <a:srgbClr val="F628DD"/>
              </a:solidFill>
              <a:effectLst>
                <a:outerShdw blurRad="38100" dist="38100" dir="2700000" algn="tl">
                  <a:srgbClr val="000000">
                    <a:alpha val="43137"/>
                  </a:srgbClr>
                </a:outerShdw>
              </a:effectLst>
              <a:latin typeface="+mn-ea"/>
              <a:ea typeface="+mn-ea"/>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965" y="3838569"/>
            <a:ext cx="3948090" cy="2961067"/>
          </a:xfrm>
          <a:prstGeom prst="rect">
            <a:avLst/>
          </a:prstGeom>
          <a:effectLst>
            <a:softEdge rad="63500"/>
          </a:effectLst>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06" y="3957824"/>
            <a:ext cx="2900176" cy="2900176"/>
          </a:xfrm>
          <a:prstGeom prst="rect">
            <a:avLst/>
          </a:prstGeom>
          <a:effectLst>
            <a:softEdge rad="63500"/>
          </a:effectLst>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9055" y="439360"/>
            <a:ext cx="2175132" cy="2900176"/>
          </a:xfrm>
          <a:prstGeom prst="rect">
            <a:avLst/>
          </a:prstGeom>
          <a:effectLst>
            <a:softEdge rad="127000"/>
          </a:effectLst>
        </p:spPr>
      </p:pic>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2094" y="1594895"/>
            <a:ext cx="2616961" cy="3489282"/>
          </a:xfrm>
          <a:prstGeom prst="rect">
            <a:avLst/>
          </a:prstGeom>
          <a:effectLst>
            <a:softEdge rad="63500"/>
          </a:effectLst>
        </p:spPr>
      </p:pic>
    </p:spTree>
    <p:extLst>
      <p:ext uri="{BB962C8B-B14F-4D97-AF65-F5344CB8AC3E}">
        <p14:creationId xmlns:p14="http://schemas.microsoft.com/office/powerpoint/2010/main" val="46018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Cine 9009: &quot;Contacto fatal: Gripe aviar en América&quot; (20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274" y="2657523"/>
            <a:ext cx="4274287" cy="2405423"/>
          </a:xfrm>
          <a:prstGeom prst="rect">
            <a:avLst/>
          </a:prstGeom>
        </p:spPr>
      </p:pic>
      <p:pic>
        <p:nvPicPr>
          <p:cNvPr id="2" name="內容版面配置區 1" descr="bird-flu-0002_thumb.jp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162889" y="4174601"/>
            <a:ext cx="3114710" cy="2031333"/>
          </a:xfrm>
        </p:spPr>
      </p:pic>
      <p:sp>
        <p:nvSpPr>
          <p:cNvPr id="5" name="Rectangle 2"/>
          <p:cNvSpPr>
            <a:spLocks noGrp="1" noChangeArrowheads="1"/>
          </p:cNvSpPr>
          <p:nvPr>
            <p:ph type="title"/>
          </p:nvPr>
        </p:nvSpPr>
        <p:spPr bwMode="auto">
          <a:xfrm>
            <a:off x="913774" y="854317"/>
            <a:ext cx="10363825"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l" eaLnBrk="0" fontAlgn="base" hangingPunct="0">
              <a:lnSpc>
                <a:spcPct val="100000"/>
              </a:lnSpc>
              <a:spcAft>
                <a:spcPct val="0"/>
              </a:spcAft>
            </a:pPr>
            <a:r>
              <a:rPr lang="zh-CN" altLang="en-US" sz="2000" dirty="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实验的结果，也可以结合区块链，将结果第一时间向全世界发布，同时也能保护发现者的知识产</a:t>
            </a:r>
            <a:r>
              <a:rPr lang="zh-CN" altLang="en-US" sz="2000" dirty="0"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权</a:t>
            </a:r>
            <a:r>
              <a:rPr lang="en-US" altLang="zh-CN" sz="2000" dirty="0"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r>
            <a:br>
              <a:rPr lang="en-US" altLang="zh-CN" sz="2000" dirty="0"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br>
            <a:r>
              <a:rPr lang="en-US" altLang="zh-CN" sz="2000" dirty="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r>
            <a:br>
              <a:rPr lang="en-US" altLang="zh-CN" sz="2000" dirty="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br>
            <a:r>
              <a:rPr lang="en-US" altLang="zh-CN" sz="2000" dirty="0"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The results of the experiment can also be Released in the </a:t>
            </a:r>
            <a:r>
              <a:rPr lang="en-US" altLang="zh-CN" sz="2000" dirty="0" err="1"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blockchain</a:t>
            </a:r>
            <a:r>
              <a:rPr lang="en-US" altLang="zh-CN" sz="2000" dirty="0" smtClean="0">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the first time, in which while discoverer's intellectual property can be protected.</a:t>
            </a:r>
            <a:endParaRPr kumimoji="0" lang="zh-HK" altLang="zh-HK" sz="2000" i="0" u="none" strike="noStrike" cap="none" normalizeH="0" baseline="0" dirty="0">
              <a:ln>
                <a:noFill/>
              </a:ln>
              <a:solidFill>
                <a:srgbClr val="00206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pic>
        <p:nvPicPr>
          <p:cNvPr id="4" name="圖片 3" descr="ZUMAYAS EN FORMALINA: 5.000 casos de gripe aviaria e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348" y="4648643"/>
            <a:ext cx="2581485" cy="1925534"/>
          </a:xfrm>
          <a:prstGeom prst="rect">
            <a:avLst/>
          </a:prstGeom>
        </p:spPr>
      </p:pic>
      <p:pic>
        <p:nvPicPr>
          <p:cNvPr id="8" name="圖片 7" descr="Influenza virus | An influenza virus (orthomyxovirus) seen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663" y="2893794"/>
            <a:ext cx="3005699" cy="2169152"/>
          </a:xfrm>
          <a:prstGeom prst="rect">
            <a:avLst/>
          </a:prstGeom>
        </p:spPr>
      </p:pic>
    </p:spTree>
    <p:extLst>
      <p:ext uri="{BB962C8B-B14F-4D97-AF65-F5344CB8AC3E}">
        <p14:creationId xmlns:p14="http://schemas.microsoft.com/office/powerpoint/2010/main" val="98561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138780" y="350088"/>
            <a:ext cx="6464215" cy="4103121"/>
          </a:xfrm>
        </p:spPr>
        <p:txBody>
          <a:bodyPr>
            <a:normAutofit/>
          </a:bodyPr>
          <a:lstStyle/>
          <a:p>
            <a:r>
              <a:rPr lang="zh-CN" altLang="en-US" sz="2800" b="1" dirty="0">
                <a:solidFill>
                  <a:srgbClr val="002060"/>
                </a:solidFill>
                <a:effectLst>
                  <a:outerShdw blurRad="38100" dist="38100" dir="2700000" algn="tl">
                    <a:srgbClr val="000000">
                      <a:alpha val="43137"/>
                    </a:srgbClr>
                  </a:outerShdw>
                </a:effectLst>
              </a:rPr>
              <a:t>因为时间关系，我们此次比赛，结合了显微镜做了一个初步原</a:t>
            </a:r>
            <a:r>
              <a:rPr lang="zh-CN" altLang="en-US" sz="2800" b="1" dirty="0" smtClean="0">
                <a:solidFill>
                  <a:srgbClr val="002060"/>
                </a:solidFill>
                <a:effectLst>
                  <a:outerShdw blurRad="38100" dist="38100" dir="2700000" algn="tl">
                    <a:srgbClr val="000000">
                      <a:alpha val="43137"/>
                    </a:srgbClr>
                  </a:outerShdw>
                </a:effectLst>
              </a:rPr>
              <a:t>型 </a:t>
            </a:r>
            <a:r>
              <a:rPr lang="en-US" altLang="zh-CN" sz="2800" b="1" dirty="0" smtClean="0">
                <a:solidFill>
                  <a:srgbClr val="002060"/>
                </a:solidFill>
                <a:effectLst>
                  <a:outerShdw blurRad="38100" dist="38100" dir="2700000" algn="tl">
                    <a:srgbClr val="000000">
                      <a:alpha val="43137"/>
                    </a:srgbClr>
                  </a:outerShdw>
                </a:effectLst>
              </a:rPr>
              <a:t/>
            </a:r>
            <a:br>
              <a:rPr lang="en-US" altLang="zh-CN" sz="2800" b="1" dirty="0" smtClean="0">
                <a:solidFill>
                  <a:srgbClr val="002060"/>
                </a:solidFill>
                <a:effectLst>
                  <a:outerShdw blurRad="38100" dist="38100" dir="2700000" algn="tl">
                    <a:srgbClr val="000000">
                      <a:alpha val="43137"/>
                    </a:srgbClr>
                  </a:outerShdw>
                </a:effectLst>
              </a:rPr>
            </a:br>
            <a:r>
              <a:rPr lang="en-US" altLang="zh-CN" sz="2800" b="1" dirty="0" smtClean="0">
                <a:solidFill>
                  <a:srgbClr val="002060"/>
                </a:solidFill>
                <a:effectLst>
                  <a:outerShdw blurRad="38100" dist="38100" dir="2700000" algn="tl">
                    <a:srgbClr val="000000">
                      <a:alpha val="43137"/>
                    </a:srgbClr>
                  </a:outerShdw>
                </a:effectLst>
              </a:rPr>
              <a:t>Owing to limitation of the time, </a:t>
            </a:r>
            <a:r>
              <a:rPr lang="en-US" altLang="zh-CN" sz="2800" b="1" dirty="0" smtClean="0">
                <a:solidFill>
                  <a:srgbClr val="002060"/>
                </a:solidFill>
                <a:effectLst>
                  <a:outerShdw blurRad="38100" dist="38100" dir="2700000" algn="tl">
                    <a:srgbClr val="000000">
                      <a:alpha val="43137"/>
                    </a:srgbClr>
                  </a:outerShdw>
                </a:effectLst>
              </a:rPr>
              <a:t>we have made </a:t>
            </a:r>
            <a:r>
              <a:rPr lang="en-US" altLang="zh-CN" sz="2800" b="1" dirty="0">
                <a:solidFill>
                  <a:srgbClr val="002060"/>
                </a:solidFill>
                <a:effectLst>
                  <a:outerShdw blurRad="38100" dist="38100" dir="2700000" algn="tl">
                    <a:srgbClr val="000000">
                      <a:alpha val="43137"/>
                    </a:srgbClr>
                  </a:outerShdw>
                </a:effectLst>
              </a:rPr>
              <a:t>a preliminary prototype with this </a:t>
            </a:r>
            <a:r>
              <a:rPr lang="en-US" altLang="zh-CN" sz="2800" b="1" dirty="0" smtClean="0">
                <a:solidFill>
                  <a:srgbClr val="002060"/>
                </a:solidFill>
                <a:effectLst>
                  <a:outerShdw blurRad="38100" dist="38100" dir="2700000" algn="tl">
                    <a:srgbClr val="000000">
                      <a:alpha val="43137"/>
                    </a:srgbClr>
                  </a:outerShdw>
                </a:effectLst>
              </a:rPr>
              <a:t>microscope within the 24 hours </a:t>
            </a:r>
            <a:endParaRPr lang="zh-HK" altLang="en-US" sz="2800" b="1" dirty="0">
              <a:solidFill>
                <a:srgbClr val="002060"/>
              </a:solidFill>
              <a:effectLst>
                <a:outerShdw blurRad="38100" dist="38100" dir="2700000" algn="tl">
                  <a:srgbClr val="000000">
                    <a:alpha val="43137"/>
                  </a:srgbClr>
                </a:outerShdw>
              </a:effectLst>
              <a:latin typeface="Arial Black" panose="020B0A040201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0" y="2401649"/>
            <a:ext cx="4730750" cy="4075471"/>
          </a:xfrm>
          <a:prstGeom prst="rect">
            <a:avLst/>
          </a:prstGeom>
          <a:effectLst>
            <a:softEdge rad="762000"/>
          </a:effectLst>
        </p:spPr>
      </p:pic>
    </p:spTree>
    <p:extLst>
      <p:ext uri="{BB962C8B-B14F-4D97-AF65-F5344CB8AC3E}">
        <p14:creationId xmlns:p14="http://schemas.microsoft.com/office/powerpoint/2010/main" val="132836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138780" y="350088"/>
            <a:ext cx="6464215" cy="2963563"/>
          </a:xfrm>
        </p:spPr>
        <p:txBody>
          <a:bodyPr>
            <a:normAutofit/>
          </a:bodyPr>
          <a:lstStyle/>
          <a:p>
            <a:r>
              <a:rPr lang="zh-CN" altLang="en-US" sz="4000" b="1" dirty="0">
                <a:solidFill>
                  <a:srgbClr val="002060"/>
                </a:solidFill>
                <a:effectLst>
                  <a:outerShdw blurRad="38100" dist="38100" dir="2700000" algn="tl">
                    <a:srgbClr val="000000">
                      <a:alpha val="43137"/>
                    </a:srgbClr>
                  </a:outerShdw>
                </a:effectLst>
                <a:latin typeface="Arial Black" panose="020B0A04020102020204" pitchFamily="34" charset="0"/>
              </a:rPr>
              <a:t>谢谢</a:t>
            </a:r>
            <a:r>
              <a:rPr lang="en-US" altLang="zh-CN" sz="4000" b="1" dirty="0">
                <a:solidFill>
                  <a:srgbClr val="002060"/>
                </a:solidFill>
                <a:effectLst>
                  <a:outerShdw blurRad="38100" dist="38100" dir="2700000" algn="tl">
                    <a:srgbClr val="000000">
                      <a:alpha val="43137"/>
                    </a:srgbClr>
                  </a:outerShdw>
                </a:effectLst>
                <a:latin typeface="Arial Black" panose="020B0A04020102020204" pitchFamily="34" charset="0"/>
              </a:rPr>
              <a:t/>
            </a:r>
            <a:br>
              <a:rPr lang="en-US" altLang="zh-CN" sz="4000" b="1" dirty="0">
                <a:solidFill>
                  <a:srgbClr val="002060"/>
                </a:solidFill>
                <a:effectLst>
                  <a:outerShdw blurRad="38100" dist="38100" dir="2700000" algn="tl">
                    <a:srgbClr val="000000">
                      <a:alpha val="43137"/>
                    </a:srgbClr>
                  </a:outerShdw>
                </a:effectLst>
                <a:latin typeface="Arial Black" panose="020B0A04020102020204" pitchFamily="34" charset="0"/>
              </a:rPr>
            </a:br>
            <a:r>
              <a:rPr lang="en-US" altLang="zh-CN" sz="4000" b="1" dirty="0">
                <a:solidFill>
                  <a:srgbClr val="002060"/>
                </a:solidFill>
                <a:effectLst>
                  <a:outerShdw blurRad="38100" dist="38100" dir="2700000" algn="tl">
                    <a:srgbClr val="000000">
                      <a:alpha val="43137"/>
                    </a:srgbClr>
                  </a:outerShdw>
                </a:effectLst>
                <a:latin typeface="Arial Black" panose="020B0A04020102020204" pitchFamily="34" charset="0"/>
              </a:rPr>
              <a:t>Thanks</a:t>
            </a:r>
            <a:endParaRPr lang="zh-HK" altLang="en-US" sz="4000" b="1" dirty="0">
              <a:solidFill>
                <a:srgbClr val="002060"/>
              </a:solidFill>
              <a:effectLst>
                <a:outerShdw blurRad="38100" dist="38100" dir="2700000" algn="tl">
                  <a:srgbClr val="000000">
                    <a:alpha val="43137"/>
                  </a:srgbClr>
                </a:outerShdw>
              </a:effectLst>
              <a:latin typeface="Arial Black" panose="020B0A040201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0" y="2401649"/>
            <a:ext cx="4730750" cy="4075471"/>
          </a:xfrm>
          <a:prstGeom prst="rect">
            <a:avLst/>
          </a:prstGeom>
          <a:effectLst>
            <a:softEdge rad="762000"/>
          </a:effectLst>
        </p:spPr>
      </p:pic>
    </p:spTree>
    <p:extLst>
      <p:ext uri="{BB962C8B-B14F-4D97-AF65-F5344CB8AC3E}">
        <p14:creationId xmlns:p14="http://schemas.microsoft.com/office/powerpoint/2010/main" val="196775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l="22326" r="21614"/>
          <a:stretch/>
        </p:blipFill>
        <p:spPr>
          <a:xfrm>
            <a:off x="647115" y="566432"/>
            <a:ext cx="6372664" cy="6165491"/>
          </a:xfrm>
          <a:prstGeom prst="rect">
            <a:avLst/>
          </a:prstGeom>
          <a:effectLst>
            <a:softEdge rad="254000"/>
          </a:effectLst>
        </p:spPr>
      </p:pic>
      <p:sp>
        <p:nvSpPr>
          <p:cNvPr id="3" name="內容版面配置區 2"/>
          <p:cNvSpPr>
            <a:spLocks noGrp="1"/>
          </p:cNvSpPr>
          <p:nvPr>
            <p:ph sz="quarter" idx="13"/>
          </p:nvPr>
        </p:nvSpPr>
        <p:spPr>
          <a:xfrm>
            <a:off x="6886136" y="2686930"/>
            <a:ext cx="4468837" cy="970665"/>
          </a:xfrm>
        </p:spPr>
        <p:txBody>
          <a:bodyPr>
            <a:noAutofit/>
          </a:bodyPr>
          <a:lstStyle/>
          <a:p>
            <a:pPr marL="0" indent="0" algn="ctr">
              <a:buNone/>
            </a:pPr>
            <a:r>
              <a:rPr lang="zh-CN" altLang="en-US" sz="4000" spc="600" dirty="0">
                <a:solidFill>
                  <a:srgbClr val="002060"/>
                </a:solidFill>
                <a:effectLst>
                  <a:outerShdw blurRad="38100" dist="38100" dir="2700000" algn="tl">
                    <a:srgbClr val="000000">
                      <a:alpha val="43137"/>
                    </a:srgbClr>
                  </a:outerShdw>
                </a:effectLst>
              </a:rPr>
              <a:t>买</a:t>
            </a:r>
            <a:r>
              <a:rPr lang="zh-CN" altLang="en-US" sz="4000" spc="600" dirty="0" smtClean="0">
                <a:solidFill>
                  <a:srgbClr val="002060"/>
                </a:solidFill>
                <a:effectLst>
                  <a:outerShdw blurRad="38100" dist="38100" dir="2700000" algn="tl">
                    <a:srgbClr val="000000">
                      <a:alpha val="43137"/>
                    </a:srgbClr>
                  </a:outerShdw>
                </a:effectLst>
              </a:rPr>
              <a:t>币</a:t>
            </a:r>
            <a:r>
              <a:rPr lang="en-US" altLang="zh-CN" sz="2400" spc="600" dirty="0" smtClean="0">
                <a:solidFill>
                  <a:srgbClr val="002060"/>
                </a:solidFill>
                <a:effectLst>
                  <a:outerShdw blurRad="38100" dist="38100" dir="2700000" algn="tl">
                    <a:srgbClr val="000000">
                      <a:alpha val="43137"/>
                    </a:srgbClr>
                  </a:outerShdw>
                </a:effectLst>
              </a:rPr>
              <a:t>Coins</a:t>
            </a:r>
            <a:r>
              <a:rPr lang="en-US" altLang="zh-CN" sz="3200" dirty="0">
                <a:solidFill>
                  <a:srgbClr val="002060"/>
                </a:solidFill>
                <a:effectLst>
                  <a:outerShdw blurRad="38100" dist="38100" dir="2700000" algn="tl">
                    <a:srgbClr val="000000">
                      <a:alpha val="43137"/>
                    </a:srgbClr>
                  </a:outerShdw>
                </a:effectLst>
              </a:rPr>
              <a:t/>
            </a:r>
            <a:br>
              <a:rPr lang="en-US" altLang="zh-CN" sz="3200" dirty="0">
                <a:solidFill>
                  <a:srgbClr val="002060"/>
                </a:solidFill>
                <a:effectLst>
                  <a:outerShdw blurRad="38100" dist="38100" dir="2700000" algn="tl">
                    <a:srgbClr val="000000">
                      <a:alpha val="43137"/>
                    </a:srgbClr>
                  </a:outerShdw>
                </a:effectLst>
              </a:rPr>
            </a:br>
            <a:endParaRPr lang="zh-HK" altLang="en-US" sz="3200" dirty="0">
              <a:solidFill>
                <a:srgbClr val="002060"/>
              </a:solidFill>
            </a:endParaRPr>
          </a:p>
        </p:txBody>
      </p:sp>
      <p:sp>
        <p:nvSpPr>
          <p:cNvPr id="2" name="標題 1"/>
          <p:cNvSpPr>
            <a:spLocks noGrp="1"/>
          </p:cNvSpPr>
          <p:nvPr>
            <p:ph type="title"/>
          </p:nvPr>
        </p:nvSpPr>
        <p:spPr>
          <a:xfrm>
            <a:off x="6942407" y="861849"/>
            <a:ext cx="4412566" cy="1833499"/>
          </a:xfrm>
          <a:noFill/>
          <a:ln>
            <a:noFill/>
          </a:ln>
        </p:spPr>
        <p:txBody>
          <a:bodyPr>
            <a:normAutofit/>
          </a:bodyPr>
          <a:lstStyle/>
          <a:p>
            <a:r>
              <a:rPr lang="zh-HK" altLang="en-US" sz="6000" b="1" dirty="0">
                <a:solidFill>
                  <a:srgbClr val="002060"/>
                </a:solidFill>
                <a:effectLst>
                  <a:outerShdw blurRad="38100" dist="38100" dir="2700000" algn="tl">
                    <a:srgbClr val="000000">
                      <a:alpha val="43137"/>
                    </a:srgbClr>
                  </a:outerShdw>
                </a:effectLst>
              </a:rPr>
              <a:t>区块</a:t>
            </a:r>
            <a:r>
              <a:rPr lang="zh-HK" altLang="en-US" sz="6000" b="1" dirty="0" smtClean="0">
                <a:solidFill>
                  <a:srgbClr val="002060"/>
                </a:solidFill>
                <a:effectLst>
                  <a:outerShdw blurRad="38100" dist="38100" dir="2700000" algn="tl">
                    <a:srgbClr val="000000">
                      <a:alpha val="43137"/>
                    </a:srgbClr>
                  </a:outerShdw>
                </a:effectLst>
              </a:rPr>
              <a:t>链 </a:t>
            </a:r>
            <a:r>
              <a:rPr lang="en-US" altLang="zh-HK" sz="5300" b="1" dirty="0" err="1" smtClean="0">
                <a:solidFill>
                  <a:srgbClr val="002060"/>
                </a:solidFill>
                <a:effectLst>
                  <a:outerShdw blurRad="38100" dist="38100" dir="2700000" algn="tl">
                    <a:srgbClr val="000000">
                      <a:alpha val="43137"/>
                    </a:srgbClr>
                  </a:outerShdw>
                </a:effectLst>
              </a:rPr>
              <a:t>Blockchain</a:t>
            </a:r>
            <a:r>
              <a:rPr lang="en-US" altLang="zh-HK" sz="6000" b="1" dirty="0" smtClean="0">
                <a:solidFill>
                  <a:srgbClr val="002060"/>
                </a:solidFill>
                <a:effectLst>
                  <a:outerShdw blurRad="38100" dist="38100" dir="2700000" algn="tl">
                    <a:srgbClr val="000000">
                      <a:alpha val="43137"/>
                    </a:srgbClr>
                  </a:outerShdw>
                </a:effectLst>
              </a:rPr>
              <a:t> </a:t>
            </a:r>
            <a:endParaRPr lang="zh-HK" altLang="en-US" sz="6000" dirty="0">
              <a:solidFill>
                <a:srgbClr val="002060"/>
              </a:solidFill>
              <a:effectLst>
                <a:outerShdw blurRad="38100" dist="38100" dir="2700000" algn="tl">
                  <a:srgbClr val="000000">
                    <a:alpha val="43137"/>
                  </a:srgbClr>
                </a:outerShdw>
              </a:effectLst>
            </a:endParaRPr>
          </a:p>
        </p:txBody>
      </p:sp>
      <p:sp>
        <p:nvSpPr>
          <p:cNvPr id="8" name="內容版面配置區 2"/>
          <p:cNvSpPr txBox="1">
            <a:spLocks/>
          </p:cNvSpPr>
          <p:nvPr/>
        </p:nvSpPr>
        <p:spPr>
          <a:xfrm>
            <a:off x="6886135" y="3649177"/>
            <a:ext cx="4468837" cy="97066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None/>
            </a:pPr>
            <a:r>
              <a:rPr lang="zh-CN" altLang="en-US" sz="4000" spc="600" dirty="0">
                <a:solidFill>
                  <a:srgbClr val="002060"/>
                </a:solidFill>
                <a:effectLst>
                  <a:outerShdw blurRad="38100" dist="38100" dir="2700000" algn="tl">
                    <a:srgbClr val="000000">
                      <a:alpha val="43137"/>
                    </a:srgbClr>
                  </a:outerShdw>
                </a:effectLst>
              </a:rPr>
              <a:t>转</a:t>
            </a:r>
            <a:r>
              <a:rPr lang="zh-CN" altLang="en-US" sz="4000" spc="600" dirty="0" smtClean="0">
                <a:solidFill>
                  <a:srgbClr val="002060"/>
                </a:solidFill>
                <a:effectLst>
                  <a:outerShdw blurRad="38100" dist="38100" dir="2700000" algn="tl">
                    <a:srgbClr val="000000">
                      <a:alpha val="43137"/>
                    </a:srgbClr>
                  </a:outerShdw>
                </a:effectLst>
              </a:rPr>
              <a:t>账</a:t>
            </a:r>
            <a:r>
              <a:rPr lang="en-US" altLang="zh-CN" sz="2400" spc="600" dirty="0" smtClean="0">
                <a:solidFill>
                  <a:srgbClr val="002060"/>
                </a:solidFill>
                <a:effectLst>
                  <a:outerShdw blurRad="38100" dist="38100" dir="2700000" algn="tl">
                    <a:srgbClr val="000000">
                      <a:alpha val="43137"/>
                    </a:srgbClr>
                  </a:outerShdw>
                </a:effectLst>
              </a:rPr>
              <a:t>Transactions</a:t>
            </a:r>
            <a:endParaRPr lang="zh-HK" altLang="en-US" sz="2400" dirty="0">
              <a:solidFill>
                <a:srgbClr val="002060"/>
              </a:solidFill>
            </a:endParaRPr>
          </a:p>
        </p:txBody>
      </p:sp>
      <p:sp>
        <p:nvSpPr>
          <p:cNvPr id="9" name="內容版面配置區 2"/>
          <p:cNvSpPr txBox="1">
            <a:spLocks/>
          </p:cNvSpPr>
          <p:nvPr/>
        </p:nvSpPr>
        <p:spPr>
          <a:xfrm>
            <a:off x="6886134" y="4611424"/>
            <a:ext cx="4468837" cy="97066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None/>
            </a:pPr>
            <a:r>
              <a:rPr lang="zh-CN" altLang="en-US" sz="4000" spc="600" dirty="0">
                <a:solidFill>
                  <a:srgbClr val="002060"/>
                </a:solidFill>
                <a:effectLst>
                  <a:outerShdw blurRad="38100" dist="38100" dir="2700000" algn="tl">
                    <a:srgbClr val="000000">
                      <a:alpha val="43137"/>
                    </a:srgbClr>
                  </a:outerShdw>
                </a:effectLst>
              </a:rPr>
              <a:t>交</a:t>
            </a:r>
            <a:r>
              <a:rPr lang="zh-CN" altLang="en-US" sz="4000" spc="600" dirty="0" smtClean="0">
                <a:solidFill>
                  <a:srgbClr val="002060"/>
                </a:solidFill>
                <a:effectLst>
                  <a:outerShdw blurRad="38100" dist="38100" dir="2700000" algn="tl">
                    <a:srgbClr val="000000">
                      <a:alpha val="43137"/>
                    </a:srgbClr>
                  </a:outerShdw>
                </a:effectLst>
              </a:rPr>
              <a:t>易</a:t>
            </a:r>
            <a:r>
              <a:rPr lang="en-US" altLang="zh-CN" sz="2400" spc="600" dirty="0" smtClean="0">
                <a:solidFill>
                  <a:srgbClr val="002060"/>
                </a:solidFill>
                <a:effectLst>
                  <a:outerShdw blurRad="38100" dist="38100" dir="2700000" algn="tl">
                    <a:srgbClr val="000000">
                      <a:alpha val="43137"/>
                    </a:srgbClr>
                  </a:outerShdw>
                </a:effectLst>
              </a:rPr>
              <a:t>Exchange</a:t>
            </a:r>
            <a:endParaRPr lang="zh-HK" altLang="en-US" sz="2400" dirty="0">
              <a:solidFill>
                <a:srgbClr val="002060"/>
              </a:solidFill>
            </a:endParaRPr>
          </a:p>
        </p:txBody>
      </p:sp>
    </p:spTree>
    <p:extLst>
      <p:ext uri="{BB962C8B-B14F-4D97-AF65-F5344CB8AC3E}">
        <p14:creationId xmlns:p14="http://schemas.microsoft.com/office/powerpoint/2010/main" val="39195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610843" y="2686930"/>
            <a:ext cx="3890820" cy="2996418"/>
          </a:xfrm>
        </p:spPr>
        <p:txBody>
          <a:bodyPr>
            <a:noAutofit/>
          </a:bodyPr>
          <a:lstStyle/>
          <a:p>
            <a:pPr marL="0" indent="0" algn="ctr">
              <a:lnSpc>
                <a:spcPct val="90000"/>
              </a:lnSpc>
              <a:spcBef>
                <a:spcPct val="0"/>
              </a:spcBef>
              <a:buNone/>
            </a:pPr>
            <a:r>
              <a:rPr lang="zh-CN" altLang="en-US" sz="5000" b="1" dirty="0">
                <a:solidFill>
                  <a:srgbClr val="002060"/>
                </a:solidFill>
                <a:effectLst>
                  <a:outerShdw blurRad="38100" dist="38100" dir="2700000" algn="tl">
                    <a:srgbClr val="000000">
                      <a:alpha val="43137"/>
                    </a:srgbClr>
                  </a:outerShdw>
                </a:effectLst>
                <a:latin typeface="+mj-lt"/>
                <a:ea typeface="+mj-ea"/>
                <a:cs typeface="+mj-cs"/>
              </a:rPr>
              <a:t>不仅仅只是用于</a:t>
            </a:r>
            <a:endParaRPr lang="en-US" altLang="zh-CN" sz="5000" b="1" dirty="0">
              <a:solidFill>
                <a:srgbClr val="002060"/>
              </a:solidFill>
              <a:effectLst>
                <a:outerShdw blurRad="38100" dist="38100" dir="2700000" algn="tl">
                  <a:srgbClr val="000000">
                    <a:alpha val="43137"/>
                  </a:srgbClr>
                </a:outerShdw>
              </a:effectLst>
              <a:latin typeface="+mj-lt"/>
              <a:ea typeface="+mj-ea"/>
              <a:cs typeface="+mj-cs"/>
            </a:endParaRPr>
          </a:p>
          <a:p>
            <a:pPr marL="0" indent="0" algn="ctr">
              <a:lnSpc>
                <a:spcPct val="90000"/>
              </a:lnSpc>
              <a:spcBef>
                <a:spcPct val="0"/>
              </a:spcBef>
              <a:buNone/>
            </a:pPr>
            <a:r>
              <a:rPr lang="zh-CN" altLang="en-US" sz="5000" b="1" dirty="0">
                <a:solidFill>
                  <a:srgbClr val="002060"/>
                </a:solidFill>
                <a:effectLst>
                  <a:outerShdw blurRad="38100" dist="38100" dir="2700000" algn="tl">
                    <a:srgbClr val="000000">
                      <a:alpha val="43137"/>
                    </a:srgbClr>
                  </a:outerShdw>
                </a:effectLst>
                <a:latin typeface="+mj-lt"/>
                <a:ea typeface="+mj-ea"/>
                <a:cs typeface="+mj-cs"/>
              </a:rPr>
              <a:t>金钱交易</a:t>
            </a:r>
            <a:endParaRPr lang="zh-HK" altLang="en-US" sz="5000" b="1"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2" name="標題 1"/>
          <p:cNvSpPr>
            <a:spLocks noGrp="1"/>
          </p:cNvSpPr>
          <p:nvPr>
            <p:ph type="title"/>
          </p:nvPr>
        </p:nvSpPr>
        <p:spPr>
          <a:xfrm>
            <a:off x="667113" y="861849"/>
            <a:ext cx="3834548" cy="1833499"/>
          </a:xfrm>
          <a:noFill/>
          <a:ln>
            <a:noFill/>
          </a:ln>
        </p:spPr>
        <p:txBody>
          <a:bodyPr>
            <a:normAutofit fontScale="90000"/>
          </a:bodyPr>
          <a:lstStyle/>
          <a:p>
            <a:r>
              <a:rPr lang="zh-HK" altLang="en-US" sz="6000" b="1" dirty="0">
                <a:solidFill>
                  <a:srgbClr val="002060"/>
                </a:solidFill>
                <a:effectLst>
                  <a:outerShdw blurRad="38100" dist="38100" dir="2700000" algn="tl">
                    <a:srgbClr val="000000">
                      <a:alpha val="43137"/>
                    </a:srgbClr>
                  </a:outerShdw>
                </a:effectLst>
              </a:rPr>
              <a:t>区块</a:t>
            </a:r>
            <a:r>
              <a:rPr lang="zh-HK" altLang="en-US" sz="6000" b="1" dirty="0" smtClean="0">
                <a:solidFill>
                  <a:srgbClr val="002060"/>
                </a:solidFill>
                <a:effectLst>
                  <a:outerShdw blurRad="38100" dist="38100" dir="2700000" algn="tl">
                    <a:srgbClr val="000000">
                      <a:alpha val="43137"/>
                    </a:srgbClr>
                  </a:outerShdw>
                </a:effectLst>
              </a:rPr>
              <a:t>链 </a:t>
            </a:r>
            <a:r>
              <a:rPr lang="en-US" altLang="zh-HK" sz="2700" b="1" dirty="0" smtClean="0">
                <a:solidFill>
                  <a:srgbClr val="002060"/>
                </a:solidFill>
                <a:effectLst>
                  <a:outerShdw blurRad="38100" dist="38100" dir="2700000" algn="tl">
                    <a:srgbClr val="000000">
                      <a:alpha val="43137"/>
                    </a:srgbClr>
                  </a:outerShdw>
                </a:effectLst>
              </a:rPr>
              <a:t>Block chain NOT only merely use in money transactions</a:t>
            </a:r>
            <a:endParaRPr lang="zh-HK" altLang="en-US" sz="2700" dirty="0">
              <a:solidFill>
                <a:srgbClr val="002060"/>
              </a:solidFill>
              <a:effectLst>
                <a:outerShdw blurRad="38100" dist="38100" dir="2700000" algn="tl">
                  <a:srgbClr val="000000">
                    <a:alpha val="43137"/>
                  </a:srgbClr>
                </a:outerShdw>
              </a:effectLst>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662" y="0"/>
            <a:ext cx="7690338" cy="6857999"/>
          </a:xfrm>
          <a:prstGeom prst="rect">
            <a:avLst/>
          </a:prstGeom>
          <a:effectLst>
            <a:softEdge rad="317500"/>
          </a:effectLst>
        </p:spPr>
      </p:pic>
      <p:sp>
        <p:nvSpPr>
          <p:cNvPr id="5" name="乘號 4"/>
          <p:cNvSpPr/>
          <p:nvPr/>
        </p:nvSpPr>
        <p:spPr>
          <a:xfrm>
            <a:off x="242117" y="1420836"/>
            <a:ext cx="4628271" cy="4628271"/>
          </a:xfrm>
          <a:prstGeom prst="mathMultiply">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Tree>
    <p:extLst>
      <p:ext uri="{BB962C8B-B14F-4D97-AF65-F5344CB8AC3E}">
        <p14:creationId xmlns:p14="http://schemas.microsoft.com/office/powerpoint/2010/main" val="399232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16670" y="872801"/>
            <a:ext cx="4669582" cy="1486928"/>
          </a:xfrm>
        </p:spPr>
        <p:txBody>
          <a:bodyPr>
            <a:normAutofit fontScale="90000"/>
          </a:bodyPr>
          <a:lstStyle/>
          <a:p>
            <a:pPr algn="l"/>
            <a:r>
              <a:rPr lang="zh-CN" altLang="en-US" sz="4000" dirty="0">
                <a:solidFill>
                  <a:srgbClr val="002060"/>
                </a:solidFill>
                <a:effectLst>
                  <a:outerShdw blurRad="38100" dist="38100" dir="2700000" algn="tl">
                    <a:srgbClr val="000000">
                      <a:alpha val="43137"/>
                    </a:srgbClr>
                  </a:outerShdw>
                </a:effectLst>
              </a:rPr>
              <a:t>医学界发生过多次学术造假的事</a:t>
            </a:r>
            <a:r>
              <a:rPr lang="zh-CN" altLang="en-US" sz="4000" dirty="0" smtClean="0">
                <a:solidFill>
                  <a:srgbClr val="002060"/>
                </a:solidFill>
                <a:effectLst>
                  <a:outerShdw blurRad="38100" dist="38100" dir="2700000" algn="tl">
                    <a:srgbClr val="000000">
                      <a:alpha val="43137"/>
                    </a:srgbClr>
                  </a:outerShdw>
                </a:effectLst>
              </a:rPr>
              <a:t>件</a:t>
            </a:r>
            <a:r>
              <a:rPr lang="en-US" altLang="zh-CN" sz="4000" dirty="0">
                <a:solidFill>
                  <a:srgbClr val="002060"/>
                </a:solidFill>
                <a:effectLst>
                  <a:outerShdw blurRad="38100" dist="38100" dir="2700000" algn="tl">
                    <a:srgbClr val="000000">
                      <a:alpha val="43137"/>
                    </a:srgbClr>
                  </a:outerShdw>
                </a:effectLst>
              </a:rPr>
              <a:t> </a:t>
            </a:r>
            <a:r>
              <a:rPr lang="en-US" altLang="zh-CN" sz="2700" dirty="0" smtClean="0">
                <a:solidFill>
                  <a:srgbClr val="002060"/>
                </a:solidFill>
                <a:effectLst>
                  <a:outerShdw blurRad="38100" dist="38100" dir="2700000" algn="tl">
                    <a:srgbClr val="000000">
                      <a:alpha val="43137"/>
                    </a:srgbClr>
                  </a:outerShdw>
                </a:effectLst>
              </a:rPr>
              <a:t>It’s happened many medical fraud in medical industry in the past   </a:t>
            </a:r>
            <a:endParaRPr lang="zh-HK" altLang="en-US" sz="2700" dirty="0">
              <a:solidFill>
                <a:srgbClr val="002060"/>
              </a:solidFill>
              <a:effectLst>
                <a:outerShdw blurRad="38100" dist="38100" dir="2700000" algn="tl">
                  <a:srgbClr val="000000">
                    <a:alpha val="43137"/>
                  </a:srgbClr>
                </a:outerShdw>
              </a:effectLst>
              <a:latin typeface="Arial Black" panose="020B0A04020102020204" pitchFamily="34" charset="0"/>
            </a:endParaRPr>
          </a:p>
        </p:txBody>
      </p:sp>
      <p:sp>
        <p:nvSpPr>
          <p:cNvPr id="3" name="副標題 2"/>
          <p:cNvSpPr>
            <a:spLocks noGrp="1"/>
          </p:cNvSpPr>
          <p:nvPr>
            <p:ph type="subTitle" idx="1"/>
          </p:nvPr>
        </p:nvSpPr>
        <p:spPr>
          <a:xfrm>
            <a:off x="8633889" y="4206876"/>
            <a:ext cx="2922495" cy="702661"/>
          </a:xfrm>
        </p:spPr>
        <p:txBody>
          <a:bodyPr>
            <a:noAutofit/>
          </a:bodyPr>
          <a:lstStyle/>
          <a:p>
            <a:r>
              <a:rPr lang="zh-CN" altLang="en-US" sz="4000" dirty="0">
                <a:solidFill>
                  <a:srgbClr val="002060"/>
                </a:solidFill>
                <a:effectLst>
                  <a:outerShdw blurRad="38100" dist="38100" dir="2700000" algn="tl">
                    <a:srgbClr val="000000">
                      <a:alpha val="43137"/>
                    </a:srgbClr>
                  </a:outerShdw>
                </a:effectLst>
              </a:rPr>
              <a:t>日本</a:t>
            </a:r>
            <a:endParaRPr lang="en-US" altLang="zh-CN" sz="4000" dirty="0">
              <a:solidFill>
                <a:srgbClr val="002060"/>
              </a:solidFill>
              <a:effectLst>
                <a:outerShdw blurRad="38100" dist="38100" dir="2700000" algn="tl">
                  <a:srgbClr val="000000">
                    <a:alpha val="43137"/>
                  </a:srgbClr>
                </a:outerShdw>
              </a:effectLst>
            </a:endParaRPr>
          </a:p>
          <a:p>
            <a:r>
              <a:rPr lang="zh-CN" altLang="en-US" sz="4000" dirty="0">
                <a:solidFill>
                  <a:srgbClr val="002060"/>
                </a:solidFill>
                <a:effectLst>
                  <a:outerShdw blurRad="38100" dist="38100" dir="2700000" algn="tl">
                    <a:srgbClr val="000000">
                      <a:alpha val="43137"/>
                    </a:srgbClr>
                  </a:outerShdw>
                </a:effectLst>
              </a:rPr>
              <a:t>小保方晴子</a:t>
            </a:r>
            <a:endParaRPr lang="zh-HK" altLang="en-US" sz="4000" dirty="0">
              <a:solidFill>
                <a:srgbClr val="002060"/>
              </a:solidFill>
              <a:effectLst>
                <a:outerShdw blurRad="38100" dist="38100" dir="2700000" algn="tl">
                  <a:srgbClr val="000000">
                    <a:alpha val="43137"/>
                  </a:srgbClr>
                </a:outerShdw>
              </a:effectLst>
            </a:endParaRPr>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20892" r="17331"/>
          <a:stretch/>
        </p:blipFill>
        <p:spPr>
          <a:xfrm>
            <a:off x="8633889" y="872801"/>
            <a:ext cx="2922494" cy="3685406"/>
          </a:xfrm>
          <a:prstGeom prst="rect">
            <a:avLst/>
          </a:prstGeom>
          <a:effectLst>
            <a:softEdge rad="762000"/>
          </a:effectLst>
        </p:spPr>
      </p:pic>
      <p:pic>
        <p:nvPicPr>
          <p:cNvPr id="7" name="圖片 6"/>
          <p:cNvPicPr>
            <a:picLocks noChangeAspect="1"/>
          </p:cNvPicPr>
          <p:nvPr/>
        </p:nvPicPr>
        <p:blipFill rotWithShape="1">
          <a:blip r:embed="rId3">
            <a:extLst>
              <a:ext uri="{28A0092B-C50C-407E-A947-70E740481C1C}">
                <a14:useLocalDpi xmlns:a14="http://schemas.microsoft.com/office/drawing/2010/main" val="0"/>
              </a:ext>
            </a:extLst>
          </a:blip>
          <a:srcRect l="22912" t="7057" r="46888" b="24768"/>
          <a:stretch/>
        </p:blipFill>
        <p:spPr>
          <a:xfrm>
            <a:off x="516231" y="2281371"/>
            <a:ext cx="2850776" cy="3514165"/>
          </a:xfrm>
          <a:prstGeom prst="rect">
            <a:avLst/>
          </a:prstGeom>
          <a:effectLst>
            <a:softEdge rad="254000"/>
          </a:effectLst>
        </p:spPr>
      </p:pic>
      <p:pic>
        <p:nvPicPr>
          <p:cNvPr id="4" name="圖片 3"/>
          <p:cNvPicPr>
            <a:picLocks noChangeAspect="1"/>
          </p:cNvPicPr>
          <p:nvPr/>
        </p:nvPicPr>
        <p:blipFill rotWithShape="1">
          <a:blip r:embed="rId4">
            <a:extLst>
              <a:ext uri="{28A0092B-C50C-407E-A947-70E740481C1C}">
                <a14:useLocalDpi xmlns:a14="http://schemas.microsoft.com/office/drawing/2010/main" val="0"/>
              </a:ext>
            </a:extLst>
          </a:blip>
          <a:srcRect l="6418" r="8975" b="22686"/>
          <a:stretch/>
        </p:blipFill>
        <p:spPr>
          <a:xfrm>
            <a:off x="4942971" y="1498570"/>
            <a:ext cx="3083859" cy="3558749"/>
          </a:xfrm>
          <a:prstGeom prst="rect">
            <a:avLst/>
          </a:prstGeom>
          <a:effectLst>
            <a:softEdge rad="254000"/>
          </a:effectLst>
        </p:spPr>
      </p:pic>
      <p:sp>
        <p:nvSpPr>
          <p:cNvPr id="8" name="矩形 7"/>
          <p:cNvSpPr/>
          <p:nvPr/>
        </p:nvSpPr>
        <p:spPr>
          <a:xfrm>
            <a:off x="651511" y="5488278"/>
            <a:ext cx="2405933" cy="1323439"/>
          </a:xfrm>
          <a:prstGeom prst="rect">
            <a:avLst/>
          </a:prstGeom>
        </p:spPr>
        <p:txBody>
          <a:bodyPr wrap="square">
            <a:spAutoFit/>
          </a:bodyPr>
          <a:lstStyle/>
          <a:p>
            <a:pPr algn="ctr"/>
            <a:r>
              <a:rPr lang="zh-CN" altLang="en-US" sz="4000" cap="all" dirty="0">
                <a:solidFill>
                  <a:srgbClr val="F628DD"/>
                </a:solidFill>
                <a:effectLst>
                  <a:outerShdw blurRad="38100" dist="38100" dir="2700000" algn="tl">
                    <a:srgbClr val="000000">
                      <a:alpha val="43137"/>
                    </a:srgbClr>
                  </a:outerShdw>
                </a:effectLst>
              </a:rPr>
              <a:t>中国</a:t>
            </a:r>
            <a:endParaRPr lang="en-US" altLang="zh-CN" sz="4000" cap="all" dirty="0">
              <a:solidFill>
                <a:srgbClr val="F628DD"/>
              </a:solidFill>
              <a:effectLst>
                <a:outerShdw blurRad="38100" dist="38100" dir="2700000" algn="tl">
                  <a:srgbClr val="000000">
                    <a:alpha val="43137"/>
                  </a:srgbClr>
                </a:outerShdw>
              </a:effectLst>
            </a:endParaRPr>
          </a:p>
          <a:p>
            <a:pPr algn="ctr"/>
            <a:r>
              <a:rPr lang="zh-CN" altLang="en-US" sz="4000" cap="all" dirty="0">
                <a:solidFill>
                  <a:srgbClr val="F628DD"/>
                </a:solidFill>
                <a:effectLst>
                  <a:outerShdw blurRad="38100" dist="38100" dir="2700000" algn="tl">
                    <a:srgbClr val="000000">
                      <a:alpha val="43137"/>
                    </a:srgbClr>
                  </a:outerShdw>
                </a:effectLst>
              </a:rPr>
              <a:t>韩春雨</a:t>
            </a:r>
            <a:endParaRPr lang="zh-HK" altLang="en-US" sz="4000" cap="all" dirty="0">
              <a:solidFill>
                <a:srgbClr val="F628DD"/>
              </a:solidFill>
              <a:effectLst>
                <a:outerShdw blurRad="38100" dist="38100" dir="2700000" algn="tl">
                  <a:srgbClr val="000000">
                    <a:alpha val="43137"/>
                  </a:srgbClr>
                </a:outerShdw>
              </a:effectLst>
            </a:endParaRPr>
          </a:p>
        </p:txBody>
      </p:sp>
      <p:sp>
        <p:nvSpPr>
          <p:cNvPr id="9" name="矩形 8"/>
          <p:cNvSpPr/>
          <p:nvPr/>
        </p:nvSpPr>
        <p:spPr>
          <a:xfrm>
            <a:off x="4845496" y="5002611"/>
            <a:ext cx="3578224" cy="1323439"/>
          </a:xfrm>
          <a:prstGeom prst="rect">
            <a:avLst/>
          </a:prstGeom>
        </p:spPr>
        <p:txBody>
          <a:bodyPr wrap="none">
            <a:spAutoFit/>
          </a:bodyPr>
          <a:lstStyle/>
          <a:p>
            <a:pPr algn="ctr"/>
            <a:r>
              <a:rPr lang="zh-CN" altLang="en-US" sz="4000" cap="all" dirty="0">
                <a:solidFill>
                  <a:srgbClr val="F628DD"/>
                </a:solidFill>
                <a:effectLst>
                  <a:outerShdw blurRad="38100" dist="38100" dir="2700000" algn="tl">
                    <a:srgbClr val="000000">
                      <a:alpha val="43137"/>
                    </a:srgbClr>
                  </a:outerShdw>
                </a:effectLst>
              </a:rPr>
              <a:t>皮耶罗</a:t>
            </a:r>
            <a:r>
              <a:rPr lang="en-US" altLang="zh-CN" sz="4000" cap="all" dirty="0">
                <a:solidFill>
                  <a:srgbClr val="F628DD"/>
                </a:solidFill>
                <a:effectLst>
                  <a:outerShdw blurRad="38100" dist="38100" dir="2700000" algn="tl">
                    <a:srgbClr val="000000">
                      <a:alpha val="43137"/>
                    </a:srgbClr>
                  </a:outerShdw>
                </a:effectLst>
              </a:rPr>
              <a:t>·</a:t>
            </a:r>
            <a:r>
              <a:rPr lang="zh-CN" altLang="en-US" sz="4000" cap="all" dirty="0">
                <a:solidFill>
                  <a:srgbClr val="F628DD"/>
                </a:solidFill>
                <a:effectLst>
                  <a:outerShdw blurRad="38100" dist="38100" dir="2700000" algn="tl">
                    <a:srgbClr val="000000">
                      <a:alpha val="43137"/>
                    </a:srgbClr>
                  </a:outerShdw>
                </a:effectLst>
              </a:rPr>
              <a:t>安佛萨</a:t>
            </a:r>
            <a:endParaRPr lang="en-US" altLang="zh-CN" sz="4000" cap="all" dirty="0">
              <a:solidFill>
                <a:srgbClr val="F628DD"/>
              </a:solidFill>
              <a:effectLst>
                <a:outerShdw blurRad="38100" dist="38100" dir="2700000" algn="tl">
                  <a:srgbClr val="000000">
                    <a:alpha val="43137"/>
                  </a:srgbClr>
                </a:outerShdw>
              </a:effectLst>
            </a:endParaRPr>
          </a:p>
          <a:p>
            <a:pPr algn="ctr"/>
            <a:r>
              <a:rPr lang="en-US" altLang="zh-CN" sz="4000" cap="all" dirty="0" err="1">
                <a:solidFill>
                  <a:srgbClr val="F628DD"/>
                </a:solidFill>
                <a:effectLst>
                  <a:outerShdw blurRad="38100" dist="38100" dir="2700000" algn="tl">
                    <a:srgbClr val="000000">
                      <a:alpha val="43137"/>
                    </a:srgbClr>
                  </a:outerShdw>
                </a:effectLst>
              </a:rPr>
              <a:t>Piero</a:t>
            </a:r>
            <a:r>
              <a:rPr lang="en-US" altLang="zh-CN" sz="4000" cap="all" dirty="0">
                <a:solidFill>
                  <a:srgbClr val="F628DD"/>
                </a:solidFill>
                <a:effectLst>
                  <a:outerShdw blurRad="38100" dist="38100" dir="2700000" algn="tl">
                    <a:srgbClr val="000000">
                      <a:alpha val="43137"/>
                    </a:srgbClr>
                  </a:outerShdw>
                </a:effectLst>
              </a:rPr>
              <a:t> </a:t>
            </a:r>
            <a:r>
              <a:rPr lang="en-US" altLang="zh-CN" sz="4000" cap="all" dirty="0" err="1">
                <a:solidFill>
                  <a:srgbClr val="F628DD"/>
                </a:solidFill>
                <a:effectLst>
                  <a:outerShdw blurRad="38100" dist="38100" dir="2700000" algn="tl">
                    <a:srgbClr val="000000">
                      <a:alpha val="43137"/>
                    </a:srgbClr>
                  </a:outerShdw>
                </a:effectLst>
              </a:rPr>
              <a:t>Anversa</a:t>
            </a:r>
            <a:endParaRPr lang="zh-HK" altLang="en-US" sz="4000" cap="all" dirty="0">
              <a:solidFill>
                <a:srgbClr val="F628DD"/>
              </a:solidFill>
              <a:effectLst>
                <a:outerShdw blurRad="38100" dist="38100" dir="2700000" algn="tl">
                  <a:srgbClr val="000000">
                    <a:alpha val="43137"/>
                  </a:srgbClr>
                </a:outerShdw>
              </a:effectLst>
            </a:endParaRPr>
          </a:p>
        </p:txBody>
      </p:sp>
      <p:sp>
        <p:nvSpPr>
          <p:cNvPr id="10" name="矩形 9"/>
          <p:cNvSpPr/>
          <p:nvPr/>
        </p:nvSpPr>
        <p:spPr>
          <a:xfrm>
            <a:off x="5849927" y="908379"/>
            <a:ext cx="1210588" cy="707886"/>
          </a:xfrm>
          <a:prstGeom prst="rect">
            <a:avLst/>
          </a:prstGeom>
        </p:spPr>
        <p:txBody>
          <a:bodyPr wrap="none">
            <a:spAutoFit/>
          </a:bodyPr>
          <a:lstStyle/>
          <a:p>
            <a:r>
              <a:rPr lang="zh-CN" altLang="en-US" sz="4000" cap="all" dirty="0">
                <a:solidFill>
                  <a:srgbClr val="F628DD"/>
                </a:solidFill>
                <a:effectLst>
                  <a:outerShdw blurRad="38100" dist="38100" dir="2700000" algn="tl">
                    <a:srgbClr val="000000">
                      <a:alpha val="43137"/>
                    </a:srgbClr>
                  </a:outerShdw>
                </a:effectLst>
              </a:rPr>
              <a:t>哈佛</a:t>
            </a:r>
            <a:endParaRPr lang="zh-HK" altLang="en-US" sz="4000" cap="all" dirty="0">
              <a:solidFill>
                <a:srgbClr val="F628DD"/>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10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500"/>
                                        <p:tgtEl>
                                          <p:spTgt spid="10"/>
                                        </p:tgtEl>
                                      </p:cBhvr>
                                    </p:animEffect>
                                    <p:anim calcmode="lin" valueType="num">
                                      <p:cBhvr>
                                        <p:cTn id="42" dur="1500" fill="hold"/>
                                        <p:tgtEl>
                                          <p:spTgt spid="10"/>
                                        </p:tgtEl>
                                        <p:attrNameLst>
                                          <p:attrName>ppt_w</p:attrName>
                                        </p:attrNameLst>
                                      </p:cBhvr>
                                      <p:tavLst>
                                        <p:tav tm="0" fmla="#ppt_w*sin(2.5*pi*$)">
                                          <p:val>
                                            <p:fltVal val="0"/>
                                          </p:val>
                                        </p:tav>
                                        <p:tav tm="100000">
                                          <p:val>
                                            <p:fltVal val="1"/>
                                          </p:val>
                                        </p:tav>
                                      </p:tavLst>
                                    </p:anim>
                                    <p:anim calcmode="lin" valueType="num">
                                      <p:cBhvr>
                                        <p:cTn id="43"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1"/>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8304" r="8097" b="130"/>
          <a:stretch/>
        </p:blipFill>
        <p:spPr>
          <a:xfrm>
            <a:off x="1075764" y="0"/>
            <a:ext cx="10829365" cy="6849035"/>
          </a:xfrm>
          <a:effectLst>
            <a:softEdge rad="762000"/>
          </a:effectLst>
        </p:spPr>
      </p:pic>
      <p:sp>
        <p:nvSpPr>
          <p:cNvPr id="11" name="Rectangle 6"/>
          <p:cNvSpPr>
            <a:spLocks noGrp="1" noChangeArrowheads="1"/>
          </p:cNvSpPr>
          <p:nvPr>
            <p:ph type="title"/>
          </p:nvPr>
        </p:nvSpPr>
        <p:spPr bwMode="auto">
          <a:xfrm>
            <a:off x="2228045" y="2301988"/>
            <a:ext cx="8551572" cy="2585323"/>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algn="l" eaLnBrk="0" fontAlgn="base" hangingPunct="0">
              <a:lnSpc>
                <a:spcPct val="100000"/>
              </a:lnSpc>
              <a:spcAft>
                <a:spcPct val="0"/>
              </a:spcAft>
            </a:pPr>
            <a:r>
              <a:rPr lang="zh-CN" altLang="en-US" sz="3200" b="1" dirty="0">
                <a:solidFill>
                  <a:srgbClr val="FFFF00"/>
                </a:solidFill>
                <a:effectLst>
                  <a:outerShdw blurRad="38100" dist="38100" dir="2700000" algn="tl">
                    <a:srgbClr val="000000">
                      <a:alpha val="43137"/>
                    </a:srgbClr>
                  </a:outerShdw>
                </a:effectLst>
              </a:rPr>
              <a:t>我们希望让医学界能用上区块链的技术来确保实验结果的真实，并保护知识产</a:t>
            </a:r>
            <a:r>
              <a:rPr lang="zh-CN" altLang="en-US" sz="3200" b="1" dirty="0" smtClean="0">
                <a:solidFill>
                  <a:srgbClr val="FFFF00"/>
                </a:solidFill>
                <a:effectLst>
                  <a:outerShdw blurRad="38100" dist="38100" dir="2700000" algn="tl">
                    <a:srgbClr val="000000">
                      <a:alpha val="43137"/>
                    </a:srgbClr>
                  </a:outerShdw>
                </a:effectLst>
              </a:rPr>
              <a:t>权 </a:t>
            </a:r>
            <a:r>
              <a:rPr lang="en-US" altLang="zh-CN" sz="3200" b="1" dirty="0">
                <a:solidFill>
                  <a:srgbClr val="FFFF00"/>
                </a:solidFill>
                <a:effectLst>
                  <a:outerShdw blurRad="38100" dist="38100" dir="2700000" algn="tl">
                    <a:srgbClr val="000000">
                      <a:alpha val="43137"/>
                    </a:srgbClr>
                  </a:outerShdw>
                </a:effectLst>
              </a:rPr>
              <a:t> </a:t>
            </a:r>
            <a:r>
              <a:rPr lang="en-US" altLang="zh-CN" sz="3200" b="1" dirty="0" smtClean="0">
                <a:solidFill>
                  <a:srgbClr val="FFFF00"/>
                </a:solidFill>
                <a:effectLst>
                  <a:outerShdw blurRad="38100" dist="38100" dir="2700000" algn="tl">
                    <a:srgbClr val="000000">
                      <a:alpha val="43137"/>
                    </a:srgbClr>
                  </a:outerShdw>
                </a:effectLst>
              </a:rPr>
              <a:t/>
            </a:r>
            <a:br>
              <a:rPr lang="en-US" altLang="zh-CN" sz="3200" b="1" dirty="0" smtClean="0">
                <a:solidFill>
                  <a:srgbClr val="FFFF00"/>
                </a:solidFill>
                <a:effectLst>
                  <a:outerShdw blurRad="38100" dist="38100" dir="2700000" algn="tl">
                    <a:srgbClr val="000000">
                      <a:alpha val="43137"/>
                    </a:srgbClr>
                  </a:outerShdw>
                </a:effectLst>
              </a:rPr>
            </a:br>
            <a:r>
              <a:rPr lang="en-US" altLang="zh-CN" sz="3200" b="1" dirty="0">
                <a:solidFill>
                  <a:srgbClr val="FFFF00"/>
                </a:solidFill>
                <a:effectLst>
                  <a:outerShdw blurRad="38100" dist="38100" dir="2700000" algn="tl">
                    <a:srgbClr val="000000">
                      <a:alpha val="43137"/>
                    </a:srgbClr>
                  </a:outerShdw>
                </a:effectLst>
              </a:rPr>
              <a:t/>
            </a:r>
            <a:br>
              <a:rPr lang="en-US" altLang="zh-CN" sz="3200" b="1" dirty="0">
                <a:solidFill>
                  <a:srgbClr val="FFFF00"/>
                </a:solidFill>
                <a:effectLst>
                  <a:outerShdw blurRad="38100" dist="38100" dir="2700000" algn="tl">
                    <a:srgbClr val="000000">
                      <a:alpha val="43137"/>
                    </a:srgbClr>
                  </a:outerShdw>
                </a:effectLst>
              </a:rPr>
            </a:br>
            <a:r>
              <a:rPr lang="en-US" altLang="zh-CN" sz="2400" b="1" dirty="0" smtClean="0">
                <a:solidFill>
                  <a:srgbClr val="FFFF00"/>
                </a:solidFill>
                <a:effectLst>
                  <a:outerShdw blurRad="38100" dist="38100" dir="2700000" algn="tl">
                    <a:srgbClr val="000000">
                      <a:alpha val="43137"/>
                    </a:srgbClr>
                  </a:outerShdw>
                </a:effectLst>
              </a:rPr>
              <a:t>We </a:t>
            </a:r>
            <a:r>
              <a:rPr lang="en-US" altLang="zh-CN" sz="2400" b="1" dirty="0">
                <a:solidFill>
                  <a:srgbClr val="FFFF00"/>
                </a:solidFill>
                <a:effectLst>
                  <a:outerShdw blurRad="38100" dist="38100" dir="2700000" algn="tl">
                    <a:srgbClr val="000000">
                      <a:alpha val="43137"/>
                    </a:srgbClr>
                  </a:outerShdw>
                </a:effectLst>
              </a:rPr>
              <a:t>hope </a:t>
            </a:r>
            <a:r>
              <a:rPr lang="en-US" altLang="zh-CN" sz="2400" b="1" dirty="0" smtClean="0">
                <a:solidFill>
                  <a:srgbClr val="FFFF00"/>
                </a:solidFill>
                <a:effectLst>
                  <a:outerShdw blurRad="38100" dist="38100" dir="2700000" algn="tl">
                    <a:srgbClr val="000000">
                      <a:alpha val="43137"/>
                    </a:srgbClr>
                  </a:outerShdw>
                </a:effectLst>
              </a:rPr>
              <a:t>to improve the Intellectual protection and </a:t>
            </a:r>
            <a:r>
              <a:rPr lang="en-US" altLang="zh-CN" sz="2400" b="1" dirty="0">
                <a:solidFill>
                  <a:srgbClr val="FFFF00"/>
                </a:solidFill>
                <a:effectLst>
                  <a:outerShdw blurRad="38100" dist="38100" dir="2700000" algn="tl">
                    <a:srgbClr val="000000">
                      <a:alpha val="43137"/>
                    </a:srgbClr>
                  </a:outerShdw>
                </a:effectLst>
              </a:rPr>
              <a:t>authenticity of experimental results </a:t>
            </a:r>
            <a:r>
              <a:rPr lang="en-US" altLang="zh-CN" sz="2400" b="1" dirty="0" smtClean="0">
                <a:solidFill>
                  <a:srgbClr val="FFFF00"/>
                </a:solidFill>
                <a:effectLst>
                  <a:outerShdw blurRad="38100" dist="38100" dir="2700000" algn="tl">
                    <a:srgbClr val="000000">
                      <a:alpha val="43137"/>
                    </a:srgbClr>
                  </a:outerShdw>
                </a:effectLst>
              </a:rPr>
              <a:t>via the </a:t>
            </a:r>
            <a:r>
              <a:rPr lang="en-US" altLang="zh-CN" sz="2400" b="1" dirty="0" err="1" smtClean="0">
                <a:solidFill>
                  <a:srgbClr val="FFFF00"/>
                </a:solidFill>
                <a:effectLst>
                  <a:outerShdw blurRad="38100" dist="38100" dir="2700000" algn="tl">
                    <a:srgbClr val="000000">
                      <a:alpha val="43137"/>
                    </a:srgbClr>
                  </a:outerShdw>
                </a:effectLst>
              </a:rPr>
              <a:t>blockchain</a:t>
            </a:r>
            <a:r>
              <a:rPr lang="en-US" altLang="zh-CN" sz="2400" b="1" dirty="0" smtClean="0">
                <a:solidFill>
                  <a:srgbClr val="FFFF00"/>
                </a:solidFill>
                <a:effectLst>
                  <a:outerShdw blurRad="38100" dist="38100" dir="2700000" algn="tl">
                    <a:srgbClr val="000000">
                      <a:alpha val="43137"/>
                    </a:srgbClr>
                  </a:outerShdw>
                </a:effectLst>
              </a:rPr>
              <a:t> technology </a:t>
            </a:r>
            <a:endParaRPr kumimoji="0" lang="zh-HK" altLang="zh-HK" sz="2400" b="1" i="0" u="none" strike="noStrike" cap="none" normalizeH="0" baseline="0" dirty="0">
              <a:solidFill>
                <a:srgbClr val="FFFF00"/>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362800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0377" y="0"/>
            <a:ext cx="4626676" cy="4103121"/>
          </a:xfrm>
        </p:spPr>
        <p:txBody>
          <a:bodyPr>
            <a:normAutofit/>
          </a:bodyPr>
          <a:lstStyle/>
          <a:p>
            <a:r>
              <a:rPr lang="zh-CN" altLang="en-US" sz="2400" b="1" dirty="0" smtClean="0">
                <a:solidFill>
                  <a:srgbClr val="002060"/>
                </a:solidFill>
                <a:effectLst>
                  <a:outerShdw blurRad="38100" dist="38100" dir="2700000" algn="tl">
                    <a:srgbClr val="000000">
                      <a:alpha val="43137"/>
                    </a:srgbClr>
                  </a:outerShdw>
                </a:effectLst>
              </a:rPr>
              <a:t>我们认为，医疗设备可以具有执行智能合约功能，</a:t>
            </a:r>
            <a:r>
              <a:rPr lang="en-US" altLang="zh-CN" sz="2400" b="1" dirty="0" err="1" smtClean="0">
                <a:solidFill>
                  <a:srgbClr val="002060"/>
                </a:solidFill>
                <a:effectLst>
                  <a:outerShdw blurRad="38100" dist="38100" dir="2700000" algn="tl">
                    <a:srgbClr val="000000">
                      <a:alpha val="43137"/>
                    </a:srgbClr>
                  </a:outerShdw>
                </a:effectLst>
              </a:rPr>
              <a:t>Zscope</a:t>
            </a:r>
            <a:r>
              <a:rPr lang="zh-CN" altLang="en-US" sz="2400" b="1" dirty="0" smtClean="0">
                <a:solidFill>
                  <a:srgbClr val="002060"/>
                </a:solidFill>
                <a:effectLst>
                  <a:outerShdw blurRad="38100" dist="38100" dir="2700000" algn="tl">
                    <a:srgbClr val="000000">
                      <a:alpha val="43137"/>
                    </a:srgbClr>
                  </a:outerShdw>
                </a:effectLst>
              </a:rPr>
              <a:t>项目</a:t>
            </a:r>
            <a:r>
              <a:rPr lang="en-US" altLang="zh-CN" sz="2400" b="1" dirty="0" smtClean="0">
                <a:solidFill>
                  <a:srgbClr val="002060"/>
                </a:solidFill>
                <a:effectLst>
                  <a:outerShdw blurRad="38100" dist="38100" dir="2700000" algn="tl">
                    <a:srgbClr val="000000">
                      <a:alpha val="43137"/>
                    </a:srgbClr>
                  </a:outerShdw>
                </a:effectLst>
              </a:rPr>
              <a:t/>
            </a:r>
            <a:br>
              <a:rPr lang="en-US" altLang="zh-CN" sz="2400" b="1" dirty="0" smtClean="0">
                <a:solidFill>
                  <a:srgbClr val="002060"/>
                </a:solidFill>
                <a:effectLst>
                  <a:outerShdw blurRad="38100" dist="38100" dir="2700000" algn="tl">
                    <a:srgbClr val="000000">
                      <a:alpha val="43137"/>
                    </a:srgbClr>
                  </a:outerShdw>
                </a:effectLst>
              </a:rPr>
            </a:br>
            <a:r>
              <a:rPr lang="en-US" dirty="0">
                <a:solidFill>
                  <a:srgbClr val="002060"/>
                </a:solidFill>
              </a:rPr>
              <a:t/>
            </a:r>
            <a:br>
              <a:rPr lang="en-US" dirty="0">
                <a:solidFill>
                  <a:srgbClr val="002060"/>
                </a:solidFill>
              </a:rPr>
            </a:br>
            <a:r>
              <a:rPr lang="en-US" sz="2400" b="1" dirty="0">
                <a:solidFill>
                  <a:srgbClr val="002060"/>
                </a:solidFill>
                <a:effectLst>
                  <a:outerShdw blurRad="38100" dist="38100" dir="2700000" algn="tl">
                    <a:srgbClr val="000000">
                      <a:alpha val="43137"/>
                    </a:srgbClr>
                  </a:outerShdw>
                </a:effectLst>
              </a:rPr>
              <a:t>We believe that </a:t>
            </a:r>
            <a:r>
              <a:rPr lang="en-US" sz="2400" b="1" dirty="0" smtClean="0">
                <a:solidFill>
                  <a:srgbClr val="002060"/>
                </a:solidFill>
                <a:effectLst>
                  <a:outerShdw blurRad="38100" dist="38100" dir="2700000" algn="tl">
                    <a:srgbClr val="000000">
                      <a:alpha val="43137"/>
                    </a:srgbClr>
                  </a:outerShdw>
                </a:effectLst>
              </a:rPr>
              <a:t>medical </a:t>
            </a:r>
            <a:r>
              <a:rPr lang="en-US" sz="2400" b="1" dirty="0">
                <a:solidFill>
                  <a:srgbClr val="002060"/>
                </a:solidFill>
                <a:effectLst>
                  <a:outerShdw blurRad="38100" dist="38100" dir="2700000" algn="tl">
                    <a:srgbClr val="000000">
                      <a:alpha val="43137"/>
                    </a:srgbClr>
                  </a:outerShdw>
                </a:effectLst>
              </a:rPr>
              <a:t>device may </a:t>
            </a:r>
            <a:r>
              <a:rPr lang="en-US" sz="2400" b="1" dirty="0" smtClean="0">
                <a:solidFill>
                  <a:srgbClr val="002060"/>
                </a:solidFill>
                <a:effectLst>
                  <a:outerShdw blurRad="38100" dist="38100" dir="2700000" algn="tl">
                    <a:srgbClr val="000000">
                      <a:alpha val="43137"/>
                    </a:srgbClr>
                  </a:outerShdw>
                </a:effectLst>
              </a:rPr>
              <a:t>link with a smart contract </a:t>
            </a:r>
            <a:r>
              <a:rPr lang="en-US" sz="2400" b="1" dirty="0">
                <a:solidFill>
                  <a:srgbClr val="002060"/>
                </a:solidFill>
                <a:effectLst>
                  <a:outerShdw blurRad="38100" dist="38100" dir="2700000" algn="tl">
                    <a:srgbClr val="000000">
                      <a:alpha val="43137"/>
                    </a:srgbClr>
                  </a:outerShdw>
                </a:effectLst>
              </a:rPr>
              <a:t>to perform </a:t>
            </a:r>
            <a:r>
              <a:rPr lang="en-US" sz="2400" b="1" dirty="0" smtClean="0">
                <a:solidFill>
                  <a:srgbClr val="002060"/>
                </a:solidFill>
                <a:effectLst>
                  <a:outerShdw blurRad="38100" dist="38100" dir="2700000" algn="tl">
                    <a:srgbClr val="000000">
                      <a:alpha val="43137"/>
                    </a:srgbClr>
                  </a:outerShdw>
                </a:effectLst>
              </a:rPr>
              <a:t>Intellectual property protection function, via our </a:t>
            </a:r>
            <a:r>
              <a:rPr lang="en-US" sz="2400" b="1" dirty="0" err="1" smtClean="0">
                <a:solidFill>
                  <a:srgbClr val="002060"/>
                </a:solidFill>
                <a:effectLst>
                  <a:outerShdw blurRad="38100" dist="38100" dir="2700000" algn="tl">
                    <a:srgbClr val="000000">
                      <a:alpha val="43137"/>
                    </a:srgbClr>
                  </a:outerShdw>
                </a:effectLst>
              </a:rPr>
              <a:t>Zscope</a:t>
            </a:r>
            <a:r>
              <a:rPr lang="en-US" sz="2400" b="1" dirty="0" smtClean="0">
                <a:solidFill>
                  <a:srgbClr val="002060"/>
                </a:solidFill>
                <a:effectLst>
                  <a:outerShdw blurRad="38100" dist="38100" dir="2700000" algn="tl">
                    <a:srgbClr val="000000">
                      <a:alpha val="43137"/>
                    </a:srgbClr>
                  </a:outerShdw>
                </a:effectLst>
              </a:rPr>
              <a:t> </a:t>
            </a:r>
            <a:r>
              <a:rPr lang="en-US" sz="2400" b="1" dirty="0">
                <a:solidFill>
                  <a:srgbClr val="002060"/>
                </a:solidFill>
                <a:effectLst>
                  <a:outerShdw blurRad="38100" dist="38100" dir="2700000" algn="tl">
                    <a:srgbClr val="000000">
                      <a:alpha val="43137"/>
                    </a:srgbClr>
                  </a:outerShdw>
                </a:effectLst>
              </a:rPr>
              <a:t>project</a:t>
            </a:r>
            <a:r>
              <a:rPr lang="en-US" sz="2400" b="1" dirty="0">
                <a:solidFill>
                  <a:srgbClr val="F628DD"/>
                </a:solidFill>
                <a:effectLst>
                  <a:outerShdw blurRad="38100" dist="38100" dir="2700000" algn="tl">
                    <a:srgbClr val="000000">
                      <a:alpha val="43137"/>
                    </a:srgbClr>
                  </a:outerShdw>
                </a:effectLst>
              </a:rPr>
              <a:t/>
            </a:r>
            <a:br>
              <a:rPr lang="en-US" sz="2400" b="1" dirty="0">
                <a:solidFill>
                  <a:srgbClr val="F628DD"/>
                </a:solidFill>
                <a:effectLst>
                  <a:outerShdw blurRad="38100" dist="38100" dir="2700000" algn="tl">
                    <a:srgbClr val="000000">
                      <a:alpha val="43137"/>
                    </a:srgbClr>
                  </a:outerShdw>
                </a:effectLst>
              </a:rPr>
            </a:br>
            <a:r>
              <a:rPr lang="zh-CN" altLang="en-US" b="1" dirty="0" smtClean="0">
                <a:solidFill>
                  <a:srgbClr val="F628DD"/>
                </a:solidFill>
                <a:effectLst>
                  <a:outerShdw blurRad="38100" dist="38100" dir="2700000" algn="tl">
                    <a:srgbClr val="000000">
                      <a:alpha val="43137"/>
                    </a:srgbClr>
                  </a:outerShdw>
                </a:effectLst>
              </a:rPr>
              <a:t> </a:t>
            </a:r>
            <a:endParaRPr lang="zh-HK" altLang="en-US" sz="6000" b="1" dirty="0">
              <a:solidFill>
                <a:srgbClr val="F628DD"/>
              </a:solidFill>
              <a:effectLst>
                <a:outerShdw blurRad="38100" dist="38100" dir="2700000" algn="tl">
                  <a:srgbClr val="000000">
                    <a:alpha val="43137"/>
                  </a:srgbClr>
                </a:outerShdw>
              </a:effectLst>
              <a:latin typeface="Arial Black" panose="020B0A040201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192" y="523422"/>
            <a:ext cx="4730750" cy="4075471"/>
          </a:xfrm>
          <a:prstGeom prst="rect">
            <a:avLst/>
          </a:prstGeom>
          <a:effectLst>
            <a:softEdge rad="762000"/>
          </a:effectLst>
        </p:spPr>
      </p:pic>
      <p:pic>
        <p:nvPicPr>
          <p:cNvPr id="8" name="圖片 7" descr="Writing Software Contracts for Ethereum — Part 2 – Satish ..."/>
          <p:cNvPicPr>
            <a:picLocks noChangeAspect="1"/>
          </p:cNvPicPr>
          <p:nvPr/>
        </p:nvPicPr>
        <p:blipFill rotWithShape="1">
          <a:blip r:embed="rId3">
            <a:extLst>
              <a:ext uri="{28A0092B-C50C-407E-A947-70E740481C1C}">
                <a14:useLocalDpi xmlns:a14="http://schemas.microsoft.com/office/drawing/2010/main" val="0"/>
              </a:ext>
            </a:extLst>
          </a:blip>
          <a:srcRect l="1575" t="19474" r="2141" b="39278"/>
          <a:stretch/>
        </p:blipFill>
        <p:spPr>
          <a:xfrm>
            <a:off x="587095" y="4598893"/>
            <a:ext cx="9161930" cy="2259107"/>
          </a:xfrm>
          <a:prstGeom prst="rect">
            <a:avLst/>
          </a:prstGeom>
          <a:effectLst>
            <a:softEdge rad="127000"/>
          </a:effectLst>
        </p:spPr>
      </p:pic>
    </p:spTree>
    <p:extLst>
      <p:ext uri="{BB962C8B-B14F-4D97-AF65-F5344CB8AC3E}">
        <p14:creationId xmlns:p14="http://schemas.microsoft.com/office/powerpoint/2010/main" val="284749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云形 11">
            <a:extLst>
              <a:ext uri="{FF2B5EF4-FFF2-40B4-BE49-F238E27FC236}">
                <a16:creationId xmlns:a16="http://schemas.microsoft.com/office/drawing/2014/main" xmlns="" id="{D4A61713-FF93-43F2-8A54-661056414143}"/>
              </a:ext>
            </a:extLst>
          </p:cNvPr>
          <p:cNvSpPr/>
          <p:nvPr/>
        </p:nvSpPr>
        <p:spPr>
          <a:xfrm>
            <a:off x="8418756" y="2694401"/>
            <a:ext cx="3463680" cy="342336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云形 10">
            <a:extLst>
              <a:ext uri="{FF2B5EF4-FFF2-40B4-BE49-F238E27FC236}">
                <a16:creationId xmlns:a16="http://schemas.microsoft.com/office/drawing/2014/main" xmlns="" id="{A260C52F-6A09-45D5-8F17-F990D98C8A5C}"/>
              </a:ext>
            </a:extLst>
          </p:cNvPr>
          <p:cNvSpPr/>
          <p:nvPr/>
        </p:nvSpPr>
        <p:spPr>
          <a:xfrm>
            <a:off x="7966605" y="251192"/>
            <a:ext cx="3339548" cy="23774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a:extLst>
              <a:ext uri="{FF2B5EF4-FFF2-40B4-BE49-F238E27FC236}">
                <a16:creationId xmlns:a16="http://schemas.microsoft.com/office/drawing/2014/main" xmlns="" id="{7CD77386-D62B-425D-BC34-53AE4C9CA1F2}"/>
              </a:ext>
            </a:extLst>
          </p:cNvPr>
          <p:cNvSpPr>
            <a:spLocks noGrp="1"/>
          </p:cNvSpPr>
          <p:nvPr>
            <p:ph type="body" idx="1"/>
          </p:nvPr>
        </p:nvSpPr>
        <p:spPr>
          <a:xfrm>
            <a:off x="1539676" y="3575461"/>
            <a:ext cx="2760955" cy="989660"/>
          </a:xfrm>
        </p:spPr>
        <p:txBody>
          <a:bodyPr>
            <a:normAutofit fontScale="40000" lnSpcReduction="20000"/>
          </a:bodyPr>
          <a:lstStyle/>
          <a:p>
            <a:pPr marL="114300" indent="0">
              <a:buNone/>
            </a:pPr>
            <a:r>
              <a:rPr lang="en-US" altLang="zh-CN" sz="6700" cap="none" dirty="0">
                <a:solidFill>
                  <a:schemeClr val="dk1"/>
                </a:solidFill>
                <a:latin typeface="华文中宋" panose="02010600040101010101" pitchFamily="2" charset="-122"/>
                <a:ea typeface="华文中宋" panose="02010600040101010101" pitchFamily="2" charset="-122"/>
                <a:cs typeface="Questrial"/>
                <a:sym typeface="Questrial"/>
              </a:rPr>
              <a:t>1.</a:t>
            </a:r>
            <a:r>
              <a:rPr lang="zh-CN" altLang="en-US" sz="6700" cap="none" dirty="0">
                <a:solidFill>
                  <a:schemeClr val="dk1"/>
                </a:solidFill>
                <a:latin typeface="华文中宋" panose="02010600040101010101" pitchFamily="2" charset="-122"/>
                <a:ea typeface="华文中宋" panose="02010600040101010101" pitchFamily="2" charset="-122"/>
                <a:cs typeface="Questrial"/>
                <a:sym typeface="Questrial"/>
              </a:rPr>
              <a:t>发布到主</a:t>
            </a:r>
            <a:r>
              <a:rPr lang="zh-CN" altLang="en-US" sz="6700" cap="none" dirty="0">
                <a:solidFill>
                  <a:schemeClr val="dk1"/>
                </a:solidFill>
                <a:latin typeface="华文中宋" panose="02010600040101010101" pitchFamily="2" charset="-122"/>
                <a:ea typeface="华文中宋" panose="02010600040101010101" pitchFamily="2" charset="-122"/>
                <a:cs typeface="Questrial"/>
                <a:sym typeface="Questrial"/>
              </a:rPr>
              <a:t>链 </a:t>
            </a:r>
            <a:r>
              <a:rPr lang="en-US" altLang="zh-CN" sz="3200" dirty="0" smtClean="0">
                <a:latin typeface="华文中宋" panose="02010600040101010101" pitchFamily="2" charset="-122"/>
                <a:ea typeface="华文中宋" panose="02010600040101010101" pitchFamily="2" charset="-122"/>
              </a:rPr>
              <a:t>Publish in </a:t>
            </a:r>
            <a:r>
              <a:rPr lang="en-US" altLang="zh-CN" sz="3200" dirty="0" err="1" smtClean="0">
                <a:latin typeface="华文中宋" panose="02010600040101010101" pitchFamily="2" charset="-122"/>
                <a:ea typeface="华文中宋" panose="02010600040101010101" pitchFamily="2" charset="-122"/>
              </a:rPr>
              <a:t>blockchain</a:t>
            </a:r>
            <a:r>
              <a:rPr lang="en-US" altLang="zh-CN" sz="3200" dirty="0" smtClean="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xmlns="" id="{332B3DC8-C325-4760-9A43-A117E7D4F25A}"/>
              </a:ext>
            </a:extLst>
          </p:cNvPr>
          <p:cNvPicPr>
            <a:picLocks noChangeAspect="1"/>
          </p:cNvPicPr>
          <p:nvPr/>
        </p:nvPicPr>
        <p:blipFill>
          <a:blip r:embed="rId2"/>
          <a:stretch>
            <a:fillRect/>
          </a:stretch>
        </p:blipFill>
        <p:spPr>
          <a:xfrm>
            <a:off x="8717010" y="725535"/>
            <a:ext cx="1882409" cy="714377"/>
          </a:xfrm>
          <a:prstGeom prst="rect">
            <a:avLst/>
          </a:prstGeom>
        </p:spPr>
      </p:pic>
      <p:pic>
        <p:nvPicPr>
          <p:cNvPr id="5" name="图片 4">
            <a:extLst>
              <a:ext uri="{FF2B5EF4-FFF2-40B4-BE49-F238E27FC236}">
                <a16:creationId xmlns:a16="http://schemas.microsoft.com/office/drawing/2014/main" xmlns="" id="{6B6696C5-3B2B-425D-A7EB-F2B5F286ADC1}"/>
              </a:ext>
            </a:extLst>
          </p:cNvPr>
          <p:cNvPicPr>
            <a:picLocks noChangeAspect="1"/>
          </p:cNvPicPr>
          <p:nvPr/>
        </p:nvPicPr>
        <p:blipFill>
          <a:blip r:embed="rId3"/>
          <a:stretch>
            <a:fillRect/>
          </a:stretch>
        </p:blipFill>
        <p:spPr>
          <a:xfrm>
            <a:off x="292046" y="607970"/>
            <a:ext cx="3780807" cy="1663884"/>
          </a:xfrm>
          <a:prstGeom prst="rect">
            <a:avLst/>
          </a:prstGeom>
        </p:spPr>
      </p:pic>
      <p:pic>
        <p:nvPicPr>
          <p:cNvPr id="6" name="图片 5">
            <a:extLst>
              <a:ext uri="{FF2B5EF4-FFF2-40B4-BE49-F238E27FC236}">
                <a16:creationId xmlns:a16="http://schemas.microsoft.com/office/drawing/2014/main" xmlns="" id="{F3AA81AC-8307-42E5-8DEC-72D401F16E08}"/>
              </a:ext>
            </a:extLst>
          </p:cNvPr>
          <p:cNvPicPr>
            <a:picLocks noChangeAspect="1"/>
          </p:cNvPicPr>
          <p:nvPr/>
        </p:nvPicPr>
        <p:blipFill>
          <a:blip r:embed="rId4"/>
          <a:stretch>
            <a:fillRect/>
          </a:stretch>
        </p:blipFill>
        <p:spPr>
          <a:xfrm>
            <a:off x="1443417" y="5167844"/>
            <a:ext cx="1819421" cy="1297625"/>
          </a:xfrm>
          <a:prstGeom prst="rect">
            <a:avLst/>
          </a:prstGeom>
        </p:spPr>
      </p:pic>
      <p:pic>
        <p:nvPicPr>
          <p:cNvPr id="7" name="图片 6">
            <a:extLst>
              <a:ext uri="{FF2B5EF4-FFF2-40B4-BE49-F238E27FC236}">
                <a16:creationId xmlns:a16="http://schemas.microsoft.com/office/drawing/2014/main" xmlns="" id="{9E126254-E774-42B0-BE52-FC1E25165925}"/>
              </a:ext>
            </a:extLst>
          </p:cNvPr>
          <p:cNvPicPr>
            <a:picLocks noChangeAspect="1"/>
          </p:cNvPicPr>
          <p:nvPr/>
        </p:nvPicPr>
        <p:blipFill>
          <a:blip r:embed="rId5"/>
          <a:stretch>
            <a:fillRect/>
          </a:stretch>
        </p:blipFill>
        <p:spPr>
          <a:xfrm>
            <a:off x="3262838" y="5179385"/>
            <a:ext cx="2927737" cy="1283560"/>
          </a:xfrm>
          <a:prstGeom prst="rect">
            <a:avLst/>
          </a:prstGeom>
        </p:spPr>
      </p:pic>
      <p:pic>
        <p:nvPicPr>
          <p:cNvPr id="8" name="图片 7">
            <a:extLst>
              <a:ext uri="{FF2B5EF4-FFF2-40B4-BE49-F238E27FC236}">
                <a16:creationId xmlns:a16="http://schemas.microsoft.com/office/drawing/2014/main" xmlns="" id="{B3D09292-505D-4C11-BA21-4E36C10E1EAF}"/>
              </a:ext>
            </a:extLst>
          </p:cNvPr>
          <p:cNvPicPr>
            <a:picLocks noChangeAspect="1"/>
          </p:cNvPicPr>
          <p:nvPr/>
        </p:nvPicPr>
        <p:blipFill>
          <a:blip r:embed="rId6"/>
          <a:stretch>
            <a:fillRect/>
          </a:stretch>
        </p:blipFill>
        <p:spPr>
          <a:xfrm>
            <a:off x="8994664" y="3458074"/>
            <a:ext cx="2299377" cy="947569"/>
          </a:xfrm>
          <a:prstGeom prst="rect">
            <a:avLst/>
          </a:prstGeom>
        </p:spPr>
      </p:pic>
      <p:pic>
        <p:nvPicPr>
          <p:cNvPr id="9" name="图片 8">
            <a:extLst>
              <a:ext uri="{FF2B5EF4-FFF2-40B4-BE49-F238E27FC236}">
                <a16:creationId xmlns:a16="http://schemas.microsoft.com/office/drawing/2014/main" xmlns="" id="{2F1F9378-1B07-4B71-A7B3-A37BB8B42854}"/>
              </a:ext>
            </a:extLst>
          </p:cNvPr>
          <p:cNvPicPr>
            <a:picLocks noChangeAspect="1"/>
          </p:cNvPicPr>
          <p:nvPr/>
        </p:nvPicPr>
        <p:blipFill>
          <a:blip r:embed="rId7"/>
          <a:stretch>
            <a:fillRect/>
          </a:stretch>
        </p:blipFill>
        <p:spPr>
          <a:xfrm>
            <a:off x="9636379" y="4405643"/>
            <a:ext cx="1015945" cy="1164834"/>
          </a:xfrm>
          <a:prstGeom prst="rect">
            <a:avLst/>
          </a:prstGeom>
        </p:spPr>
      </p:pic>
      <p:cxnSp>
        <p:nvCxnSpPr>
          <p:cNvPr id="14" name="直接箭头连接符 13">
            <a:extLst>
              <a:ext uri="{FF2B5EF4-FFF2-40B4-BE49-F238E27FC236}">
                <a16:creationId xmlns:a16="http://schemas.microsoft.com/office/drawing/2014/main" xmlns="" id="{63950A85-70AE-4F2E-AABD-C56FD5606802}"/>
              </a:ext>
            </a:extLst>
          </p:cNvPr>
          <p:cNvCxnSpPr>
            <a:cxnSpLocks/>
          </p:cNvCxnSpPr>
          <p:nvPr/>
        </p:nvCxnSpPr>
        <p:spPr>
          <a:xfrm>
            <a:off x="2782957" y="2258316"/>
            <a:ext cx="438229" cy="28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6B4012E0-8CD8-44DE-940C-646F961DE3AE}"/>
              </a:ext>
            </a:extLst>
          </p:cNvPr>
          <p:cNvCxnSpPr>
            <a:cxnSpLocks/>
          </p:cNvCxnSpPr>
          <p:nvPr/>
        </p:nvCxnSpPr>
        <p:spPr>
          <a:xfrm flipV="1">
            <a:off x="4101483" y="1635018"/>
            <a:ext cx="3865122" cy="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60D14BD8-99DF-46C5-BAFD-9DB544260E05}"/>
              </a:ext>
            </a:extLst>
          </p:cNvPr>
          <p:cNvCxnSpPr/>
          <p:nvPr/>
        </p:nvCxnSpPr>
        <p:spPr>
          <a:xfrm>
            <a:off x="4058166" y="2258316"/>
            <a:ext cx="4194112" cy="214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占位符 2">
            <a:extLst>
              <a:ext uri="{FF2B5EF4-FFF2-40B4-BE49-F238E27FC236}">
                <a16:creationId xmlns:a16="http://schemas.microsoft.com/office/drawing/2014/main" xmlns="" id="{200600B9-2EA2-491B-810F-BC2CFBF2391A}"/>
              </a:ext>
            </a:extLst>
          </p:cNvPr>
          <p:cNvSpPr txBox="1">
            <a:spLocks/>
          </p:cNvSpPr>
          <p:nvPr/>
        </p:nvSpPr>
        <p:spPr>
          <a:xfrm>
            <a:off x="4256111" y="1066304"/>
            <a:ext cx="3527235" cy="1306300"/>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dk1"/>
              </a:buClr>
              <a:buSzPts val="1800"/>
              <a:buFont typeface="Arial"/>
              <a:buChar char="•"/>
              <a:defRPr sz="2000" b="0" i="0" u="none" strike="noStrike" cap="none">
                <a:solidFill>
                  <a:schemeClr val="dk1"/>
                </a:solidFill>
                <a:latin typeface="Questrial"/>
                <a:ea typeface="Questrial"/>
                <a:cs typeface="Questrial"/>
                <a:sym typeface="Questrial"/>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Questrial"/>
                <a:ea typeface="Questrial"/>
                <a:cs typeface="Questrial"/>
                <a:sym typeface="Questrial"/>
              </a:defRPr>
            </a:lvl2pPr>
            <a:lvl3pPr marL="1371600" marR="0" lvl="2" indent="-342900" algn="l" rtl="0">
              <a:lnSpc>
                <a:spcPct val="120000"/>
              </a:lnSpc>
              <a:spcBef>
                <a:spcPts val="500"/>
              </a:spcBef>
              <a:spcAft>
                <a:spcPts val="0"/>
              </a:spcAft>
              <a:buClr>
                <a:schemeClr val="dk1"/>
              </a:buClr>
              <a:buSzPts val="1800"/>
              <a:buFont typeface="Arial"/>
              <a:buChar char="•"/>
              <a:defRPr sz="1600" b="0" i="0" u="none" strike="noStrike" cap="none">
                <a:solidFill>
                  <a:schemeClr val="dk1"/>
                </a:solidFill>
                <a:latin typeface="Questrial"/>
                <a:ea typeface="Questrial"/>
                <a:cs typeface="Questrial"/>
                <a:sym typeface="Questrial"/>
              </a:defRPr>
            </a:lvl3pPr>
            <a:lvl4pPr marL="1828800" marR="0" lvl="3"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4pPr>
            <a:lvl5pPr marL="2286000" marR="0" lvl="4"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5pPr>
            <a:lvl6pPr marL="2743200" marR="0" lvl="5"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6pPr>
            <a:lvl7pPr marL="3200400" marR="0" lvl="6"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7pPr>
            <a:lvl8pPr marL="3657600" marR="0" lvl="7"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8pPr>
            <a:lvl9pPr marL="4114800" marR="0" lvl="8"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9pPr>
          </a:lstStyle>
          <a:p>
            <a:pPr marL="114300" indent="0">
              <a:buNone/>
            </a:pPr>
            <a:r>
              <a:rPr lang="en-US" altLang="zh-CN" sz="3200" dirty="0">
                <a:latin typeface="华文中宋" panose="02010600040101010101" pitchFamily="2" charset="-122"/>
                <a:ea typeface="华文中宋" panose="02010600040101010101" pitchFamily="2" charset="-122"/>
              </a:rPr>
              <a:t>2.</a:t>
            </a:r>
            <a:r>
              <a:rPr lang="zh-CN" altLang="en-US" sz="3200" dirty="0">
                <a:latin typeface="华文中宋" panose="02010600040101010101" pitchFamily="2" charset="-122"/>
                <a:ea typeface="华文中宋" panose="02010600040101010101" pitchFamily="2" charset="-122"/>
              </a:rPr>
              <a:t>创建项目目</a:t>
            </a:r>
            <a:r>
              <a:rPr lang="zh-CN" altLang="en-US" sz="3200" dirty="0" smtClean="0">
                <a:latin typeface="华文中宋" panose="02010600040101010101" pitchFamily="2" charset="-122"/>
                <a:ea typeface="华文中宋" panose="02010600040101010101" pitchFamily="2" charset="-122"/>
              </a:rPr>
              <a:t>录</a:t>
            </a:r>
            <a:r>
              <a:rPr lang="en-US" altLang="zh-CN" dirty="0">
                <a:latin typeface="华文中宋" panose="02010600040101010101" pitchFamily="2" charset="-122"/>
                <a:ea typeface="华文中宋" panose="02010600040101010101" pitchFamily="2" charset="-122"/>
              </a:rPr>
              <a:t>Create </a:t>
            </a:r>
            <a:r>
              <a:rPr lang="en-US" altLang="zh-CN" dirty="0" smtClean="0">
                <a:latin typeface="华文中宋" panose="02010600040101010101" pitchFamily="2" charset="-122"/>
                <a:ea typeface="华文中宋" panose="02010600040101010101" pitchFamily="2" charset="-122"/>
              </a:rPr>
              <a:t>a project </a:t>
            </a:r>
            <a:r>
              <a:rPr lang="en-US" altLang="zh-CN" dirty="0">
                <a:latin typeface="华文中宋" panose="02010600040101010101" pitchFamily="2" charset="-122"/>
                <a:ea typeface="华文中宋" panose="02010600040101010101" pitchFamily="2" charset="-122"/>
              </a:rPr>
              <a:t>directory</a:t>
            </a:r>
            <a:endParaRPr lang="zh-CN" altLang="en-US" dirty="0">
              <a:latin typeface="华文中宋" panose="02010600040101010101" pitchFamily="2" charset="-122"/>
              <a:ea typeface="华文中宋" panose="02010600040101010101" pitchFamily="2" charset="-122"/>
            </a:endParaRPr>
          </a:p>
        </p:txBody>
      </p:sp>
      <p:sp>
        <p:nvSpPr>
          <p:cNvPr id="23" name="文本占位符 2">
            <a:extLst>
              <a:ext uri="{FF2B5EF4-FFF2-40B4-BE49-F238E27FC236}">
                <a16:creationId xmlns:a16="http://schemas.microsoft.com/office/drawing/2014/main" xmlns="" id="{625A4850-D939-408B-91F4-A359118E9E12}"/>
              </a:ext>
            </a:extLst>
          </p:cNvPr>
          <p:cNvSpPr txBox="1">
            <a:spLocks/>
          </p:cNvSpPr>
          <p:nvPr/>
        </p:nvSpPr>
        <p:spPr>
          <a:xfrm>
            <a:off x="5000415" y="2890664"/>
            <a:ext cx="3051632" cy="989660"/>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dk1"/>
              </a:buClr>
              <a:buSzPts val="1800"/>
              <a:buFont typeface="Arial"/>
              <a:buChar char="•"/>
              <a:defRPr sz="2000" b="0" i="0" u="none" strike="noStrike" cap="none">
                <a:solidFill>
                  <a:schemeClr val="dk1"/>
                </a:solidFill>
                <a:latin typeface="Questrial"/>
                <a:ea typeface="Questrial"/>
                <a:cs typeface="Questrial"/>
                <a:sym typeface="Questrial"/>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Questrial"/>
                <a:ea typeface="Questrial"/>
                <a:cs typeface="Questrial"/>
                <a:sym typeface="Questrial"/>
              </a:defRPr>
            </a:lvl2pPr>
            <a:lvl3pPr marL="1371600" marR="0" lvl="2" indent="-342900" algn="l" rtl="0">
              <a:lnSpc>
                <a:spcPct val="120000"/>
              </a:lnSpc>
              <a:spcBef>
                <a:spcPts val="500"/>
              </a:spcBef>
              <a:spcAft>
                <a:spcPts val="0"/>
              </a:spcAft>
              <a:buClr>
                <a:schemeClr val="dk1"/>
              </a:buClr>
              <a:buSzPts val="1800"/>
              <a:buFont typeface="Arial"/>
              <a:buChar char="•"/>
              <a:defRPr sz="1600" b="0" i="0" u="none" strike="noStrike" cap="none">
                <a:solidFill>
                  <a:schemeClr val="dk1"/>
                </a:solidFill>
                <a:latin typeface="Questrial"/>
                <a:ea typeface="Questrial"/>
                <a:cs typeface="Questrial"/>
                <a:sym typeface="Questrial"/>
              </a:defRPr>
            </a:lvl3pPr>
            <a:lvl4pPr marL="1828800" marR="0" lvl="3"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4pPr>
            <a:lvl5pPr marL="2286000" marR="0" lvl="4"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5pPr>
            <a:lvl6pPr marL="2743200" marR="0" lvl="5"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6pPr>
            <a:lvl7pPr marL="3200400" marR="0" lvl="6"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7pPr>
            <a:lvl8pPr marL="3657600" marR="0" lvl="7"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8pPr>
            <a:lvl9pPr marL="4114800" marR="0" lvl="8"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9pPr>
          </a:lstStyle>
          <a:p>
            <a:pPr marL="114300" indent="0">
              <a:buNone/>
            </a:pPr>
            <a:r>
              <a:rPr lang="en-US" altLang="zh-CN" sz="3200" dirty="0">
                <a:latin typeface="华文中宋" panose="02010600040101010101" pitchFamily="2" charset="-122"/>
                <a:ea typeface="华文中宋" panose="02010600040101010101" pitchFamily="2" charset="-122"/>
              </a:rPr>
              <a:t>3.</a:t>
            </a:r>
            <a:r>
              <a:rPr lang="zh-CN" altLang="en-US" sz="3200" dirty="0">
                <a:latin typeface="华文中宋" panose="02010600040101010101" pitchFamily="2" charset="-122"/>
                <a:ea typeface="华文中宋" panose="02010600040101010101" pitchFamily="2" charset="-122"/>
              </a:rPr>
              <a:t>创建媒体</a:t>
            </a:r>
            <a:r>
              <a:rPr lang="zh-CN" altLang="en-US" sz="3200" dirty="0" smtClean="0">
                <a:latin typeface="华文中宋" panose="02010600040101010101" pitchFamily="2" charset="-122"/>
                <a:ea typeface="华文中宋" panose="02010600040101010101" pitchFamily="2" charset="-122"/>
              </a:rPr>
              <a:t>流</a:t>
            </a:r>
            <a:r>
              <a:rPr lang="en-US" altLang="zh-CN" dirty="0">
                <a:latin typeface="华文中宋" panose="02010600040101010101" pitchFamily="2" charset="-122"/>
                <a:ea typeface="华文中宋" panose="02010600040101010101" pitchFamily="2" charset="-122"/>
              </a:rPr>
              <a:t>Create a </a:t>
            </a:r>
            <a:r>
              <a:rPr lang="en-US" altLang="zh-CN" dirty="0" smtClean="0">
                <a:latin typeface="华文中宋" panose="02010600040101010101" pitchFamily="2" charset="-122"/>
                <a:ea typeface="华文中宋" panose="02010600040101010101" pitchFamily="2" charset="-122"/>
              </a:rPr>
              <a:t>video stream</a:t>
            </a:r>
            <a:endParaRPr lang="zh-CN" altLang="en-US" dirty="0">
              <a:latin typeface="华文中宋" panose="02010600040101010101" pitchFamily="2" charset="-122"/>
              <a:ea typeface="华文中宋" panose="02010600040101010101" pitchFamily="2" charset="-122"/>
            </a:endParaRPr>
          </a:p>
        </p:txBody>
      </p:sp>
      <p:sp>
        <p:nvSpPr>
          <p:cNvPr id="17" name="文本占位符 2">
            <a:extLst>
              <a:ext uri="{FF2B5EF4-FFF2-40B4-BE49-F238E27FC236}">
                <a16:creationId xmlns:a16="http://schemas.microsoft.com/office/drawing/2014/main" xmlns="" id="{75D93830-2942-4FEA-B856-69318A064500}"/>
              </a:ext>
            </a:extLst>
          </p:cNvPr>
          <p:cNvSpPr txBox="1">
            <a:spLocks/>
          </p:cNvSpPr>
          <p:nvPr/>
        </p:nvSpPr>
        <p:spPr>
          <a:xfrm>
            <a:off x="8900268" y="1336368"/>
            <a:ext cx="1515892" cy="69790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dk1"/>
              </a:buClr>
              <a:buSzPts val="1800"/>
              <a:buFont typeface="Arial"/>
              <a:buChar char="•"/>
              <a:defRPr sz="2000" b="0" i="0" u="none" strike="noStrike" cap="none">
                <a:solidFill>
                  <a:schemeClr val="dk1"/>
                </a:solidFill>
                <a:latin typeface="Questrial"/>
                <a:ea typeface="Questrial"/>
                <a:cs typeface="Questrial"/>
                <a:sym typeface="Questrial"/>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Questrial"/>
                <a:ea typeface="Questrial"/>
                <a:cs typeface="Questrial"/>
                <a:sym typeface="Questrial"/>
              </a:defRPr>
            </a:lvl2pPr>
            <a:lvl3pPr marL="1371600" marR="0" lvl="2" indent="-342900" algn="l" rtl="0">
              <a:lnSpc>
                <a:spcPct val="120000"/>
              </a:lnSpc>
              <a:spcBef>
                <a:spcPts val="500"/>
              </a:spcBef>
              <a:spcAft>
                <a:spcPts val="0"/>
              </a:spcAft>
              <a:buClr>
                <a:schemeClr val="dk1"/>
              </a:buClr>
              <a:buSzPts val="1800"/>
              <a:buFont typeface="Arial"/>
              <a:buChar char="•"/>
              <a:defRPr sz="1600" b="0" i="0" u="none" strike="noStrike" cap="none">
                <a:solidFill>
                  <a:schemeClr val="dk1"/>
                </a:solidFill>
                <a:latin typeface="Questrial"/>
                <a:ea typeface="Questrial"/>
                <a:cs typeface="Questrial"/>
                <a:sym typeface="Questrial"/>
              </a:defRPr>
            </a:lvl3pPr>
            <a:lvl4pPr marL="1828800" marR="0" lvl="3"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4pPr>
            <a:lvl5pPr marL="2286000" marR="0" lvl="4"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5pPr>
            <a:lvl6pPr marL="2743200" marR="0" lvl="5"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6pPr>
            <a:lvl7pPr marL="3200400" marR="0" lvl="6"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7pPr>
            <a:lvl8pPr marL="3657600" marR="0" lvl="7"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8pPr>
            <a:lvl9pPr marL="4114800" marR="0" lvl="8"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9pPr>
          </a:lstStyle>
          <a:p>
            <a:pPr marL="114300" indent="0">
              <a:buFont typeface="Arial"/>
              <a:buNone/>
            </a:pPr>
            <a:r>
              <a:rPr lang="en-US" altLang="zh-CN" sz="3600" dirty="0">
                <a:latin typeface="Adobe Gothic Std B" panose="020B0800000000000000" pitchFamily="34" charset="-128"/>
                <a:ea typeface="Adobe Gothic Std B" panose="020B0800000000000000" pitchFamily="34" charset="-128"/>
              </a:rPr>
              <a:t>IPFS</a:t>
            </a:r>
            <a:endParaRPr lang="zh-CN" altLang="en-US" sz="3600" dirty="0">
              <a:latin typeface="Adobe Gothic Std B" panose="020B0800000000000000" pitchFamily="34" charset="-128"/>
              <a:ea typeface="华文中宋" panose="02010600040101010101" pitchFamily="2" charset="-122"/>
            </a:endParaRPr>
          </a:p>
        </p:txBody>
      </p:sp>
      <p:sp>
        <p:nvSpPr>
          <p:cNvPr id="18" name="文本占位符 2">
            <a:extLst>
              <a:ext uri="{FF2B5EF4-FFF2-40B4-BE49-F238E27FC236}">
                <a16:creationId xmlns:a16="http://schemas.microsoft.com/office/drawing/2014/main" xmlns="" id="{CE960F38-847F-4543-A4A2-D3E565F172CA}"/>
              </a:ext>
            </a:extLst>
          </p:cNvPr>
          <p:cNvSpPr txBox="1">
            <a:spLocks/>
          </p:cNvSpPr>
          <p:nvPr/>
        </p:nvSpPr>
        <p:spPr>
          <a:xfrm>
            <a:off x="9409043" y="2857457"/>
            <a:ext cx="1743228" cy="69790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dk1"/>
              </a:buClr>
              <a:buSzPts val="1800"/>
              <a:buFont typeface="Arial"/>
              <a:buChar char="•"/>
              <a:defRPr sz="2000" b="0" i="0" u="none" strike="noStrike" cap="none">
                <a:solidFill>
                  <a:schemeClr val="dk1"/>
                </a:solidFill>
                <a:latin typeface="Questrial"/>
                <a:ea typeface="Questrial"/>
                <a:cs typeface="Questrial"/>
                <a:sym typeface="Questrial"/>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Questrial"/>
                <a:ea typeface="Questrial"/>
                <a:cs typeface="Questrial"/>
                <a:sym typeface="Questrial"/>
              </a:defRPr>
            </a:lvl2pPr>
            <a:lvl3pPr marL="1371600" marR="0" lvl="2" indent="-342900" algn="l" rtl="0">
              <a:lnSpc>
                <a:spcPct val="120000"/>
              </a:lnSpc>
              <a:spcBef>
                <a:spcPts val="500"/>
              </a:spcBef>
              <a:spcAft>
                <a:spcPts val="0"/>
              </a:spcAft>
              <a:buClr>
                <a:schemeClr val="dk1"/>
              </a:buClr>
              <a:buSzPts val="1800"/>
              <a:buFont typeface="Arial"/>
              <a:buChar char="•"/>
              <a:defRPr sz="1600" b="0" i="0" u="none" strike="noStrike" cap="none">
                <a:solidFill>
                  <a:schemeClr val="dk1"/>
                </a:solidFill>
                <a:latin typeface="Questrial"/>
                <a:ea typeface="Questrial"/>
                <a:cs typeface="Questrial"/>
                <a:sym typeface="Questrial"/>
              </a:defRPr>
            </a:lvl3pPr>
            <a:lvl4pPr marL="1828800" marR="0" lvl="3"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4pPr>
            <a:lvl5pPr marL="2286000" marR="0" lvl="4"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5pPr>
            <a:lvl6pPr marL="2743200" marR="0" lvl="5"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6pPr>
            <a:lvl7pPr marL="3200400" marR="0" lvl="6"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7pPr>
            <a:lvl8pPr marL="3657600" marR="0" lvl="7"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8pPr>
            <a:lvl9pPr marL="4114800" marR="0" lvl="8" indent="-342900" algn="l" rtl="0">
              <a:lnSpc>
                <a:spcPct val="120000"/>
              </a:lnSpc>
              <a:spcBef>
                <a:spcPts val="500"/>
              </a:spcBef>
              <a:spcAft>
                <a:spcPts val="0"/>
              </a:spcAft>
              <a:buClr>
                <a:schemeClr val="dk1"/>
              </a:buClr>
              <a:buSzPts val="1800"/>
              <a:buFont typeface="Arial"/>
              <a:buChar char="•"/>
              <a:defRPr sz="1400" b="0" i="0" u="none" strike="noStrike" cap="none">
                <a:solidFill>
                  <a:schemeClr val="dk1"/>
                </a:solidFill>
                <a:latin typeface="Questrial"/>
                <a:ea typeface="Questrial"/>
                <a:cs typeface="Questrial"/>
                <a:sym typeface="Questrial"/>
              </a:defRPr>
            </a:lvl9pPr>
          </a:lstStyle>
          <a:p>
            <a:pPr marL="114300" indent="0">
              <a:buFont typeface="Arial"/>
              <a:buNone/>
            </a:pPr>
            <a:r>
              <a:rPr lang="en-US" altLang="zh-CN" sz="3600" dirty="0" err="1">
                <a:latin typeface="Adobe Gothic Std B" panose="020B0800000000000000" pitchFamily="34" charset="-128"/>
                <a:ea typeface="Adobe Gothic Std B" panose="020B0800000000000000" pitchFamily="34" charset="-128"/>
              </a:rPr>
              <a:t>zscope</a:t>
            </a:r>
            <a:endParaRPr lang="zh-CN" altLang="en-US" sz="3600" dirty="0">
              <a:latin typeface="Adobe Gothic Std B" panose="020B0800000000000000" pitchFamily="34" charset="-128"/>
              <a:ea typeface="华文中宋" panose="02010600040101010101" pitchFamily="2" charset="-122"/>
            </a:endParaRPr>
          </a:p>
        </p:txBody>
      </p:sp>
    </p:spTree>
    <p:extLst>
      <p:ext uri="{BB962C8B-B14F-4D97-AF65-F5344CB8AC3E}">
        <p14:creationId xmlns:p14="http://schemas.microsoft.com/office/powerpoint/2010/main" val="1676030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66070" y="1352283"/>
            <a:ext cx="9479560" cy="6980348"/>
          </a:xfrm>
        </p:spPr>
        <p:txBody>
          <a:bodyPr>
            <a:normAutofit/>
          </a:bodyPr>
          <a:lstStyle/>
          <a:p>
            <a:pPr algn="l"/>
            <a:r>
              <a:rPr lang="en-US" altLang="zh-CN" sz="3200" b="1" dirty="0" smtClean="0">
                <a:solidFill>
                  <a:srgbClr val="002060"/>
                </a:solidFill>
                <a:effectLst>
                  <a:outerShdw blurRad="38100" dist="38100" dir="2700000" algn="tl">
                    <a:srgbClr val="000000">
                      <a:alpha val="43137"/>
                    </a:srgbClr>
                  </a:outerShdw>
                </a:effectLst>
              </a:rPr>
              <a:t>1.Publish _Doc(Project, DOC)</a:t>
            </a:r>
            <a:r>
              <a:rPr lang="en-US" altLang="zh-CN" b="1" dirty="0" smtClean="0">
                <a:solidFill>
                  <a:srgbClr val="002060"/>
                </a:solidFill>
                <a:effectLst>
                  <a:outerShdw blurRad="38100" dist="38100" dir="2700000" algn="tl">
                    <a:srgbClr val="000000">
                      <a:alpha val="43137"/>
                    </a:srgbClr>
                  </a:outerShdw>
                </a:effectLst>
              </a:rPr>
              <a:t/>
            </a:r>
            <a:br>
              <a:rPr lang="en-US" altLang="zh-CN" b="1" dirty="0" smtClean="0">
                <a:solidFill>
                  <a:srgbClr val="002060"/>
                </a:solidFill>
                <a:effectLst>
                  <a:outerShdw blurRad="38100" dist="38100" dir="2700000" algn="tl">
                    <a:srgbClr val="000000">
                      <a:alpha val="43137"/>
                    </a:srgbClr>
                  </a:outerShdw>
                </a:effectLst>
              </a:rPr>
            </a:br>
            <a:r>
              <a:rPr lang="zh-CN" altLang="en-US" sz="2700" b="1" dirty="0" smtClean="0">
                <a:solidFill>
                  <a:srgbClr val="002060"/>
                </a:solidFill>
                <a:effectLst>
                  <a:outerShdw blurRad="38100" dist="38100" dir="2700000" algn="tl">
                    <a:srgbClr val="000000">
                      <a:alpha val="43137"/>
                    </a:srgbClr>
                  </a:outerShdw>
                </a:effectLst>
              </a:rPr>
              <a:t>在</a:t>
            </a:r>
            <a:r>
              <a:rPr lang="zh-CN" altLang="en-US" sz="2700" b="1" dirty="0">
                <a:solidFill>
                  <a:srgbClr val="002060"/>
                </a:solidFill>
                <a:effectLst>
                  <a:outerShdw blurRad="38100" dist="38100" dir="2700000" algn="tl">
                    <a:srgbClr val="000000">
                      <a:alpha val="43137"/>
                    </a:srgbClr>
                  </a:outerShdw>
                </a:effectLst>
              </a:rPr>
              <a:t>主链上执行智能合约，记录项目。</a:t>
            </a:r>
            <a:r>
              <a:rPr lang="en-US" altLang="zh-CN" sz="2700" b="1" dirty="0">
                <a:solidFill>
                  <a:srgbClr val="002060"/>
                </a:solidFill>
                <a:effectLst>
                  <a:outerShdw blurRad="38100" dist="38100" dir="2700000" algn="tl">
                    <a:srgbClr val="000000">
                      <a:alpha val="43137"/>
                    </a:srgbClr>
                  </a:outerShdw>
                </a:effectLst>
              </a:rPr>
              <a:t/>
            </a:r>
            <a:br>
              <a:rPr lang="en-US" altLang="zh-CN" sz="2700" b="1" dirty="0">
                <a:solidFill>
                  <a:srgbClr val="002060"/>
                </a:solidFill>
                <a:effectLst>
                  <a:outerShdw blurRad="38100" dist="38100" dir="2700000" algn="tl">
                    <a:srgbClr val="000000">
                      <a:alpha val="43137"/>
                    </a:srgbClr>
                  </a:outerShdw>
                </a:effectLst>
              </a:rPr>
            </a:br>
            <a:r>
              <a:rPr lang="zh-CN" altLang="en-US" sz="2700" b="1" dirty="0">
                <a:solidFill>
                  <a:srgbClr val="002060"/>
                </a:solidFill>
                <a:effectLst>
                  <a:outerShdw blurRad="38100" dist="38100" dir="2700000" algn="tl">
                    <a:srgbClr val="000000">
                      <a:alpha val="43137"/>
                    </a:srgbClr>
                  </a:outerShdw>
                </a:effectLst>
              </a:rPr>
              <a:t>在</a:t>
            </a:r>
            <a:r>
              <a:rPr lang="en-US" altLang="zh-CN" sz="2700" b="1" dirty="0" err="1">
                <a:solidFill>
                  <a:srgbClr val="002060"/>
                </a:solidFill>
                <a:effectLst>
                  <a:outerShdw blurRad="38100" dist="38100" dir="2700000" algn="tl">
                    <a:srgbClr val="000000">
                      <a:alpha val="43137"/>
                    </a:srgbClr>
                  </a:outerShdw>
                </a:effectLst>
              </a:rPr>
              <a:t>Github</a:t>
            </a:r>
            <a:r>
              <a:rPr lang="en-US" altLang="zh-CN" sz="2700" b="1" dirty="0">
                <a:solidFill>
                  <a:srgbClr val="002060"/>
                </a:solidFill>
                <a:effectLst>
                  <a:outerShdw blurRad="38100" dist="38100" dir="2700000" algn="tl">
                    <a:srgbClr val="000000">
                      <a:alpha val="43137"/>
                    </a:srgbClr>
                  </a:outerShdw>
                </a:effectLst>
              </a:rPr>
              <a:t>/</a:t>
            </a:r>
            <a:r>
              <a:rPr lang="en-US" altLang="zh-CN" sz="2700" b="1" dirty="0" err="1">
                <a:solidFill>
                  <a:srgbClr val="002060"/>
                </a:solidFill>
                <a:effectLst>
                  <a:outerShdw blurRad="38100" dist="38100" dir="2700000" algn="tl">
                    <a:srgbClr val="000000">
                      <a:alpha val="43137"/>
                    </a:srgbClr>
                  </a:outerShdw>
                </a:effectLst>
              </a:rPr>
              <a:t>zsopeorg</a:t>
            </a:r>
            <a:r>
              <a:rPr lang="zh-CN" altLang="en-US" sz="2700" b="1" dirty="0">
                <a:solidFill>
                  <a:srgbClr val="002060"/>
                </a:solidFill>
                <a:effectLst>
                  <a:outerShdw blurRad="38100" dist="38100" dir="2700000" algn="tl">
                    <a:srgbClr val="000000">
                      <a:alpha val="43137"/>
                    </a:srgbClr>
                  </a:outerShdw>
                </a:effectLst>
              </a:rPr>
              <a:t>中创建项目工程，保存文</a:t>
            </a:r>
            <a:r>
              <a:rPr lang="zh-CN" altLang="en-US" sz="2700" b="1" dirty="0" smtClean="0">
                <a:solidFill>
                  <a:srgbClr val="002060"/>
                </a:solidFill>
                <a:effectLst>
                  <a:outerShdw blurRad="38100" dist="38100" dir="2700000" algn="tl">
                    <a:srgbClr val="000000">
                      <a:alpha val="43137"/>
                    </a:srgbClr>
                  </a:outerShdw>
                </a:effectLst>
              </a:rPr>
              <a:t>档</a:t>
            </a:r>
            <a:r>
              <a:rPr lang="en-US" altLang="zh-CN" sz="2700" b="1" dirty="0">
                <a:solidFill>
                  <a:srgbClr val="002060"/>
                </a:solidFill>
                <a:effectLst>
                  <a:outerShdw blurRad="38100" dist="38100" dir="2700000" algn="tl">
                    <a:srgbClr val="000000">
                      <a:alpha val="43137"/>
                    </a:srgbClr>
                  </a:outerShdw>
                </a:effectLst>
              </a:rPr>
              <a:t/>
            </a:r>
            <a:br>
              <a:rPr lang="en-US" altLang="zh-CN" sz="2700" b="1" dirty="0">
                <a:solidFill>
                  <a:srgbClr val="002060"/>
                </a:solidFill>
                <a:effectLst>
                  <a:outerShdw blurRad="38100" dist="38100" dir="2700000" algn="tl">
                    <a:srgbClr val="000000">
                      <a:alpha val="43137"/>
                    </a:srgbClr>
                  </a:outerShdw>
                </a:effectLst>
              </a:rPr>
            </a:br>
            <a:r>
              <a:rPr lang="en-US" altLang="zh-CN" sz="2700" b="1" dirty="0" smtClean="0">
                <a:solidFill>
                  <a:srgbClr val="002060"/>
                </a:solidFill>
                <a:effectLst>
                  <a:outerShdw blurRad="38100" dist="38100" dir="2700000" algn="tl">
                    <a:srgbClr val="000000">
                      <a:alpha val="43137"/>
                    </a:srgbClr>
                  </a:outerShdw>
                </a:effectLst>
              </a:rPr>
              <a:t/>
            </a:r>
            <a:br>
              <a:rPr lang="en-US" altLang="zh-CN" sz="2700" b="1" dirty="0" smtClean="0">
                <a:solidFill>
                  <a:srgbClr val="002060"/>
                </a:solidFill>
                <a:effectLst>
                  <a:outerShdw blurRad="38100" dist="38100" dir="2700000" algn="tl">
                    <a:srgbClr val="000000">
                      <a:alpha val="43137"/>
                    </a:srgbClr>
                  </a:outerShdw>
                </a:effectLst>
              </a:rPr>
            </a:br>
            <a:r>
              <a:rPr lang="en-US" altLang="zh-CN" sz="2700" b="1" dirty="0" smtClean="0">
                <a:solidFill>
                  <a:srgbClr val="002060"/>
                </a:solidFill>
                <a:effectLst>
                  <a:outerShdw blurRad="38100" dist="38100" dir="2700000" algn="tl">
                    <a:srgbClr val="000000">
                      <a:alpha val="43137"/>
                    </a:srgbClr>
                  </a:outerShdw>
                </a:effectLst>
              </a:rPr>
              <a:t>Execute </a:t>
            </a:r>
            <a:r>
              <a:rPr lang="en-US" altLang="zh-CN" sz="2700" b="1" dirty="0">
                <a:solidFill>
                  <a:srgbClr val="002060"/>
                </a:solidFill>
                <a:effectLst>
                  <a:outerShdw blurRad="38100" dist="38100" dir="2700000" algn="tl">
                    <a:srgbClr val="000000">
                      <a:alpha val="43137"/>
                    </a:srgbClr>
                  </a:outerShdw>
                </a:effectLst>
              </a:rPr>
              <a:t>smart contracts on the main chain to record projects. Create a project </a:t>
            </a:r>
            <a:r>
              <a:rPr lang="en-US" altLang="zh-CN" sz="2700" b="1" dirty="0" err="1">
                <a:solidFill>
                  <a:srgbClr val="002060"/>
                </a:solidFill>
                <a:effectLst>
                  <a:outerShdw blurRad="38100" dist="38100" dir="2700000" algn="tl">
                    <a:srgbClr val="000000">
                      <a:alpha val="43137"/>
                    </a:srgbClr>
                  </a:outerShdw>
                </a:effectLst>
              </a:rPr>
              <a:t>project</a:t>
            </a:r>
            <a:r>
              <a:rPr lang="en-US" altLang="zh-CN" sz="2700" b="1" dirty="0">
                <a:solidFill>
                  <a:srgbClr val="002060"/>
                </a:solidFill>
                <a:effectLst>
                  <a:outerShdw blurRad="38100" dist="38100" dir="2700000" algn="tl">
                    <a:srgbClr val="000000">
                      <a:alpha val="43137"/>
                    </a:srgbClr>
                  </a:outerShdw>
                </a:effectLst>
              </a:rPr>
              <a:t> in </a:t>
            </a:r>
            <a:r>
              <a:rPr lang="en-US" altLang="zh-CN" sz="2700" b="1" dirty="0" err="1">
                <a:solidFill>
                  <a:srgbClr val="002060"/>
                </a:solidFill>
                <a:effectLst>
                  <a:outerShdw blurRad="38100" dist="38100" dir="2700000" algn="tl">
                    <a:srgbClr val="000000">
                      <a:alpha val="43137"/>
                    </a:srgbClr>
                  </a:outerShdw>
                </a:effectLst>
              </a:rPr>
              <a:t>Github</a:t>
            </a:r>
            <a:r>
              <a:rPr lang="en-US" altLang="zh-CN" sz="2700" b="1" dirty="0">
                <a:solidFill>
                  <a:srgbClr val="002060"/>
                </a:solidFill>
                <a:effectLst>
                  <a:outerShdw blurRad="38100" dist="38100" dir="2700000" algn="tl">
                    <a:srgbClr val="000000">
                      <a:alpha val="43137"/>
                    </a:srgbClr>
                  </a:outerShdw>
                </a:effectLst>
              </a:rPr>
              <a:t>/</a:t>
            </a:r>
            <a:r>
              <a:rPr lang="en-US" altLang="zh-CN" sz="2700" b="1" dirty="0" err="1">
                <a:solidFill>
                  <a:srgbClr val="002060"/>
                </a:solidFill>
                <a:effectLst>
                  <a:outerShdw blurRad="38100" dist="38100" dir="2700000" algn="tl">
                    <a:srgbClr val="000000">
                      <a:alpha val="43137"/>
                    </a:srgbClr>
                  </a:outerShdw>
                </a:effectLst>
              </a:rPr>
              <a:t>zsopeorg</a:t>
            </a:r>
            <a:r>
              <a:rPr lang="en-US" altLang="zh-CN" sz="2700" b="1" dirty="0">
                <a:solidFill>
                  <a:srgbClr val="002060"/>
                </a:solidFill>
                <a:effectLst>
                  <a:outerShdw blurRad="38100" dist="38100" dir="2700000" algn="tl">
                    <a:srgbClr val="000000">
                      <a:alpha val="43137"/>
                    </a:srgbClr>
                  </a:outerShdw>
                </a:effectLst>
              </a:rPr>
              <a:t> and save the document</a:t>
            </a:r>
            <a:r>
              <a:rPr lang="en-US" altLang="zh-CN" b="1" dirty="0">
                <a:solidFill>
                  <a:srgbClr val="F628DD"/>
                </a:solidFill>
                <a:effectLst>
                  <a:outerShdw blurRad="38100" dist="38100" dir="2700000" algn="tl">
                    <a:srgbClr val="000000">
                      <a:alpha val="43137"/>
                    </a:srgbClr>
                  </a:outerShdw>
                </a:effectLst>
              </a:rPr>
              <a:t/>
            </a:r>
            <a:br>
              <a:rPr lang="en-US" altLang="zh-CN" b="1" dirty="0">
                <a:solidFill>
                  <a:srgbClr val="F628DD"/>
                </a:solidFill>
                <a:effectLst>
                  <a:outerShdw blurRad="38100" dist="38100" dir="2700000" algn="tl">
                    <a:srgbClr val="000000">
                      <a:alpha val="43137"/>
                    </a:srgbClr>
                  </a:outerShdw>
                </a:effectLst>
              </a:rPr>
            </a:br>
            <a:r>
              <a:rPr lang="en-US" altLang="zh-CN" b="1" dirty="0">
                <a:solidFill>
                  <a:srgbClr val="F628DD"/>
                </a:solidFill>
                <a:effectLst>
                  <a:outerShdw blurRad="38100" dist="38100" dir="2700000" algn="tl">
                    <a:srgbClr val="000000">
                      <a:alpha val="43137"/>
                    </a:srgbClr>
                  </a:outerShdw>
                </a:effectLst>
              </a:rPr>
              <a:t/>
            </a:r>
            <a:br>
              <a:rPr lang="en-US" altLang="zh-CN" b="1" dirty="0">
                <a:solidFill>
                  <a:srgbClr val="F628DD"/>
                </a:solidFill>
                <a:effectLst>
                  <a:outerShdw blurRad="38100" dist="38100" dir="2700000" algn="tl">
                    <a:srgbClr val="000000">
                      <a:alpha val="43137"/>
                    </a:srgbClr>
                  </a:outerShdw>
                </a:effectLst>
              </a:rPr>
            </a:br>
            <a:r>
              <a:rPr lang="en-US" altLang="zh-CN" b="1" dirty="0">
                <a:solidFill>
                  <a:srgbClr val="F628DD"/>
                </a:solidFill>
                <a:effectLst>
                  <a:outerShdw blurRad="38100" dist="38100" dir="2700000" algn="tl">
                    <a:srgbClr val="000000">
                      <a:alpha val="43137"/>
                    </a:srgbClr>
                  </a:outerShdw>
                </a:effectLst>
              </a:rPr>
              <a:t/>
            </a:r>
            <a:br>
              <a:rPr lang="en-US" altLang="zh-CN" b="1" dirty="0">
                <a:solidFill>
                  <a:srgbClr val="F628DD"/>
                </a:solidFill>
                <a:effectLst>
                  <a:outerShdw blurRad="38100" dist="38100" dir="2700000" algn="tl">
                    <a:srgbClr val="000000">
                      <a:alpha val="43137"/>
                    </a:srgbClr>
                  </a:outerShdw>
                </a:effectLst>
              </a:rPr>
            </a:br>
            <a:endParaRPr lang="zh-HK" altLang="en-US" sz="6000" b="1" dirty="0">
              <a:solidFill>
                <a:srgbClr val="F628DD"/>
              </a:solidFill>
              <a:effectLst>
                <a:outerShdw blurRad="38100" dist="38100" dir="2700000" algn="tl">
                  <a:srgbClr val="000000">
                    <a:alpha val="43137"/>
                  </a:srgbClr>
                </a:outerShdw>
              </a:effectLst>
              <a:latin typeface="Arial Black" panose="020B0A04020102020204" pitchFamily="34" charset="0"/>
            </a:endParaRPr>
          </a:p>
        </p:txBody>
      </p:sp>
      <p:sp>
        <p:nvSpPr>
          <p:cNvPr id="3" name="標題 1">
            <a:extLst>
              <a:ext uri="{FF2B5EF4-FFF2-40B4-BE49-F238E27FC236}">
                <a16:creationId xmlns:a16="http://schemas.microsoft.com/office/drawing/2014/main" xmlns="" id="{4396AAD6-0F3A-4418-ADBE-4E00FB5A7CAD}"/>
              </a:ext>
            </a:extLst>
          </p:cNvPr>
          <p:cNvSpPr txBox="1">
            <a:spLocks/>
          </p:cNvSpPr>
          <p:nvPr/>
        </p:nvSpPr>
        <p:spPr>
          <a:xfrm>
            <a:off x="553675" y="746621"/>
            <a:ext cx="11543250" cy="318143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lgn="l"/>
            <a:r>
              <a:rPr lang="en-US" altLang="zh-CN" sz="3100" b="1" dirty="0" err="1">
                <a:solidFill>
                  <a:srgbClr val="002060"/>
                </a:solidFill>
                <a:effectLst>
                  <a:outerShdw blurRad="38100" dist="38100" dir="2700000" algn="tl">
                    <a:srgbClr val="000000">
                      <a:alpha val="43137"/>
                    </a:srgbClr>
                  </a:outerShdw>
                </a:effectLst>
              </a:rPr>
              <a:t>Zscope</a:t>
            </a:r>
            <a:r>
              <a:rPr lang="zh-CN" altLang="en-US" sz="3100" b="1" dirty="0">
                <a:solidFill>
                  <a:srgbClr val="002060"/>
                </a:solidFill>
                <a:effectLst>
                  <a:outerShdw blurRad="38100" dist="38100" dir="2700000" algn="tl">
                    <a:srgbClr val="000000">
                      <a:alpha val="43137"/>
                    </a:srgbClr>
                  </a:outerShdw>
                </a:effectLst>
              </a:rPr>
              <a:t>提供一个管理网站，提供科研项目的智能合约接</a:t>
            </a:r>
            <a:r>
              <a:rPr lang="zh-CN" altLang="en-US" sz="3100" b="1" dirty="0" smtClean="0">
                <a:solidFill>
                  <a:srgbClr val="002060"/>
                </a:solidFill>
                <a:effectLst>
                  <a:outerShdw blurRad="38100" dist="38100" dir="2700000" algn="tl">
                    <a:srgbClr val="000000">
                      <a:alpha val="43137"/>
                    </a:srgbClr>
                  </a:outerShdw>
                </a:effectLst>
              </a:rPr>
              <a:t>口 </a:t>
            </a:r>
            <a:endParaRPr lang="en-US" altLang="zh-CN" sz="3100" b="1" dirty="0" smtClean="0">
              <a:solidFill>
                <a:srgbClr val="002060"/>
              </a:solidFill>
              <a:effectLst>
                <a:outerShdw blurRad="38100" dist="38100" dir="2700000" algn="tl">
                  <a:srgbClr val="000000">
                    <a:alpha val="43137"/>
                  </a:srgbClr>
                </a:outerShdw>
              </a:effectLst>
            </a:endParaRPr>
          </a:p>
          <a:p>
            <a:pPr algn="l"/>
            <a:endParaRPr lang="en-US" altLang="zh-CN" sz="2700" b="1" dirty="0" smtClean="0">
              <a:solidFill>
                <a:srgbClr val="002060"/>
              </a:solidFill>
              <a:effectLst>
                <a:outerShdw blurRad="38100" dist="38100" dir="2700000" algn="tl">
                  <a:srgbClr val="000000">
                    <a:alpha val="43137"/>
                  </a:srgbClr>
                </a:outerShdw>
              </a:effectLst>
            </a:endParaRPr>
          </a:p>
          <a:p>
            <a:pPr algn="l"/>
            <a:r>
              <a:rPr lang="en-US" altLang="zh-CN" sz="2700" b="1" dirty="0" err="1" smtClean="0">
                <a:solidFill>
                  <a:srgbClr val="002060"/>
                </a:solidFill>
                <a:effectLst>
                  <a:outerShdw blurRad="38100" dist="38100" dir="2700000" algn="tl">
                    <a:srgbClr val="000000">
                      <a:alpha val="43137"/>
                    </a:srgbClr>
                  </a:outerShdw>
                </a:effectLst>
              </a:rPr>
              <a:t>Zscope</a:t>
            </a:r>
            <a:r>
              <a:rPr lang="en-US" altLang="zh-CN" sz="2700" b="1" dirty="0" smtClean="0">
                <a:solidFill>
                  <a:srgbClr val="002060"/>
                </a:solidFill>
                <a:effectLst>
                  <a:outerShdw blurRad="38100" dist="38100" dir="2700000" algn="tl">
                    <a:srgbClr val="000000">
                      <a:alpha val="43137"/>
                    </a:srgbClr>
                  </a:outerShdw>
                </a:effectLst>
              </a:rPr>
              <a:t> </a:t>
            </a:r>
            <a:r>
              <a:rPr lang="en-US" altLang="zh-CN" sz="2700" b="1" dirty="0">
                <a:solidFill>
                  <a:srgbClr val="002060"/>
                </a:solidFill>
                <a:effectLst>
                  <a:outerShdw blurRad="38100" dist="38100" dir="2700000" algn="tl">
                    <a:srgbClr val="000000">
                      <a:alpha val="43137"/>
                    </a:srgbClr>
                  </a:outerShdw>
                </a:effectLst>
              </a:rPr>
              <a:t>provides a management website that provides a smart contract interface for research projects</a:t>
            </a:r>
            <a:r>
              <a:rPr lang="en-US" altLang="zh-CN" sz="2700" b="1" dirty="0">
                <a:solidFill>
                  <a:srgbClr val="002060"/>
                </a:solidFill>
                <a:effectLst>
                  <a:outerShdw blurRad="38100" dist="38100" dir="2700000" algn="tl">
                    <a:srgbClr val="000000">
                      <a:alpha val="43137"/>
                    </a:srgbClr>
                  </a:outerShdw>
                </a:effectLst>
              </a:rPr>
              <a:t/>
            </a:r>
            <a:br>
              <a:rPr lang="en-US" altLang="zh-CN" sz="2700" b="1" dirty="0">
                <a:solidFill>
                  <a:srgbClr val="002060"/>
                </a:solidFill>
                <a:effectLst>
                  <a:outerShdw blurRad="38100" dist="38100" dir="2700000" algn="tl">
                    <a:srgbClr val="000000">
                      <a:alpha val="43137"/>
                    </a:srgbClr>
                  </a:outerShdw>
                </a:effectLst>
              </a:rPr>
            </a:br>
            <a:r>
              <a:rPr lang="en-US" altLang="zh-CN" b="1" dirty="0">
                <a:solidFill>
                  <a:srgbClr val="F628DD"/>
                </a:solidFill>
                <a:effectLst>
                  <a:outerShdw blurRad="38100" dist="38100" dir="2700000" algn="tl">
                    <a:srgbClr val="000000">
                      <a:alpha val="43137"/>
                    </a:srgbClr>
                  </a:outerShdw>
                </a:effectLst>
              </a:rPr>
              <a:t/>
            </a:r>
            <a:br>
              <a:rPr lang="en-US" altLang="zh-CN" b="1" dirty="0">
                <a:solidFill>
                  <a:srgbClr val="F628DD"/>
                </a:solidFill>
                <a:effectLst>
                  <a:outerShdw blurRad="38100" dist="38100" dir="2700000" algn="tl">
                    <a:srgbClr val="000000">
                      <a:alpha val="43137"/>
                    </a:srgbClr>
                  </a:outerShdw>
                </a:effectLst>
              </a:rPr>
            </a:br>
            <a:endParaRPr lang="zh-HK" altLang="en-US" sz="6000" b="1" dirty="0">
              <a:solidFill>
                <a:srgbClr val="F628DD"/>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405183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48624" y="545284"/>
            <a:ext cx="10125512" cy="6165909"/>
          </a:xfrm>
        </p:spPr>
        <p:txBody>
          <a:bodyPr>
            <a:normAutofit/>
          </a:bodyPr>
          <a:lstStyle/>
          <a:p>
            <a:pPr algn="l"/>
            <a:r>
              <a:rPr lang="en-US" altLang="zh-CN" sz="3600" b="1" dirty="0">
                <a:solidFill>
                  <a:srgbClr val="002060"/>
                </a:solidFill>
                <a:effectLst>
                  <a:outerShdw blurRad="38100" dist="38100" dir="2700000" algn="tl">
                    <a:srgbClr val="000000">
                      <a:alpha val="43137"/>
                    </a:srgbClr>
                  </a:outerShdw>
                </a:effectLst>
              </a:rPr>
              <a:t>2.publish_video(project, address)</a:t>
            </a:r>
            <a:br>
              <a:rPr lang="en-US" altLang="zh-CN" sz="3600" b="1" dirty="0">
                <a:solidFill>
                  <a:srgbClr val="002060"/>
                </a:solidFill>
                <a:effectLst>
                  <a:outerShdw blurRad="38100" dist="38100" dir="2700000" algn="tl">
                    <a:srgbClr val="000000">
                      <a:alpha val="43137"/>
                    </a:srgbClr>
                  </a:outerShdw>
                </a:effectLst>
              </a:rPr>
            </a:br>
            <a:r>
              <a:rPr lang="en-US" altLang="zh-CN" sz="2400" b="1" dirty="0" smtClean="0">
                <a:solidFill>
                  <a:srgbClr val="F628DD"/>
                </a:solidFill>
                <a:effectLst>
                  <a:outerShdw blurRad="38100" dist="38100" dir="2700000" algn="tl">
                    <a:srgbClr val="000000">
                      <a:alpha val="43137"/>
                    </a:srgbClr>
                  </a:outerShdw>
                </a:effectLst>
              </a:rPr>
              <a:t/>
            </a:r>
            <a:br>
              <a:rPr lang="en-US" altLang="zh-CN" sz="2400" b="1" dirty="0" smtClean="0">
                <a:solidFill>
                  <a:srgbClr val="F628DD"/>
                </a:solidFill>
                <a:effectLst>
                  <a:outerShdw blurRad="38100" dist="38100" dir="2700000" algn="tl">
                    <a:srgbClr val="000000">
                      <a:alpha val="43137"/>
                    </a:srgbClr>
                  </a:outerShdw>
                </a:effectLst>
              </a:rPr>
            </a:br>
            <a:r>
              <a:rPr lang="en-US" altLang="zh-CN" sz="2400" b="1" dirty="0">
                <a:solidFill>
                  <a:srgbClr val="F628DD"/>
                </a:solidFill>
                <a:effectLst>
                  <a:outerShdw blurRad="38100" dist="38100" dir="2700000" algn="tl">
                    <a:srgbClr val="000000">
                      <a:alpha val="43137"/>
                    </a:srgbClr>
                  </a:outerShdw>
                </a:effectLst>
              </a:rPr>
              <a:t> </a:t>
            </a:r>
            <a:r>
              <a:rPr lang="en-US" altLang="zh-CN" sz="2400" b="1" dirty="0" smtClean="0">
                <a:solidFill>
                  <a:srgbClr val="002060"/>
                </a:solidFill>
                <a:effectLst>
                  <a:outerShdw blurRad="38100" dist="38100" dir="2700000" algn="tl">
                    <a:srgbClr val="000000">
                      <a:alpha val="43137"/>
                    </a:srgbClr>
                  </a:outerShdw>
                </a:effectLst>
              </a:rPr>
              <a:t> -</a:t>
            </a:r>
            <a:r>
              <a:rPr lang="zh-CN" altLang="en-US" sz="2400" b="1" dirty="0" smtClean="0">
                <a:solidFill>
                  <a:srgbClr val="002060"/>
                </a:solidFill>
                <a:effectLst>
                  <a:outerShdw blurRad="38100" dist="38100" dir="2700000" algn="tl">
                    <a:srgbClr val="000000">
                      <a:alpha val="43137"/>
                    </a:srgbClr>
                  </a:outerShdw>
                </a:effectLst>
              </a:rPr>
              <a:t>发</a:t>
            </a:r>
            <a:r>
              <a:rPr lang="zh-CN" altLang="en-US" sz="2400" b="1" dirty="0">
                <a:solidFill>
                  <a:srgbClr val="002060"/>
                </a:solidFill>
                <a:effectLst>
                  <a:outerShdw blurRad="38100" dist="38100" dir="2700000" algn="tl">
                    <a:srgbClr val="000000">
                      <a:alpha val="43137"/>
                    </a:srgbClr>
                  </a:outerShdw>
                </a:effectLst>
              </a:rPr>
              <a:t>布</a:t>
            </a:r>
            <a:r>
              <a:rPr lang="en-US" altLang="zh-CN" sz="2400" b="1" dirty="0" err="1">
                <a:solidFill>
                  <a:srgbClr val="002060"/>
                </a:solidFill>
                <a:effectLst>
                  <a:outerShdw blurRad="38100" dist="38100" dir="2700000" algn="tl">
                    <a:srgbClr val="000000">
                      <a:alpha val="43137"/>
                    </a:srgbClr>
                  </a:outerShdw>
                </a:effectLst>
              </a:rPr>
              <a:t>zsope</a:t>
            </a:r>
            <a:r>
              <a:rPr lang="zh-CN" altLang="en-US" sz="2400" b="1" dirty="0">
                <a:solidFill>
                  <a:srgbClr val="002060"/>
                </a:solidFill>
                <a:effectLst>
                  <a:outerShdw blurRad="38100" dist="38100" dir="2700000" algn="tl">
                    <a:srgbClr val="000000">
                      <a:alpha val="43137"/>
                    </a:srgbClr>
                  </a:outerShdw>
                </a:effectLst>
              </a:rPr>
              <a:t>项目视频到直播平</a:t>
            </a:r>
            <a:r>
              <a:rPr lang="zh-CN" altLang="en-US" sz="2400" b="1" dirty="0" smtClean="0">
                <a:solidFill>
                  <a:srgbClr val="002060"/>
                </a:solidFill>
                <a:effectLst>
                  <a:outerShdw blurRad="38100" dist="38100" dir="2700000" algn="tl">
                    <a:srgbClr val="000000">
                      <a:alpha val="43137"/>
                    </a:srgbClr>
                  </a:outerShdw>
                </a:effectLst>
              </a:rPr>
              <a:t>台</a:t>
            </a:r>
            <a:r>
              <a:rPr lang="en-US" altLang="zh-CN" sz="2400" b="1" dirty="0">
                <a:solidFill>
                  <a:srgbClr val="002060"/>
                </a:solidFill>
                <a:effectLst>
                  <a:outerShdw blurRad="38100" dist="38100" dir="2700000" algn="tl">
                    <a:srgbClr val="000000">
                      <a:alpha val="43137"/>
                    </a:srgbClr>
                  </a:outerShdw>
                </a:effectLst>
              </a:rPr>
              <a:t/>
            </a:r>
            <a:br>
              <a:rPr lang="en-US" altLang="zh-CN" sz="2400" b="1" dirty="0">
                <a:solidFill>
                  <a:srgbClr val="002060"/>
                </a:solidFill>
                <a:effectLst>
                  <a:outerShdw blurRad="38100" dist="38100" dir="2700000" algn="tl">
                    <a:srgbClr val="000000">
                      <a:alpha val="43137"/>
                    </a:srgbClr>
                  </a:outerShdw>
                </a:effectLst>
              </a:rPr>
            </a:br>
            <a:r>
              <a:rPr lang="en-US" altLang="zh-CN" sz="2400" b="1" dirty="0" smtClean="0">
                <a:solidFill>
                  <a:srgbClr val="002060"/>
                </a:solidFill>
                <a:effectLst>
                  <a:outerShdw blurRad="38100" dist="38100" dir="2700000" algn="tl">
                    <a:srgbClr val="000000">
                      <a:alpha val="43137"/>
                    </a:srgbClr>
                  </a:outerShdw>
                </a:effectLst>
              </a:rPr>
              <a:t>  - Publish </a:t>
            </a:r>
            <a:r>
              <a:rPr lang="en-US" altLang="zh-CN" sz="2400" b="1" dirty="0" err="1">
                <a:solidFill>
                  <a:srgbClr val="002060"/>
                </a:solidFill>
                <a:effectLst>
                  <a:outerShdw blurRad="38100" dist="38100" dir="2700000" algn="tl">
                    <a:srgbClr val="000000">
                      <a:alpha val="43137"/>
                    </a:srgbClr>
                  </a:outerShdw>
                </a:effectLst>
              </a:rPr>
              <a:t>zsope</a:t>
            </a:r>
            <a:r>
              <a:rPr lang="en-US" altLang="zh-CN" sz="2400" b="1" dirty="0">
                <a:solidFill>
                  <a:srgbClr val="002060"/>
                </a:solidFill>
                <a:effectLst>
                  <a:outerShdw blurRad="38100" dist="38100" dir="2700000" algn="tl">
                    <a:srgbClr val="000000">
                      <a:alpha val="43137"/>
                    </a:srgbClr>
                  </a:outerShdw>
                </a:effectLst>
              </a:rPr>
              <a:t> project video to live broadcast platform</a:t>
            </a:r>
            <a:r>
              <a:rPr lang="en-US" altLang="zh-CN" sz="2400" b="1" dirty="0">
                <a:solidFill>
                  <a:srgbClr val="002060"/>
                </a:solidFill>
                <a:effectLst>
                  <a:outerShdw blurRad="38100" dist="38100" dir="2700000" algn="tl">
                    <a:srgbClr val="000000">
                      <a:alpha val="43137"/>
                    </a:srgbClr>
                  </a:outerShdw>
                </a:effectLst>
              </a:rPr>
              <a:t/>
            </a:r>
            <a:br>
              <a:rPr lang="en-US" altLang="zh-CN" sz="2400" b="1" dirty="0">
                <a:solidFill>
                  <a:srgbClr val="002060"/>
                </a:solidFill>
                <a:effectLst>
                  <a:outerShdw blurRad="38100" dist="38100" dir="2700000" algn="tl">
                    <a:srgbClr val="000000">
                      <a:alpha val="43137"/>
                    </a:srgbClr>
                  </a:outerShdw>
                </a:effectLst>
              </a:rPr>
            </a:br>
            <a:r>
              <a:rPr lang="en-US" altLang="zh-CN" sz="2400" b="1" dirty="0">
                <a:solidFill>
                  <a:srgbClr val="002060"/>
                </a:solidFill>
                <a:effectLst>
                  <a:outerShdw blurRad="38100" dist="38100" dir="2700000" algn="tl">
                    <a:srgbClr val="000000">
                      <a:alpha val="43137"/>
                    </a:srgbClr>
                  </a:outerShdw>
                </a:effectLst>
              </a:rPr>
              <a:t/>
            </a:r>
            <a:br>
              <a:rPr lang="en-US" altLang="zh-CN" sz="2400" b="1" dirty="0">
                <a:solidFill>
                  <a:srgbClr val="002060"/>
                </a:solidFill>
                <a:effectLst>
                  <a:outerShdw blurRad="38100" dist="38100" dir="2700000" algn="tl">
                    <a:srgbClr val="000000">
                      <a:alpha val="43137"/>
                    </a:srgbClr>
                  </a:outerShdw>
                </a:effectLst>
              </a:rPr>
            </a:br>
            <a:r>
              <a:rPr lang="en-US" altLang="zh-CN" sz="2400" b="1" dirty="0">
                <a:solidFill>
                  <a:srgbClr val="F628DD"/>
                </a:solidFill>
                <a:effectLst>
                  <a:outerShdw blurRad="38100" dist="38100" dir="2700000" algn="tl">
                    <a:srgbClr val="000000">
                      <a:alpha val="43137"/>
                    </a:srgbClr>
                  </a:outerShdw>
                </a:effectLst>
              </a:rPr>
              <a:t/>
            </a:r>
            <a:br>
              <a:rPr lang="en-US" altLang="zh-CN" sz="2400" b="1" dirty="0">
                <a:solidFill>
                  <a:srgbClr val="F628DD"/>
                </a:solidFill>
                <a:effectLst>
                  <a:outerShdw blurRad="38100" dist="38100" dir="2700000" algn="tl">
                    <a:srgbClr val="000000">
                      <a:alpha val="43137"/>
                    </a:srgbClr>
                  </a:outerShdw>
                </a:effectLst>
              </a:rPr>
            </a:br>
            <a:r>
              <a:rPr lang="en-US" altLang="zh-CN" sz="3600" b="1" dirty="0">
                <a:solidFill>
                  <a:srgbClr val="002060"/>
                </a:solidFill>
                <a:effectLst>
                  <a:outerShdw blurRad="38100" dist="38100" dir="2700000" algn="tl">
                    <a:srgbClr val="000000">
                      <a:alpha val="43137"/>
                    </a:srgbClr>
                  </a:outerShdw>
                </a:effectLst>
              </a:rPr>
              <a:t>3.subscribe(PROJECT) </a:t>
            </a:r>
            <a:r>
              <a:rPr lang="en-US" altLang="zh-CN" sz="2400" b="1" dirty="0">
                <a:solidFill>
                  <a:srgbClr val="F628DD"/>
                </a:solidFill>
                <a:effectLst>
                  <a:outerShdw blurRad="38100" dist="38100" dir="2700000" algn="tl">
                    <a:srgbClr val="000000">
                      <a:alpha val="43137"/>
                    </a:srgbClr>
                  </a:outerShdw>
                </a:effectLst>
              </a:rPr>
              <a:t/>
            </a:r>
            <a:br>
              <a:rPr lang="en-US" altLang="zh-CN" sz="2400" b="1" dirty="0">
                <a:solidFill>
                  <a:srgbClr val="F628DD"/>
                </a:solidFill>
                <a:effectLst>
                  <a:outerShdw blurRad="38100" dist="38100" dir="2700000" algn="tl">
                    <a:srgbClr val="000000">
                      <a:alpha val="43137"/>
                    </a:srgbClr>
                  </a:outerShdw>
                </a:effectLst>
              </a:rPr>
            </a:br>
            <a:r>
              <a:rPr lang="en-US" altLang="zh-CN" sz="2400" b="1" dirty="0" smtClean="0">
                <a:solidFill>
                  <a:srgbClr val="F628DD"/>
                </a:solidFill>
                <a:effectLst>
                  <a:outerShdw blurRad="38100" dist="38100" dir="2700000" algn="tl">
                    <a:srgbClr val="000000">
                      <a:alpha val="43137"/>
                    </a:srgbClr>
                  </a:outerShdw>
                </a:effectLst>
              </a:rPr>
              <a:t> </a:t>
            </a:r>
            <a:r>
              <a:rPr lang="en-US" altLang="zh-CN" sz="2400" b="1" dirty="0" smtClean="0">
                <a:solidFill>
                  <a:srgbClr val="002060"/>
                </a:solidFill>
                <a:effectLst>
                  <a:outerShdw blurRad="38100" dist="38100" dir="2700000" algn="tl">
                    <a:srgbClr val="000000">
                      <a:alpha val="43137"/>
                    </a:srgbClr>
                  </a:outerShdw>
                </a:effectLst>
              </a:rPr>
              <a:t>- </a:t>
            </a:r>
            <a:r>
              <a:rPr lang="zh-CN" altLang="en-US" sz="2400" b="1" dirty="0" smtClean="0">
                <a:solidFill>
                  <a:srgbClr val="002060"/>
                </a:solidFill>
                <a:effectLst>
                  <a:outerShdw blurRad="38100" dist="38100" dir="2700000" algn="tl">
                    <a:srgbClr val="000000">
                      <a:alpha val="43137"/>
                    </a:srgbClr>
                  </a:outerShdw>
                </a:effectLst>
              </a:rPr>
              <a:t>第</a:t>
            </a:r>
            <a:r>
              <a:rPr lang="zh-CN" altLang="en-US" sz="2400" b="1" dirty="0">
                <a:solidFill>
                  <a:srgbClr val="002060"/>
                </a:solidFill>
                <a:effectLst>
                  <a:outerShdw blurRad="38100" dist="38100" dir="2700000" algn="tl">
                    <a:srgbClr val="000000">
                      <a:alpha val="43137"/>
                    </a:srgbClr>
                  </a:outerShdw>
                </a:effectLst>
              </a:rPr>
              <a:t>三方读取智能合约，获取项目信</a:t>
            </a:r>
            <a:r>
              <a:rPr lang="zh-CN" altLang="en-US" sz="2400" b="1" dirty="0" smtClean="0">
                <a:solidFill>
                  <a:srgbClr val="002060"/>
                </a:solidFill>
                <a:effectLst>
                  <a:outerShdw blurRad="38100" dist="38100" dir="2700000" algn="tl">
                    <a:srgbClr val="000000">
                      <a:alpha val="43137"/>
                    </a:srgbClr>
                  </a:outerShdw>
                </a:effectLst>
              </a:rPr>
              <a:t>息</a:t>
            </a:r>
            <a:r>
              <a:rPr lang="en-US" altLang="zh-CN" sz="2400" b="1" dirty="0">
                <a:solidFill>
                  <a:srgbClr val="002060"/>
                </a:solidFill>
                <a:effectLst>
                  <a:outerShdw blurRad="38100" dist="38100" dir="2700000" algn="tl">
                    <a:srgbClr val="000000">
                      <a:alpha val="43137"/>
                    </a:srgbClr>
                  </a:outerShdw>
                </a:effectLst>
              </a:rPr>
              <a:t/>
            </a:r>
            <a:br>
              <a:rPr lang="en-US" altLang="zh-CN" sz="2400" b="1" dirty="0">
                <a:solidFill>
                  <a:srgbClr val="002060"/>
                </a:solidFill>
                <a:effectLst>
                  <a:outerShdw blurRad="38100" dist="38100" dir="2700000" algn="tl">
                    <a:srgbClr val="000000">
                      <a:alpha val="43137"/>
                    </a:srgbClr>
                  </a:outerShdw>
                </a:effectLst>
              </a:rPr>
            </a:br>
            <a:r>
              <a:rPr lang="en-US" altLang="zh-CN" sz="2400" b="1" dirty="0" smtClean="0">
                <a:solidFill>
                  <a:srgbClr val="002060"/>
                </a:solidFill>
                <a:effectLst>
                  <a:outerShdw blurRad="38100" dist="38100" dir="2700000" algn="tl">
                    <a:srgbClr val="000000">
                      <a:alpha val="43137"/>
                    </a:srgbClr>
                  </a:outerShdw>
                </a:effectLst>
              </a:rPr>
              <a:t> - Third </a:t>
            </a:r>
            <a:r>
              <a:rPr lang="en-US" altLang="zh-CN" sz="2400" b="1" dirty="0">
                <a:solidFill>
                  <a:srgbClr val="002060"/>
                </a:solidFill>
                <a:effectLst>
                  <a:outerShdw blurRad="38100" dist="38100" dir="2700000" algn="tl">
                    <a:srgbClr val="000000">
                      <a:alpha val="43137"/>
                    </a:srgbClr>
                  </a:outerShdw>
                </a:effectLst>
              </a:rPr>
              <a:t>party reads smart contract to get project information</a:t>
            </a:r>
            <a:r>
              <a:rPr lang="en-US" altLang="zh-CN" sz="2400" b="1" dirty="0">
                <a:solidFill>
                  <a:srgbClr val="002060"/>
                </a:solidFill>
                <a:effectLst>
                  <a:outerShdw blurRad="38100" dist="38100" dir="2700000" algn="tl">
                    <a:srgbClr val="000000">
                      <a:alpha val="43137"/>
                    </a:srgbClr>
                  </a:outerShdw>
                </a:effectLst>
              </a:rPr>
              <a:t/>
            </a:r>
            <a:br>
              <a:rPr lang="en-US" altLang="zh-CN" sz="2400" b="1" dirty="0">
                <a:solidFill>
                  <a:srgbClr val="002060"/>
                </a:solidFill>
                <a:effectLst>
                  <a:outerShdw blurRad="38100" dist="38100" dir="2700000" algn="tl">
                    <a:srgbClr val="000000">
                      <a:alpha val="43137"/>
                    </a:srgbClr>
                  </a:outerShdw>
                </a:effectLst>
              </a:rPr>
            </a:br>
            <a:r>
              <a:rPr lang="en-US" altLang="zh-CN" b="1" dirty="0">
                <a:solidFill>
                  <a:srgbClr val="F628DD"/>
                </a:solidFill>
                <a:effectLst>
                  <a:outerShdw blurRad="38100" dist="38100" dir="2700000" algn="tl">
                    <a:srgbClr val="000000">
                      <a:alpha val="43137"/>
                    </a:srgbClr>
                  </a:outerShdw>
                </a:effectLst>
              </a:rPr>
              <a:t/>
            </a:r>
            <a:br>
              <a:rPr lang="en-US" altLang="zh-CN" b="1" dirty="0">
                <a:solidFill>
                  <a:srgbClr val="F628DD"/>
                </a:solidFill>
                <a:effectLst>
                  <a:outerShdw blurRad="38100" dist="38100" dir="2700000" algn="tl">
                    <a:srgbClr val="000000">
                      <a:alpha val="43137"/>
                    </a:srgbClr>
                  </a:outerShdw>
                </a:effectLst>
              </a:rPr>
            </a:br>
            <a:endParaRPr lang="zh-HK" altLang="en-US" sz="6000" b="1" dirty="0">
              <a:solidFill>
                <a:srgbClr val="F628DD"/>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4387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小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TM04033925[[fn=小水滴]]</Template>
  <TotalTime>632</TotalTime>
  <Words>354</Words>
  <Application>Microsoft Office PowerPoint</Application>
  <PresentationFormat>宽屏</PresentationFormat>
  <Paragraphs>33</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Adobe Gothic Std B</vt:lpstr>
      <vt:lpstr>新細明體</vt:lpstr>
      <vt:lpstr>Questrial</vt:lpstr>
      <vt:lpstr>宋体</vt:lpstr>
      <vt:lpstr>华文中宋</vt:lpstr>
      <vt:lpstr>Arial</vt:lpstr>
      <vt:lpstr>Arial Black</vt:lpstr>
      <vt:lpstr>Tw Cen MT</vt:lpstr>
      <vt:lpstr>小水滴</vt:lpstr>
      <vt:lpstr>ZScope</vt:lpstr>
      <vt:lpstr>区块链 Blockchain </vt:lpstr>
      <vt:lpstr>区块链 Block chain NOT only merely use in money transactions</vt:lpstr>
      <vt:lpstr>医学界发生过多次学术造假的事件 It’s happened many medical fraud in medical industry in the past   </vt:lpstr>
      <vt:lpstr>我们希望让医学界能用上区块链的技术来确保实验结果的真实，并保护知识产权    We hope to improve the Intellectual protection and authenticity of experimental results via the blockchain technology </vt:lpstr>
      <vt:lpstr>我们认为，医疗设备可以具有执行智能合约功能，Zscope项目  We believe that medical device may link with a smart contract to perform Intellectual property protection function, via our Zscope project  </vt:lpstr>
      <vt:lpstr>PowerPoint 演示文稿</vt:lpstr>
      <vt:lpstr>1.Publish _Doc(Project, DOC) 在主链上执行智能合约，记录项目。 在Github/zsopeorg中创建项目工程，保存文档  Execute smart contracts on the main chain to record projects. Create a project project in Github/zsopeorg and save the document   </vt:lpstr>
      <vt:lpstr>2.publish_video(project, address)    -发布zsope项目视频到直播平台   - Publish zsope project video to live broadcast platform   3.subscribe(PROJECT)   - 第三方读取智能合约，获取项目信息  - Third party reads smart contract to get project information  </vt:lpstr>
      <vt:lpstr>医学界的同行，可以第一时间在通过查询智能合约而看到实时的实验结果甚至是视频直播  Peers in The medical industry can view real-time experimental results or even live video broadcasts by querying smart contracts. </vt:lpstr>
      <vt:lpstr>实验的结果，也可以结合区块链，将结果第一时间向全世界发布，同时也能保护发现者的知识产权  The results of the experiment can also be Released in the blockchain at the first time, in which while discoverer's intellectual property can be protected.</vt:lpstr>
      <vt:lpstr>因为时间关系，我们此次比赛，结合了显微镜做了一个初步原型  Owing to limitation of the time, we have made a preliminary prototype with this microscope within the 24 hours </vt:lpstr>
      <vt:lpstr>谢谢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ZScope</dc:title>
  <dc:creator>Alan Chu</dc:creator>
  <cp:lastModifiedBy>Claris Tam</cp:lastModifiedBy>
  <cp:revision>36</cp:revision>
  <dcterms:created xsi:type="dcterms:W3CDTF">2018-11-17T17:07:35Z</dcterms:created>
  <dcterms:modified xsi:type="dcterms:W3CDTF">2018-11-18T05:18:18Z</dcterms:modified>
</cp:coreProperties>
</file>