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13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-168" l="-7771" r="64277" t="26753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58" cy="113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Unified Memory Behavior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4" name="Google Shape;54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5" name="Google Shape;55;p1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" name="Google Shape;56;p1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1" name="Google Shape;61;p1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 flipH="1" rot="10800000">
            <a:off x="1375540" y="987247"/>
            <a:ext cx="2139523" cy="208548"/>
            <a:chOff x="2156059" y="1114463"/>
            <a:chExt cx="1403679" cy="136822"/>
          </a:xfrm>
        </p:grpSpPr>
        <p:grpSp>
          <p:nvGrpSpPr>
            <p:cNvPr id="66" name="Google Shape;66;p10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7" name="Google Shape;67;p1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68" name="Google Shape;68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" name="Google Shape;70;p1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71" name="Google Shape;71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" name="Google Shape;73;p10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74" name="Google Shape;74;p1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75" name="Google Shape;75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" name="Google Shape;77;p1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78" name="Google Shape;78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0" name="Google Shape;80;p1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data accesses by the CPU will automatically be migrated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allocated, it may not be resident initially on the CPU or the GPU</a:t>
            </a:r>
            <a:endParaRPr/>
          </a:p>
        </p:txBody>
      </p:sp>
      <p:cxnSp>
        <p:nvCxnSpPr>
          <p:cNvPr id="83" name="Google Shape;83;p10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4" name="Google Shape;84;p10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b="1" i="0" sz="1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0" name="Google Shape;90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1" name="Google Shape;91;p1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2" name="Google Shape;92;p1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94" name="Google Shape;94;p1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6" name="Google Shape;96;p11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7" name="Google Shape;97;p1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00" name="Google Shape;100;p11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grpSp>
        <p:nvGrpSpPr>
          <p:cNvPr id="101" name="Google Shape;101;p11"/>
          <p:cNvGrpSpPr/>
          <p:nvPr/>
        </p:nvGrpSpPr>
        <p:grpSpPr>
          <a:xfrm flipH="1" rot="10800000">
            <a:off x="1375540" y="987247"/>
            <a:ext cx="2139523" cy="208548"/>
            <a:chOff x="2156059" y="1114463"/>
            <a:chExt cx="1403679" cy="136822"/>
          </a:xfrm>
        </p:grpSpPr>
        <p:grpSp>
          <p:nvGrpSpPr>
            <p:cNvPr id="102" name="Google Shape;102;p11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03" name="Google Shape;103;p1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4" name="Google Shape;104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" name="Google Shape;106;p1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7" name="Google Shape;107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9" name="Google Shape;109;p11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10" name="Google Shape;110;p1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11" name="Google Shape;111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" name="Google Shape;113;p1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14" name="Google Shape;114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16" name="Google Shape;116;p1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7" name="Google Shape;117;p11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b="1" i="0" sz="1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some work asks for the memory for the first time,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fault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occur</a:t>
            </a:r>
            <a:endParaRPr/>
          </a:p>
        </p:txBody>
      </p:sp>
      <p:sp>
        <p:nvSpPr>
          <p:cNvPr id="120" name="Google Shape;120;p11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3917924" y="3565873"/>
            <a:ext cx="471768" cy="591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b="1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12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7" name="Google Shape;127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8" name="Google Shape;128;p12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9" name="Google Shape;129;p12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31" name="Google Shape;131;p1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2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3" name="Google Shape;133;p12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4" name="Google Shape;134;p12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37" name="Google Shape;137;p12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grpSp>
        <p:nvGrpSpPr>
          <p:cNvPr id="138" name="Google Shape;138;p12"/>
          <p:cNvGrpSpPr/>
          <p:nvPr/>
        </p:nvGrpSpPr>
        <p:grpSpPr>
          <a:xfrm flipH="1" rot="10800000">
            <a:off x="3747226" y="2010233"/>
            <a:ext cx="481694" cy="205396"/>
            <a:chOff x="2156062" y="1116531"/>
            <a:chExt cx="316026" cy="134754"/>
          </a:xfrm>
        </p:grpSpPr>
        <p:sp>
          <p:nvSpPr>
            <p:cNvPr id="139" name="Google Shape;139;p12"/>
            <p:cNvSpPr/>
            <p:nvPr/>
          </p:nvSpPr>
          <p:spPr>
            <a:xfrm>
              <a:off x="2156062" y="1116531"/>
              <a:ext cx="134754" cy="134754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2"/>
          <p:cNvSpPr/>
          <p:nvPr/>
        </p:nvSpPr>
        <p:spPr>
          <a:xfrm flipH="1" rot="10800000">
            <a:off x="4299832" y="2010233"/>
            <a:ext cx="205395" cy="20539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3" name="Google Shape;143;p12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4" name="Google Shape;144;p12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b="1" i="0" sz="1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page fault will trigger the migration of the demanded memory</a:t>
            </a:r>
            <a:endParaRPr/>
          </a:p>
        </p:txBody>
      </p:sp>
      <p:grpSp>
        <p:nvGrpSpPr>
          <p:cNvPr id="147" name="Google Shape;147;p12"/>
          <p:cNvGrpSpPr/>
          <p:nvPr/>
        </p:nvGrpSpPr>
        <p:grpSpPr>
          <a:xfrm flipH="1" rot="10800000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148" name="Google Shape;148;p12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2"/>
          <p:cNvSpPr/>
          <p:nvPr/>
        </p:nvSpPr>
        <p:spPr>
          <a:xfrm flipH="1" rot="10800000">
            <a:off x="2757060" y="988823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 flipH="1" rot="10800000">
            <a:off x="3033364" y="990399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 flipH="1" rot="10800000">
            <a:off x="3309668" y="990399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13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8" name="Google Shape;158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9" name="Google Shape;159;p13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0" name="Google Shape;160;p13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62" name="Google Shape;162;p13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4" name="Google Shape;164;p13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5" name="Google Shape;165;p13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68" name="Google Shape;168;p13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 flipH="1" rot="10800000">
            <a:off x="3747224" y="2010233"/>
            <a:ext cx="481699" cy="205396"/>
            <a:chOff x="2156059" y="1116531"/>
            <a:chExt cx="316029" cy="134754"/>
          </a:xfrm>
        </p:grpSpPr>
        <p:sp>
          <p:nvSpPr>
            <p:cNvPr id="170" name="Google Shape;170;p13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3"/>
          <p:cNvSpPr/>
          <p:nvPr/>
        </p:nvSpPr>
        <p:spPr>
          <a:xfrm flipH="1" rot="10800000">
            <a:off x="4299832" y="2010233"/>
            <a:ext cx="205395" cy="20539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4" name="Google Shape;174;p13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5" name="Google Shape;175;p13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b="1" i="0" sz="1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grpSp>
        <p:nvGrpSpPr>
          <p:cNvPr id="177" name="Google Shape;177;p13"/>
          <p:cNvGrpSpPr/>
          <p:nvPr/>
        </p:nvGrpSpPr>
        <p:grpSpPr>
          <a:xfrm flipH="1" rot="10800000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178" name="Google Shape;178;p13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3"/>
          <p:cNvSpPr/>
          <p:nvPr/>
        </p:nvSpPr>
        <p:spPr>
          <a:xfrm flipH="1" rot="10800000">
            <a:off x="2757060" y="988823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/>
          <p:nvPr/>
        </p:nvSpPr>
        <p:spPr>
          <a:xfrm flipH="1" rot="10800000">
            <a:off x="3033364" y="990399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 flipH="1" rot="10800000">
            <a:off x="3309668" y="990399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repeats anytime the memory is requested somewhere in the system where it is not resident</a:t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5630312" y="2605902"/>
            <a:ext cx="471768" cy="591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b="1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4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91" name="Google Shape;191;p1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92" name="Google Shape;192;p14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3" name="Google Shape;193;p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95" name="Google Shape;195;p14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4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7" name="Google Shape;197;p14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8" name="Google Shape;198;p14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3" name="Google Shape;203;p14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4" name="Google Shape;204;p14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b="1" i="0" sz="1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grpSp>
        <p:nvGrpSpPr>
          <p:cNvPr id="206" name="Google Shape;206;p14"/>
          <p:cNvGrpSpPr/>
          <p:nvPr/>
        </p:nvGrpSpPr>
        <p:grpSpPr>
          <a:xfrm flipH="1" rot="10800000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207" name="Google Shape;207;p14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4"/>
          <p:cNvSpPr/>
          <p:nvPr/>
        </p:nvSpPr>
        <p:spPr>
          <a:xfrm flipH="1" rot="10800000">
            <a:off x="2757060" y="988823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/>
          <p:nvPr/>
        </p:nvSpPr>
        <p:spPr>
          <a:xfrm flipH="1" rot="10800000">
            <a:off x="3033364" y="990399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/>
          <p:nvPr/>
        </p:nvSpPr>
        <p:spPr>
          <a:xfrm flipH="1" rot="10800000">
            <a:off x="3309668" y="990399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repeats anytime the memory is requested somewhere in the system where it is not resident</a:t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 flipH="1" rot="10800000">
            <a:off x="4710264" y="1407113"/>
            <a:ext cx="205395" cy="205396"/>
          </a:xfrm>
          <a:prstGeom prst="rect">
            <a:avLst/>
          </a:prstGeom>
          <a:solidFill>
            <a:srgbClr val="C0E3FE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 flipH="1" rot="10800000">
            <a:off x="5426403" y="1407113"/>
            <a:ext cx="205395" cy="205396"/>
          </a:xfrm>
          <a:prstGeom prst="rect">
            <a:avLst/>
          </a:prstGeom>
          <a:solidFill>
            <a:srgbClr val="C0E3FE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 flipH="1" rot="10800000">
            <a:off x="6142543" y="1407113"/>
            <a:ext cx="205395" cy="205396"/>
          </a:xfrm>
          <a:prstGeom prst="rect">
            <a:avLst/>
          </a:prstGeom>
          <a:solidFill>
            <a:srgbClr val="C0E3FE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15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3" name="Google Shape;223;p15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4" name="Google Shape;224;p15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26" name="Google Shape;226;p15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15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8" name="Google Shape;228;p15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9" name="Google Shape;229;p15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flipH="1" rot="10800000">
            <a:off x="4710264" y="1407113"/>
            <a:ext cx="205395" cy="205396"/>
          </a:xfrm>
          <a:prstGeom prst="rect">
            <a:avLst/>
          </a:prstGeom>
          <a:solidFill>
            <a:srgbClr val="C0E3FE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/>
          <p:nvPr/>
        </p:nvSpPr>
        <p:spPr>
          <a:xfrm flipH="1" rot="10800000">
            <a:off x="5426403" y="1407113"/>
            <a:ext cx="205395" cy="205396"/>
          </a:xfrm>
          <a:prstGeom prst="rect">
            <a:avLst/>
          </a:prstGeom>
          <a:solidFill>
            <a:srgbClr val="C0E3FE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 flipH="1" rot="10800000">
            <a:off x="6142543" y="1407113"/>
            <a:ext cx="205395" cy="205396"/>
          </a:xfrm>
          <a:prstGeom prst="rect">
            <a:avLst/>
          </a:prstGeom>
          <a:solidFill>
            <a:srgbClr val="C0E3FE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7" name="Google Shape;237;p15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8" name="Google Shape;238;p15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b="1" i="0" sz="1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grpSp>
        <p:nvGrpSpPr>
          <p:cNvPr id="240" name="Google Shape;240;p15"/>
          <p:cNvGrpSpPr/>
          <p:nvPr/>
        </p:nvGrpSpPr>
        <p:grpSpPr>
          <a:xfrm flipH="1" rot="10800000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241" name="Google Shape;241;p15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5"/>
          <p:cNvSpPr/>
          <p:nvPr/>
        </p:nvSpPr>
        <p:spPr>
          <a:xfrm flipH="1" rot="10800000">
            <a:off x="2757060" y="988823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/>
          <p:nvPr/>
        </p:nvSpPr>
        <p:spPr>
          <a:xfrm flipH="1" rot="10800000">
            <a:off x="3033364" y="990399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/>
          <p:nvPr/>
        </p:nvSpPr>
        <p:spPr>
          <a:xfrm flipH="1" rot="10800000">
            <a:off x="3309668" y="990399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is known that the memory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be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accessed somewhere it is not resident, asynchronous prefetching can be used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5279457" y="4045271"/>
            <a:ext cx="291936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cudaMemPrefetchAsync(cpu)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16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54" name="Google Shape;254;p16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55" name="Google Shape;255;p16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6" name="Google Shape;256;p16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58" name="Google Shape;258;p16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6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0" name="Google Shape;260;p16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1" name="Google Shape;261;p16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flipH="1" rot="10800000">
            <a:off x="8271657" y="2017582"/>
            <a:ext cx="205395" cy="205396"/>
          </a:xfrm>
          <a:prstGeom prst="rect">
            <a:avLst/>
          </a:prstGeom>
          <a:solidFill>
            <a:srgbClr val="C0E3FE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/>
          <p:nvPr/>
        </p:nvSpPr>
        <p:spPr>
          <a:xfrm flipH="1" rot="10800000">
            <a:off x="8484833" y="2017582"/>
            <a:ext cx="205395" cy="205396"/>
          </a:xfrm>
          <a:prstGeom prst="rect">
            <a:avLst/>
          </a:prstGeom>
          <a:solidFill>
            <a:srgbClr val="C0E3FE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 flipH="1" rot="10800000">
            <a:off x="8705211" y="2017582"/>
            <a:ext cx="205395" cy="205396"/>
          </a:xfrm>
          <a:prstGeom prst="rect">
            <a:avLst/>
          </a:prstGeom>
          <a:solidFill>
            <a:srgbClr val="C0E3FE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9" name="Google Shape;269;p16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0" name="Google Shape;270;p16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b="1" i="0" sz="1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grpSp>
        <p:nvGrpSpPr>
          <p:cNvPr id="272" name="Google Shape;272;p16"/>
          <p:cNvGrpSpPr/>
          <p:nvPr/>
        </p:nvGrpSpPr>
        <p:grpSpPr>
          <a:xfrm flipH="1" rot="10800000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273" name="Google Shape;273;p16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6"/>
          <p:cNvSpPr/>
          <p:nvPr/>
        </p:nvSpPr>
        <p:spPr>
          <a:xfrm flipH="1" rot="10800000">
            <a:off x="2757060" y="988823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 flipH="1" rot="10800000">
            <a:off x="3033364" y="990399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 flipH="1" rot="10800000">
            <a:off x="3309668" y="990399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moves the memory in larger batches, and prevents page faulting</a:t>
            </a:r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5279457" y="4045271"/>
            <a:ext cx="291936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cudaMemPrefetchAsync(cpu)</a:t>
            </a:r>
            <a:endParaRPr/>
          </a:p>
        </p:txBody>
      </p:sp>
      <p:sp>
        <p:nvSpPr>
          <p:cNvPr id="281" name="Google Shape;281;p16"/>
          <p:cNvSpPr txBox="1"/>
          <p:nvPr/>
        </p:nvSpPr>
        <p:spPr>
          <a:xfrm>
            <a:off x="8371603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check()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