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7"/>
  </p:notesMasterIdLst>
  <p:sldIdLst>
    <p:sldId id="256" r:id="rId2"/>
    <p:sldId id="275" r:id="rId3"/>
    <p:sldId id="290" r:id="rId4"/>
    <p:sldId id="266" r:id="rId5"/>
    <p:sldId id="291" r:id="rId6"/>
    <p:sldId id="264" r:id="rId7"/>
    <p:sldId id="262" r:id="rId8"/>
    <p:sldId id="294" r:id="rId9"/>
    <p:sldId id="284" r:id="rId10"/>
    <p:sldId id="276" r:id="rId11"/>
    <p:sldId id="295" r:id="rId12"/>
    <p:sldId id="286" r:id="rId13"/>
    <p:sldId id="268" r:id="rId14"/>
    <p:sldId id="296" r:id="rId15"/>
    <p:sldId id="285" r:id="rId16"/>
    <p:sldId id="297" r:id="rId17"/>
    <p:sldId id="269" r:id="rId18"/>
    <p:sldId id="277" r:id="rId19"/>
    <p:sldId id="270" r:id="rId20"/>
    <p:sldId id="287" r:id="rId21"/>
    <p:sldId id="293" r:id="rId22"/>
    <p:sldId id="272" r:id="rId23"/>
    <p:sldId id="273" r:id="rId24"/>
    <p:sldId id="274" r:id="rId25"/>
    <p:sldId id="279" r:id="rId26"/>
    <p:sldId id="288" r:id="rId27"/>
    <p:sldId id="289" r:id="rId28"/>
    <p:sldId id="278" r:id="rId29"/>
    <p:sldId id="280" r:id="rId30"/>
    <p:sldId id="281" r:id="rId31"/>
    <p:sldId id="292" r:id="rId32"/>
    <p:sldId id="298" r:id="rId33"/>
    <p:sldId id="299" r:id="rId34"/>
    <p:sldId id="300" r:id="rId35"/>
    <p:sldId id="30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6C75"/>
    <a:srgbClr val="E6C07B"/>
    <a:srgbClr val="61AFF0"/>
    <a:srgbClr val="21252A"/>
    <a:srgbClr val="ABB2BF"/>
    <a:srgbClr val="C67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7"/>
    <p:restoredTop sz="70523"/>
  </p:normalViewPr>
  <p:slideViewPr>
    <p:cSldViewPr snapToGrid="0" snapToObjects="1">
      <p:cViewPr varScale="1">
        <p:scale>
          <a:sx n="82" d="100"/>
          <a:sy n="82" d="100"/>
        </p:scale>
        <p:origin x="2032" y="184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1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3FF53-9FBE-AB46-A765-0A0503E8990B}" type="datetimeFigureOut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AF89B-6064-E74B-A935-27EA64D4E5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661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019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Dlrm</a:t>
            </a:r>
            <a:r>
              <a:rPr kumimoji="1" lang="zh-TW" altLang="en-US" dirty="0"/>
              <a:t>常見的有三種</a:t>
            </a:r>
            <a:r>
              <a:rPr kumimoji="1" lang="en-US" altLang="zh-TW" dirty="0"/>
              <a:t>rmc1, rmc2, rmc3</a:t>
            </a:r>
          </a:p>
          <a:p>
            <a:r>
              <a:rPr kumimoji="1" lang="zh-TW" altLang="en-US" dirty="0"/>
              <a:t>每種在資料中心都會有上百個模型同時運作</a:t>
            </a:r>
            <a:endParaRPr kumimoji="1" lang="en-US" altLang="zh-TW" dirty="0"/>
          </a:p>
          <a:p>
            <a:r>
              <a:rPr kumimoji="1" lang="en-US" altLang="zh-TW" dirty="0"/>
              <a:t>&lt;</a:t>
            </a:r>
            <a:r>
              <a:rPr kumimoji="1" lang="zh-TW" altLang="en-US" dirty="0"/>
              <a:t>唸一下數據</a:t>
            </a:r>
            <a:r>
              <a:rPr kumimoji="1" lang="en-US" altLang="zh-TW" dirty="0"/>
              <a:t>&gt;</a:t>
            </a:r>
          </a:p>
          <a:p>
            <a:r>
              <a:rPr kumimoji="1" lang="zh-TW" altLang="en-US" dirty="0"/>
              <a:t>由於</a:t>
            </a:r>
            <a:r>
              <a:rPr kumimoji="1" lang="en-US" altLang="zh-TW" dirty="0"/>
              <a:t>rmc1</a:t>
            </a:r>
            <a:r>
              <a:rPr kumimoji="1" lang="zh-TW" altLang="en-US" dirty="0"/>
              <a:t>跟</a:t>
            </a:r>
            <a:r>
              <a:rPr kumimoji="1" lang="en-US" altLang="zh-TW" dirty="0"/>
              <a:t>rmc2</a:t>
            </a:r>
            <a:r>
              <a:rPr kumimoji="1" lang="zh-TW" altLang="en-US" dirty="0"/>
              <a:t>受到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的影響最多，接下來會以這兩種為主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806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我實作了</a:t>
            </a:r>
            <a:r>
              <a:rPr kumimoji="1" lang="en-US" altLang="zh-TW" dirty="0"/>
              <a:t>6</a:t>
            </a:r>
            <a:r>
              <a:rPr kumimoji="1" lang="zh-TW" altLang="en-US" dirty="0"/>
              <a:t>種不同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方式的</a:t>
            </a:r>
            <a:r>
              <a:rPr kumimoji="1" lang="en-US" altLang="zh-TW" dirty="0" err="1"/>
              <a:t>sls</a:t>
            </a:r>
            <a:endParaRPr kumimoji="1" lang="en-US" altLang="zh-TW" dirty="0"/>
          </a:p>
          <a:p>
            <a:r>
              <a:rPr kumimoji="1" lang="zh-TW" altLang="en-US" dirty="0"/>
              <a:t>可以分為</a:t>
            </a:r>
            <a:r>
              <a:rPr kumimoji="1" lang="en-US" altLang="zh-TW" dirty="0"/>
              <a:t>basic</a:t>
            </a:r>
            <a:r>
              <a:rPr kumimoji="1" lang="zh-TW" altLang="en-US" dirty="0"/>
              <a:t>跟</a:t>
            </a:r>
            <a:r>
              <a:rPr kumimoji="1" lang="en-US" altLang="zh-TW" dirty="0"/>
              <a:t>advanced</a:t>
            </a:r>
            <a:r>
              <a:rPr kumimoji="1" lang="zh-TW" altLang="en-US" dirty="0"/>
              <a:t>兩類</a:t>
            </a:r>
            <a:endParaRPr kumimoji="1" lang="en-US" altLang="zh-TW" dirty="0"/>
          </a:p>
          <a:p>
            <a:r>
              <a:rPr kumimoji="1" lang="en-US" altLang="zh-TW" dirty="0"/>
              <a:t>Basic</a:t>
            </a:r>
            <a:r>
              <a:rPr kumimoji="1" lang="zh-TW" altLang="en-US" dirty="0"/>
              <a:t>有</a:t>
            </a:r>
            <a:r>
              <a:rPr kumimoji="1" lang="en-US" altLang="zh-TW" dirty="0"/>
              <a:t>4</a:t>
            </a:r>
            <a:r>
              <a:rPr kumimoji="1" lang="zh-TW" altLang="en-US" dirty="0"/>
              <a:t>種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方法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C library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fseek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fread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Lseek</a:t>
            </a:r>
            <a:r>
              <a:rPr kumimoji="1" lang="en-US" altLang="zh-TW" dirty="0"/>
              <a:t>/read</a:t>
            </a:r>
          </a:p>
          <a:p>
            <a:pPr marL="228600" indent="-228600">
              <a:buAutoNum type="arabicPeriod"/>
            </a:pPr>
            <a:r>
              <a:rPr kumimoji="1" lang="en-US" altLang="zh-TW" dirty="0" err="1"/>
              <a:t>Mmap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Read</a:t>
            </a:r>
          </a:p>
          <a:p>
            <a:pPr marL="0" indent="0">
              <a:buNone/>
            </a:pPr>
            <a:r>
              <a:rPr kumimoji="1" lang="zh-TW" altLang="en-US" dirty="0"/>
              <a:t>分別叫做</a:t>
            </a:r>
            <a:r>
              <a:rPr kumimoji="1" lang="en-US" altLang="zh-TW" dirty="0" err="1"/>
              <a:t>io_buf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io_unbuf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mmap</a:t>
            </a:r>
            <a:r>
              <a:rPr kumimoji="1" lang="en-US" altLang="zh-TW" dirty="0"/>
              <a:t>, ram</a:t>
            </a:r>
          </a:p>
          <a:p>
            <a:pPr marL="0" indent="0">
              <a:buNone/>
            </a:pPr>
            <a:r>
              <a:rPr kumimoji="1" lang="zh-TW" altLang="en-US" dirty="0"/>
              <a:t>其中前三種都是利用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來存取特定的</a:t>
            </a:r>
            <a:r>
              <a:rPr kumimoji="1" lang="en-US" altLang="zh-TW" dirty="0"/>
              <a:t>embedding vectors</a:t>
            </a:r>
          </a:p>
          <a:p>
            <a:r>
              <a:rPr kumimoji="1" lang="en-US" altLang="zh-TW" dirty="0"/>
              <a:t>Ram</a:t>
            </a:r>
            <a:r>
              <a:rPr kumimoji="1" lang="zh-TW" altLang="en-US" dirty="0"/>
              <a:t>則是將全部的</a:t>
            </a:r>
            <a:r>
              <a:rPr kumimoji="1" lang="en-US" altLang="zh-TW" dirty="0"/>
              <a:t>embedding tables</a:t>
            </a:r>
            <a:r>
              <a:rPr kumimoji="1" lang="zh-TW" altLang="en-US" dirty="0"/>
              <a:t>放入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來模擬真實情況，同時作為本研究的</a:t>
            </a:r>
            <a:r>
              <a:rPr kumimoji="1" lang="en-US" altLang="zh-TW" dirty="0"/>
              <a:t>baseline</a:t>
            </a:r>
          </a:p>
          <a:p>
            <a:r>
              <a:rPr kumimoji="1" lang="en-US" altLang="zh-TW" dirty="0"/>
              <a:t>Advanced</a:t>
            </a:r>
            <a:r>
              <a:rPr kumimoji="1" lang="zh-TW" altLang="en-US" dirty="0"/>
              <a:t>則有</a:t>
            </a:r>
            <a:r>
              <a:rPr kumimoji="1" lang="en-US" altLang="zh-TW" dirty="0"/>
              <a:t>ratio</a:t>
            </a:r>
            <a:r>
              <a:rPr kumimoji="1" lang="zh-TW" altLang="en-US" dirty="0"/>
              <a:t>跟</a:t>
            </a:r>
            <a:r>
              <a:rPr kumimoji="1" lang="en-US" altLang="zh-TW" dirty="0"/>
              <a:t>opt</a:t>
            </a:r>
            <a:r>
              <a:rPr kumimoji="1" lang="zh-TW" altLang="en-US" dirty="0"/>
              <a:t>兩種，等等會介紹</a:t>
            </a:r>
            <a:endParaRPr kumimoji="1" lang="en-US" altLang="zh-TW" dirty="0"/>
          </a:p>
          <a:p>
            <a:r>
              <a:rPr kumimoji="1" lang="zh-TW" altLang="en-US" dirty="0"/>
              <a:t>而</a:t>
            </a:r>
            <a:r>
              <a:rPr kumimoji="1" lang="en-US" altLang="zh-TW" dirty="0"/>
              <a:t>id</a:t>
            </a:r>
            <a:r>
              <a:rPr kumimoji="1" lang="zh-TW" altLang="en-US" dirty="0"/>
              <a:t>的分布採用</a:t>
            </a:r>
            <a:r>
              <a:rPr kumimoji="1" lang="en-US" altLang="zh-TW" dirty="0"/>
              <a:t>uniform</a:t>
            </a:r>
            <a:r>
              <a:rPr kumimoji="1" lang="zh-TW" altLang="en-US" dirty="0"/>
              <a:t>跟</a:t>
            </a:r>
            <a:r>
              <a:rPr kumimoji="1" lang="en-US" altLang="zh-TW" dirty="0"/>
              <a:t>2-peak binomial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36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Ratio</a:t>
            </a:r>
            <a:r>
              <a:rPr kumimoji="1" lang="zh-TW" altLang="en-US" dirty="0"/>
              <a:t>事先</a:t>
            </a:r>
            <a:r>
              <a:rPr kumimoji="1" lang="en-US" altLang="zh-TW" dirty="0"/>
              <a:t>preload</a:t>
            </a:r>
            <a:r>
              <a:rPr kumimoji="1" lang="zh-TW" altLang="en-US" dirty="0"/>
              <a:t>一部分的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到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上，</a:t>
            </a:r>
            <a:endParaRPr kumimoji="1" lang="en-US" altLang="zh-TW" dirty="0"/>
          </a:p>
          <a:p>
            <a:r>
              <a:rPr kumimoji="1" lang="zh-TW" altLang="en-US" dirty="0"/>
              <a:t>如果</a:t>
            </a:r>
            <a:r>
              <a:rPr kumimoji="1" lang="en-US" altLang="zh-TW" dirty="0"/>
              <a:t>embedding vector</a:t>
            </a:r>
            <a:r>
              <a:rPr kumimoji="1" lang="zh-TW" altLang="en-US" dirty="0"/>
              <a:t>有在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內就從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拿，如果沒有再利用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去向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拿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Opt</a:t>
            </a:r>
            <a:r>
              <a:rPr kumimoji="1" lang="zh-TW" altLang="en-US" dirty="0"/>
              <a:t>則是會先將</a:t>
            </a:r>
            <a:r>
              <a:rPr kumimoji="1" lang="en-US" altLang="zh-TW" dirty="0"/>
              <a:t>embedding tables</a:t>
            </a:r>
            <a:r>
              <a:rPr kumimoji="1" lang="zh-TW" altLang="en-US" dirty="0"/>
              <a:t>分區塊，計算每個區塊的出現頻率，之後</a:t>
            </a:r>
            <a:r>
              <a:rPr kumimoji="1" lang="en-US" altLang="zh-TW" dirty="0"/>
              <a:t>preload</a:t>
            </a:r>
            <a:r>
              <a:rPr kumimoji="1" lang="zh-TW" altLang="en-US" dirty="0"/>
              <a:t>出現頻率最高的部分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到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上</a:t>
            </a:r>
            <a:endParaRPr kumimoji="1" lang="en-US" altLang="zh-TW" dirty="0"/>
          </a:p>
          <a:p>
            <a:r>
              <a:rPr kumimoji="1" lang="zh-TW" altLang="en-US" dirty="0"/>
              <a:t>如果</a:t>
            </a:r>
            <a:r>
              <a:rPr kumimoji="1" lang="en-US" altLang="zh-TW" dirty="0"/>
              <a:t>embedding vector</a:t>
            </a:r>
            <a:r>
              <a:rPr kumimoji="1" lang="zh-TW" altLang="en-US" dirty="0"/>
              <a:t>有在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內就從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拿，如果沒有再利用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去向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拿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554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我用來追蹤</a:t>
            </a:r>
            <a:r>
              <a:rPr kumimoji="1" lang="en-US" altLang="zh-TW" dirty="0"/>
              <a:t>request</a:t>
            </a:r>
            <a:r>
              <a:rPr kumimoji="1" lang="zh-TW" altLang="en-US" dirty="0"/>
              <a:t>的工具是</a:t>
            </a:r>
            <a:r>
              <a:rPr kumimoji="1" lang="en-US" altLang="zh-TW" dirty="0"/>
              <a:t>bcc</a:t>
            </a:r>
          </a:p>
          <a:p>
            <a:r>
              <a:rPr kumimoji="1" lang="zh-TW" altLang="en-US" dirty="0"/>
              <a:t>他是一個利用</a:t>
            </a:r>
            <a:r>
              <a:rPr kumimoji="1" lang="en-US" altLang="zh-TW" dirty="0"/>
              <a:t>python</a:t>
            </a:r>
            <a:r>
              <a:rPr kumimoji="1" lang="zh-TW" altLang="en-US" dirty="0"/>
              <a:t>來產生</a:t>
            </a:r>
            <a:r>
              <a:rPr kumimoji="1" lang="en-US" altLang="zh-TW" dirty="0" err="1"/>
              <a:t>ebpf</a:t>
            </a:r>
            <a:r>
              <a:rPr kumimoji="1" lang="en-US" altLang="zh-TW" dirty="0"/>
              <a:t> program</a:t>
            </a:r>
            <a:r>
              <a:rPr kumimoji="1" lang="zh-TW" altLang="en-US" dirty="0"/>
              <a:t>的工具</a:t>
            </a:r>
            <a:endParaRPr kumimoji="1" lang="en-US" altLang="zh-TW" dirty="0"/>
          </a:p>
          <a:p>
            <a:r>
              <a:rPr kumimoji="1" lang="en-US" altLang="zh-TW" dirty="0" err="1"/>
              <a:t>Ebpf</a:t>
            </a:r>
            <a:r>
              <a:rPr kumimoji="1" lang="zh-TW" altLang="en-US" dirty="0"/>
              <a:t>是</a:t>
            </a:r>
            <a:r>
              <a:rPr kumimoji="1" lang="en-US" altLang="zh-TW" dirty="0" err="1"/>
              <a:t>linux</a:t>
            </a:r>
            <a:r>
              <a:rPr kumimoji="1" lang="zh-TW" altLang="en-US" dirty="0"/>
              <a:t>內建的行為分析工具，屬於事件觸發的類型</a:t>
            </a:r>
            <a:endParaRPr kumimoji="1" lang="en-US" altLang="zh-TW" dirty="0"/>
          </a:p>
          <a:p>
            <a:r>
              <a:rPr kumimoji="1" lang="en-US" altLang="zh-TW" dirty="0"/>
              <a:t>Bcc</a:t>
            </a:r>
            <a:r>
              <a:rPr kumimoji="1" lang="zh-TW" altLang="en-US" dirty="0"/>
              <a:t>會生成</a:t>
            </a:r>
            <a:r>
              <a:rPr kumimoji="1" lang="en-US" altLang="zh-TW" dirty="0" err="1"/>
              <a:t>ebpf</a:t>
            </a:r>
            <a:r>
              <a:rPr kumimoji="1" lang="zh-TW" altLang="en-US" dirty="0"/>
              <a:t>的</a:t>
            </a:r>
            <a:r>
              <a:rPr kumimoji="1" lang="en-US" altLang="zh-TW" dirty="0"/>
              <a:t>byte code</a:t>
            </a:r>
            <a:r>
              <a:rPr kumimoji="1" lang="zh-TW" altLang="en-US" dirty="0"/>
              <a:t>之後會載入到</a:t>
            </a:r>
            <a:r>
              <a:rPr kumimoji="1" lang="en-US" altLang="zh-TW" dirty="0"/>
              <a:t>kernel</a:t>
            </a:r>
            <a:r>
              <a:rPr kumimoji="1" lang="zh-TW" altLang="en-US" dirty="0"/>
              <a:t>內部</a:t>
            </a:r>
            <a:endParaRPr kumimoji="1" lang="en-US" altLang="zh-TW" dirty="0"/>
          </a:p>
          <a:p>
            <a:r>
              <a:rPr kumimoji="1" lang="en-US" altLang="zh-TW" dirty="0"/>
              <a:t>Kernel</a:t>
            </a:r>
            <a:r>
              <a:rPr kumimoji="1" lang="zh-TW" altLang="en-US" dirty="0"/>
              <a:t>會去檢查</a:t>
            </a:r>
            <a:r>
              <a:rPr kumimoji="1" lang="en-US" altLang="zh-TW" dirty="0"/>
              <a:t>program</a:t>
            </a:r>
            <a:r>
              <a:rPr kumimoji="1" lang="zh-TW" altLang="en-US" dirty="0"/>
              <a:t>有沒有問題，像是不能</a:t>
            </a:r>
            <a:r>
              <a:rPr kumimoji="1" lang="en-US" altLang="zh-TW" dirty="0"/>
              <a:t>crash</a:t>
            </a:r>
            <a:r>
              <a:rPr kumimoji="1" lang="zh-TW" altLang="en-US" dirty="0"/>
              <a:t>也不能有無窮迴圈</a:t>
            </a:r>
            <a:endParaRPr kumimoji="1" lang="en-US" altLang="zh-TW" dirty="0"/>
          </a:p>
          <a:p>
            <a:r>
              <a:rPr kumimoji="1" lang="zh-TW" altLang="en-US" dirty="0"/>
              <a:t>之後交由</a:t>
            </a:r>
            <a:r>
              <a:rPr kumimoji="1" lang="en-US" altLang="zh-TW" dirty="0" err="1"/>
              <a:t>jit</a:t>
            </a:r>
            <a:r>
              <a:rPr kumimoji="1" lang="en-US" altLang="zh-TW" dirty="0"/>
              <a:t> compiler</a:t>
            </a:r>
            <a:r>
              <a:rPr kumimoji="1" lang="zh-TW" altLang="en-US" dirty="0"/>
              <a:t>轉成機器用的指令集，來優化並加速運行</a:t>
            </a:r>
            <a:endParaRPr kumimoji="1" lang="en-US" altLang="zh-TW" dirty="0"/>
          </a:p>
          <a:p>
            <a:r>
              <a:rPr kumimoji="1" lang="zh-TW" altLang="en-US" dirty="0"/>
              <a:t>其中</a:t>
            </a:r>
            <a:r>
              <a:rPr kumimoji="1" lang="en-US" altLang="zh-TW" dirty="0"/>
              <a:t>kernel</a:t>
            </a:r>
            <a:r>
              <a:rPr kumimoji="1" lang="zh-TW" altLang="en-US" dirty="0"/>
              <a:t>內部會有</a:t>
            </a:r>
            <a:r>
              <a:rPr kumimoji="1" lang="en-US" altLang="zh-TW" dirty="0" err="1"/>
              <a:t>ebpf</a:t>
            </a:r>
            <a:r>
              <a:rPr kumimoji="1" lang="zh-TW" altLang="en-US" dirty="0"/>
              <a:t> </a:t>
            </a:r>
            <a:r>
              <a:rPr kumimoji="1" lang="en-US" altLang="zh-TW" dirty="0"/>
              <a:t>maps</a:t>
            </a:r>
            <a:r>
              <a:rPr kumimoji="1" lang="zh-TW" altLang="en-US" dirty="0"/>
              <a:t>，他會搜集其他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觸發到事件時的一些狀態</a:t>
            </a:r>
            <a:endParaRPr kumimoji="1" lang="en-US" altLang="zh-TW" dirty="0"/>
          </a:p>
          <a:p>
            <a:r>
              <a:rPr kumimoji="1" lang="en-US" altLang="zh-TW" dirty="0"/>
              <a:t>user</a:t>
            </a:r>
            <a:r>
              <a:rPr kumimoji="1" lang="zh-TW" altLang="en-US" dirty="0"/>
              <a:t>可以透過</a:t>
            </a:r>
            <a:r>
              <a:rPr kumimoji="1" lang="en-US" altLang="zh-TW" dirty="0"/>
              <a:t>system call</a:t>
            </a:r>
            <a:r>
              <a:rPr kumimoji="1" lang="zh-TW" altLang="en-US" dirty="0"/>
              <a:t>提取</a:t>
            </a:r>
            <a:r>
              <a:rPr kumimoji="1" lang="en-US" altLang="zh-TW" dirty="0"/>
              <a:t>maps</a:t>
            </a:r>
            <a:r>
              <a:rPr kumimoji="1" lang="zh-TW" altLang="en-US" dirty="0"/>
              <a:t>內的資訊來監控我們想要的資訊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074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為了監控不同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對於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請求的狀態</a:t>
            </a:r>
            <a:endParaRPr kumimoji="1" lang="en-US" altLang="zh-TW" dirty="0"/>
          </a:p>
          <a:p>
            <a:r>
              <a:rPr kumimoji="1" lang="zh-TW" altLang="en-US" dirty="0"/>
              <a:t>我新增了</a:t>
            </a:r>
            <a:r>
              <a:rPr kumimoji="1" lang="en-US" altLang="zh-TW" dirty="0"/>
              <a:t>program</a:t>
            </a:r>
            <a:r>
              <a:rPr kumimoji="1" lang="zh-TW" altLang="en-US" dirty="0"/>
              <a:t>到</a:t>
            </a:r>
            <a:r>
              <a:rPr kumimoji="1" lang="en-US" altLang="zh-TW" dirty="0"/>
              <a:t>bcc/tools</a:t>
            </a:r>
            <a:r>
              <a:rPr kumimoji="1" lang="zh-TW" altLang="en-US" dirty="0"/>
              <a:t>內</a:t>
            </a:r>
            <a:endParaRPr kumimoji="1" lang="en-US" altLang="zh-TW" dirty="0"/>
          </a:p>
          <a:p>
            <a:r>
              <a:rPr kumimoji="1" lang="zh-TW" altLang="en-US" dirty="0"/>
              <a:t>可以監控</a:t>
            </a:r>
            <a:r>
              <a:rPr kumimoji="1" lang="en-US" altLang="zh-TW" dirty="0"/>
              <a:t>request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seq</a:t>
            </a:r>
            <a:r>
              <a:rPr kumimoji="1" lang="zh-TW" altLang="en-US" dirty="0"/>
              <a:t> 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指令數跟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數，</a:t>
            </a:r>
            <a:r>
              <a:rPr kumimoji="1" lang="en-US" altLang="zh-TW" dirty="0" err="1"/>
              <a:t>rnd</a:t>
            </a:r>
            <a:r>
              <a:rPr kumimoji="1" lang="zh-TW" altLang="en-US" dirty="0"/>
              <a:t> 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指令數跟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數，以及想要監控的</a:t>
            </a:r>
            <a:r>
              <a:rPr kumimoji="1" lang="en-US" altLang="zh-TW" dirty="0"/>
              <a:t>process id</a:t>
            </a:r>
          </a:p>
          <a:p>
            <a:r>
              <a:rPr kumimoji="1" lang="zh-TW" altLang="en-US" dirty="0"/>
              <a:t>實際結果如下所示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7500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首先我們會分析</a:t>
            </a:r>
            <a:r>
              <a:rPr kumimoji="1" lang="en-US" altLang="zh-TW" dirty="0"/>
              <a:t>basic way</a:t>
            </a:r>
            <a:r>
              <a:rPr kumimoji="1" lang="zh-TW" altLang="en-US" dirty="0"/>
              <a:t>的</a:t>
            </a:r>
            <a:r>
              <a:rPr kumimoji="1" lang="en-US" altLang="zh-TW" dirty="0"/>
              <a:t>4</a:t>
            </a:r>
            <a:r>
              <a:rPr kumimoji="1" lang="zh-TW" altLang="en-US" dirty="0"/>
              <a:t>種方法</a:t>
            </a:r>
            <a:endParaRPr kumimoji="1" lang="en-US" altLang="zh-TW" dirty="0"/>
          </a:p>
          <a:p>
            <a:r>
              <a:rPr kumimoji="1" lang="zh-TW" altLang="en-US" dirty="0"/>
              <a:t>在讀取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內部的</a:t>
            </a:r>
            <a:r>
              <a:rPr kumimoji="1" lang="en-US" altLang="zh-TW" dirty="0"/>
              <a:t>embedding tables</a:t>
            </a:r>
            <a:r>
              <a:rPr kumimoji="1" lang="zh-TW" altLang="en-US" dirty="0"/>
              <a:t>的特徵像是</a:t>
            </a:r>
            <a:r>
              <a:rPr kumimoji="1" lang="en-US" altLang="zh-TW" dirty="0"/>
              <a:t>seq/</a:t>
            </a:r>
            <a:r>
              <a:rPr kumimoji="1" lang="en-US" altLang="zh-TW" dirty="0" err="1"/>
              <a:t>rnd</a:t>
            </a:r>
            <a:r>
              <a:rPr kumimoji="1" lang="en-US" altLang="zh-TW" dirty="0"/>
              <a:t> read</a:t>
            </a:r>
            <a:r>
              <a:rPr kumimoji="1" lang="zh-TW" altLang="en-US" dirty="0"/>
              <a:t>的指令以及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大小</a:t>
            </a:r>
            <a:endParaRPr kumimoji="1" lang="en-US" altLang="zh-TW" dirty="0"/>
          </a:p>
          <a:p>
            <a:r>
              <a:rPr kumimoji="1" lang="zh-TW" altLang="en-US" dirty="0"/>
              <a:t>找出合適的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方式</a:t>
            </a:r>
            <a:endParaRPr kumimoji="1" lang="en-US" altLang="zh-TW" dirty="0"/>
          </a:p>
          <a:p>
            <a:r>
              <a:rPr kumimoji="1" lang="zh-TW" altLang="en-US" dirty="0"/>
              <a:t>接下來根據不同的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設定，找出影響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的參數</a:t>
            </a:r>
            <a:endParaRPr kumimoji="1" lang="en-US" altLang="zh-TW" dirty="0"/>
          </a:p>
          <a:p>
            <a:r>
              <a:rPr kumimoji="1" lang="zh-TW" altLang="en-US" dirty="0"/>
              <a:t>之後根據不同的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會有不同的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變化，提出更好的解決方案</a:t>
            </a:r>
            <a:endParaRPr kumimoji="1" lang="en-US" altLang="zh-TW" dirty="0"/>
          </a:p>
          <a:p>
            <a:r>
              <a:rPr kumimoji="1" lang="zh-TW" altLang="en-US" dirty="0"/>
              <a:t>最後分析多少的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根據不同的情境，預載入到記憶體內會有優勢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4562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我們去分析執行不同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請求的指令數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橘色是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，藍色是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當初將表格寫入到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時是採用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 write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的方式，因此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大部分都是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 read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標準函式庫在使用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FILE*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時會在記憶體配置一個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fread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會多讀取一些資料到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內，因此除了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以外，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io_buf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有較高的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 read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屬於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，沒有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的設計，大部分屬於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大部分屬於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進行操作，直接透過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以減少系統呼叫與資料的複製）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比例上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rmc1&amp;rmc2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有相似的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不過實際數值在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io_buf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有很大的差異，主要跟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有關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0767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我們去分析執行不同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請求的資料量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由於</a:t>
            </a:r>
            <a:r>
              <a:rPr kumimoji="1" lang="en-US" altLang="zh-TW" dirty="0"/>
              <a:t>ram</a:t>
            </a:r>
            <a:r>
              <a:rPr kumimoji="1" lang="zh-TW" altLang="en-US" dirty="0"/>
              <a:t>將全部的表格都讀進來，與其他相比數字太大會看不出差異，因此就不放入圖表中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io_buf</a:t>
            </a:r>
            <a:r>
              <a:rPr kumimoji="1" lang="zh-TW" altLang="en-US" dirty="0"/>
              <a:t>會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著一些資料的關係，相較於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有較多的資料量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io_unbuf</a:t>
            </a:r>
            <a:r>
              <a:rPr kumimoji="1" lang="zh-TW" altLang="en-US" dirty="0"/>
              <a:t>只取特定的資料，因此資料量最少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Mmap</a:t>
            </a:r>
            <a:r>
              <a:rPr kumimoji="1" lang="zh-TW" altLang="en-US" dirty="0"/>
              <a:t>在會幫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建立</a:t>
            </a:r>
            <a:r>
              <a:rPr kumimoji="1" lang="en-US" altLang="zh-TW" dirty="0"/>
              <a:t>virtual address</a:t>
            </a:r>
            <a:r>
              <a:rPr kumimoji="1" lang="zh-TW" altLang="en-US" dirty="0"/>
              <a:t>跟</a:t>
            </a:r>
            <a:r>
              <a:rPr kumimoji="1" lang="en-US" altLang="zh-TW" dirty="0"/>
              <a:t>physical address</a:t>
            </a:r>
            <a:r>
              <a:rPr kumimoji="1" lang="zh-TW" altLang="en-US" dirty="0"/>
              <a:t>的對應關係，如果需要某些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會去</a:t>
            </a:r>
            <a:r>
              <a:rPr kumimoji="1" lang="en-US" altLang="zh-TW" dirty="0"/>
              <a:t>page cache</a:t>
            </a:r>
            <a:r>
              <a:rPr kumimoji="1" lang="zh-TW" altLang="en-US" dirty="0"/>
              <a:t>拿，找不到的話會發生</a:t>
            </a:r>
            <a:r>
              <a:rPr kumimoji="1" lang="en-US" altLang="zh-TW" dirty="0"/>
              <a:t>page fault</a:t>
            </a:r>
            <a:r>
              <a:rPr kumimoji="1" lang="zh-TW" altLang="en-US" dirty="0"/>
              <a:t>，之後再去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去拿資料並建立新的關係，因此有大量的</a:t>
            </a:r>
            <a:r>
              <a:rPr kumimoji="1" lang="en-US" altLang="zh-TW" dirty="0" err="1"/>
              <a:t>rdm</a:t>
            </a:r>
            <a:r>
              <a:rPr kumimoji="1" lang="en-US" altLang="zh-TW" dirty="0"/>
              <a:t> read</a:t>
            </a:r>
            <a:r>
              <a:rPr kumimoji="1" lang="zh-TW" altLang="en-US" dirty="0"/>
              <a:t>資料需要放在</a:t>
            </a:r>
            <a:r>
              <a:rPr kumimoji="1" lang="en-US" altLang="zh-TW" dirty="0"/>
              <a:t>page cache</a:t>
            </a:r>
          </a:p>
          <a:p>
            <a:pPr marL="0" indent="0">
              <a:buNone/>
            </a:pPr>
            <a:r>
              <a:rPr kumimoji="1" lang="zh-TW" altLang="en-US" dirty="0"/>
              <a:t>總共</a:t>
            </a:r>
            <a:r>
              <a:rPr kumimoji="1" lang="en-US" altLang="zh-TW" dirty="0"/>
              <a:t>read</a:t>
            </a:r>
            <a:r>
              <a:rPr kumimoji="1" lang="zh-TW" altLang="en-US" dirty="0"/>
              <a:t>的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數，有大到小分別是</a:t>
            </a:r>
            <a:r>
              <a:rPr kumimoji="1" lang="en-US" altLang="zh-TW" dirty="0"/>
              <a:t>ram &gt; </a:t>
            </a:r>
            <a:r>
              <a:rPr kumimoji="1" lang="en-US" altLang="zh-TW" dirty="0" err="1"/>
              <a:t>mmap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io_buf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io_unbuf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目前看起來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是個不錯的選擇，讀的資料最少請求數也不多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接下來去分析不同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變化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5614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TW" dirty="0"/>
              <a:t>Ram</a:t>
            </a:r>
            <a:r>
              <a:rPr kumimoji="1" lang="zh-TW" altLang="en-US" dirty="0"/>
              <a:t>將所有的</a:t>
            </a:r>
            <a:r>
              <a:rPr kumimoji="1" lang="en-US" altLang="zh-TW" dirty="0"/>
              <a:t>embedding tables</a:t>
            </a:r>
            <a:r>
              <a:rPr kumimoji="1" lang="zh-TW" altLang="en-US" dirty="0"/>
              <a:t>載入到記憶體內所以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不因為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的增加而成長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zh-TW" altLang="en-US" dirty="0"/>
              <a:t>其他三個都會因為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的增加而成長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zh-TW" altLang="en-US" dirty="0"/>
              <a:t>然而在</a:t>
            </a:r>
            <a:r>
              <a:rPr kumimoji="1" lang="en-US" altLang="zh-TW" dirty="0"/>
              <a:t>rmc2</a:t>
            </a:r>
            <a:r>
              <a:rPr kumimoji="1" lang="zh-TW" altLang="en-US" dirty="0"/>
              <a:t>的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 </a:t>
            </a:r>
            <a:r>
              <a:rPr kumimoji="1" lang="en-US" altLang="zh-TW" dirty="0"/>
              <a:t>&gt;= 32</a:t>
            </a:r>
            <a:r>
              <a:rPr kumimoji="1" lang="zh-TW" altLang="en-US" dirty="0"/>
              <a:t>後，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都會大於</a:t>
            </a:r>
            <a:r>
              <a:rPr kumimoji="1" lang="en-US" altLang="zh-TW" dirty="0"/>
              <a:t>ram</a:t>
            </a:r>
            <a:r>
              <a:rPr kumimoji="1" lang="zh-TW" altLang="en-US" dirty="0"/>
              <a:t>，也就是說與其慢慢從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拿特定的</a:t>
            </a:r>
            <a:r>
              <a:rPr kumimoji="1" lang="en-US" altLang="zh-TW" dirty="0"/>
              <a:t>embedding vector</a:t>
            </a:r>
            <a:r>
              <a:rPr kumimoji="1" lang="zh-TW" altLang="en-US" dirty="0"/>
              <a:t>還不如全部都放到記憶體內還比快，</a:t>
            </a:r>
            <a:r>
              <a:rPr kumimoji="1" lang="en-US" altLang="zh-TW" dirty="0"/>
              <a:t> </a:t>
            </a:r>
            <a:r>
              <a:rPr kumimoji="1" lang="zh-TW" altLang="en-US" dirty="0"/>
              <a:t>因此我們想要了解</a:t>
            </a:r>
            <a:r>
              <a:rPr kumimoji="1" lang="en-US" altLang="zh-TW" dirty="0"/>
              <a:t>rmc2</a:t>
            </a:r>
            <a:r>
              <a:rPr kumimoji="1" lang="zh-TW" altLang="en-US" dirty="0"/>
              <a:t>的哪些參數會影響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的速度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168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基本設定都按照</a:t>
            </a:r>
            <a:r>
              <a:rPr kumimoji="1" lang="en-US" altLang="zh-TW" dirty="0"/>
              <a:t>rmc2</a:t>
            </a:r>
            <a:r>
              <a:rPr kumimoji="1" lang="zh-TW" altLang="en-US" dirty="0"/>
              <a:t>，原本以為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會跟</a:t>
            </a:r>
            <a:r>
              <a:rPr kumimoji="1" lang="en-US" altLang="zh-TW" dirty="0"/>
              <a:t>table</a:t>
            </a:r>
            <a:r>
              <a:rPr kumimoji="1" lang="zh-TW" altLang="en-US" dirty="0"/>
              <a:t>大小有關</a:t>
            </a:r>
            <a:endParaRPr kumimoji="1" lang="en-US" altLang="zh-TW" dirty="0"/>
          </a:p>
          <a:p>
            <a:r>
              <a:rPr kumimoji="1" lang="zh-TW" altLang="en-US" dirty="0"/>
              <a:t>左下圖，</a:t>
            </a:r>
            <a:r>
              <a:rPr kumimoji="1" lang="en-US" altLang="zh-TW" dirty="0"/>
              <a:t>y</a:t>
            </a:r>
            <a:r>
              <a:rPr kumimoji="1" lang="zh-TW" altLang="en-US" dirty="0"/>
              <a:t>軸是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，</a:t>
            </a:r>
            <a:r>
              <a:rPr kumimoji="1" lang="en-US" altLang="zh-TW" dirty="0"/>
              <a:t>x</a:t>
            </a:r>
            <a:r>
              <a:rPr kumimoji="1" lang="zh-TW" altLang="en-US" dirty="0"/>
              <a:t>軸是</a:t>
            </a:r>
            <a:r>
              <a:rPr kumimoji="1" lang="en-US" altLang="zh-TW" dirty="0"/>
              <a:t>table size</a:t>
            </a:r>
            <a:r>
              <a:rPr kumimoji="1" lang="zh-TW" altLang="en-US" dirty="0"/>
              <a:t>的放大比例</a:t>
            </a:r>
            <a:endParaRPr kumimoji="1" lang="en-US" altLang="zh-TW" dirty="0"/>
          </a:p>
          <a:p>
            <a:r>
              <a:rPr kumimoji="1" lang="zh-TW" altLang="en-US" dirty="0"/>
              <a:t>不論是哪種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方式好像都沒有顯著的變化，因此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與</a:t>
            </a:r>
            <a:r>
              <a:rPr kumimoji="1" lang="en-US" altLang="zh-TW" dirty="0"/>
              <a:t>table</a:t>
            </a:r>
            <a:r>
              <a:rPr kumimoji="1" lang="zh-TW" altLang="en-US" dirty="0"/>
              <a:t>大小無關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右上圖則是相同條件下不同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的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變化</a:t>
            </a:r>
            <a:endParaRPr kumimoji="1" lang="en-US" altLang="zh-TW" dirty="0"/>
          </a:p>
          <a:p>
            <a:r>
              <a:rPr kumimoji="1" lang="zh-TW" altLang="en-US" dirty="0"/>
              <a:t>右下圖則是相同條件下不同</a:t>
            </a:r>
            <a:r>
              <a:rPr kumimoji="1" lang="en-US" altLang="zh-TW" dirty="0"/>
              <a:t>lookup size</a:t>
            </a:r>
            <a:r>
              <a:rPr kumimoji="1" lang="zh-TW" altLang="en-US" dirty="0"/>
              <a:t>的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變化</a:t>
            </a:r>
            <a:endParaRPr kumimoji="1" lang="en-US" altLang="zh-TW" dirty="0"/>
          </a:p>
          <a:p>
            <a:r>
              <a:rPr kumimoji="1" lang="zh-TW" altLang="en-US" dirty="0"/>
              <a:t>可以看出這兩個都會隨著</a:t>
            </a:r>
            <a:r>
              <a:rPr kumimoji="1" lang="en-US" altLang="zh-TW" dirty="0"/>
              <a:t>x</a:t>
            </a:r>
            <a:r>
              <a:rPr kumimoji="1" lang="zh-TW" altLang="en-US" dirty="0"/>
              <a:t>軸增加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就增加</a:t>
            </a:r>
            <a:endParaRPr kumimoji="1" lang="en-US" altLang="zh-TW" dirty="0"/>
          </a:p>
          <a:p>
            <a:r>
              <a:rPr kumimoji="1" lang="zh-TW" altLang="en-US" dirty="0"/>
              <a:t>代表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跟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及</a:t>
            </a:r>
            <a:r>
              <a:rPr kumimoji="1" lang="en-US" altLang="zh-TW" dirty="0"/>
              <a:t>lookup size</a:t>
            </a:r>
            <a:r>
              <a:rPr kumimoji="1" lang="zh-TW" altLang="en-US" dirty="0"/>
              <a:t>有關</a:t>
            </a:r>
            <a:endParaRPr kumimoji="1" lang="en-US" altLang="zh-TW" dirty="0"/>
          </a:p>
          <a:p>
            <a:r>
              <a:rPr kumimoji="1" lang="zh-TW" altLang="en-US" dirty="0"/>
              <a:t>也就是跟全部要看的</a:t>
            </a:r>
            <a:r>
              <a:rPr kumimoji="1" lang="en-US" altLang="zh-TW" dirty="0"/>
              <a:t>embedding vector</a:t>
            </a:r>
            <a:r>
              <a:rPr kumimoji="1" lang="zh-TW" altLang="en-US" dirty="0"/>
              <a:t>有關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571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5591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為了解決隨著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增加，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也會增加的情況</a:t>
            </a:r>
            <a:endParaRPr kumimoji="1" lang="en-US" altLang="zh-TW" dirty="0"/>
          </a:p>
          <a:p>
            <a:r>
              <a:rPr kumimoji="1" lang="zh-TW" altLang="en-US" dirty="0"/>
              <a:t>我們提出了</a:t>
            </a:r>
            <a:r>
              <a:rPr kumimoji="1" lang="en-US" altLang="zh-TW" dirty="0"/>
              <a:t>ratio</a:t>
            </a:r>
            <a:r>
              <a:rPr kumimoji="1" lang="zh-TW" altLang="en-US" dirty="0"/>
              <a:t>跟</a:t>
            </a:r>
            <a:r>
              <a:rPr kumimoji="1" lang="en-US" altLang="zh-TW" dirty="0"/>
              <a:t>opt</a:t>
            </a:r>
            <a:r>
              <a:rPr kumimoji="1" lang="zh-TW" altLang="en-US" dirty="0"/>
              <a:t>，主要概念都是</a:t>
            </a:r>
            <a:r>
              <a:rPr kumimoji="1" lang="en-US" altLang="zh-TW" dirty="0"/>
              <a:t>preload</a:t>
            </a:r>
            <a:r>
              <a:rPr kumimoji="1" lang="zh-TW" altLang="en-US" dirty="0"/>
              <a:t>部分的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到記憶體，如果需要</a:t>
            </a:r>
            <a:r>
              <a:rPr kumimoji="1" lang="en-US" altLang="zh-TW" dirty="0"/>
              <a:t>embedding vector</a:t>
            </a:r>
            <a:r>
              <a:rPr kumimoji="1" lang="zh-TW" altLang="en-US" dirty="0"/>
              <a:t>有在記憶體就直接使用，如果沒有再去從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拿</a:t>
            </a:r>
            <a:endParaRPr kumimoji="1" lang="en-US" altLang="zh-TW" dirty="0"/>
          </a:p>
          <a:p>
            <a:r>
              <a:rPr kumimoji="1" lang="zh-TW" altLang="en-US" dirty="0"/>
              <a:t>首先我們假設</a:t>
            </a:r>
            <a:r>
              <a:rPr kumimoji="1" lang="en-US" altLang="zh-TW" dirty="0"/>
              <a:t>id</a:t>
            </a:r>
            <a:r>
              <a:rPr kumimoji="1" lang="zh-TW" altLang="en-US" dirty="0"/>
              <a:t>的分布式</a:t>
            </a:r>
            <a:r>
              <a:rPr kumimoji="1" lang="en-US" altLang="zh-TW" dirty="0"/>
              <a:t>uniform</a:t>
            </a:r>
          </a:p>
          <a:p>
            <a:r>
              <a:rPr kumimoji="1" lang="en-US" altLang="zh-TW" dirty="0"/>
              <a:t>Rmc1</a:t>
            </a:r>
            <a:r>
              <a:rPr kumimoji="1" lang="zh-TW" altLang="en-US" dirty="0"/>
              <a:t>在</a:t>
            </a:r>
            <a:r>
              <a:rPr kumimoji="1" lang="en-US" altLang="zh-TW" dirty="0"/>
              <a:t>batch size=128</a:t>
            </a:r>
            <a:r>
              <a:rPr kumimoji="1" lang="zh-TW" altLang="en-US" dirty="0"/>
              <a:t>後反而以</a:t>
            </a:r>
            <a:r>
              <a:rPr kumimoji="1" lang="en-US" altLang="zh-TW" dirty="0"/>
              <a:t>ram</a:t>
            </a:r>
            <a:r>
              <a:rPr kumimoji="1" lang="zh-TW" altLang="en-US" dirty="0"/>
              <a:t>有優勢，雖然沒有明顯改善，但可以發現相較於</a:t>
            </a:r>
            <a:r>
              <a:rPr kumimoji="1" lang="en-US" altLang="zh-TW" err="1"/>
              <a:t>io</a:t>
            </a:r>
            <a:r>
              <a:rPr kumimoji="1" lang="en-US" altLang="zh-TW"/>
              <a:t>_unbuf</a:t>
            </a:r>
            <a:r>
              <a:rPr kumimoji="1" lang="zh-TW" altLang="en-US" dirty="0"/>
              <a:t>的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飆升，新的方法都有效的減緩</a:t>
            </a:r>
            <a:endParaRPr kumimoji="1" lang="en-US" altLang="zh-TW" dirty="0"/>
          </a:p>
          <a:p>
            <a:r>
              <a:rPr kumimoji="1" lang="en-US" altLang="zh-TW" dirty="0"/>
              <a:t>Rmc2</a:t>
            </a:r>
            <a:r>
              <a:rPr kumimoji="1" lang="zh-TW" altLang="en-US" dirty="0"/>
              <a:t>在</a:t>
            </a:r>
            <a:r>
              <a:rPr kumimoji="1" lang="en-US" altLang="zh-TW" dirty="0"/>
              <a:t>batch size=32</a:t>
            </a:r>
            <a:r>
              <a:rPr kumimoji="1" lang="zh-TW" altLang="en-US" dirty="0"/>
              <a:t>也有相同的趨勢</a:t>
            </a:r>
            <a:endParaRPr kumimoji="1" lang="en-US" altLang="zh-TW" dirty="0"/>
          </a:p>
          <a:p>
            <a:r>
              <a:rPr kumimoji="1" lang="zh-TW" altLang="en-US" dirty="0"/>
              <a:t>然而實際上每個用戶都會有自己的偏好，不可能是很均勻的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516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接下來我們將</a:t>
            </a:r>
            <a:r>
              <a:rPr kumimoji="1" lang="en-US" altLang="zh-TW" dirty="0"/>
              <a:t>id</a:t>
            </a:r>
            <a:r>
              <a:rPr kumimoji="1" lang="zh-TW" altLang="en-US" dirty="0"/>
              <a:t>的分布改成</a:t>
            </a:r>
            <a:r>
              <a:rPr kumimoji="1" lang="en-US" altLang="zh-TW" dirty="0"/>
              <a:t>2-peak</a:t>
            </a:r>
            <a:r>
              <a:rPr kumimoji="1" lang="zh-TW" altLang="en-US" dirty="0"/>
              <a:t>的</a:t>
            </a:r>
            <a:r>
              <a:rPr kumimoji="1" lang="en-US" altLang="zh-TW" dirty="0"/>
              <a:t>binomial</a:t>
            </a:r>
            <a:r>
              <a:rPr kumimoji="1" lang="zh-TW" altLang="en-US" dirty="0"/>
              <a:t>分佈</a:t>
            </a:r>
            <a:endParaRPr kumimoji="1" lang="en-US" altLang="zh-TW" dirty="0"/>
          </a:p>
          <a:p>
            <a:r>
              <a:rPr kumimoji="1" lang="en-US" altLang="zh-TW" dirty="0"/>
              <a:t>Rmc1</a:t>
            </a:r>
            <a:r>
              <a:rPr kumimoji="1" lang="zh-TW" altLang="en-US" dirty="0"/>
              <a:t>在</a:t>
            </a:r>
            <a:r>
              <a:rPr kumimoji="1" lang="en-US" altLang="zh-TW" dirty="0"/>
              <a:t>batch size=128</a:t>
            </a:r>
            <a:r>
              <a:rPr kumimoji="1" lang="zh-TW" altLang="en-US" dirty="0"/>
              <a:t>的時候，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有大幅度的改善，同時也能應付</a:t>
            </a:r>
            <a:r>
              <a:rPr kumimoji="1" lang="en-US" altLang="zh-TW" dirty="0"/>
              <a:t>batch size=256</a:t>
            </a:r>
            <a:r>
              <a:rPr kumimoji="1" lang="zh-TW" altLang="en-US" dirty="0"/>
              <a:t>時的狀況</a:t>
            </a:r>
            <a:endParaRPr kumimoji="1" lang="en-US" altLang="zh-TW" dirty="0"/>
          </a:p>
          <a:p>
            <a:r>
              <a:rPr kumimoji="1" lang="en-US" altLang="zh-TW" dirty="0"/>
              <a:t>Rmc2</a:t>
            </a:r>
            <a:r>
              <a:rPr kumimoji="1" lang="zh-TW" altLang="en-US" dirty="0"/>
              <a:t>在</a:t>
            </a:r>
            <a:r>
              <a:rPr kumimoji="1" lang="en-US" altLang="zh-TW" dirty="0"/>
              <a:t>batch size=32</a:t>
            </a:r>
            <a:r>
              <a:rPr kumimoji="1" lang="zh-TW" altLang="en-US" dirty="0"/>
              <a:t>的時候，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也有改善</a:t>
            </a:r>
            <a:endParaRPr kumimoji="1" lang="en-US" altLang="zh-TW" dirty="0"/>
          </a:p>
          <a:p>
            <a:r>
              <a:rPr kumimoji="1" lang="zh-TW" altLang="en-US" dirty="0"/>
              <a:t>這兩個實驗說明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的分佈以及 預載入到記憶體的部分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Tables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的命中率會影響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的執行時間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9673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基本上</a:t>
            </a:r>
            <a:r>
              <a:rPr kumimoji="1" lang="en-US" altLang="zh-TW" dirty="0"/>
              <a:t>rmc1</a:t>
            </a:r>
            <a:r>
              <a:rPr kumimoji="1" lang="zh-TW" altLang="en-US" dirty="0"/>
              <a:t>跟</a:t>
            </a:r>
            <a:r>
              <a:rPr kumimoji="1" lang="en-US" altLang="zh-TW" dirty="0"/>
              <a:t>rmc2</a:t>
            </a:r>
            <a:r>
              <a:rPr kumimoji="1" lang="zh-TW" altLang="en-US" dirty="0"/>
              <a:t>的請求分佈一樣類似</a:t>
            </a:r>
            <a:endParaRPr kumimoji="1" lang="en-US" altLang="zh-TW" dirty="0"/>
          </a:p>
          <a:p>
            <a:r>
              <a:rPr kumimoji="1" lang="zh-TW" altLang="en-US" dirty="0"/>
              <a:t>然而從實際的請求數量分析，</a:t>
            </a:r>
            <a:endParaRPr kumimoji="1" lang="en-US" altLang="zh-TW" dirty="0"/>
          </a:p>
          <a:p>
            <a:r>
              <a:rPr kumimoji="1" lang="en-US" altLang="zh-TW" dirty="0"/>
              <a:t>Rmc1</a:t>
            </a:r>
            <a:r>
              <a:rPr kumimoji="1" lang="zh-TW" altLang="en-US" dirty="0"/>
              <a:t>中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在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大的情況下，有大量的</a:t>
            </a:r>
            <a:r>
              <a:rPr kumimoji="1" lang="en-US" altLang="zh-TW" dirty="0" err="1"/>
              <a:t>rdn</a:t>
            </a:r>
            <a:r>
              <a:rPr kumimoji="1" lang="en-US" altLang="zh-TW" dirty="0"/>
              <a:t> read</a:t>
            </a:r>
          </a:p>
          <a:p>
            <a:r>
              <a:rPr kumimoji="1" lang="zh-TW" altLang="en-US" dirty="0"/>
              <a:t>想較於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，</a:t>
            </a:r>
            <a:r>
              <a:rPr kumimoji="1" lang="en-US" altLang="zh-TW" dirty="0"/>
              <a:t>ratio</a:t>
            </a:r>
            <a:r>
              <a:rPr kumimoji="1" lang="zh-TW" altLang="en-US" dirty="0"/>
              <a:t>跟</a:t>
            </a:r>
            <a:r>
              <a:rPr kumimoji="1" lang="en-US" altLang="zh-TW" dirty="0"/>
              <a:t>opt</a:t>
            </a:r>
            <a:r>
              <a:rPr kumimoji="1" lang="zh-TW" altLang="en-US" dirty="0"/>
              <a:t>增加大約</a:t>
            </a:r>
            <a:r>
              <a:rPr kumimoji="1" lang="en-US" altLang="zh-TW" dirty="0"/>
              <a:t>700</a:t>
            </a:r>
            <a:r>
              <a:rPr kumimoji="1" lang="zh-TW" altLang="en-US" dirty="0"/>
              <a:t>個</a:t>
            </a:r>
            <a:r>
              <a:rPr kumimoji="1" lang="en-US" altLang="zh-TW" dirty="0"/>
              <a:t>seq read</a:t>
            </a:r>
            <a:r>
              <a:rPr kumimoji="1" lang="zh-TW" altLang="en-US" dirty="0"/>
              <a:t>，可以減少</a:t>
            </a:r>
            <a:r>
              <a:rPr kumimoji="1" lang="en-US" altLang="zh-TW" dirty="0"/>
              <a:t>23000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rdn</a:t>
            </a:r>
            <a:r>
              <a:rPr kumimoji="1" lang="en-US" altLang="zh-TW" dirty="0"/>
              <a:t> 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RMC2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中，相較於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的循序讀取，卻可以減少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38000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個隨機讀取 </a:t>
            </a:r>
            <a:endParaRPr lang="zh-TW" altLang="en-US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837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kumimoji="1"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使用的記憶體最少，不過他的</a:t>
            </a:r>
            <a:r>
              <a:rPr kumimoji="1"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latency</a:t>
            </a: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上升速度最多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相較於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1/8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的記憶體使用量，就可以達到比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快一點的效果 </a:t>
            </a:r>
            <a:endParaRPr kumimoji="1"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0898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念過去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9520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0788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1971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橘色是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，藍色是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當初將表格寫入到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時是採用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 write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的方式，因此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大部分都是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 read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標準函式庫在使用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FILE*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時會在記憶體配置一個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fread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會多讀取一些資料到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內，因此除了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以外，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io_buf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有較高的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 read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屬於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，沒有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的設計，大部分屬於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進行操作，直接透過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cache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以減少系統呼叫與資料的複製，大部分屬於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比例上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rmc1&amp;rmc2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有相似的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不過實際數值在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io_buf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mmap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有很大的差異，主要跟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dlrm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config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有關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637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由於</a:t>
            </a:r>
            <a:r>
              <a:rPr kumimoji="1" lang="en-US" altLang="zh-TW" dirty="0"/>
              <a:t>ram</a:t>
            </a:r>
            <a:r>
              <a:rPr kumimoji="1" lang="zh-TW" altLang="en-US" dirty="0"/>
              <a:t>將全部的表格都讀進來，與其他相比數字太大會看不出差異，因此就不放入圖表中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io_buf</a:t>
            </a:r>
            <a:r>
              <a:rPr kumimoji="1" lang="zh-TW" altLang="en-US" dirty="0"/>
              <a:t>會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著一些資料的關係，相較於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有較多的資料量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io_unbuf</a:t>
            </a:r>
            <a:r>
              <a:rPr kumimoji="1" lang="zh-TW" altLang="en-US" dirty="0"/>
              <a:t>只取特定的資料，因此資料量最少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Mmap</a:t>
            </a:r>
            <a:r>
              <a:rPr kumimoji="1" lang="zh-TW" altLang="en-US" dirty="0"/>
              <a:t>在會幫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建立</a:t>
            </a:r>
            <a:r>
              <a:rPr kumimoji="1" lang="en-US" altLang="zh-TW" dirty="0"/>
              <a:t>virtual address</a:t>
            </a:r>
            <a:r>
              <a:rPr kumimoji="1" lang="zh-TW" altLang="en-US" dirty="0"/>
              <a:t>跟</a:t>
            </a:r>
            <a:r>
              <a:rPr kumimoji="1" lang="en-US" altLang="zh-TW" dirty="0"/>
              <a:t>physical address</a:t>
            </a:r>
            <a:r>
              <a:rPr kumimoji="1" lang="zh-TW" altLang="en-US" dirty="0"/>
              <a:t>的對應關係，如果需要某些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會去</a:t>
            </a:r>
            <a:r>
              <a:rPr kumimoji="1" lang="en-US" altLang="zh-TW" dirty="0"/>
              <a:t>page cache</a:t>
            </a:r>
            <a:r>
              <a:rPr kumimoji="1" lang="zh-TW" altLang="en-US" dirty="0"/>
              <a:t>拿，找不到的話會發生</a:t>
            </a:r>
            <a:r>
              <a:rPr kumimoji="1" lang="en-US" altLang="zh-TW" dirty="0"/>
              <a:t>page fault</a:t>
            </a:r>
            <a:r>
              <a:rPr kumimoji="1" lang="zh-TW" altLang="en-US" dirty="0"/>
              <a:t>，之後再去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去拿資料並建立新的關係，因此有大量的</a:t>
            </a:r>
            <a:r>
              <a:rPr kumimoji="1" lang="en-US" altLang="zh-TW" dirty="0" err="1"/>
              <a:t>rdm</a:t>
            </a:r>
            <a:r>
              <a:rPr kumimoji="1" lang="en-US" altLang="zh-TW" dirty="0"/>
              <a:t> read</a:t>
            </a:r>
            <a:r>
              <a:rPr kumimoji="1" lang="zh-TW" altLang="en-US" dirty="0"/>
              <a:t>資料需要放在</a:t>
            </a:r>
            <a:r>
              <a:rPr kumimoji="1" lang="en-US" altLang="zh-TW" dirty="0"/>
              <a:t>page cache</a:t>
            </a:r>
          </a:p>
          <a:p>
            <a:pPr marL="0" indent="0">
              <a:buNone/>
            </a:pPr>
            <a:r>
              <a:rPr kumimoji="1" lang="zh-TW" altLang="en-US" dirty="0"/>
              <a:t>目前看起來</a:t>
            </a:r>
            <a:r>
              <a:rPr kumimoji="1" lang="en-US" altLang="zh-TW" dirty="0" err="1"/>
              <a:t>io_buf</a:t>
            </a:r>
            <a:r>
              <a:rPr kumimoji="1" lang="zh-TW" altLang="en-US" dirty="0"/>
              <a:t>是個不錯的選擇，讀的資料最少請求數也不多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接下來去分析不同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latency</a:t>
            </a:r>
            <a:r>
              <a:rPr kumimoji="1" lang="zh-TW" altLang="en-US" dirty="0"/>
              <a:t>變化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5969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基本上</a:t>
            </a:r>
            <a:r>
              <a:rPr kumimoji="1" lang="en-US" altLang="zh-TW" dirty="0"/>
              <a:t>rmc1</a:t>
            </a:r>
            <a:r>
              <a:rPr kumimoji="1" lang="zh-TW" altLang="en-US" dirty="0"/>
              <a:t>跟</a:t>
            </a:r>
            <a:r>
              <a:rPr kumimoji="1" lang="en-US" altLang="zh-TW" dirty="0"/>
              <a:t>rmc2</a:t>
            </a:r>
            <a:r>
              <a:rPr kumimoji="1" lang="zh-TW" altLang="en-US" dirty="0"/>
              <a:t>的請求分佈一樣類似</a:t>
            </a:r>
            <a:endParaRPr kumimoji="1" lang="en-US" altLang="zh-TW" dirty="0"/>
          </a:p>
          <a:p>
            <a:r>
              <a:rPr kumimoji="1" lang="zh-TW" altLang="en-US" dirty="0"/>
              <a:t>然而從實際的請求數量分析，</a:t>
            </a:r>
            <a:endParaRPr kumimoji="1" lang="en-US" altLang="zh-TW" dirty="0"/>
          </a:p>
          <a:p>
            <a:r>
              <a:rPr kumimoji="1" lang="en-US" altLang="zh-TW" dirty="0"/>
              <a:t>Rmc1</a:t>
            </a:r>
            <a:r>
              <a:rPr kumimoji="1" lang="zh-TW" altLang="en-US" dirty="0"/>
              <a:t>中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在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大的情況下，有大量的</a:t>
            </a:r>
            <a:r>
              <a:rPr kumimoji="1" lang="en-US" altLang="zh-TW" dirty="0" err="1"/>
              <a:t>rdn</a:t>
            </a:r>
            <a:r>
              <a:rPr kumimoji="1" lang="en-US" altLang="zh-TW" dirty="0"/>
              <a:t> read</a:t>
            </a:r>
          </a:p>
          <a:p>
            <a:r>
              <a:rPr kumimoji="1" lang="zh-TW" altLang="en-US" dirty="0"/>
              <a:t>想較於</a:t>
            </a:r>
            <a:r>
              <a:rPr kumimoji="1" lang="en-US" altLang="zh-TW" dirty="0" err="1"/>
              <a:t>io_unbuf</a:t>
            </a:r>
            <a:r>
              <a:rPr kumimoji="1" lang="zh-TW" altLang="en-US" dirty="0"/>
              <a:t>，</a:t>
            </a:r>
            <a:r>
              <a:rPr kumimoji="1" lang="en-US" altLang="zh-TW" dirty="0"/>
              <a:t>ratio</a:t>
            </a:r>
            <a:r>
              <a:rPr kumimoji="1" lang="zh-TW" altLang="en-US" dirty="0"/>
              <a:t>跟</a:t>
            </a:r>
            <a:r>
              <a:rPr kumimoji="1" lang="en-US" altLang="zh-TW" dirty="0"/>
              <a:t>opt</a:t>
            </a:r>
            <a:r>
              <a:rPr kumimoji="1" lang="zh-TW" altLang="en-US" dirty="0"/>
              <a:t>增加大約</a:t>
            </a:r>
            <a:r>
              <a:rPr kumimoji="1" lang="en-US" altLang="zh-TW" dirty="0"/>
              <a:t>700</a:t>
            </a:r>
            <a:r>
              <a:rPr kumimoji="1" lang="zh-TW" altLang="en-US" dirty="0"/>
              <a:t>個</a:t>
            </a:r>
            <a:r>
              <a:rPr kumimoji="1" lang="en-US" altLang="zh-TW" dirty="0"/>
              <a:t>seq read</a:t>
            </a:r>
          </a:p>
          <a:p>
            <a:r>
              <a:rPr kumimoji="1" lang="zh-TW" altLang="en-US" dirty="0"/>
              <a:t>可以減少</a:t>
            </a:r>
            <a:r>
              <a:rPr kumimoji="1" lang="en-US" altLang="zh-TW" dirty="0"/>
              <a:t>23000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rdn</a:t>
            </a:r>
            <a:r>
              <a:rPr kumimoji="1" lang="en-US" altLang="zh-TW" dirty="0"/>
              <a:t> 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RMC2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中，相較於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的循序讀取，卻可以 減少最多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48000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個隨機讀取 </a:t>
            </a:r>
            <a:endParaRPr lang="zh-TW" altLang="en-US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93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推薦系統已經廣泛應用在人們的生活中，比如社群媒體，電子商務，搜尋引擎等</a:t>
            </a:r>
            <a:endParaRPr kumimoji="1" lang="en-US" altLang="zh-TW" dirty="0"/>
          </a:p>
          <a:p>
            <a:r>
              <a:rPr kumimoji="1" lang="zh-TW" altLang="en-US" dirty="0"/>
              <a:t>傳統會利用數學模型來輔助公司推薦產品，如今神經網路的流行， 才出現各式各樣的推薦模型</a:t>
            </a:r>
            <a:endParaRPr kumimoji="1" lang="en-US" altLang="zh-TW" dirty="0"/>
          </a:p>
          <a:p>
            <a:r>
              <a:rPr kumimoji="1" lang="zh-TW" altLang="en-US" dirty="0"/>
              <a:t>目前流行的推薦模型可以分成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Embedding-dominated – </a:t>
            </a:r>
            <a:r>
              <a:rPr kumimoji="1" lang="zh-TW" altLang="en-US" dirty="0"/>
              <a:t>比如</a:t>
            </a:r>
            <a:r>
              <a:rPr kumimoji="1" lang="en-US" altLang="zh-TW" dirty="0" err="1"/>
              <a:t>facebook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模型，主要應用於社群媒體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Mlp</a:t>
            </a:r>
            <a:r>
              <a:rPr kumimoji="1" lang="en-US" altLang="zh-TW" dirty="0"/>
              <a:t>-dominated – </a:t>
            </a:r>
            <a:r>
              <a:rPr kumimoji="1" lang="zh-TW" altLang="en-US" dirty="0"/>
              <a:t>比如</a:t>
            </a:r>
            <a:r>
              <a:rPr kumimoji="1" lang="en-US" altLang="zh-TW" dirty="0"/>
              <a:t>google</a:t>
            </a:r>
            <a:r>
              <a:rPr kumimoji="1" lang="zh-TW" altLang="en-US" dirty="0"/>
              <a:t>的</a:t>
            </a:r>
            <a:r>
              <a:rPr kumimoji="1" lang="en-US" altLang="zh-TW" dirty="0"/>
              <a:t>wide and deep</a:t>
            </a:r>
            <a:r>
              <a:rPr kumimoji="1" lang="zh-TW" altLang="en-US" dirty="0"/>
              <a:t>模型，主要應用於</a:t>
            </a:r>
            <a:r>
              <a:rPr kumimoji="1" lang="en-US" altLang="zh-TW" dirty="0"/>
              <a:t>google play</a:t>
            </a:r>
            <a:r>
              <a:rPr kumimoji="1" lang="zh-TW" altLang="en-US" dirty="0"/>
              <a:t>商店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Attention-dominated – </a:t>
            </a:r>
            <a:r>
              <a:rPr kumimoji="1" lang="zh-TW" altLang="en-US" dirty="0"/>
              <a:t>比如阿里巴巴的</a:t>
            </a:r>
            <a:r>
              <a:rPr kumimoji="1" lang="en-US" altLang="zh-TW" dirty="0" err="1"/>
              <a:t>dien</a:t>
            </a:r>
            <a:r>
              <a:rPr kumimoji="1" lang="zh-TW" altLang="en-US" dirty="0"/>
              <a:t>模型，主要應用於商品推薦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三種模型的結構大致可以分為處理</a:t>
            </a:r>
            <a:r>
              <a:rPr kumimoji="1" lang="en-US" altLang="zh-TW" dirty="0"/>
              <a:t>continuous inputs</a:t>
            </a:r>
            <a:r>
              <a:rPr kumimoji="1" lang="zh-TW" altLang="en-US" dirty="0"/>
              <a:t>，</a:t>
            </a:r>
            <a:r>
              <a:rPr kumimoji="1" lang="en-US" altLang="zh-TW" dirty="0"/>
              <a:t>categorical inputs</a:t>
            </a:r>
            <a:r>
              <a:rPr kumimoji="1" lang="zh-TW" altLang="en-US" dirty="0"/>
              <a:t>跟最後的預測層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這三種模型的共同點就是</a:t>
            </a:r>
            <a:r>
              <a:rPr kumimoji="1" lang="en-US" altLang="zh-TW" dirty="0"/>
              <a:t>Embedding table</a:t>
            </a:r>
          </a:p>
          <a:p>
            <a:r>
              <a:rPr kumimoji="1" lang="zh-TW" altLang="en-US" dirty="0"/>
              <a:t>由於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內部會紀錄使用者的喜好程度，大量的使用者對應不同的產品，最多可能達</a:t>
            </a:r>
            <a:r>
              <a:rPr kumimoji="1" lang="en-US" altLang="zh-TW" dirty="0"/>
              <a:t>100gb</a:t>
            </a:r>
          </a:p>
          <a:p>
            <a:r>
              <a:rPr kumimoji="1" lang="zh-TW" altLang="en-US" dirty="0"/>
              <a:t>如果在做</a:t>
            </a:r>
            <a:r>
              <a:rPr kumimoji="1" lang="en-US" altLang="zh-TW" dirty="0"/>
              <a:t>inference</a:t>
            </a:r>
            <a:r>
              <a:rPr kumimoji="1" lang="zh-TW" altLang="en-US" dirty="0"/>
              <a:t>將全部的表載入到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內，會耗費大量的空間</a:t>
            </a:r>
            <a:endParaRPr kumimoji="1" lang="en-US" altLang="zh-TW" dirty="0"/>
          </a:p>
          <a:p>
            <a:r>
              <a:rPr kumimoji="1" lang="zh-TW" altLang="en-US" dirty="0"/>
              <a:t>接下來要看看不同推薦模型在實際運算上會有什麼問題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7601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kumimoji="1"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io_unbuf</a:t>
            </a: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使用的記憶體最少，不過他的</a:t>
            </a:r>
            <a:r>
              <a:rPr kumimoji="1"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latency</a:t>
            </a:r>
            <a:r>
              <a:rPr kumimoji="1"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上升速度最多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相較於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1/8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的記憶體使用量，就可以達到比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快一點的效果 </a:t>
            </a:r>
            <a:endParaRPr kumimoji="1"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265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左圖是針對不同推薦模型利用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加速的效果</a:t>
            </a:r>
            <a:endParaRPr kumimoji="1" lang="en-US" altLang="zh-TW" dirty="0"/>
          </a:p>
          <a:p>
            <a:r>
              <a:rPr kumimoji="1" lang="en-US" altLang="zh-TW" dirty="0"/>
              <a:t>Y</a:t>
            </a:r>
            <a:r>
              <a:rPr kumimoji="1" lang="zh-TW" altLang="en-US" dirty="0"/>
              <a:t>軸是加速效果</a:t>
            </a:r>
            <a:endParaRPr kumimoji="1" lang="en-US" altLang="zh-TW" dirty="0"/>
          </a:p>
          <a:p>
            <a:r>
              <a:rPr kumimoji="1" lang="en-US" altLang="zh-TW" dirty="0"/>
              <a:t>X</a:t>
            </a:r>
            <a:r>
              <a:rPr kumimoji="1" lang="zh-TW" altLang="en-US" dirty="0"/>
              <a:t>軸是</a:t>
            </a:r>
            <a:r>
              <a:rPr kumimoji="1" lang="en-US" altLang="zh-TW" dirty="0"/>
              <a:t>batch size</a:t>
            </a:r>
          </a:p>
          <a:p>
            <a:r>
              <a:rPr kumimoji="1" lang="zh-TW" altLang="en-US" dirty="0"/>
              <a:t>藍線是</a:t>
            </a:r>
            <a:r>
              <a:rPr kumimoji="1" lang="en-US" altLang="zh-TW" dirty="0" err="1"/>
              <a:t>cpu</a:t>
            </a:r>
            <a:r>
              <a:rPr kumimoji="1" lang="zh-TW" altLang="en-US" dirty="0"/>
              <a:t>紅線則對應不同</a:t>
            </a:r>
            <a:r>
              <a:rPr kumimoji="1" lang="en-US" altLang="zh-TW" dirty="0" err="1"/>
              <a:t>gpu</a:t>
            </a:r>
            <a:endParaRPr kumimoji="1" lang="en-US" altLang="zh-TW" dirty="0"/>
          </a:p>
          <a:p>
            <a:r>
              <a:rPr kumimoji="1" lang="zh-TW" altLang="en-US" dirty="0"/>
              <a:t>粉色區塊是較多</a:t>
            </a:r>
            <a:r>
              <a:rPr kumimoji="1" lang="en-US" altLang="zh-TW" dirty="0" err="1"/>
              <a:t>mlp</a:t>
            </a:r>
            <a:r>
              <a:rPr kumimoji="1" lang="zh-TW" altLang="en-US" dirty="0"/>
              <a:t>為主的推薦模型可以看出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有效加速</a:t>
            </a:r>
            <a:endParaRPr kumimoji="1" lang="en-US" altLang="zh-TW" dirty="0"/>
          </a:p>
          <a:p>
            <a:r>
              <a:rPr kumimoji="1" lang="zh-TW" altLang="en-US" dirty="0"/>
              <a:t>淺藍色區塊則時</a:t>
            </a:r>
            <a:r>
              <a:rPr kumimoji="1" lang="en-US" altLang="zh-TW" dirty="0"/>
              <a:t>attention-based</a:t>
            </a:r>
            <a:r>
              <a:rPr kumimoji="1" lang="zh-TW" altLang="en-US" dirty="0"/>
              <a:t>的推薦模型，也有不錯的加速</a:t>
            </a:r>
            <a:endParaRPr kumimoji="1" lang="en-US" altLang="zh-TW" dirty="0"/>
          </a:p>
          <a:p>
            <a:r>
              <a:rPr kumimoji="1" lang="zh-TW" altLang="en-US" dirty="0"/>
              <a:t>然而綠色區塊是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無法有加速的推薦模型，其中</a:t>
            </a:r>
            <a:r>
              <a:rPr kumimoji="1" lang="en-US" altLang="zh-TW" dirty="0"/>
              <a:t>rm1&amp;rm2</a:t>
            </a:r>
            <a:r>
              <a:rPr kumimoji="1" lang="zh-TW" altLang="en-US" dirty="0"/>
              <a:t>屬於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，可以看出隨著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的成長，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的加速越不明顯且低於只靠</a:t>
            </a:r>
            <a:r>
              <a:rPr kumimoji="1" lang="en-US" altLang="zh-TW" dirty="0" err="1"/>
              <a:t>cpu</a:t>
            </a:r>
            <a:r>
              <a:rPr kumimoji="1" lang="zh-TW" altLang="en-US" dirty="0"/>
              <a:t>做運算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可以看出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透過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加速的效益很差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右圖則是針對不同的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模型做</a:t>
            </a:r>
            <a:r>
              <a:rPr kumimoji="1" lang="en-US" altLang="zh-TW" dirty="0"/>
              <a:t>operator breakdown</a:t>
            </a:r>
          </a:p>
          <a:p>
            <a:r>
              <a:rPr kumimoji="1" lang="en-US" altLang="zh-TW" dirty="0"/>
              <a:t>Rmc1</a:t>
            </a:r>
            <a:r>
              <a:rPr kumimoji="1" lang="zh-TW" altLang="en-US" dirty="0"/>
              <a:t>跟</a:t>
            </a:r>
            <a:r>
              <a:rPr kumimoji="1" lang="en-US" altLang="zh-TW" dirty="0"/>
              <a:t>rmc2</a:t>
            </a:r>
            <a:r>
              <a:rPr kumimoji="1" lang="zh-TW" altLang="en-US" dirty="0"/>
              <a:t>屬於無法有效被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加速的模型，而</a:t>
            </a:r>
            <a:r>
              <a:rPr kumimoji="1" lang="en-US" altLang="zh-TW" dirty="0"/>
              <a:t>rmc3</a:t>
            </a:r>
            <a:r>
              <a:rPr kumimoji="1" lang="zh-TW" altLang="en-US" dirty="0"/>
              <a:t>則是可以被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加速</a:t>
            </a:r>
            <a:endParaRPr kumimoji="1" lang="en-US" altLang="zh-TW" dirty="0"/>
          </a:p>
          <a:p>
            <a:r>
              <a:rPr kumimoji="1" lang="zh-TW" altLang="en-US" dirty="0"/>
              <a:t>兩者的差別就在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跟</a:t>
            </a:r>
            <a:r>
              <a:rPr kumimoji="1" lang="en-US" altLang="zh-TW" dirty="0"/>
              <a:t>fc</a:t>
            </a:r>
            <a:r>
              <a:rPr kumimoji="1" lang="zh-TW" altLang="en-US" dirty="0"/>
              <a:t>的比例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接下來會介紹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的架構，來看看他特別在哪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660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Dlrm</a:t>
            </a:r>
            <a:r>
              <a:rPr kumimoji="1" lang="zh-TW" altLang="en-US" dirty="0"/>
              <a:t>主要由三個部分組成，分別是</a:t>
            </a:r>
            <a:endParaRPr kumimoji="1" lang="en-US" altLang="zh-TW" dirty="0"/>
          </a:p>
          <a:p>
            <a:r>
              <a:rPr kumimoji="1" lang="en-US" altLang="zh-TW" dirty="0"/>
              <a:t>Bottom </a:t>
            </a:r>
            <a:r>
              <a:rPr kumimoji="1" lang="en-US" altLang="zh-TW" dirty="0" err="1"/>
              <a:t>mlp</a:t>
            </a:r>
            <a:r>
              <a:rPr kumimoji="1" lang="zh-TW" altLang="en-US" dirty="0"/>
              <a:t>，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，</a:t>
            </a:r>
            <a:r>
              <a:rPr kumimoji="1" lang="en-US" altLang="zh-TW" dirty="0"/>
              <a:t>top </a:t>
            </a:r>
            <a:r>
              <a:rPr kumimoji="1" lang="en-US" altLang="zh-TW" dirty="0" err="1"/>
              <a:t>mlp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Bottom </a:t>
            </a:r>
            <a:r>
              <a:rPr kumimoji="1" lang="en-US" altLang="zh-TW" dirty="0" err="1"/>
              <a:t>mlp</a:t>
            </a:r>
            <a:r>
              <a:rPr kumimoji="1" lang="zh-TW" altLang="en-US" dirty="0"/>
              <a:t>用來提取</a:t>
            </a:r>
            <a:r>
              <a:rPr kumimoji="1" lang="en-US" altLang="zh-TW" dirty="0"/>
              <a:t>dense inputs</a:t>
            </a:r>
            <a:r>
              <a:rPr kumimoji="1" lang="zh-TW" altLang="en-US" dirty="0"/>
              <a:t>的特徵，而</a:t>
            </a:r>
            <a:r>
              <a:rPr kumimoji="1" lang="en-US" altLang="zh-TW" dirty="0"/>
              <a:t>dense input</a:t>
            </a:r>
            <a:r>
              <a:rPr kumimoji="1" lang="zh-TW" altLang="en-US" dirty="0"/>
              <a:t>又稱</a:t>
            </a:r>
            <a:r>
              <a:rPr kumimoji="1" lang="en-US" altLang="zh-TW" dirty="0"/>
              <a:t>continuous inputs</a:t>
            </a:r>
            <a:r>
              <a:rPr kumimoji="1" lang="zh-TW" altLang="en-US" dirty="0"/>
              <a:t>，主要由年齡，性別，使用時間等，使用者基本都會有的資訊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Embedding table</a:t>
            </a:r>
            <a:r>
              <a:rPr kumimoji="1" lang="zh-TW" altLang="en-US" dirty="0"/>
              <a:t>主要是用來分類使用者的喜好特徵，而</a:t>
            </a:r>
            <a:r>
              <a:rPr kumimoji="1" lang="en-US" altLang="zh-TW" dirty="0"/>
              <a:t>sparse input</a:t>
            </a:r>
            <a:r>
              <a:rPr kumimoji="1" lang="zh-TW" altLang="en-US" dirty="0"/>
              <a:t>又稱</a:t>
            </a:r>
            <a:r>
              <a:rPr kumimoji="1" lang="en-US" altLang="zh-TW" dirty="0"/>
              <a:t>categorical inputs</a:t>
            </a:r>
            <a:r>
              <a:rPr kumimoji="1" lang="zh-TW" altLang="en-US" dirty="0"/>
              <a:t>，由於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會紀錄所有使用者與產品之間的關係，而我們只需要部分的特徵，因此會輸入指定的</a:t>
            </a:r>
            <a:r>
              <a:rPr kumimoji="1" lang="en-US" altLang="zh-TW" dirty="0"/>
              <a:t>id</a:t>
            </a:r>
          </a:p>
          <a:p>
            <a:pPr marL="228600" indent="-228600">
              <a:buAutoNum type="arabicPeriod"/>
            </a:pPr>
            <a:r>
              <a:rPr kumimoji="1" lang="zh-TW" altLang="en-US" dirty="0"/>
              <a:t>最後會將來自</a:t>
            </a:r>
            <a:r>
              <a:rPr kumimoji="1" lang="en-US" altLang="zh-TW" dirty="0"/>
              <a:t>dense</a:t>
            </a:r>
            <a:r>
              <a:rPr kumimoji="1" lang="zh-TW" altLang="en-US" dirty="0"/>
              <a:t>跟</a:t>
            </a:r>
            <a:r>
              <a:rPr kumimoji="1" lang="en-US" altLang="zh-TW" dirty="0"/>
              <a:t>sparse</a:t>
            </a:r>
            <a:r>
              <a:rPr kumimoji="1" lang="zh-TW" altLang="en-US" dirty="0"/>
              <a:t>的</a:t>
            </a:r>
            <a:r>
              <a:rPr kumimoji="1" lang="en-US" altLang="zh-TW" dirty="0"/>
              <a:t>feature</a:t>
            </a:r>
            <a:r>
              <a:rPr kumimoji="1" lang="zh-TW" altLang="en-US" dirty="0"/>
              <a:t>做</a:t>
            </a:r>
            <a:r>
              <a:rPr kumimoji="1" lang="en-US" altLang="zh-TW" dirty="0" err="1"/>
              <a:t>concate</a:t>
            </a:r>
            <a:r>
              <a:rPr kumimoji="1" lang="zh-TW" altLang="en-US" dirty="0"/>
              <a:t>，交由</a:t>
            </a:r>
            <a:r>
              <a:rPr kumimoji="1" lang="en-US" altLang="zh-TW" dirty="0"/>
              <a:t>top </a:t>
            </a:r>
            <a:r>
              <a:rPr kumimoji="1" lang="en-US" altLang="zh-TW" dirty="0" err="1"/>
              <a:t>mlp</a:t>
            </a:r>
            <a:r>
              <a:rPr kumimoji="1" lang="zh-TW" altLang="en-US" dirty="0"/>
              <a:t>也就是預測層，處理後會輸出點擊率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Dlrm</a:t>
            </a:r>
            <a:r>
              <a:rPr kumimoji="1" lang="zh-TW" altLang="en-US" dirty="0"/>
              <a:t>不外乎由</a:t>
            </a:r>
            <a:r>
              <a:rPr kumimoji="1" lang="en-US" altLang="zh-TW" dirty="0" err="1"/>
              <a:t>mlp</a:t>
            </a:r>
            <a:r>
              <a:rPr kumimoji="1" lang="zh-TW" altLang="en-US" dirty="0"/>
              <a:t>跟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組成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根據上一張投影片可以知道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err="1"/>
              <a:t>mlp</a:t>
            </a:r>
            <a:r>
              <a:rPr kumimoji="1" lang="zh-TW" altLang="en-US" dirty="0"/>
              <a:t>屬於高密度運算，可經由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來做加速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代表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是不能被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所加速的部分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接下來會介紹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內的運算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053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Embedding table</a:t>
            </a:r>
            <a:r>
              <a:rPr kumimoji="1" lang="zh-TW" altLang="en-US" dirty="0"/>
              <a:t>的</a:t>
            </a:r>
            <a:r>
              <a:rPr kumimoji="1" lang="en-US" altLang="zh-TW" dirty="0"/>
              <a:t>row</a:t>
            </a:r>
            <a:r>
              <a:rPr kumimoji="1" lang="zh-TW" altLang="en-US" dirty="0"/>
              <a:t>也就是</a:t>
            </a:r>
            <a:r>
              <a:rPr kumimoji="1" lang="en-US" altLang="zh-TW" dirty="0"/>
              <a:t>embedding size</a:t>
            </a:r>
            <a:r>
              <a:rPr kumimoji="1" lang="zh-TW" altLang="en-US" dirty="0"/>
              <a:t>會高達數百萬</a:t>
            </a:r>
            <a:endParaRPr kumimoji="1" lang="en-US" altLang="zh-TW" dirty="0"/>
          </a:p>
          <a:p>
            <a:r>
              <a:rPr kumimoji="1" lang="zh-TW" altLang="en-US" dirty="0"/>
              <a:t>而</a:t>
            </a:r>
            <a:r>
              <a:rPr kumimoji="1" lang="en-US" altLang="zh-TW" dirty="0"/>
              <a:t>col</a:t>
            </a:r>
            <a:r>
              <a:rPr kumimoji="1" lang="zh-TW" altLang="en-US" dirty="0"/>
              <a:t>也就是</a:t>
            </a:r>
            <a:r>
              <a:rPr kumimoji="1" lang="en-US" altLang="zh-TW" dirty="0"/>
              <a:t>feature size</a:t>
            </a:r>
            <a:r>
              <a:rPr kumimoji="1" lang="zh-TW" altLang="en-US" dirty="0"/>
              <a:t>會有數十個至上百個</a:t>
            </a:r>
            <a:endParaRPr kumimoji="1" lang="en-US" altLang="zh-TW" dirty="0"/>
          </a:p>
          <a:p>
            <a:r>
              <a:rPr kumimoji="1" lang="zh-TW" altLang="en-US" dirty="0"/>
              <a:t>根據</a:t>
            </a:r>
            <a:r>
              <a:rPr kumimoji="1" lang="en-US" altLang="zh-TW" dirty="0"/>
              <a:t>sparse input</a:t>
            </a:r>
            <a:r>
              <a:rPr kumimoji="1" lang="zh-TW" altLang="en-US" dirty="0"/>
              <a:t>內的</a:t>
            </a:r>
            <a:r>
              <a:rPr kumimoji="1" lang="en-US" altLang="zh-TW" dirty="0"/>
              <a:t>id</a:t>
            </a:r>
            <a:r>
              <a:rPr kumimoji="1" lang="zh-TW" altLang="en-US" dirty="0"/>
              <a:t>大概有數十個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不同的</a:t>
            </a:r>
            <a:r>
              <a:rPr kumimoji="1" lang="en-US" altLang="zh-TW" dirty="0"/>
              <a:t>batch size</a:t>
            </a:r>
            <a:r>
              <a:rPr kumimoji="1" lang="zh-TW" altLang="en-US" dirty="0"/>
              <a:t>會有不同的</a:t>
            </a:r>
            <a:r>
              <a:rPr kumimoji="1" lang="en-US" altLang="zh-TW" dirty="0"/>
              <a:t>id</a:t>
            </a:r>
            <a:r>
              <a:rPr kumimoji="1" lang="zh-TW" altLang="en-US" dirty="0"/>
              <a:t>組</a:t>
            </a:r>
            <a:endParaRPr kumimoji="1" lang="en-US" altLang="zh-TW" dirty="0"/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上對應的</a:t>
            </a:r>
            <a:r>
              <a:rPr kumimoji="1" lang="en-US" altLang="zh-TW" dirty="0"/>
              <a:t>embedding vectors</a:t>
            </a:r>
            <a:r>
              <a:rPr kumimoji="1" lang="zh-TW" altLang="en-US" dirty="0"/>
              <a:t>收集起來</a:t>
            </a:r>
            <a:endParaRPr kumimoji="1" lang="en-US" altLang="zh-TW" dirty="0"/>
          </a:p>
          <a:p>
            <a:r>
              <a:rPr kumimoji="1" lang="zh-TW" altLang="en-US" dirty="0"/>
              <a:t>之後對應項相加就可以得到</a:t>
            </a:r>
            <a:r>
              <a:rPr kumimoji="1" lang="en-US" altLang="zh-TW" dirty="0"/>
              <a:t>categorical feature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sls</a:t>
            </a:r>
            <a:r>
              <a:rPr kumimoji="1" lang="zh-TW" altLang="en-US" dirty="0"/>
              <a:t>的運算密度低，但是非常消耗記憶體</a:t>
            </a:r>
            <a:endParaRPr kumimoji="1" lang="en-US" altLang="zh-TW" dirty="0"/>
          </a:p>
          <a:p>
            <a:r>
              <a:rPr kumimoji="1" lang="zh-TW" altLang="en-US" dirty="0"/>
              <a:t>因此給</a:t>
            </a:r>
            <a:r>
              <a:rPr kumimoji="1" lang="en-US" altLang="zh-TW" dirty="0" err="1"/>
              <a:t>gpu</a:t>
            </a:r>
            <a:r>
              <a:rPr kumimoji="1" lang="zh-TW" altLang="en-US" dirty="0"/>
              <a:t>的加速的成效很差</a:t>
            </a:r>
            <a:endParaRPr kumimoji="1" lang="en-US" altLang="zh-TW" dirty="0"/>
          </a:p>
          <a:p>
            <a:r>
              <a:rPr kumimoji="1" lang="zh-TW" altLang="en-US" dirty="0"/>
              <a:t>接下來會介紹目前論文的解決方式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93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最新的論文都是將</a:t>
            </a:r>
            <a:r>
              <a:rPr kumimoji="1" lang="en-US" altLang="zh-TW" dirty="0"/>
              <a:t>embedding tables</a:t>
            </a:r>
            <a:r>
              <a:rPr kumimoji="1" lang="zh-TW" altLang="en-US" dirty="0"/>
              <a:t>放入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，而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相較於</a:t>
            </a:r>
            <a:r>
              <a:rPr kumimoji="1" lang="en-US" altLang="zh-TW" dirty="0"/>
              <a:t>dram</a:t>
            </a:r>
            <a:r>
              <a:rPr kumimoji="1" lang="zh-TW" altLang="en-US" dirty="0"/>
              <a:t>有較低的成本而且傳輸速度也不差</a:t>
            </a:r>
            <a:endParaRPr kumimoji="1" lang="en-US" altLang="zh-TW" dirty="0"/>
          </a:p>
          <a:p>
            <a:r>
              <a:rPr kumimoji="1" lang="zh-TW" altLang="en-US" dirty="0"/>
              <a:t>首先介紹一下</a:t>
            </a:r>
            <a:r>
              <a:rPr kumimoji="1" lang="en-US" altLang="zh-TW" dirty="0" err="1"/>
              <a:t>recssd</a:t>
            </a:r>
            <a:endParaRPr kumimoji="1" lang="en-US" altLang="zh-TW" dirty="0"/>
          </a:p>
          <a:p>
            <a:r>
              <a:rPr kumimoji="1" lang="en-US" altLang="zh-TW" dirty="0" err="1"/>
              <a:t>Recssd</a:t>
            </a:r>
            <a:r>
              <a:rPr kumimoji="1" lang="zh-TW" altLang="en-US" dirty="0"/>
              <a:t>是第一個利用</a:t>
            </a:r>
            <a:r>
              <a:rPr kumimoji="1" lang="en-US" altLang="zh-TW" dirty="0"/>
              <a:t>near data processing</a:t>
            </a:r>
            <a:r>
              <a:rPr kumimoji="1" lang="zh-TW" altLang="en-US" dirty="0"/>
              <a:t>來改善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ssd</a:t>
            </a:r>
            <a:endParaRPr kumimoji="1" lang="en-US" altLang="zh-TW" dirty="0"/>
          </a:p>
          <a:p>
            <a:r>
              <a:rPr kumimoji="1" lang="zh-TW" altLang="en-US" dirty="0"/>
              <a:t>主要是基於開源的</a:t>
            </a:r>
            <a:r>
              <a:rPr kumimoji="1" lang="en-US" altLang="zh-TW" dirty="0" err="1"/>
              <a:t>openssd</a:t>
            </a:r>
            <a:r>
              <a:rPr kumimoji="1" lang="zh-TW" altLang="en-US" dirty="0"/>
              <a:t>去修改，</a:t>
            </a:r>
            <a:endParaRPr kumimoji="1" lang="en-US" altLang="zh-TW" dirty="0"/>
          </a:p>
          <a:p>
            <a:r>
              <a:rPr kumimoji="1" lang="zh-TW" altLang="en-US" dirty="0"/>
              <a:t>會在在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記憶體內部新增一些模組，為了加速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的搜尋時間，這些模組會紀錄近期的請求，對應的資料及去哪個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中的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作存取，之後</a:t>
            </a:r>
            <a:r>
              <a:rPr kumimoji="1" lang="en-US" altLang="zh-TW" dirty="0"/>
              <a:t>host</a:t>
            </a:r>
            <a:r>
              <a:rPr kumimoji="1" lang="zh-TW" altLang="en-US" dirty="0"/>
              <a:t>如果有要去相同的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做存取，就可以直接到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內拿，不用再經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拿取資料，進而減少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次數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895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接下來是</a:t>
            </a:r>
            <a:r>
              <a:rPr kumimoji="1" lang="en-US" altLang="zh-TW" dirty="0" err="1"/>
              <a:t>flashembedding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該論文提出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 SSD (EV-SSD)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的架構，有別於傳統的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I/O stack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的速度太慢，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EV-SSD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內部新增了一個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MIMO manager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，會收集需要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之後才會向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拿資料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MIMO manager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內部有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控制器來傳輸特定的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vector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此外為了解決讀取放大的問題，需要篩選來減少不必要的讀取。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比如一個請求進來，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EV-SSD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會先解析請求的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LBA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，經比較來決定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向量的起始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LBA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，之後才會去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讀取資料。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然而搜尋到的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向量不會馬上傳給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，會先放入到一個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等確定所有要被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Lookup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向量搜集完成，才會透過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DMA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傳輸給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，透過軟體的輔助來減少無意義數據的傳輸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為了減少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latency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他也提出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原本是搜集全部的</a:t>
            </a:r>
            <a:r>
              <a:rPr lang="en-US" altLang="zh-TW" dirty="0"/>
              <a:t>id</a:t>
            </a:r>
            <a:r>
              <a:rPr lang="zh-TW" altLang="en-US" dirty="0"/>
              <a:t>，才會去向</a:t>
            </a:r>
            <a:r>
              <a:rPr lang="en-US" altLang="zh-TW" dirty="0"/>
              <a:t>flash</a:t>
            </a:r>
            <a:r>
              <a:rPr lang="zh-TW" altLang="en-US" dirty="0"/>
              <a:t>請求，再將資料送往</a:t>
            </a:r>
            <a:r>
              <a:rPr lang="en-US" altLang="zh-TW" dirty="0"/>
              <a:t>host</a:t>
            </a:r>
            <a:r>
              <a:rPr lang="zh-TW" altLang="en-US" dirty="0"/>
              <a:t>，但送往</a:t>
            </a:r>
            <a:r>
              <a:rPr lang="en-US" altLang="zh-TW" dirty="0"/>
              <a:t>host</a:t>
            </a:r>
            <a:r>
              <a:rPr lang="zh-TW" altLang="en-US" dirty="0"/>
              <a:t>時會</a:t>
            </a:r>
            <a:r>
              <a:rPr lang="en-US" altLang="zh-TW" dirty="0"/>
              <a:t>idle</a:t>
            </a:r>
            <a:r>
              <a:rPr lang="zh-TW" altLang="en-US" dirty="0"/>
              <a:t>住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因此提出一次搜集一部分的</a:t>
            </a:r>
            <a:r>
              <a:rPr lang="en-US" altLang="zh-TW" dirty="0"/>
              <a:t>id</a:t>
            </a:r>
            <a:r>
              <a:rPr lang="zh-TW" altLang="en-US" dirty="0"/>
              <a:t>就好，當第一次搜集的</a:t>
            </a:r>
            <a:r>
              <a:rPr lang="en-US" altLang="zh-TW" dirty="0"/>
              <a:t>id</a:t>
            </a:r>
            <a:r>
              <a:rPr lang="zh-TW" altLang="en-US" dirty="0"/>
              <a:t>資料送往</a:t>
            </a:r>
            <a:r>
              <a:rPr lang="en-US" altLang="zh-TW" dirty="0"/>
              <a:t>host</a:t>
            </a:r>
            <a:r>
              <a:rPr lang="zh-TW" altLang="en-US" dirty="0"/>
              <a:t>時，同時著手準備第二次的</a:t>
            </a:r>
            <a:r>
              <a:rPr lang="en-US" altLang="zh-TW" dirty="0"/>
              <a:t>id</a:t>
            </a:r>
            <a:r>
              <a:rPr lang="zh-TW" altLang="en-US" dirty="0"/>
              <a:t>，以此類推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Related work</a:t>
            </a:r>
            <a:r>
              <a:rPr kumimoji="1" lang="zh-TW" altLang="en-US" dirty="0"/>
              <a:t>大部分都適用硬體去做加速，而消費級的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不能做修改因此我提出了軟體的解決方式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接下來要介紹我們的研究目的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1885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目前</a:t>
            </a:r>
            <a:r>
              <a:rPr kumimoji="1" lang="en-US" altLang="zh-TW" dirty="0" err="1"/>
              <a:t>dlrm</a:t>
            </a:r>
            <a:r>
              <a:rPr kumimoji="1" lang="zh-TW" altLang="en-US" dirty="0"/>
              <a:t>的問題主要有三個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zh-TW" altLang="en-US" dirty="0"/>
              <a:t>根據不同的模型設定，就會有不同大小的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以及</a:t>
            </a:r>
            <a:r>
              <a:rPr kumimoji="1" lang="en-US" altLang="zh-TW" dirty="0" err="1"/>
              <a:t>mlp</a:t>
            </a:r>
            <a:r>
              <a:rPr kumimoji="1" lang="zh-TW" altLang="en-US" dirty="0"/>
              <a:t>的層數，這兩個會影響運算以及記憶體使用量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/>
              <a:t>Embedding table</a:t>
            </a:r>
            <a:r>
              <a:rPr kumimoji="1" lang="zh-TW" altLang="en-US" dirty="0"/>
              <a:t>如果全部放在記憶體會很浪費空間，而且運算時真的會用到的</a:t>
            </a:r>
            <a:r>
              <a:rPr kumimoji="1" lang="en-US" altLang="zh-TW" dirty="0"/>
              <a:t>embedding vector</a:t>
            </a:r>
            <a:r>
              <a:rPr kumimoji="1" lang="zh-TW" altLang="en-US" dirty="0"/>
              <a:t>又很少</a:t>
            </a:r>
            <a:endParaRPr kumimoji="1" lang="en-US" altLang="zh-TW" dirty="0"/>
          </a:p>
          <a:p>
            <a:pPr marL="228600" indent="-228600">
              <a:buAutoNum type="arabicPeriod"/>
            </a:pPr>
            <a:r>
              <a:rPr kumimoji="1" lang="en-US" altLang="zh-TW" dirty="0" err="1"/>
              <a:t>Gpu</a:t>
            </a:r>
            <a:r>
              <a:rPr kumimoji="1" lang="zh-TW" altLang="en-US" dirty="0"/>
              <a:t>又不能有效的加速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運算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目前消費級的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不像論文的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可以做修改，但我們又想改進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的缺點，這就是本篇研究的動機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鑑於之前研究把</a:t>
            </a:r>
            <a:r>
              <a:rPr kumimoji="1" lang="en-US" altLang="zh-TW" dirty="0"/>
              <a:t>embedding table</a:t>
            </a:r>
            <a:r>
              <a:rPr kumimoji="1" lang="zh-TW" altLang="en-US" dirty="0"/>
              <a:t>放入</a:t>
            </a:r>
            <a:r>
              <a:rPr kumimoji="1" lang="en-US" altLang="zh-TW" dirty="0" err="1"/>
              <a:t>ssd</a:t>
            </a:r>
            <a:r>
              <a:rPr kumimoji="1" lang="zh-TW" altLang="en-US" dirty="0"/>
              <a:t>內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我們也採用同樣的方式，然後這麼做一定有資料傳輸的</a:t>
            </a:r>
            <a:r>
              <a:rPr kumimoji="1" lang="en-US" altLang="zh-TW" dirty="0"/>
              <a:t>overhead</a:t>
            </a:r>
          </a:p>
          <a:p>
            <a:pPr marL="0" indent="0">
              <a:buNone/>
            </a:pPr>
            <a:r>
              <a:rPr kumimoji="1" lang="zh-TW" altLang="en-US" dirty="0"/>
              <a:t>因此我們去實作以及分析不同的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sls</a:t>
            </a:r>
            <a:r>
              <a:rPr kumimoji="1" lang="zh-TW" altLang="en-US" dirty="0"/>
              <a:t>會有最好的效果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由於</a:t>
            </a:r>
            <a:r>
              <a:rPr kumimoji="1" lang="en-US" altLang="zh-TW" dirty="0"/>
              <a:t>seq/</a:t>
            </a:r>
            <a:r>
              <a:rPr kumimoji="1" lang="en-US" altLang="zh-TW" dirty="0" err="1"/>
              <a:t>rdm</a:t>
            </a:r>
            <a:r>
              <a:rPr kumimoji="1" lang="zh-TW" altLang="en-US" dirty="0"/>
              <a:t>的速度差很多，因此我們也會分析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/o</a:t>
            </a:r>
            <a:r>
              <a:rPr kumimoji="1" lang="zh-TW" altLang="en-US" dirty="0"/>
              <a:t>實際請求時的狀態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進而決定怎麼搭配會有最好的加速方式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接下來要講我們實驗的設定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AF89B-6064-E74B-A935-27EA64D4E503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80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21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85ED-E05D-ED4E-8842-B358B4DB7056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7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160D-2FB4-A145-8E32-60053EE5C425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1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5CD3-8A03-E94D-83D6-75A42E63BEF3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0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E7F8-4F82-9D40-814F-484B3D6B335C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7AFA490-CCA1-7547-AEEE-E05F9705E79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33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ADD09-EED1-9943-BE1B-C4A519ADD3AA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588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ACC3-A9C7-704C-90DB-0F69E06BAEB6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8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5419-AF0F-2448-A4AD-76597560514F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686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58B0-4227-9745-A293-F4E6A0BCCFC8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8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5180-B8FF-804A-909A-51C4EDB43ECF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55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C0854-301D-DD46-A0F5-5C9FF07EA5FF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09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6B06-6522-744C-8CD8-4E9CC1DE9721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2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8AEB-D856-B546-BCA5-E2F5BD796952}" type="datetime1">
              <a:rPr kumimoji="1" lang="zh-TW" altLang="en-US" smtClean="0"/>
              <a:t>2022/8/16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431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ABB2BF"/>
                </a:solidFill>
                <a:latin typeface="Apple Braille" pitchFamily="2" charset="0"/>
              </a:defRPr>
            </a:lvl1pPr>
          </a:lstStyle>
          <a:p>
            <a:fld id="{57AFA490-CCA1-7547-AEEE-E05F9705E79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97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85000"/>
            </a:schemeClr>
          </a:solidFill>
          <a:latin typeface="Apple Braill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85000"/>
            </a:schemeClr>
          </a:solidFill>
          <a:latin typeface="Apple Braill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Apple Braill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Apple Braill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Apple Braill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Apple Braill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6729F-FD96-6BB2-2C54-EA0508361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Evaluating the DNN Model Acceleration on Solid State Drive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5ECC5-FD69-6853-02E2-57210AED5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TW" dirty="0"/>
          </a:p>
          <a:p>
            <a:r>
              <a:rPr kumimoji="1" lang="en-US" altLang="zh-TW" dirty="0"/>
              <a:t>Presented by Bo-Cheng Chen</a:t>
            </a:r>
          </a:p>
          <a:p>
            <a:r>
              <a:rPr kumimoji="1" lang="en-US" altLang="zh-TW" dirty="0"/>
              <a:t>Advisor: Dr. Tsung-Tai Yeh</a:t>
            </a:r>
          </a:p>
        </p:txBody>
      </p:sp>
    </p:spTree>
    <p:extLst>
      <p:ext uri="{BB962C8B-B14F-4D97-AF65-F5344CB8AC3E}">
        <p14:creationId xmlns:p14="http://schemas.microsoft.com/office/powerpoint/2010/main" val="351412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82019-1DEE-39B8-CC67-0A77278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4A914-4DB5-59CB-0C7C-6EF74C4C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>
                <a:solidFill>
                  <a:srgbClr val="E6C07B"/>
                </a:solidFill>
              </a:rPr>
              <a:t>Methodology</a:t>
            </a:r>
          </a:p>
          <a:p>
            <a:pPr lvl="1"/>
            <a:r>
              <a:rPr kumimoji="1" lang="en-US" altLang="zh-TW" dirty="0"/>
              <a:t>Setup</a:t>
            </a:r>
          </a:p>
          <a:p>
            <a:pPr lvl="1"/>
            <a:r>
              <a:rPr kumimoji="1" lang="en-US" altLang="zh-TW" dirty="0"/>
              <a:t>Implementation</a:t>
            </a:r>
          </a:p>
          <a:p>
            <a:pPr lvl="1"/>
            <a:r>
              <a:rPr kumimoji="1" lang="en-US" altLang="zh-TW" dirty="0"/>
              <a:t>Workflow</a:t>
            </a:r>
          </a:p>
          <a:p>
            <a:r>
              <a:rPr kumimoji="1" lang="en-US" altLang="zh-TW" dirty="0"/>
              <a:t>Evaluation</a:t>
            </a:r>
          </a:p>
          <a:p>
            <a:r>
              <a:rPr kumimoji="1" lang="en-US" altLang="zh-TW" dirty="0"/>
              <a:t>Conclusion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Future</a:t>
            </a:r>
            <a:r>
              <a:rPr kumimoji="1" lang="zh-TW" altLang="en-US" dirty="0"/>
              <a:t> </a:t>
            </a:r>
            <a:r>
              <a:rPr kumimoji="1" lang="en-US" altLang="zh-TW" dirty="0"/>
              <a:t>Work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29DAAE-7C17-3BC6-70B6-2E216BE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89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867F5-F897-D039-D7E4-C67B6B78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Environment Setup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61001-F969-6F39-33CD-24CAF62D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OS: Ubuntu 20.04.1 </a:t>
            </a:r>
          </a:p>
          <a:p>
            <a:r>
              <a:rPr lang="en-US" altLang="zh-TW" dirty="0"/>
              <a:t>CPU: Intel ® Core TM i7-8700 CPU @ 3.2 GHz</a:t>
            </a:r>
          </a:p>
          <a:p>
            <a:r>
              <a:rPr lang="en-US" altLang="zh-TW" dirty="0"/>
              <a:t>GPU: DUAL-RTX3070-O8G</a:t>
            </a:r>
          </a:p>
          <a:p>
            <a:r>
              <a:rPr lang="en-US" altLang="zh-TW" dirty="0"/>
              <a:t>Main memory: 62.7 GB</a:t>
            </a:r>
          </a:p>
          <a:p>
            <a:r>
              <a:rPr lang="en-US" altLang="zh-TW" dirty="0"/>
              <a:t>SSD: SAMSUNG 970 EVO Plus M.2 SSD @ 500 GB </a:t>
            </a:r>
          </a:p>
          <a:p>
            <a:pPr lvl="1"/>
            <a:r>
              <a:rPr lang="en-US" altLang="zh-TW" dirty="0"/>
              <a:t>PCIe Gen 3.0 * 4, ~4GB</a:t>
            </a:r>
          </a:p>
          <a:p>
            <a:pPr lvl="1"/>
            <a:r>
              <a:rPr lang="en-US" altLang="zh-TW" dirty="0">
                <a:solidFill>
                  <a:srgbClr val="E6C07B"/>
                </a:solidFill>
              </a:rPr>
              <a:t>Sequential Read ~3500MB/s</a:t>
            </a:r>
          </a:p>
          <a:p>
            <a:pPr lvl="1"/>
            <a:r>
              <a:rPr lang="en-US" altLang="zh-TW" dirty="0">
                <a:solidFill>
                  <a:srgbClr val="E6C07B"/>
                </a:solidFill>
              </a:rPr>
              <a:t>Random Read ~19000 IOPs, 4KB, QD=1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3540A-7EAF-BCAE-EB9C-56D3816F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pPr/>
              <a:t>11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10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AC990-6250-48B5-9356-C3E39028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DLRM Setup</a:t>
            </a:r>
            <a:endParaRPr kumimoji="1" lang="zh-TW" altLang="en-US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7EAA3E04-74CC-4A71-07C4-0835F7E32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689051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3518">
                  <a:extLst>
                    <a:ext uri="{9D8B030D-6E8A-4147-A177-3AD203B41FA5}">
                      <a16:colId xmlns:a16="http://schemas.microsoft.com/office/drawing/2014/main" val="720719763"/>
                    </a:ext>
                  </a:extLst>
                </a:gridCol>
                <a:gridCol w="2490694">
                  <a:extLst>
                    <a:ext uri="{9D8B030D-6E8A-4147-A177-3AD203B41FA5}">
                      <a16:colId xmlns:a16="http://schemas.microsoft.com/office/drawing/2014/main" val="612241572"/>
                    </a:ext>
                  </a:extLst>
                </a:gridCol>
                <a:gridCol w="2490694">
                  <a:extLst>
                    <a:ext uri="{9D8B030D-6E8A-4147-A177-3AD203B41FA5}">
                      <a16:colId xmlns:a16="http://schemas.microsoft.com/office/drawing/2014/main" val="1182081770"/>
                    </a:ext>
                  </a:extLst>
                </a:gridCol>
                <a:gridCol w="2490694">
                  <a:extLst>
                    <a:ext uri="{9D8B030D-6E8A-4147-A177-3AD203B41FA5}">
                      <a16:colId xmlns:a16="http://schemas.microsoft.com/office/drawing/2014/main" val="348356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Type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RMC1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RMC2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RMC3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46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Embedding size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4,000,000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500,000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2,000,000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96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Feature size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32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64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32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31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Table size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8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32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16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59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 size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7.7G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7.7G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8.6G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95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Indices per lookup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80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120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20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85090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102927-9EB7-3926-48BF-5C44365C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12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28A06E-7804-C891-74A8-403C3B6B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666" y="4703264"/>
            <a:ext cx="4260668" cy="20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6BF-C4F7-69FE-62D9-84B75B8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Experiment Setup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0F769-79E2-D7A9-9A91-348C6889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Basic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Advanced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IDs distribution</a:t>
            </a:r>
          </a:p>
          <a:p>
            <a:pPr lvl="1"/>
            <a:r>
              <a:rPr kumimoji="1" lang="en-US" altLang="zh-TW" dirty="0"/>
              <a:t>Uniform</a:t>
            </a:r>
          </a:p>
          <a:p>
            <a:pPr lvl="1"/>
            <a:r>
              <a:rPr kumimoji="1" lang="en-US" altLang="zh-TW" dirty="0"/>
              <a:t>Binomial (2-peak)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71FD75-6378-F07A-7FA2-A2325DE11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5881"/>
              </p:ext>
            </p:extLst>
          </p:nvPr>
        </p:nvGraphicFramePr>
        <p:xfrm>
          <a:off x="838199" y="2374030"/>
          <a:ext cx="10515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652844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87094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37263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33131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4312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Syscall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fseek</a:t>
                      </a:r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/</a:t>
                      </a:r>
                      <a:r>
                        <a:rPr lang="en-US" altLang="zh-TW" sz="240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fread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lseek</a:t>
                      </a:r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/read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read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7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Alias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io_buf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105211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9A8CC46-C953-2CB8-5D5D-494C22EF5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94694"/>
              </p:ext>
            </p:extLst>
          </p:nvPr>
        </p:nvGraphicFramePr>
        <p:xfrm>
          <a:off x="838199" y="3855203"/>
          <a:ext cx="7886701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5933">
                  <a:extLst>
                    <a:ext uri="{9D8B030D-6E8A-4147-A177-3AD203B41FA5}">
                      <a16:colId xmlns:a16="http://schemas.microsoft.com/office/drawing/2014/main" val="987331420"/>
                    </a:ext>
                  </a:extLst>
                </a:gridCol>
                <a:gridCol w="3155384">
                  <a:extLst>
                    <a:ext uri="{9D8B030D-6E8A-4147-A177-3AD203B41FA5}">
                      <a16:colId xmlns:a16="http://schemas.microsoft.com/office/drawing/2014/main" val="1005111310"/>
                    </a:ext>
                  </a:extLst>
                </a:gridCol>
                <a:gridCol w="3155384">
                  <a:extLst>
                    <a:ext uri="{9D8B030D-6E8A-4147-A177-3AD203B41FA5}">
                      <a16:colId xmlns:a16="http://schemas.microsoft.com/office/drawing/2014/main" val="21101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Methods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 : </a:t>
                      </a:r>
                      <a:r>
                        <a:rPr lang="en-US" altLang="zh-TW" sz="240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Highly frequent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77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Alias</a:t>
                      </a:r>
                      <a:endParaRPr lang="zh-TW" altLang="en-US" sz="24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589046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B18D4E-6554-CA99-86A1-5A96CB6A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77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D37A-8505-F27D-1AB8-33F55F58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Ratio</a:t>
            </a:r>
            <a:r>
              <a:rPr kumimoji="1" lang="zh-TW" altLang="en-US" dirty="0"/>
              <a:t> </a:t>
            </a:r>
            <a:r>
              <a:rPr kumimoji="1" lang="en-US" altLang="zh-TW" dirty="0"/>
              <a:t>&amp; </a:t>
            </a:r>
            <a:r>
              <a:rPr kumimoji="1" lang="en-US" altLang="zh-TW" dirty="0" err="1"/>
              <a:t>Opt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5A112-03D3-C398-A6DD-6B01E825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Ratio – </a:t>
            </a:r>
            <a:r>
              <a:rPr kumimoji="1" lang="en-US" altLang="zh-TW" dirty="0">
                <a:solidFill>
                  <a:srgbClr val="E6C07B"/>
                </a:solidFill>
              </a:rPr>
              <a:t>Memory</a:t>
            </a:r>
            <a:r>
              <a:rPr kumimoji="1" lang="en-US" altLang="zh-TW" dirty="0"/>
              <a:t> : SSD</a:t>
            </a:r>
          </a:p>
          <a:p>
            <a:pPr lvl="1"/>
            <a:r>
              <a:rPr kumimoji="1" lang="en-US" altLang="zh-TW" dirty="0"/>
              <a:t>Preload a portions of table</a:t>
            </a:r>
          </a:p>
          <a:p>
            <a:pPr lvl="2"/>
            <a:r>
              <a:rPr kumimoji="1" lang="en-US" altLang="zh-TW" dirty="0"/>
              <a:t>if data in memory, done</a:t>
            </a:r>
          </a:p>
          <a:p>
            <a:pPr lvl="2"/>
            <a:r>
              <a:rPr kumimoji="1" lang="en-US" altLang="zh-TW" dirty="0"/>
              <a:t>else </a:t>
            </a:r>
            <a:r>
              <a:rPr kumimoji="1" lang="en-US" altLang="zh-TW" dirty="0" err="1"/>
              <a:t>io_unbuf</a:t>
            </a:r>
            <a:endParaRPr kumimoji="1" lang="en-US" altLang="zh-TW" dirty="0"/>
          </a:p>
          <a:p>
            <a:r>
              <a:rPr kumimoji="1" lang="en-US" altLang="zh-TW" dirty="0" err="1"/>
              <a:t>Opt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Count frequency of IDs</a:t>
            </a:r>
          </a:p>
          <a:p>
            <a:pPr lvl="1"/>
            <a:r>
              <a:rPr kumimoji="1" lang="en-US" altLang="zh-TW" dirty="0"/>
              <a:t>Preload</a:t>
            </a:r>
            <a:r>
              <a:rPr kumimoji="1" lang="zh-TW" altLang="en-US" dirty="0"/>
              <a:t> </a:t>
            </a:r>
            <a:r>
              <a:rPr kumimoji="1" lang="en-US" altLang="zh-TW" dirty="0">
                <a:solidFill>
                  <a:srgbClr val="E06C75"/>
                </a:solidFill>
              </a:rPr>
              <a:t>highly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E06C75"/>
                </a:solidFill>
              </a:rPr>
              <a:t>frequent</a:t>
            </a:r>
            <a:r>
              <a:rPr kumimoji="1" lang="en-US" altLang="zh-TW" dirty="0"/>
              <a:t> part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table</a:t>
            </a:r>
          </a:p>
          <a:p>
            <a:pPr lvl="2"/>
            <a:r>
              <a:rPr kumimoji="1" lang="en-US" altLang="zh-TW" dirty="0"/>
              <a:t>if data in memory, done</a:t>
            </a:r>
          </a:p>
          <a:p>
            <a:pPr lvl="2"/>
            <a:r>
              <a:rPr kumimoji="1" lang="en-US" altLang="zh-TW" dirty="0"/>
              <a:t>else </a:t>
            </a:r>
            <a:r>
              <a:rPr kumimoji="1" lang="en-US" altLang="zh-TW" dirty="0" err="1"/>
              <a:t>io_unbuf</a:t>
            </a:r>
            <a:endParaRPr kumimoji="1" lang="en-US" altLang="zh-TW" dirty="0"/>
          </a:p>
          <a:p>
            <a:pPr lvl="2"/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497E4A-0FE4-4192-8C14-6E617AF7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pPr/>
              <a:t>14</a:t>
            </a:fld>
            <a:endParaRPr kumimoji="1" lang="zh-TW" altLang="en-US" dirty="0"/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96E6A737-1A15-FE16-7534-CAFE1406E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10006"/>
              </p:ext>
            </p:extLst>
          </p:nvPr>
        </p:nvGraphicFramePr>
        <p:xfrm>
          <a:off x="8319855" y="1843835"/>
          <a:ext cx="223802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742122005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3652569665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3598571232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2169903089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185219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07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58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07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0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07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092835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C82674D-8C65-3E01-0DEB-85E116D8A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35316"/>
              </p:ext>
            </p:extLst>
          </p:nvPr>
        </p:nvGraphicFramePr>
        <p:xfrm>
          <a:off x="8319855" y="3599709"/>
          <a:ext cx="223802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742122005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3652569665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3598571232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2169903089"/>
                    </a:ext>
                  </a:extLst>
                </a:gridCol>
                <a:gridCol w="447605">
                  <a:extLst>
                    <a:ext uri="{9D8B030D-6E8A-4147-A177-3AD203B41FA5}">
                      <a16:colId xmlns:a16="http://schemas.microsoft.com/office/drawing/2014/main" val="185219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06C7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6C7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58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06C7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6C7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07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06C75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6C7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092835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5417C5FC-B34E-12C7-FEAB-20D9B74A17EA}"/>
              </a:ext>
            </a:extLst>
          </p:cNvPr>
          <p:cNvSpPr/>
          <p:nvPr/>
        </p:nvSpPr>
        <p:spPr>
          <a:xfrm>
            <a:off x="8319856" y="5700359"/>
            <a:ext cx="2257832" cy="329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E071D7-969D-0180-D83B-413486443212}"/>
              </a:ext>
            </a:extLst>
          </p:cNvPr>
          <p:cNvSpPr/>
          <p:nvPr/>
        </p:nvSpPr>
        <p:spPr>
          <a:xfrm>
            <a:off x="8782755" y="5407030"/>
            <a:ext cx="1332088" cy="3067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4B8D6B8-E248-851A-F948-6D8106262EF3}"/>
              </a:ext>
            </a:extLst>
          </p:cNvPr>
          <p:cNvSpPr/>
          <p:nvPr/>
        </p:nvSpPr>
        <p:spPr>
          <a:xfrm rot="16200000">
            <a:off x="9640640" y="4947768"/>
            <a:ext cx="534899" cy="413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172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24C78-208C-BDD6-088E-21F54E8E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Profiling I/O Patterns with BCC Tool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E39E2-FE90-D550-5BA0-4250C3C5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Toolkit to write </a:t>
            </a:r>
            <a:r>
              <a:rPr kumimoji="1" lang="en-US" altLang="zh-TW" dirty="0" err="1"/>
              <a:t>eBPF</a:t>
            </a:r>
            <a:r>
              <a:rPr kumimoji="1" lang="en-US" altLang="zh-TW" dirty="0"/>
              <a:t> program by python</a:t>
            </a:r>
          </a:p>
          <a:p>
            <a:r>
              <a:rPr kumimoji="1" lang="en-US" altLang="zh-TW" dirty="0"/>
              <a:t>Kernel tracing and system profiling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23A9E0-D1EC-57E9-7BB1-E6511CD0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00" y="3123375"/>
            <a:ext cx="8280000" cy="336950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86A5C-7155-4C01-5A0F-BEF1AF23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159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DDF60-B8D5-9980-5A01-B2948D62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Biopattern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35D93-33E7-61FE-0707-ACA1AC4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Extend program in bcc/tools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DEMO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CE1214-80DC-2E0F-7E98-9B141858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pPr/>
              <a:t>16</a:t>
            </a:fld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7306DE7-8385-9068-58E3-9D9DBA073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7"/>
          <a:stretch/>
        </p:blipFill>
        <p:spPr>
          <a:xfrm>
            <a:off x="7389983" y="1825625"/>
            <a:ext cx="3963817" cy="2487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0BB456-2596-7900-3708-46C35376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00" y="3994282"/>
            <a:ext cx="10185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8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EE56A-6C82-B3BE-DC87-CB452AD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Workflow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A8AA2-2E65-019D-DA74-6356D16D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Requests profiling</a:t>
            </a:r>
          </a:p>
          <a:p>
            <a:pPr lvl="1"/>
            <a:r>
              <a:rPr kumimoji="1" lang="en-US" altLang="zh-TW" dirty="0"/>
              <a:t>Sequential/random read</a:t>
            </a:r>
          </a:p>
          <a:p>
            <a:r>
              <a:rPr kumimoji="1" lang="en-US" altLang="zh-TW" dirty="0"/>
              <a:t>Arguments testing</a:t>
            </a:r>
          </a:p>
          <a:p>
            <a:r>
              <a:rPr kumimoji="1" lang="en-US" altLang="zh-TW" dirty="0"/>
              <a:t>Latency profiling</a:t>
            </a:r>
          </a:p>
          <a:p>
            <a:r>
              <a:rPr kumimoji="1" lang="en-US" altLang="zh-TW" dirty="0"/>
              <a:t>Improvements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39C61D-3A96-25BE-90B4-24D98CCD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B055FD-9866-393C-97CC-9783920C8F59}"/>
              </a:ext>
            </a:extLst>
          </p:cNvPr>
          <p:cNvSpPr/>
          <p:nvPr/>
        </p:nvSpPr>
        <p:spPr>
          <a:xfrm>
            <a:off x="7296149" y="681037"/>
            <a:ext cx="2260600" cy="132556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4 * Basic ways</a:t>
            </a:r>
            <a:endParaRPr kumimoji="1" lang="zh-TW" altLang="en-US" dirty="0">
              <a:solidFill>
                <a:schemeClr val="bg1">
                  <a:lumMod val="8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63246FD-5882-47E6-A50C-104235DF02DD}"/>
              </a:ext>
            </a:extLst>
          </p:cNvPr>
          <p:cNvSpPr/>
          <p:nvPr/>
        </p:nvSpPr>
        <p:spPr>
          <a:xfrm>
            <a:off x="5748150" y="2376838"/>
            <a:ext cx="1548000" cy="132556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Requests</a:t>
            </a:r>
          </a:p>
          <a:p>
            <a:pPr algn="ctr"/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counts &amp; data size</a:t>
            </a:r>
            <a:endParaRPr kumimoji="1" lang="zh-TW" altLang="en-US" dirty="0">
              <a:solidFill>
                <a:schemeClr val="bg1">
                  <a:lumMod val="8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C74A368-BA48-0C12-F0C1-C649D21D0205}"/>
              </a:ext>
            </a:extLst>
          </p:cNvPr>
          <p:cNvSpPr/>
          <p:nvPr/>
        </p:nvSpPr>
        <p:spPr>
          <a:xfrm>
            <a:off x="7652449" y="2376838"/>
            <a:ext cx="1548000" cy="132556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Latency &amp; batch size</a:t>
            </a:r>
            <a:endParaRPr kumimoji="1" lang="zh-TW" altLang="en-US" dirty="0">
              <a:solidFill>
                <a:schemeClr val="bg1">
                  <a:lumMod val="85000"/>
                </a:schemeClr>
              </a:solidFill>
              <a:latin typeface="Apple Braille" pitchFamily="2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2822AF1-991E-6EFC-05D3-83CBCA2C4BC2}"/>
              </a:ext>
            </a:extLst>
          </p:cNvPr>
          <p:cNvSpPr/>
          <p:nvPr/>
        </p:nvSpPr>
        <p:spPr>
          <a:xfrm>
            <a:off x="9552459" y="2376838"/>
            <a:ext cx="1548000" cy="132556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DLRM configs</a:t>
            </a:r>
            <a:endParaRPr kumimoji="1" lang="zh-TW" altLang="en-US" dirty="0">
              <a:solidFill>
                <a:schemeClr val="bg1">
                  <a:lumMod val="85000"/>
                </a:schemeClr>
              </a:solidFill>
              <a:latin typeface="Apple Braille" pitchFamily="2" charset="0"/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9731538-6C82-A520-E40E-E09F0F29B11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426449" y="2006600"/>
            <a:ext cx="0" cy="37023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D0B96101-A5E6-DB0D-0211-D613209E343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8426449" y="2006600"/>
            <a:ext cx="1352709" cy="56436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D0499507-2A65-51D8-F42F-8DEA246D4856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7069451" y="2006600"/>
            <a:ext cx="1356998" cy="56436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AF5A099-01A3-AB57-6EB6-EA6477C84F34}"/>
              </a:ext>
            </a:extLst>
          </p:cNvPr>
          <p:cNvSpPr/>
          <p:nvPr/>
        </p:nvSpPr>
        <p:spPr>
          <a:xfrm>
            <a:off x="7296149" y="4072640"/>
            <a:ext cx="2260600" cy="56436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2 * Advanced way</a:t>
            </a:r>
            <a:endParaRPr kumimoji="1" lang="zh-TW" altLang="en-US" dirty="0">
              <a:solidFill>
                <a:schemeClr val="bg1">
                  <a:lumMod val="85000"/>
                </a:schemeClr>
              </a:solidFill>
              <a:latin typeface="Apple Braille" pitchFamily="2" charset="0"/>
            </a:endParaRPr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754913BE-5759-5DE5-F3C5-E6065E21ABB9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>
            <a:off x="8426449" y="3702402"/>
            <a:ext cx="0" cy="37023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6C2FAA10-BCB6-4A02-3730-E429A4CA4264}"/>
              </a:ext>
            </a:extLst>
          </p:cNvPr>
          <p:cNvSpPr/>
          <p:nvPr/>
        </p:nvSpPr>
        <p:spPr>
          <a:xfrm>
            <a:off x="7652449" y="5007240"/>
            <a:ext cx="1548000" cy="132556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Tradeoff</a:t>
            </a:r>
            <a:endParaRPr kumimoji="1" lang="zh-TW" altLang="en-US" dirty="0">
              <a:solidFill>
                <a:schemeClr val="bg1">
                  <a:lumMod val="85000"/>
                </a:schemeClr>
              </a:solidFill>
              <a:latin typeface="Apple Braille" pitchFamily="2" charset="0"/>
            </a:endParaRP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FE4B1370-BDBA-2409-DDB7-9D610AADEBA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8426449" y="4637002"/>
            <a:ext cx="0" cy="370238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9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82019-1DEE-39B8-CC67-0A77278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4A914-4DB5-59CB-0C7C-6EF74C4C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Methodology</a:t>
            </a:r>
          </a:p>
          <a:p>
            <a:r>
              <a:rPr kumimoji="1" lang="en-US" altLang="zh-TW" dirty="0">
                <a:solidFill>
                  <a:srgbClr val="E6C07B"/>
                </a:solidFill>
              </a:rPr>
              <a:t>Evaluation</a:t>
            </a:r>
          </a:p>
          <a:p>
            <a:pPr lvl="1"/>
            <a:r>
              <a:rPr kumimoji="1" lang="en-US" altLang="zh-TW" dirty="0"/>
              <a:t>Experiments</a:t>
            </a:r>
          </a:p>
          <a:p>
            <a:pPr lvl="1"/>
            <a:r>
              <a:rPr kumimoji="1" lang="en-US" altLang="zh-TW" dirty="0"/>
              <a:t>Summary</a:t>
            </a:r>
          </a:p>
          <a:p>
            <a:r>
              <a:rPr kumimoji="1" lang="en-US" altLang="zh-TW" dirty="0"/>
              <a:t>Conclusion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Future</a:t>
            </a:r>
            <a:r>
              <a:rPr kumimoji="1" lang="zh-TW" altLang="en-US" dirty="0"/>
              <a:t> </a:t>
            </a:r>
            <a:r>
              <a:rPr kumimoji="1" lang="en-US" altLang="zh-TW" dirty="0"/>
              <a:t>Work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BCEA3E-42D1-7120-6DDB-F6541B99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30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CE9B03F-58FB-1D7A-D343-45BE6AEB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percentage, RMC1 &amp; RMC2 have the same pattern</a:t>
            </a:r>
          </a:p>
          <a:p>
            <a:r>
              <a:rPr lang="en-US" altLang="zh-TW" dirty="0"/>
              <a:t>In real data, RMC2 is different from RMC1 due to DLRM configs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Requests Profiling – Counts</a:t>
            </a: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2F61B-3199-C25D-E9ED-B00A766D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6963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1ECFA39-026D-9E3A-5C9E-58EB0D2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19</a:t>
            </a:fld>
            <a:endParaRPr kumimoji="1" lang="zh-TW" altLang="en-US" dirty="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77F93B70-600F-A6D1-A00D-F96DF4384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907363"/>
              </p:ext>
            </p:extLst>
          </p:nvPr>
        </p:nvGraphicFramePr>
        <p:xfrm>
          <a:off x="6205802" y="3815283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1015.40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783.40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782.60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326.20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1002.00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17.20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16.80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6257.00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2017.40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800.60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799.40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6583.20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6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82019-1DEE-39B8-CC67-0A77278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4A914-4DB5-59CB-0C7C-6EF74C4C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E6C07B"/>
                </a:solidFill>
              </a:rPr>
              <a:t>Introduction</a:t>
            </a:r>
          </a:p>
          <a:p>
            <a:pPr lvl="1"/>
            <a:r>
              <a:rPr kumimoji="1" lang="en-US" altLang="zh-TW" dirty="0"/>
              <a:t>Problem Statement</a:t>
            </a:r>
          </a:p>
          <a:p>
            <a:pPr lvl="1"/>
            <a:r>
              <a:rPr kumimoji="1" lang="en-US" altLang="zh-TW" dirty="0"/>
              <a:t>Related Work</a:t>
            </a:r>
          </a:p>
          <a:p>
            <a:pPr lvl="1"/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Methodology</a:t>
            </a:r>
          </a:p>
          <a:p>
            <a:r>
              <a:rPr kumimoji="1" lang="en-US" altLang="zh-TW" dirty="0"/>
              <a:t>Evaluation</a:t>
            </a:r>
          </a:p>
          <a:p>
            <a:r>
              <a:rPr kumimoji="1" lang="en-US" altLang="zh-TW" dirty="0"/>
              <a:t>Conclusion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Future</a:t>
            </a:r>
            <a:r>
              <a:rPr kumimoji="1" lang="zh-TW" altLang="en-US" dirty="0"/>
              <a:t> </a:t>
            </a:r>
            <a:r>
              <a:rPr kumimoji="1" lang="en-US" altLang="zh-TW" dirty="0"/>
              <a:t>Work</a:t>
            </a:r>
          </a:p>
          <a:p>
            <a:r>
              <a:rPr kumimoji="1" lang="en-US" altLang="zh-TW" dirty="0"/>
              <a:t>Q&amp;A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83A3CD-DAE2-02DB-684B-E6A01F0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265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102302-460C-154D-DE23-B6EEF8DA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RMC1 &amp; RMC2</a:t>
            </a:r>
          </a:p>
          <a:p>
            <a:pPr lvl="1"/>
            <a:r>
              <a:rPr lang="en-US" altLang="zh-TW" dirty="0"/>
              <a:t>Total data: ram &gt; </a:t>
            </a:r>
            <a:r>
              <a:rPr lang="en-US" altLang="zh-TW" dirty="0" err="1"/>
              <a:t>mmap</a:t>
            </a:r>
            <a:r>
              <a:rPr lang="en-US" altLang="zh-TW" dirty="0"/>
              <a:t> &gt; </a:t>
            </a:r>
            <a:r>
              <a:rPr lang="en-US" altLang="zh-TW" dirty="0" err="1"/>
              <a:t>io_buf</a:t>
            </a:r>
            <a:r>
              <a:rPr lang="en-US" altLang="zh-TW" dirty="0"/>
              <a:t> &gt; </a:t>
            </a:r>
            <a:r>
              <a:rPr lang="en-US" altLang="zh-TW" dirty="0" err="1"/>
              <a:t>io_unbuf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Requests Profiling – Mb</a:t>
            </a:r>
            <a:endParaRPr kumimoji="1"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5D85FB-97F3-6C8F-0F36-EEB94C06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6963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FF6D96E-8586-06BC-2E03-F285BE85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20</a:t>
            </a:fld>
            <a:endParaRPr kumimoji="1" lang="zh-TW" altLang="en-US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CA3C78CC-DF59-E544-E6D2-8758783D4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500078"/>
              </p:ext>
            </p:extLst>
          </p:nvPr>
        </p:nvGraphicFramePr>
        <p:xfrm>
          <a:off x="6205802" y="3815283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11.03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5.34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82.41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37.98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24.09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1.25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1.15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7778.10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35.12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6.59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83.56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7816.08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9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307F2-7932-FEBB-D289-B13A2F66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Latency Profiling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C7CD3A-72CC-67A8-2A24-C983AAF1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pPr/>
              <a:t>21</a:t>
            </a:fld>
            <a:endParaRPr kumimoji="1"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C99878-FA7F-4F07-69DB-60E371EB1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6" y="1781175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9505ACD-49E5-A25B-ACAA-62D43871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>
                <a:solidFill>
                  <a:srgbClr val="E6C07B"/>
                </a:solidFill>
              </a:rPr>
              <a:t>In RMC2, with the growth of batch size, I/O’s latency &gt; ram’s</a:t>
            </a:r>
            <a:endParaRPr kumimoji="1" lang="zh-TW" altLang="en-US" dirty="0">
              <a:solidFill>
                <a:srgbClr val="E6C07B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C2214C-C06A-2AF9-3C85-BC1293808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06" y="1781175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8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Arguments Testing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904791-E949-1AA3-E16C-D75D4F297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Result</a:t>
                </a:r>
              </a:p>
              <a:p>
                <a:pPr lvl="1"/>
                <a:r>
                  <a:rPr kumimoji="1" lang="en-US" altLang="zh-TW" dirty="0"/>
                  <a:t>Latency </a:t>
                </a:r>
                <a14:m>
                  <m:oMath xmlns:m="http://schemas.openxmlformats.org/officeDocument/2006/math"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kumimoji="1" lang="en-US" altLang="zh-TW" dirty="0"/>
                  <a:t> batch size x lookup size</a:t>
                </a:r>
              </a:p>
              <a:p>
                <a:pPr lvl="1"/>
                <a:r>
                  <a:rPr kumimoji="1" lang="en-US" altLang="zh-TW" dirty="0">
                    <a:solidFill>
                      <a:srgbClr val="E6C07B"/>
                    </a:solidFill>
                  </a:rPr>
                  <a:t>Latency 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solidFill>
                          <a:srgbClr val="E6C07B"/>
                        </a:solidFill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kumimoji="1" lang="en-US" altLang="zh-TW" dirty="0">
                    <a:solidFill>
                      <a:srgbClr val="E6C07B"/>
                    </a:solidFill>
                  </a:rPr>
                  <a:t> Total lookup size</a:t>
                </a:r>
                <a:endParaRPr kumimoji="1" lang="zh-TW" altLang="en-US" dirty="0">
                  <a:solidFill>
                    <a:srgbClr val="E6C07B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904791-E949-1AA3-E16C-D75D4F297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7D2E81A7-897F-940F-C64D-447D9FB1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6160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57A8FB-F18C-94D8-CBCD-27F752CA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22</a:t>
            </a:fld>
            <a:endParaRPr kumimoji="1" lang="zh-TW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28AFAD0-7858-4677-17ED-CF9BFFB9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00" y="3526161"/>
            <a:ext cx="5148000" cy="32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FAF4F89-05D9-7F6D-E874-181AFAAD8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000" y="681037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860B9F6-3626-D541-DD28-699A0FF0AEA3}"/>
              </a:ext>
            </a:extLst>
          </p:cNvPr>
          <p:cNvCxnSpPr/>
          <p:nvPr/>
        </p:nvCxnSpPr>
        <p:spPr>
          <a:xfrm flipV="1">
            <a:off x="8744657" y="1637211"/>
            <a:ext cx="1746686" cy="1110343"/>
          </a:xfrm>
          <a:prstGeom prst="straightConnector1">
            <a:avLst/>
          </a:prstGeom>
          <a:ln w="63500">
            <a:solidFill>
              <a:srgbClr val="E06C7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588EB906-57ED-4330-E1A3-3F787F37751C}"/>
              </a:ext>
            </a:extLst>
          </p:cNvPr>
          <p:cNvCxnSpPr/>
          <p:nvPr/>
        </p:nvCxnSpPr>
        <p:spPr>
          <a:xfrm flipV="1">
            <a:off x="7906457" y="4493828"/>
            <a:ext cx="1746686" cy="1110343"/>
          </a:xfrm>
          <a:prstGeom prst="straightConnector1">
            <a:avLst/>
          </a:prstGeom>
          <a:ln w="63500">
            <a:solidFill>
              <a:srgbClr val="E06C7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Tradeoff between Memory and I/O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04791-E949-1AA3-E16C-D75D4F2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Batch size ↑, Latency ↑</a:t>
            </a:r>
          </a:p>
          <a:p>
            <a:pPr lvl="1"/>
            <a:r>
              <a:rPr kumimoji="1" lang="en-US" altLang="zh-TW" dirty="0"/>
              <a:t>Lookup IDs – </a:t>
            </a:r>
            <a:r>
              <a:rPr kumimoji="1" lang="en-US" altLang="zh-TW" dirty="0">
                <a:solidFill>
                  <a:srgbClr val="E6C07B"/>
                </a:solidFill>
              </a:rPr>
              <a:t>Uniform</a:t>
            </a:r>
          </a:p>
          <a:p>
            <a:pPr lvl="1"/>
            <a:r>
              <a:rPr kumimoji="1" lang="en-US" altLang="zh-TW" dirty="0"/>
              <a:t>Solutions – </a:t>
            </a:r>
            <a:r>
              <a:rPr kumimoji="1" lang="en-US" altLang="zh-TW" dirty="0">
                <a:solidFill>
                  <a:srgbClr val="E06C75"/>
                </a:solidFill>
              </a:rPr>
              <a:t>ratio &amp; opt</a:t>
            </a:r>
            <a:endParaRPr kumimoji="1" lang="zh-TW" altLang="en-US" dirty="0">
              <a:solidFill>
                <a:srgbClr val="E06C75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7E811C-369C-990B-D79A-49A1D38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23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FEF98F-B048-ED0D-4332-251FBE85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09219"/>
            <a:ext cx="5148000" cy="32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74B571-FD4E-5468-85CF-3FEDF3C24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01" y="3209219"/>
            <a:ext cx="5148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8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Tradeoff between Memory and I/O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04791-E949-1AA3-E16C-D75D4F2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Better performance</a:t>
            </a:r>
          </a:p>
          <a:p>
            <a:pPr lvl="1"/>
            <a:r>
              <a:rPr kumimoji="1" lang="en-US" altLang="zh-TW" dirty="0"/>
              <a:t>Lookup IDs – </a:t>
            </a:r>
            <a:r>
              <a:rPr kumimoji="1" lang="en-US" altLang="zh-TW" dirty="0">
                <a:solidFill>
                  <a:srgbClr val="E6C07B"/>
                </a:solidFill>
              </a:rPr>
              <a:t>Binomial</a:t>
            </a:r>
          </a:p>
          <a:p>
            <a:pPr lvl="1"/>
            <a:r>
              <a:rPr kumimoji="1" lang="en-US" altLang="zh-TW" dirty="0">
                <a:solidFill>
                  <a:srgbClr val="E06C75"/>
                </a:solidFill>
              </a:rPr>
              <a:t>Hit rate affects the latency of SLS!</a:t>
            </a:r>
            <a:endParaRPr kumimoji="1" lang="zh-TW" altLang="en-US" dirty="0">
              <a:solidFill>
                <a:srgbClr val="E06C75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0A8241-2B6F-4655-A848-DF011C2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6A2CB8-BD57-4F3C-66D5-2BF4DA6F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09219"/>
            <a:ext cx="5148000" cy="32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A94984-18E5-5191-0C4B-D493F6792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799" y="3209219"/>
            <a:ext cx="5148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6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Tradeoff between Memory and I/O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04791-E949-1AA3-E16C-D75D4F2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 RMC1, opt replaced 23000 </a:t>
            </a:r>
            <a:r>
              <a:rPr kumimoji="1" lang="en-US" altLang="zh-TW" dirty="0" err="1"/>
              <a:t>rdm</a:t>
            </a:r>
            <a:r>
              <a:rPr kumimoji="1" lang="en-US" altLang="zh-TW" dirty="0"/>
              <a:t>. read with 700 seq. read</a:t>
            </a:r>
          </a:p>
          <a:p>
            <a:r>
              <a:rPr kumimoji="1" lang="en-US" altLang="zh-TW" dirty="0"/>
              <a:t>In RMC2, opt replaced 38000 </a:t>
            </a:r>
            <a:r>
              <a:rPr kumimoji="1" lang="en-US" altLang="zh-TW" dirty="0" err="1"/>
              <a:t>rdm</a:t>
            </a:r>
            <a:r>
              <a:rPr kumimoji="1" lang="en-US" altLang="zh-TW" dirty="0"/>
              <a:t>. read with 800 seq. read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08BE89-4E6E-3657-2EF9-A1396EAB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25</a:t>
            </a:fld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6C205F-D8E4-B39C-082F-D098B75ABC40}"/>
              </a:ext>
            </a:extLst>
          </p:cNvPr>
          <p:cNvGrpSpPr/>
          <p:nvPr/>
        </p:nvGrpSpPr>
        <p:grpSpPr>
          <a:xfrm>
            <a:off x="838198" y="2936963"/>
            <a:ext cx="5148000" cy="3240000"/>
            <a:chOff x="838198" y="1787004"/>
            <a:chExt cx="5148000" cy="324000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37B8CFD0-1BFA-A5FA-F6CF-6AF03DF7F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8" y="1787004"/>
              <a:ext cx="5148000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CA50BE7-F4E5-0EAC-E35B-73E58FD37DAD}"/>
                </a:ext>
              </a:extLst>
            </p:cNvPr>
            <p:cNvSpPr txBox="1"/>
            <p:nvPr/>
          </p:nvSpPr>
          <p:spPr>
            <a:xfrm>
              <a:off x="4489092" y="1787004"/>
              <a:ext cx="1497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400" dirty="0">
                  <a:solidFill>
                    <a:srgbClr val="21252A"/>
                  </a:solidFill>
                  <a:latin typeface="Apple Braille" pitchFamily="2" charset="0"/>
                </a:rPr>
                <a:t>Batch size = 128</a:t>
              </a:r>
              <a:endParaRPr kumimoji="1" lang="zh-TW" altLang="en-US" sz="1400" dirty="0">
                <a:solidFill>
                  <a:srgbClr val="21252A"/>
                </a:solidFill>
                <a:latin typeface="Apple Braille" pitchFamily="2" charset="0"/>
              </a:endParaRPr>
            </a:p>
          </p:txBody>
        </p:sp>
      </p:grp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9E68382-D01A-1FF3-44AE-BA6725590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492492"/>
              </p:ext>
            </p:extLst>
          </p:nvPr>
        </p:nvGraphicFramePr>
        <p:xfrm>
          <a:off x="6205804" y="3815283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76886.8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316.6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63090.8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52413.8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17.8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6252.6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737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720.2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76904.6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6569.2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63827.8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53134.0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66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Tradeoff between Memory and I/O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04791-E949-1AA3-E16C-D75D4F2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Io_unbuf</a:t>
            </a:r>
            <a:r>
              <a:rPr kumimoji="1" lang="en-US" altLang="zh-TW" dirty="0"/>
              <a:t> used the least memory, but its latency increase sharply</a:t>
            </a:r>
          </a:p>
          <a:p>
            <a:r>
              <a:rPr kumimoji="1" lang="en-US" altLang="zh-TW" dirty="0" err="1"/>
              <a:t>Opt</a:t>
            </a:r>
            <a:r>
              <a:rPr kumimoji="1" lang="en-US" altLang="zh-TW" dirty="0"/>
              <a:t>/ratio used lower memory compared to ram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08BE89-4E6E-3657-2EF9-A1396EAB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26</a:t>
            </a:fld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2A8DC7D-6499-4C94-1D0D-50CE5BBC30FB}"/>
              </a:ext>
            </a:extLst>
          </p:cNvPr>
          <p:cNvGrpSpPr/>
          <p:nvPr/>
        </p:nvGrpSpPr>
        <p:grpSpPr>
          <a:xfrm>
            <a:off x="838200" y="2914967"/>
            <a:ext cx="5148000" cy="3261996"/>
            <a:chOff x="838198" y="1787004"/>
            <a:chExt cx="5148000" cy="3261996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766B0444-A721-878D-C417-B0E778789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8" y="1809000"/>
              <a:ext cx="5148000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CA50BE7-F4E5-0EAC-E35B-73E58FD37DAD}"/>
                </a:ext>
              </a:extLst>
            </p:cNvPr>
            <p:cNvSpPr txBox="1"/>
            <p:nvPr/>
          </p:nvSpPr>
          <p:spPr>
            <a:xfrm>
              <a:off x="4489092" y="1787004"/>
              <a:ext cx="1497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400" dirty="0">
                  <a:solidFill>
                    <a:srgbClr val="21252A"/>
                  </a:solidFill>
                  <a:latin typeface="Apple Braille" pitchFamily="2" charset="0"/>
                </a:rPr>
                <a:t>Batch size = 128</a:t>
              </a:r>
              <a:endParaRPr kumimoji="1" lang="zh-TW" altLang="en-US" sz="1400" dirty="0">
                <a:solidFill>
                  <a:srgbClr val="21252A"/>
                </a:solidFill>
                <a:latin typeface="Apple Braille" pitchFamily="2" charset="0"/>
              </a:endParaRPr>
            </a:p>
          </p:txBody>
        </p:sp>
      </p:grp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CDE6360-6671-019C-8ACB-07D6A8DF30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463807"/>
              </p:ext>
            </p:extLst>
          </p:nvPr>
        </p:nvGraphicFramePr>
        <p:xfrm>
          <a:off x="6205800" y="3815283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309.86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45.37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271.85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229.05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0.89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7769.92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775.07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774.35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310.75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7815.29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1046.92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1003.40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146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52B8E-F33B-BA97-A3D8-C8AE58D8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Summary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676C43-438A-3A67-4730-CC8F2CD1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pPr/>
              <a:t>27</a:t>
            </a:fld>
            <a:endParaRPr kumimoji="1"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EDF6B77-F7DB-CD9F-C970-08FCB27A441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altLang="zh-TW" dirty="0"/>
              <a:t>Preload a</a:t>
            </a:r>
            <a:r>
              <a:rPr kumimoji="1" lang="en-US" altLang="zh-TW" dirty="0"/>
              <a:t> portions of the embedding tables is a good way!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lang="zh-TW" altLang="en-US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B686CFC9-D7B0-5350-2944-4F1321B16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701397"/>
              </p:ext>
            </p:extLst>
          </p:nvPr>
        </p:nvGraphicFramePr>
        <p:xfrm>
          <a:off x="291355" y="2338441"/>
          <a:ext cx="5670175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035">
                  <a:extLst>
                    <a:ext uri="{9D8B030D-6E8A-4147-A177-3AD203B41FA5}">
                      <a16:colId xmlns:a16="http://schemas.microsoft.com/office/drawing/2014/main" val="2250019734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3779092642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3769370153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2640462949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270530526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RMC1, batch size = 128, binomial</a:t>
                      </a:r>
                      <a:endParaRPr lang="zh-TW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4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Lookup/%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81920/0.256%</a:t>
                      </a:r>
                      <a:endParaRPr lang="zh-TW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5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Speedup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1.34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1.00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1.67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1.62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4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Random read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76886.8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316.6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63090.8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52413.8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95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Sequential read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17.8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6252.6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737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720.2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37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 Mb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310.75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7815.29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1046.92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1003.40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63531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6AF4B36B-7CD3-6235-2BC8-D9F14E4BD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017081"/>
              </p:ext>
            </p:extLst>
          </p:nvPr>
        </p:nvGraphicFramePr>
        <p:xfrm>
          <a:off x="6230470" y="2338441"/>
          <a:ext cx="5670175" cy="3139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035">
                  <a:extLst>
                    <a:ext uri="{9D8B030D-6E8A-4147-A177-3AD203B41FA5}">
                      <a16:colId xmlns:a16="http://schemas.microsoft.com/office/drawing/2014/main" val="2250019734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3779092642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3769370153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2640462949"/>
                    </a:ext>
                  </a:extLst>
                </a:gridCol>
                <a:gridCol w="1134035">
                  <a:extLst>
                    <a:ext uri="{9D8B030D-6E8A-4147-A177-3AD203B41FA5}">
                      <a16:colId xmlns:a16="http://schemas.microsoft.com/office/drawing/2014/main" val="270530526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RMC2, batch size = 32, binomial</a:t>
                      </a:r>
                      <a:endParaRPr lang="zh-TW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6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6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4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Lookup/%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pple Braille" pitchFamily="2" charset="0"/>
                        </a:rPr>
                        <a:t>122280/0.768%</a:t>
                      </a:r>
                      <a:endParaRPr lang="zh-TW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BB2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5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Speedup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0.93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1.00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1.06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1.18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4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Random read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112523.0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464.6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84129.6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73619.6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95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Sequential read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22.2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6222.8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845.8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842.0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37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 Mb</a:t>
                      </a:r>
                      <a:endParaRPr lang="zh-TW" altLang="en-US" sz="160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460.78</a:t>
                      </a:r>
                      <a:endParaRPr lang="zh-TW" altLang="en-US" sz="1600" b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7807.76</a:t>
                      </a:r>
                      <a:endParaRPr lang="zh-TW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1163.37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>
                          <a:solidFill>
                            <a:srgbClr val="21252A"/>
                          </a:solidFill>
                          <a:effectLst/>
                          <a:latin typeface="Apple Braille" pitchFamily="2" charset="0"/>
                        </a:rPr>
                        <a:t>1117.03</a:t>
                      </a:r>
                      <a:endParaRPr lang="zh-TW" altLang="en-US" sz="1600" b="0" dirty="0">
                        <a:solidFill>
                          <a:srgbClr val="21252A"/>
                        </a:solidFill>
                        <a:effectLst/>
                        <a:latin typeface="Apple Braille" pitchFamily="2" charset="0"/>
                      </a:endParaRPr>
                    </a:p>
                  </a:txBody>
                  <a:tcPr marL="28575" marR="28575" marT="95250" marB="9525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56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50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82019-1DEE-39B8-CC67-0A77278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4A914-4DB5-59CB-0C7C-6EF74C4C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Methodology</a:t>
            </a:r>
          </a:p>
          <a:p>
            <a:r>
              <a:rPr kumimoji="1" lang="en-US" altLang="zh-TW" dirty="0"/>
              <a:t>Evaluation</a:t>
            </a:r>
          </a:p>
          <a:p>
            <a:r>
              <a:rPr kumimoji="1" lang="en-US" altLang="zh-TW" dirty="0">
                <a:solidFill>
                  <a:srgbClr val="E6C07B"/>
                </a:solidFill>
              </a:rPr>
              <a:t>Conclusion</a:t>
            </a:r>
            <a:r>
              <a:rPr kumimoji="1" lang="zh-TW" altLang="en-US" dirty="0">
                <a:solidFill>
                  <a:srgbClr val="E6C07B"/>
                </a:solidFill>
              </a:rPr>
              <a:t> </a:t>
            </a:r>
            <a:r>
              <a:rPr kumimoji="1" lang="en-US" altLang="zh-TW" dirty="0">
                <a:solidFill>
                  <a:srgbClr val="E6C07B"/>
                </a:solidFill>
              </a:rPr>
              <a:t>and</a:t>
            </a:r>
            <a:r>
              <a:rPr kumimoji="1" lang="zh-TW" altLang="en-US" dirty="0">
                <a:solidFill>
                  <a:srgbClr val="E6C07B"/>
                </a:solidFill>
              </a:rPr>
              <a:t> </a:t>
            </a:r>
            <a:r>
              <a:rPr kumimoji="1" lang="en-US" altLang="zh-TW" dirty="0">
                <a:solidFill>
                  <a:srgbClr val="E6C07B"/>
                </a:solidFill>
              </a:rPr>
              <a:t>Future</a:t>
            </a:r>
            <a:r>
              <a:rPr kumimoji="1" lang="zh-TW" altLang="en-US" dirty="0">
                <a:solidFill>
                  <a:srgbClr val="E6C07B"/>
                </a:solidFill>
              </a:rPr>
              <a:t> </a:t>
            </a:r>
            <a:r>
              <a:rPr kumimoji="1" lang="en-US" altLang="zh-TW" dirty="0">
                <a:solidFill>
                  <a:srgbClr val="E6C07B"/>
                </a:solidFill>
              </a:rPr>
              <a:t>Work</a:t>
            </a:r>
            <a:endParaRPr kumimoji="1" lang="zh-TW" altLang="en-US" dirty="0">
              <a:solidFill>
                <a:srgbClr val="E6C07B"/>
              </a:solidFill>
            </a:endParaRPr>
          </a:p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A7A1C9-1DF3-3196-50AF-6A6EDF52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0997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459C2-C5F8-E2EB-64DA-864D4E9B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Conclusion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125AF-EA53-4CEC-C38C-16315A53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We analyzed the features of various I/O for SSD requests.</a:t>
            </a:r>
          </a:p>
          <a:p>
            <a:r>
              <a:rPr kumimoji="1" lang="en-US" altLang="zh-TW" dirty="0"/>
              <a:t>We identified the arguments that affect latency when performing SLS and provided 2 solutions to improve it.</a:t>
            </a:r>
          </a:p>
          <a:p>
            <a:r>
              <a:rPr kumimoji="1" lang="en-US" altLang="zh-TW" dirty="0"/>
              <a:t>Users can test various I/O with different DLRM configs based on our program.</a:t>
            </a:r>
          </a:p>
          <a:p>
            <a:r>
              <a:rPr kumimoji="1" lang="en-US" altLang="zh-TW" dirty="0"/>
              <a:t>SLS can be sped</a:t>
            </a:r>
            <a:r>
              <a:rPr kumimoji="1" lang="zh-TW" altLang="en-US" dirty="0"/>
              <a:t> </a:t>
            </a:r>
            <a:r>
              <a:rPr kumimoji="1" lang="en-US" altLang="zh-TW" dirty="0"/>
              <a:t>up to 1.67 times while using only 1/8 of the original memory usage by preloading a portions of the embedding tables.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82CFF7-7D39-268C-BCD7-7696C998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534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C0B0-0A76-E378-01DD-82FE0455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Background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9B7CE-BE46-7489-C3DB-D4FD2DB2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Recommendation Model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56A99B-C8B1-5924-4DFF-29F35DD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3</a:t>
            </a:fld>
            <a:endParaRPr kumimoji="1"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697E8C-C78B-E218-7959-512B4834B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25832" r="2494" b="12216"/>
          <a:stretch/>
        </p:blipFill>
        <p:spPr bwMode="auto">
          <a:xfrm>
            <a:off x="1127286" y="2444636"/>
            <a:ext cx="9937427" cy="4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4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456D7-A672-207B-609A-2FC60829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Future Work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D3B23-183B-9915-C7E3-EEB1CACC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The bottleneck is to transfer data from SSD to host‘s memory.</a:t>
            </a:r>
          </a:p>
          <a:p>
            <a:r>
              <a:rPr kumimoji="1" lang="en-US" altLang="zh-TW" dirty="0"/>
              <a:t>The operation of SLS can be completed inside the SSD.</a:t>
            </a:r>
          </a:p>
          <a:p>
            <a:r>
              <a:rPr kumimoji="1" lang="en-US" altLang="zh-TW" dirty="0"/>
              <a:t>The nearby embedding tables can be cached.</a:t>
            </a:r>
          </a:p>
          <a:p>
            <a:r>
              <a:rPr kumimoji="1" lang="en-US" altLang="zh-TW" dirty="0"/>
              <a:t>Only the features are transmitted to host’s memory.</a:t>
            </a:r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751458-8975-EFC0-3664-2F5EBFC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5372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3AE94-7114-833E-E497-22BC8E31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Q&amp;A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E6B3E-4B19-53C6-ED20-79871228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Thank for your listening!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25C4B5-14BD-7CF3-2033-5F0D71A5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pPr/>
              <a:t>31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13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Requests Profiling – Counts</a:t>
            </a: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2F61B-3199-C25D-E9ED-B00A766D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87004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0FD08E2-497B-9A56-D543-A2019AEC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03" y="1787004"/>
            <a:ext cx="514799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1ECFA39-026D-9E3A-5C9E-58EB0D2B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32</a:t>
            </a:fld>
            <a:endParaRPr kumimoji="1"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CE9B03F-58FB-1D7A-D343-45BE6AEB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77F93B70-600F-A6D1-A00D-F96DF4384370}"/>
              </a:ext>
            </a:extLst>
          </p:cNvPr>
          <p:cNvGraphicFramePr>
            <a:graphicFrameLocks/>
          </p:cNvGraphicFramePr>
          <p:nvPr/>
        </p:nvGraphicFramePr>
        <p:xfrm>
          <a:off x="838199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1015.40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783.40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782.60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326.20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1002.00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17.20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16.80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6257.00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2017.40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800.60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799.40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6583.20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F91EA939-18EB-2CCA-1052-B0B726FB2988}"/>
              </a:ext>
            </a:extLst>
          </p:cNvPr>
          <p:cNvGraphicFramePr>
            <a:graphicFrameLocks/>
          </p:cNvGraphicFramePr>
          <p:nvPr/>
        </p:nvGraphicFramePr>
        <p:xfrm>
          <a:off x="6205800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55034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4763.20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3962.40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3883.80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255.00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5830.00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16.20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21.80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6249.60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10593.20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3978.60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3905.60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6504.60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9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9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102302-460C-154D-DE23-B6EEF8DA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Requests Profiling – Mb</a:t>
            </a:r>
            <a:endParaRPr kumimoji="1"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5D85FB-97F3-6C8F-0F36-EEB94C06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781175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0637C8C-57AC-D3E9-5937-8E5256A1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02" y="1781175"/>
            <a:ext cx="514799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FF6D96E-8586-06BC-2E03-F285BE85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33</a:t>
            </a:fld>
            <a:endParaRPr kumimoji="1" lang="zh-TW" altLang="en-US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CA3C78CC-DF59-E544-E6D2-8758783D4F99}"/>
              </a:ext>
            </a:extLst>
          </p:cNvPr>
          <p:cNvGraphicFramePr>
            <a:graphicFrameLocks/>
          </p:cNvGraphicFramePr>
          <p:nvPr/>
        </p:nvGraphicFramePr>
        <p:xfrm>
          <a:off x="838199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11.03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5.34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82.41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37.98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24.09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1.25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1.15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7778.10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35.12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6.59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83.56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7816.08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72EF59C-F2C4-88DE-7767-5ED561A4A190}"/>
              </a:ext>
            </a:extLst>
          </p:cNvPr>
          <p:cNvGraphicFramePr>
            <a:graphicFrameLocks/>
          </p:cNvGraphicFramePr>
          <p:nvPr/>
        </p:nvGraphicFramePr>
        <p:xfrm>
          <a:off x="6205800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55034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mmap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37.64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17.68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464.55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50.88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136.55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1.11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1.59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7756.02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174.19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18.79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466.15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7806.90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9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012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Tradeoff between Memory and I/O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04791-E949-1AA3-E16C-D75D4F2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08BE89-4E6E-3657-2EF9-A1396EAB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34</a:t>
            </a:fld>
            <a:endParaRPr kumimoji="1"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7B8CFD0-1BFA-A5FA-F6CF-6AF03DF7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787004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11764B6-9166-B183-01B0-2BD723B7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00" y="1787004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A50BE7-F4E5-0EAC-E35B-73E58FD37DAD}"/>
              </a:ext>
            </a:extLst>
          </p:cNvPr>
          <p:cNvSpPr txBox="1"/>
          <p:nvPr/>
        </p:nvSpPr>
        <p:spPr>
          <a:xfrm>
            <a:off x="4489092" y="1787004"/>
            <a:ext cx="14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solidFill>
                  <a:srgbClr val="21252A"/>
                </a:solidFill>
                <a:latin typeface="Apple Braille" pitchFamily="2" charset="0"/>
              </a:rPr>
              <a:t>Batch size = 128</a:t>
            </a:r>
            <a:endParaRPr kumimoji="1" lang="zh-TW" altLang="en-US" sz="1400" dirty="0">
              <a:solidFill>
                <a:srgbClr val="21252A"/>
              </a:solidFill>
              <a:latin typeface="Apple Braille" pitchFamily="2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9FB9AF-CC99-AF0B-88BF-4EC2F6721EB3}"/>
              </a:ext>
            </a:extLst>
          </p:cNvPr>
          <p:cNvSpPr txBox="1"/>
          <p:nvPr/>
        </p:nvSpPr>
        <p:spPr>
          <a:xfrm>
            <a:off x="9856694" y="1787004"/>
            <a:ext cx="14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solidFill>
                  <a:srgbClr val="21252A"/>
                </a:solidFill>
                <a:latin typeface="Apple Braille" pitchFamily="2" charset="0"/>
              </a:rPr>
              <a:t>Batch size = 32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9E68382-D01A-1FF3-44AE-BA672559081E}"/>
              </a:ext>
            </a:extLst>
          </p:cNvPr>
          <p:cNvGraphicFramePr>
            <a:graphicFrameLocks/>
          </p:cNvGraphicFramePr>
          <p:nvPr/>
        </p:nvGraphicFramePr>
        <p:xfrm>
          <a:off x="838199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76886.8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316.6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63090.8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52413.8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17.8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6252.6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737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720.2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76904.6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6569.2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63827.8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53134.0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D5A3087A-DF43-F27D-F515-310E5677DDB1}"/>
              </a:ext>
            </a:extLst>
          </p:cNvPr>
          <p:cNvGraphicFramePr>
            <a:graphicFrameLocks/>
          </p:cNvGraphicFramePr>
          <p:nvPr/>
        </p:nvGraphicFramePr>
        <p:xfrm>
          <a:off x="6205800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55034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112523.0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464.6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84129.6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73619.6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22.2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6222.8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845.8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842.0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112545.2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6687.4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84975.4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74461.6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9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55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A3368-5B54-0BAC-42E3-F35B87D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Tradeoff between Memory and I/O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04791-E949-1AA3-E16C-D75D4F2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08BE89-4E6E-3657-2EF9-A1396EAB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35</a:t>
            </a:fld>
            <a:endParaRPr kumimoji="1" lang="zh-TW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6B0444-A721-878D-C417-B0E77878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809000"/>
            <a:ext cx="5148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CA50BE7-F4E5-0EAC-E35B-73E58FD37DAD}"/>
              </a:ext>
            </a:extLst>
          </p:cNvPr>
          <p:cNvSpPr txBox="1"/>
          <p:nvPr/>
        </p:nvSpPr>
        <p:spPr>
          <a:xfrm>
            <a:off x="4489092" y="1787004"/>
            <a:ext cx="14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solidFill>
                  <a:srgbClr val="21252A"/>
                </a:solidFill>
                <a:latin typeface="Apple Braille" pitchFamily="2" charset="0"/>
              </a:rPr>
              <a:t>Batch size = 128</a:t>
            </a:r>
            <a:endParaRPr kumimoji="1" lang="zh-TW" altLang="en-US" sz="1400" dirty="0">
              <a:solidFill>
                <a:srgbClr val="21252A"/>
              </a:solidFill>
              <a:latin typeface="Apple Braille" pitchFamily="2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600539F-B51C-1D85-1B50-19CC0B30B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00" y="1789100"/>
            <a:ext cx="5148000" cy="323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9FB9AF-CC99-AF0B-88BF-4EC2F6721EB3}"/>
              </a:ext>
            </a:extLst>
          </p:cNvPr>
          <p:cNvSpPr txBox="1"/>
          <p:nvPr/>
        </p:nvSpPr>
        <p:spPr>
          <a:xfrm>
            <a:off x="9856694" y="1785097"/>
            <a:ext cx="14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>
                <a:solidFill>
                  <a:srgbClr val="21252A"/>
                </a:solidFill>
                <a:latin typeface="Apple Braille" pitchFamily="2" charset="0"/>
              </a:rPr>
              <a:t>Batch size = 32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CDE6360-6671-019C-8ACB-07D6A8DF3008}"/>
              </a:ext>
            </a:extLst>
          </p:cNvPr>
          <p:cNvGraphicFramePr>
            <a:graphicFrameLocks/>
          </p:cNvGraphicFramePr>
          <p:nvPr/>
        </p:nvGraphicFramePr>
        <p:xfrm>
          <a:off x="838199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ration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309.86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45.37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271.85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229.05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0.89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7769.92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775.07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774.35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310.75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7815.29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1046.92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1003.40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929505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B6A6078B-AE83-004A-B102-066680FD0BE9}"/>
              </a:ext>
            </a:extLst>
          </p:cNvPr>
          <p:cNvGraphicFramePr>
            <a:graphicFrameLocks/>
          </p:cNvGraphicFramePr>
          <p:nvPr/>
        </p:nvGraphicFramePr>
        <p:xfrm>
          <a:off x="6205800" y="5162546"/>
          <a:ext cx="514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600">
                  <a:extLst>
                    <a:ext uri="{9D8B030D-6E8A-4147-A177-3AD203B41FA5}">
                      <a16:colId xmlns:a16="http://schemas.microsoft.com/office/drawing/2014/main" val="2323100946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326668398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16343402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785228093"/>
                    </a:ext>
                  </a:extLst>
                </a:gridCol>
                <a:gridCol w="1029600">
                  <a:extLst>
                    <a:ext uri="{9D8B030D-6E8A-4147-A177-3AD203B41FA5}">
                      <a16:colId xmlns:a16="http://schemas.microsoft.com/office/drawing/2014/main" val="3417435121"/>
                    </a:ext>
                  </a:extLst>
                </a:gridCol>
              </a:tblGrid>
              <a:tr h="355034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rgbClr val="ABB2BF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io_unbuf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ratio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opt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2337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rdm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459.74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101.57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386.60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343.53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01859"/>
                  </a:ext>
                </a:extLst>
              </a:tr>
              <a:tr h="3866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seq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1.04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7706.19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776.77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773.50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18596"/>
                  </a:ext>
                </a:extLst>
              </a:tr>
              <a:tr h="355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6C07B"/>
                          </a:solidFill>
                          <a:latin typeface="Apple Braille" pitchFamily="2" charset="0"/>
                        </a:rPr>
                        <a:t>total</a:t>
                      </a:r>
                      <a:endParaRPr lang="zh-TW" altLang="en-US" sz="1400" b="0" dirty="0">
                        <a:solidFill>
                          <a:srgbClr val="E6C07B"/>
                        </a:solidFill>
                        <a:latin typeface="Apple Braille" pitchFamily="2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460.78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7807.76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1163.37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pple Braille" pitchFamily="2" charset="0"/>
                        </a:rPr>
                        <a:t>1117.03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9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8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16C2-9D80-D853-5EB8-A8F0D999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Statement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04531-30E3-BE00-42C1-76B601C4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E6C07B"/>
                </a:solidFill>
              </a:rPr>
              <a:t>DLRM can’t be accelerated on GPU!</a:t>
            </a:r>
            <a:endParaRPr kumimoji="1" lang="zh-TW" altLang="en-US" dirty="0">
              <a:solidFill>
                <a:srgbClr val="E6C07B"/>
              </a:solidFill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9AB7D2-A0A0-4511-282B-C8C56BB2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FA6D4D-EA28-647A-775C-4AF66AAA7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t="1478" r="3189" b="16538"/>
          <a:stretch/>
        </p:blipFill>
        <p:spPr bwMode="auto">
          <a:xfrm>
            <a:off x="838200" y="2393579"/>
            <a:ext cx="8558326" cy="378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D825DBD6-1A2B-1DDA-5455-81C2E709FA29}"/>
              </a:ext>
            </a:extLst>
          </p:cNvPr>
          <p:cNvGrpSpPr/>
          <p:nvPr/>
        </p:nvGrpSpPr>
        <p:grpSpPr>
          <a:xfrm>
            <a:off x="8536586" y="1825625"/>
            <a:ext cx="2880000" cy="2880000"/>
            <a:chOff x="2417109" y="1871544"/>
            <a:chExt cx="4000500" cy="402945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D7B3F33-4D95-328D-706A-C3FF9F94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1"/>
            <a:stretch/>
          </p:blipFill>
          <p:spPr>
            <a:xfrm>
              <a:off x="2417109" y="5389444"/>
              <a:ext cx="4000500" cy="51155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C4F02F0-B50C-49DD-08A7-1414837AC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7109" y="1871544"/>
              <a:ext cx="4000500" cy="351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27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8447-BA6D-4B11-D2F5-A2170F1E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DLRM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B4FD1-ADCD-9543-7497-584D1EB4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Architecture</a:t>
            </a:r>
          </a:p>
          <a:p>
            <a:pPr lvl="1"/>
            <a:r>
              <a:rPr kumimoji="1" lang="en-US" altLang="zh-TW" dirty="0"/>
              <a:t>Bottom MLP</a:t>
            </a:r>
          </a:p>
          <a:p>
            <a:pPr lvl="2"/>
            <a:r>
              <a:rPr kumimoji="1" lang="en-US" altLang="zh-TW" dirty="0"/>
              <a:t>Dense inputs</a:t>
            </a:r>
          </a:p>
          <a:p>
            <a:pPr lvl="1"/>
            <a:r>
              <a:rPr kumimoji="1" lang="en-US" altLang="zh-TW" dirty="0"/>
              <a:t>Embedding table</a:t>
            </a:r>
          </a:p>
          <a:p>
            <a:pPr lvl="2"/>
            <a:r>
              <a:rPr kumimoji="1" lang="en-US" altLang="zh-TW" dirty="0"/>
              <a:t>Sparse inputs</a:t>
            </a:r>
          </a:p>
          <a:p>
            <a:pPr lvl="1"/>
            <a:r>
              <a:rPr kumimoji="1" lang="en-US" altLang="zh-TW" dirty="0"/>
              <a:t>Top MLP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4696B4-07EA-CDFF-437F-EAF3654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pPr/>
              <a:t>5</a:t>
            </a:fld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2B33B-FFBA-2044-777D-A255002C3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8"/>
          <a:stretch/>
        </p:blipFill>
        <p:spPr bwMode="auto">
          <a:xfrm>
            <a:off x="4946469" y="1820986"/>
            <a:ext cx="6407331" cy="43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8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89ADF-6A36-5D5D-D2DF-C31EF6EC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SparseLengthsSum</a:t>
            </a:r>
            <a:r>
              <a:rPr kumimoji="1" lang="en-US" altLang="zh-TW" dirty="0"/>
              <a:t> (SLS)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80991-AB7C-1EEB-5BBD-F3CEE668F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C7FEB4B-BAC9-C5CD-051A-22A28F636757}"/>
              </a:ext>
            </a:extLst>
          </p:cNvPr>
          <p:cNvGrpSpPr/>
          <p:nvPr/>
        </p:nvGrpSpPr>
        <p:grpSpPr>
          <a:xfrm>
            <a:off x="838200" y="1824588"/>
            <a:ext cx="7098899" cy="4352375"/>
            <a:chOff x="4254901" y="1824588"/>
            <a:chExt cx="7098899" cy="43523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6EBF015-A016-630C-D526-A9A1E579D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4901" y="1824588"/>
              <a:ext cx="7098899" cy="435237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EBCF5FF-15AD-F336-6EC0-40129E9997D7}"/>
                </a:ext>
              </a:extLst>
            </p:cNvPr>
            <p:cNvSpPr/>
            <p:nvPr/>
          </p:nvSpPr>
          <p:spPr>
            <a:xfrm>
              <a:off x="5100662" y="4135036"/>
              <a:ext cx="2205318" cy="247425"/>
            </a:xfrm>
            <a:prstGeom prst="rect">
              <a:avLst/>
            </a:prstGeom>
            <a:noFill/>
            <a:ln w="19050">
              <a:solidFill>
                <a:srgbClr val="E06C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E06C75"/>
                </a:solidFill>
              </a:endParaRPr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32E9BD-3629-2390-275F-F3AE0D73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FD956F-9FA3-C282-2F62-3B37F74C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99" y="2835847"/>
            <a:ext cx="3432383" cy="23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5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4ADD0-FB8C-1C31-B21D-7CA5E483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Related Work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E9B36-9BE9-03B0-F77F-2D05A97C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Contribution</a:t>
            </a:r>
          </a:p>
          <a:p>
            <a:pPr lvl="1"/>
            <a:r>
              <a:rPr kumimoji="1" lang="en-US" altLang="zh-TW" dirty="0"/>
              <a:t>First NDP-based SSD</a:t>
            </a:r>
          </a:p>
          <a:p>
            <a:pPr lvl="1"/>
            <a:r>
              <a:rPr kumimoji="1" lang="en-US" altLang="zh-TW" dirty="0"/>
              <a:t>Implement on </a:t>
            </a:r>
            <a:r>
              <a:rPr kumimoji="1" lang="en-US" altLang="zh-TW" dirty="0" err="1"/>
              <a:t>OpenSSD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DRAM Caching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D80E2F-913F-7A47-CCE4-26DA4F2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7</a:t>
            </a:fld>
            <a:endParaRPr kumimoji="1"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3A5710-D4DD-2AC5-2A82-10FF0EC2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44" y="1825762"/>
            <a:ext cx="6420556" cy="35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6E659F4-8BD9-4A5A-73FF-3CE2C83EB73C}"/>
              </a:ext>
            </a:extLst>
          </p:cNvPr>
          <p:cNvSpPr txBox="1"/>
          <p:nvPr/>
        </p:nvSpPr>
        <p:spPr>
          <a:xfrm>
            <a:off x="1143000" y="5615582"/>
            <a:ext cx="990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i="1" dirty="0" err="1">
                <a:solidFill>
                  <a:srgbClr val="E6C07B"/>
                </a:solidFill>
                <a:effectLst/>
                <a:latin typeface="Apple Braille" pitchFamily="2" charset="0"/>
              </a:rPr>
              <a:t>RecSSD</a:t>
            </a:r>
            <a:r>
              <a:rPr lang="en-US" altLang="zh-TW" sz="1800" i="1" dirty="0">
                <a:solidFill>
                  <a:schemeClr val="bg1">
                    <a:lumMod val="85000"/>
                  </a:schemeClr>
                </a:solidFill>
                <a:effectLst/>
                <a:latin typeface="Apple Braille" pitchFamily="2" charset="0"/>
              </a:rPr>
              <a:t>: near data processing for solid state drive based recommendation inference</a:t>
            </a: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effectLst/>
                <a:latin typeface="Apple Braille" pitchFamily="2" charset="0"/>
              </a:rPr>
              <a:t>. in </a:t>
            </a:r>
            <a:r>
              <a:rPr lang="en-US" altLang="zh-TW" sz="1800" i="1" dirty="0">
                <a:solidFill>
                  <a:schemeClr val="bg1">
                    <a:lumMod val="85000"/>
                  </a:schemeClr>
                </a:solidFill>
                <a:effectLst/>
                <a:latin typeface="Apple Braille" pitchFamily="2" charset="0"/>
              </a:rPr>
              <a:t>Proceedings of the 26th ACM International Conference on Architectural Support for Programming Languages and Operating Systems</a:t>
            </a: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effectLst/>
                <a:latin typeface="Apple Braille" pitchFamily="2" charset="0"/>
              </a:rPr>
              <a:t>. 2021. </a:t>
            </a:r>
          </a:p>
        </p:txBody>
      </p:sp>
    </p:spTree>
    <p:extLst>
      <p:ext uri="{BB962C8B-B14F-4D97-AF65-F5344CB8AC3E}">
        <p14:creationId xmlns:p14="http://schemas.microsoft.com/office/powerpoint/2010/main" val="78047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4ADD0-FB8C-1C31-B21D-7CA5E483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Related Work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E9B36-9BE9-03B0-F77F-2D05A97C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Contribution</a:t>
            </a:r>
          </a:p>
          <a:p>
            <a:pPr lvl="1"/>
            <a:r>
              <a:rPr kumimoji="1" lang="en-US" altLang="zh-TW" dirty="0"/>
              <a:t>Long I/O Stack</a:t>
            </a:r>
          </a:p>
          <a:p>
            <a:pPr lvl="2"/>
            <a:r>
              <a:rPr kumimoji="1" lang="en-US" altLang="zh-TW" dirty="0"/>
              <a:t>MMIO Manager</a:t>
            </a:r>
          </a:p>
          <a:p>
            <a:pPr lvl="1"/>
            <a:r>
              <a:rPr kumimoji="1" lang="en-US" altLang="zh-TW" dirty="0"/>
              <a:t>Read A</a:t>
            </a:r>
            <a:r>
              <a:rPr lang="en-US" altLang="zh-TW" dirty="0"/>
              <a:t>mplifications </a:t>
            </a:r>
          </a:p>
          <a:p>
            <a:pPr lvl="1"/>
            <a:r>
              <a:rPr lang="en-US" altLang="zh-TW" dirty="0"/>
              <a:t>Pipeline</a:t>
            </a:r>
          </a:p>
          <a:p>
            <a:pPr lvl="2"/>
            <a:endParaRPr kumimoji="1"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D80E2F-913F-7A47-CCE4-26DA4F2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3342AA-1CB7-DD72-F2AB-F4EF19D85EEC}"/>
              </a:ext>
            </a:extLst>
          </p:cNvPr>
          <p:cNvSpPr txBox="1"/>
          <p:nvPr/>
        </p:nvSpPr>
        <p:spPr>
          <a:xfrm>
            <a:off x="1143000" y="5615582"/>
            <a:ext cx="990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E6C07B"/>
                </a:solidFill>
                <a:latin typeface="Apple Braille" pitchFamily="2" charset="0"/>
              </a:rPr>
              <a:t>FlashEmbedding</a:t>
            </a:r>
            <a:r>
              <a:rPr lang="en-US" altLang="zh-TW" i="1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: storing embedding tables in SSD for large-scale recommender systems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. in </a:t>
            </a:r>
            <a:r>
              <a:rPr lang="en-US" altLang="zh-TW" i="1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Proceedings of the 12th ACM SIGOPS Asia-Pacific Workshop on Systems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Apple Braille" pitchFamily="2" charset="0"/>
              </a:rPr>
              <a:t>. 2021.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A6610D-2DF7-4F02-5712-7F593D458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6"/>
          <a:stretch/>
        </p:blipFill>
        <p:spPr bwMode="auto">
          <a:xfrm>
            <a:off x="4429402" y="1831560"/>
            <a:ext cx="6924398" cy="294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33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8C7BD-6CF5-4CB5-3DB9-D25CA796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Motivation – Embedding Tables in SSD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0A5271-4D01-60E9-52CE-468CE11C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Challenges</a:t>
            </a:r>
          </a:p>
          <a:p>
            <a:pPr lvl="1"/>
            <a:r>
              <a:rPr kumimoji="1" lang="en-US" altLang="zh-TW" dirty="0"/>
              <a:t>Model configs – Computation &amp; memory usage</a:t>
            </a:r>
          </a:p>
          <a:p>
            <a:pPr lvl="1"/>
            <a:r>
              <a:rPr kumimoji="1" lang="en-US" altLang="zh-TW" dirty="0"/>
              <a:t>Embedding tables – Memory-consumption</a:t>
            </a:r>
          </a:p>
          <a:p>
            <a:pPr lvl="1"/>
            <a:r>
              <a:rPr kumimoji="1" lang="en-US" altLang="zh-TW" dirty="0"/>
              <a:t>SLS can’t be accelerated on GPU!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E6C07B"/>
                </a:solidFill>
              </a:rPr>
              <a:t>Speed up SLS computation</a:t>
            </a:r>
          </a:p>
          <a:p>
            <a:pPr lvl="1"/>
            <a:r>
              <a:rPr kumimoji="1" lang="en-US" altLang="zh-TW" dirty="0"/>
              <a:t>SLS with different I/O access</a:t>
            </a:r>
          </a:p>
          <a:p>
            <a:pPr lvl="1"/>
            <a:r>
              <a:rPr kumimoji="1" lang="en-US" altLang="zh-TW" dirty="0"/>
              <a:t>Requests patterns </a:t>
            </a:r>
          </a:p>
          <a:p>
            <a:pPr lvl="1"/>
            <a:r>
              <a:rPr kumimoji="1" lang="en-US" altLang="zh-TW" dirty="0"/>
              <a:t>Tradeoff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FBD376-1BA7-590A-ED39-FEF67390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A490-CCA1-7547-AEEE-E05F9705E791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665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2483</TotalTime>
  <Words>4251</Words>
  <Application>Microsoft Macintosh PowerPoint</Application>
  <PresentationFormat>寬螢幕</PresentationFormat>
  <Paragraphs>760</Paragraphs>
  <Slides>35</Slides>
  <Notes>30</Notes>
  <HiddenSlides>4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Apple Braille</vt:lpstr>
      <vt:lpstr>Arial</vt:lpstr>
      <vt:lpstr>Calibri</vt:lpstr>
      <vt:lpstr>Cambria Math</vt:lpstr>
      <vt:lpstr>Office 佈景主題</vt:lpstr>
      <vt:lpstr>Evaluating the DNN Model Acceleration on Solid State Drive</vt:lpstr>
      <vt:lpstr>Outline</vt:lpstr>
      <vt:lpstr>Background</vt:lpstr>
      <vt:lpstr>Problem Statement</vt:lpstr>
      <vt:lpstr>DLRM</vt:lpstr>
      <vt:lpstr>SparseLengthsSum (SLS)</vt:lpstr>
      <vt:lpstr>Related Work</vt:lpstr>
      <vt:lpstr>Related Work</vt:lpstr>
      <vt:lpstr>Motivation – Embedding Tables in SSD</vt:lpstr>
      <vt:lpstr>Outline</vt:lpstr>
      <vt:lpstr>Environment Setup</vt:lpstr>
      <vt:lpstr>DLRM Setup</vt:lpstr>
      <vt:lpstr>Experiment Setup</vt:lpstr>
      <vt:lpstr>Ratio &amp; Opt </vt:lpstr>
      <vt:lpstr>Profiling I/O Patterns with BCC Tool</vt:lpstr>
      <vt:lpstr>Biopattern</vt:lpstr>
      <vt:lpstr>Workflow</vt:lpstr>
      <vt:lpstr>Outline</vt:lpstr>
      <vt:lpstr>Requests Profiling – Counts</vt:lpstr>
      <vt:lpstr>Requests Profiling – Mb</vt:lpstr>
      <vt:lpstr>Latency Profiling</vt:lpstr>
      <vt:lpstr>Arguments Testing</vt:lpstr>
      <vt:lpstr>Tradeoff between Memory and I/O</vt:lpstr>
      <vt:lpstr>Tradeoff between Memory and I/O</vt:lpstr>
      <vt:lpstr>Tradeoff between Memory and I/O</vt:lpstr>
      <vt:lpstr>Tradeoff between Memory and I/O</vt:lpstr>
      <vt:lpstr>Summary</vt:lpstr>
      <vt:lpstr>Outline</vt:lpstr>
      <vt:lpstr>Conclusion</vt:lpstr>
      <vt:lpstr>Future Work</vt:lpstr>
      <vt:lpstr>Q&amp;A</vt:lpstr>
      <vt:lpstr>Requests Profiling – Counts</vt:lpstr>
      <vt:lpstr>Requests Profiling – Mb</vt:lpstr>
      <vt:lpstr>Tradeoff between Memory and I/O</vt:lpstr>
      <vt:lpstr>Tradeoff between Memory and I/O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DNN Model Acceleration on Solid State Drive</dc:title>
  <dc:creator>Microsoft Office User</dc:creator>
  <cp:lastModifiedBy>Microsoft Office User</cp:lastModifiedBy>
  <cp:revision>97</cp:revision>
  <dcterms:created xsi:type="dcterms:W3CDTF">2022-07-13T08:52:36Z</dcterms:created>
  <dcterms:modified xsi:type="dcterms:W3CDTF">2022-08-16T05:24:07Z</dcterms:modified>
</cp:coreProperties>
</file>