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56" r:id="rId2"/>
    <p:sldId id="263" r:id="rId3"/>
    <p:sldId id="272" r:id="rId4"/>
    <p:sldId id="273" r:id="rId5"/>
    <p:sldId id="274" r:id="rId6"/>
    <p:sldId id="257" r:id="rId7"/>
    <p:sldId id="260" r:id="rId8"/>
    <p:sldId id="270" r:id="rId9"/>
    <p:sldId id="271" r:id="rId10"/>
    <p:sldId id="262" r:id="rId11"/>
    <p:sldId id="275" r:id="rId12"/>
    <p:sldId id="276" r:id="rId13"/>
    <p:sldId id="261" r:id="rId14"/>
    <p:sldId id="268" r:id="rId15"/>
    <p:sldId id="266" r:id="rId16"/>
    <p:sldId id="265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3"/>
    <p:restoredTop sz="91107" autoAdjust="0"/>
  </p:normalViewPr>
  <p:slideViewPr>
    <p:cSldViewPr>
      <p:cViewPr varScale="1">
        <p:scale>
          <a:sx n="93" d="100"/>
          <a:sy n="93" d="100"/>
        </p:scale>
        <p:origin x="8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952811-E12F-45AA-B360-27A0176A6469}" type="datetimeFigureOut">
              <a:rPr lang="zh-TW" altLang="en-US"/>
              <a:pPr>
                <a:defRPr/>
              </a:pPr>
              <a:t>2020/3/5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EB5F3F-843D-4E3B-A413-21F50E0E20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664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B5F3F-843D-4E3B-A413-21F50E0E209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4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/>
              <a:t>中文授課，考試題目</a:t>
            </a: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AB40AE8-15A7-4A98-8CF4-C3967A714330}" type="slidenum">
              <a:rPr lang="zh-TW" altLang="en-US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2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中文授課，考試題目</a:t>
            </a: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AB40AE8-15A7-4A98-8CF4-C3967A714330}" type="slidenum">
              <a:rPr lang="zh-TW" altLang="en-US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4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中文授課，考試題目</a:t>
            </a: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AB40AE8-15A7-4A98-8CF4-C3967A714330}" type="slidenum">
              <a:rPr lang="zh-TW" altLang="en-US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88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中文授課，考試題目</a:t>
            </a:r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AB40AE8-15A7-4A98-8CF4-C3967A714330}" type="slidenum">
              <a:rPr lang="zh-TW" altLang="en-US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4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C028E4B-A5C2-46AE-AD50-5D57BDBBBFD7}" type="slidenum">
              <a:rPr lang="zh-TW" altLang="en-US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045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B5F3F-843D-4E3B-A413-21F50E0E209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108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E287476-395B-4D6A-A3B4-CDD08B124385}" type="slidenum">
              <a:rPr lang="zh-TW" altLang="en-US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3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6CF46FE-0B34-4257-858F-B7B6BBDD1386}" type="slidenum">
              <a:rPr lang="zh-TW" altLang="en-US">
                <a:latin typeface="Times" panose="02020603050405020304" pitchFamily="18" charset="0"/>
              </a:rPr>
              <a:pPr/>
              <a:t>14</a:t>
            </a:fld>
            <a:endParaRPr lang="en-US" altLang="zh-TW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3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4645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4455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6900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239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277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785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72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05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2266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488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 dirty="0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60E4BDB1-FC37-407D-8A01-63262F13446A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sa.cs.nctu.edu.tw/sa/201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sa.cs.nctu.edu.tw/na/20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whsu@cs.nctu.edu.tw" TargetMode="External"/><Relationship Id="rId5" Type="http://schemas.openxmlformats.org/officeDocument/2006/relationships/hyperlink" Target="mailto:jnlin@cs.nctu.edu.tw" TargetMode="External"/><Relationship Id="rId4" Type="http://schemas.openxmlformats.org/officeDocument/2006/relationships/hyperlink" Target="mailto:wangth@cs.nctu.edu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nctunas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>
                <a:ea typeface="新細明體" pitchFamily="18" charset="-120"/>
              </a:rPr>
              <a:t>Computer Network Administration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sz="2500" dirty="0">
                <a:ea typeface="新細明體" pitchFamily="18" charset="-120"/>
              </a:rPr>
              <a:t>	</a:t>
            </a:r>
            <a:endParaRPr lang="zh-TW" altLang="en-US" sz="2500" dirty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Computer Center, Department of </a:t>
            </a:r>
            <a:r>
              <a:rPr lang="en-US" altLang="zh-TW" sz="2000" dirty="0">
                <a:ea typeface="新細明體" panose="02020500000000000000" pitchFamily="18" charset="-120"/>
              </a:rPr>
              <a:t>Computer</a:t>
            </a:r>
            <a:r>
              <a:rPr lang="en-US" altLang="zh-TW" dirty="0">
                <a:ea typeface="新細明體" panose="02020500000000000000" pitchFamily="18" charset="-120"/>
              </a:rPr>
              <a:t> Science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(CSCC)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charset="-120"/>
              </a:rPr>
              <a:t>Syllabus – Grade Policy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>
                <a:ea typeface="新細明體" panose="02020500000000000000" pitchFamily="18" charset="-120"/>
              </a:rPr>
              <a:t>Mid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15 ~ 20%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200" dirty="0">
                <a:ea typeface="新細明體" panose="02020500000000000000" pitchFamily="18" charset="-120"/>
              </a:rPr>
              <a:t>Final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15 ~ 20%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200" dirty="0">
                <a:ea typeface="新細明體" panose="02020500000000000000" pitchFamily="18" charset="-120"/>
              </a:rPr>
              <a:t>Homework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60 ~ 70%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2000" dirty="0">
                <a:solidFill>
                  <a:schemeClr val="hlink"/>
                </a:solidFill>
                <a:ea typeface="新細明體" panose="02020500000000000000" pitchFamily="18" charset="-120"/>
              </a:rPr>
              <a:t>No Delay Work</a:t>
            </a:r>
          </a:p>
          <a:p>
            <a:pPr lvl="2" eaLnBrk="1" hangingPunct="1"/>
            <a:r>
              <a:rPr lang="en-US" altLang="zh-TW" sz="2000" dirty="0">
                <a:ea typeface="新細明體" panose="02020500000000000000" pitchFamily="18" charset="-120"/>
              </a:rPr>
              <a:t>4 homework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 – Homework Outline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Building an intranet with DHCP, NAT, VPN, DNS, LDAP, Mail, WWW… services</a:t>
            </a:r>
          </a:p>
          <a:p>
            <a:r>
              <a:rPr lang="en-US" altLang="zh-TW" dirty="0"/>
              <a:t>Understanding and managing all these services</a:t>
            </a:r>
            <a:endParaRPr lang="zh-TW" altLang="en-US" dirty="0"/>
          </a:p>
          <a:p>
            <a:endParaRPr lang="en-US" altLang="zh-TW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5E172EF-5B62-D341-BB38-736C34D1F1F1}"/>
              </a:ext>
            </a:extLst>
          </p:cNvPr>
          <p:cNvGrpSpPr/>
          <p:nvPr/>
        </p:nvGrpSpPr>
        <p:grpSpPr>
          <a:xfrm>
            <a:off x="2590800" y="2783344"/>
            <a:ext cx="5246625" cy="4074656"/>
            <a:chOff x="2286000" y="2590800"/>
            <a:chExt cx="5246625" cy="407465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FE7DCE6-11A9-654D-B7E8-5C3E8F0B7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2590800"/>
              <a:ext cx="4800600" cy="4074656"/>
            </a:xfrm>
            <a:prstGeom prst="rect">
              <a:avLst/>
            </a:prstGeom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6E6C424-123A-8847-AB53-4B199D3EDE4C}"/>
                </a:ext>
              </a:extLst>
            </p:cNvPr>
            <p:cNvSpPr txBox="1"/>
            <p:nvPr/>
          </p:nvSpPr>
          <p:spPr>
            <a:xfrm>
              <a:off x="4898571" y="5225534"/>
              <a:ext cx="2634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Multiple internal servers</a:t>
              </a:r>
            </a:p>
          </p:txBody>
        </p:sp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A10A6CAD-2C1C-A445-B1F9-B523FAF89F8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38600" y="5410200"/>
              <a:ext cx="838200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046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 – Homework 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Every homework is based on previous one</a:t>
            </a:r>
          </a:p>
          <a:p>
            <a:r>
              <a:rPr lang="en-US" altLang="zh-TW" dirty="0"/>
              <a:t>Homework 1</a:t>
            </a:r>
          </a:p>
          <a:p>
            <a:pPr lvl="1"/>
            <a:r>
              <a:rPr lang="en-US" altLang="zh-TW" dirty="0"/>
              <a:t>Setup Intranet</a:t>
            </a:r>
          </a:p>
          <a:p>
            <a:pPr lvl="1"/>
            <a:r>
              <a:rPr lang="en-US" altLang="zh-TW" dirty="0"/>
              <a:t>DHCP, NAT, VPN</a:t>
            </a:r>
          </a:p>
          <a:p>
            <a:r>
              <a:rPr lang="en-US" altLang="zh-TW" dirty="0"/>
              <a:t>Homework 2</a:t>
            </a:r>
          </a:p>
          <a:p>
            <a:pPr lvl="1"/>
            <a:r>
              <a:rPr lang="en-US" altLang="zh-TW" dirty="0"/>
              <a:t>+ DNS Service</a:t>
            </a:r>
          </a:p>
          <a:p>
            <a:r>
              <a:rPr lang="en-US" altLang="zh-TW" dirty="0"/>
              <a:t>Homework 3</a:t>
            </a:r>
          </a:p>
          <a:p>
            <a:pPr lvl="1"/>
            <a:r>
              <a:rPr lang="en-US" altLang="zh-TW" dirty="0"/>
              <a:t>+ Mail Service</a:t>
            </a:r>
          </a:p>
          <a:p>
            <a:r>
              <a:rPr lang="en-US" altLang="zh-TW" dirty="0"/>
              <a:t>Homework 4</a:t>
            </a:r>
          </a:p>
          <a:p>
            <a:pPr lvl="1"/>
            <a:r>
              <a:rPr lang="en-US" altLang="zh-TW" dirty="0"/>
              <a:t>Authorization, Authentication, Monitoring, Management</a:t>
            </a:r>
          </a:p>
          <a:p>
            <a:pPr lvl="1"/>
            <a:r>
              <a:rPr lang="en-US" altLang="zh-TW" dirty="0"/>
              <a:t>+ LDAP, SNMP</a:t>
            </a:r>
          </a:p>
        </p:txBody>
      </p:sp>
    </p:spTree>
    <p:extLst>
      <p:ext uri="{BB962C8B-B14F-4D97-AF65-F5344CB8AC3E}">
        <p14:creationId xmlns:p14="http://schemas.microsoft.com/office/powerpoint/2010/main" val="64896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 – Prerequisite </a:t>
            </a:r>
            <a:endParaRPr lang="zh-TW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Background Knowledges</a:t>
            </a:r>
          </a:p>
          <a:p>
            <a:pPr lvl="1"/>
            <a:r>
              <a:rPr lang="en-US" altLang="zh-TW" dirty="0"/>
              <a:t>Strongly recommend that you should take these first</a:t>
            </a:r>
          </a:p>
          <a:p>
            <a:pPr lvl="2"/>
            <a:r>
              <a:rPr lang="en-US" altLang="zh-TW" dirty="0"/>
              <a:t>“Computer System Administration” (</a:t>
            </a:r>
            <a:r>
              <a:rPr lang="zh-TW" altLang="en-US" dirty="0"/>
              <a:t>計算機系統管理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“Introduction to Networking” (</a:t>
            </a:r>
            <a:r>
              <a:rPr lang="zh-TW" altLang="en-US" dirty="0"/>
              <a:t>計算機網路概論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Unix-like system</a:t>
            </a:r>
          </a:p>
          <a:p>
            <a:pPr lvl="2"/>
            <a:r>
              <a:rPr lang="en-US" altLang="zh-TW" dirty="0"/>
              <a:t>You can use any OS for homework</a:t>
            </a:r>
          </a:p>
          <a:p>
            <a:pPr lvl="2"/>
            <a:r>
              <a:rPr lang="en-US" altLang="zh-TW" dirty="0"/>
              <a:t>FreeBSD is used for lecturing</a:t>
            </a:r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A dedicate(powerful?) PC that can run </a:t>
            </a:r>
            <a:r>
              <a:rPr lang="en-US" altLang="zh-TW" dirty="0">
                <a:solidFill>
                  <a:srgbClr val="FF0000"/>
                </a:solidFill>
              </a:rPr>
              <a:t>multiple</a:t>
            </a:r>
            <a:r>
              <a:rPr lang="en-US" altLang="zh-TW" dirty="0"/>
              <a:t> VMs</a:t>
            </a:r>
          </a:p>
          <a:p>
            <a:pPr lvl="2"/>
            <a:r>
              <a:rPr lang="en-US" altLang="zh-TW" dirty="0"/>
              <a:t>VirtualBox, VMWare</a:t>
            </a:r>
          </a:p>
          <a:p>
            <a:pPr lvl="2"/>
            <a:r>
              <a:rPr lang="en-US" altLang="zh-TW" dirty="0"/>
              <a:t>2~3 Unix-like system running at the same time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charset="-120"/>
              </a:rPr>
              <a:t>Attitude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80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Attend every class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Do every exercise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As early as possible</a:t>
            </a:r>
          </a:p>
          <a:p>
            <a:pPr lvl="1" eaLnBrk="1" hangingPunct="1"/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On your own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Read book and practice at least 6 hours every week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 Unix-like environment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Recommend: more than 1.5 hours/day averagely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Collect information on the Internet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newer, the better.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Not recommended for those have more than 3 major courses in this semester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This is a heavy course - loading roughly equal to a 9-credit course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8" y="333375"/>
            <a:ext cx="17208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When You Perform Any Changes…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Flow of Change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0244" name="Picture 4" descr="Changeflo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1268413"/>
            <a:ext cx="427037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SA-NA Junction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FreeBSD</a:t>
            </a:r>
          </a:p>
          <a:p>
            <a:pPr lvl="1"/>
            <a:r>
              <a:rPr lang="en-US" altLang="zh-TW" dirty="0"/>
              <a:t>12.0-RELEASE</a:t>
            </a:r>
          </a:p>
          <a:p>
            <a:r>
              <a:rPr lang="en-US" altLang="zh-TW" dirty="0"/>
              <a:t>Self-study for the SA course</a:t>
            </a:r>
          </a:p>
          <a:p>
            <a:pPr lvl="1"/>
            <a:r>
              <a:rPr lang="en-US" altLang="zh-TW" dirty="0">
                <a:hlinkClick r:id="rId2"/>
              </a:rPr>
              <a:t>https://nasa.cs.nctu.edu.tw/sa/2019/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Website:</a:t>
            </a:r>
          </a:p>
          <a:p>
            <a:pPr lvl="1"/>
            <a:r>
              <a:rPr lang="en-US" altLang="zh-TW" dirty="0">
                <a:hlinkClick r:id="rId3"/>
              </a:rPr>
              <a:t>https://nasa.cs.nctu.edu.tw/na/2020/</a:t>
            </a:r>
            <a:endParaRPr lang="en-US" altLang="zh-TW" dirty="0"/>
          </a:p>
          <a:p>
            <a:r>
              <a:rPr lang="en-US" altLang="zh-TW" dirty="0"/>
              <a:t>Instructors:</a:t>
            </a:r>
          </a:p>
          <a:p>
            <a:pPr lvl="1"/>
            <a:r>
              <a:rPr lang="zh-TW" altLang="en-US" dirty="0"/>
              <a:t>曾亮齊 </a:t>
            </a:r>
            <a:r>
              <a:rPr lang="en-US" altLang="zh-TW" u="sng" dirty="0">
                <a:solidFill>
                  <a:srgbClr val="FF0000"/>
                </a:solidFill>
              </a:rPr>
              <a:t>lctseng</a:t>
            </a:r>
            <a:r>
              <a:rPr lang="en-US" altLang="zh-TW" u="sng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@cs.nctu.edu.tw</a:t>
            </a:r>
            <a:endParaRPr lang="en-US" altLang="zh-TW" u="sng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王則涵 </a:t>
            </a:r>
            <a:r>
              <a:rPr lang="en-US" altLang="zh-TW" dirty="0">
                <a:hlinkClick r:id="rId4"/>
              </a:rPr>
              <a:t>wangth@cs.nctu.edu.tw</a:t>
            </a:r>
            <a:endParaRPr lang="en-US" altLang="zh-TW" dirty="0"/>
          </a:p>
          <a:p>
            <a:pPr lvl="1"/>
            <a:r>
              <a:rPr lang="zh-TW" altLang="en-US" dirty="0"/>
              <a:t>林瑞男</a:t>
            </a:r>
            <a:r>
              <a:rPr lang="en-US" altLang="zh-TW" dirty="0"/>
              <a:t> </a:t>
            </a:r>
            <a:r>
              <a:rPr lang="en-US" altLang="zh-TW" dirty="0">
                <a:hlinkClick r:id="rId5"/>
              </a:rPr>
              <a:t>jnlin@cs.nctu.edu.tw</a:t>
            </a:r>
            <a:endParaRPr lang="en-US" altLang="zh-TW" dirty="0"/>
          </a:p>
          <a:p>
            <a:pPr lvl="1"/>
            <a:r>
              <a:rPr lang="zh-CN" altLang="en-US" dirty="0"/>
              <a:t>許立文</a:t>
            </a:r>
            <a:r>
              <a:rPr lang="zh-TW" altLang="en-US" dirty="0"/>
              <a:t> </a:t>
            </a:r>
            <a:r>
              <a:rPr lang="en-US" altLang="zh-TW" dirty="0">
                <a:hlinkClick r:id="rId6"/>
              </a:rPr>
              <a:t>lwhsu@cs.nctu.edu.tw</a:t>
            </a:r>
            <a:endParaRPr lang="en-US" altLang="zh-TW" dirty="0"/>
          </a:p>
          <a:p>
            <a:r>
              <a:rPr lang="en-US" altLang="zh-TW" dirty="0"/>
              <a:t>Time: </a:t>
            </a:r>
          </a:p>
          <a:p>
            <a:pPr lvl="1"/>
            <a:r>
              <a:rPr lang="en-US" altLang="zh-TW" dirty="0"/>
              <a:t>Thu. IJK (PM 6:30 ~ 9:20)</a:t>
            </a:r>
          </a:p>
          <a:p>
            <a:r>
              <a:rPr lang="en-US" altLang="zh-TW" dirty="0"/>
              <a:t>Place:</a:t>
            </a:r>
          </a:p>
          <a:p>
            <a:pPr lvl="1"/>
            <a:r>
              <a:rPr lang="en-US" altLang="zh-TW" dirty="0"/>
              <a:t>EC114</a:t>
            </a:r>
          </a:p>
          <a:p>
            <a:r>
              <a:rPr lang="en-US" altLang="zh-TW" dirty="0"/>
              <a:t>Lecture/Exam in Chinese </a:t>
            </a:r>
          </a:p>
          <a:p>
            <a:pPr lvl="1"/>
            <a:r>
              <a:rPr lang="en-US" altLang="zh-TW" dirty="0"/>
              <a:t>Not recommend for those do not speak Chinese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Discussion Forum</a:t>
            </a:r>
          </a:p>
          <a:p>
            <a:pPr lvl="1"/>
            <a:r>
              <a:rPr lang="en-US" altLang="zh-TW" dirty="0">
                <a:hlinkClick r:id="rId3"/>
              </a:rPr>
              <a:t>https://groups.google.com/forum/#!forum/nctunasa</a:t>
            </a:r>
            <a:endParaRPr lang="en-US" altLang="zh-TW" dirty="0"/>
          </a:p>
          <a:p>
            <a:pPr lvl="1"/>
            <a:r>
              <a:rPr lang="en-US" altLang="zh-TW" dirty="0"/>
              <a:t>We suggest you to join - TAs might give homework hints here</a:t>
            </a:r>
          </a:p>
          <a:p>
            <a:pPr lvl="1"/>
            <a:r>
              <a:rPr lang="en-US" altLang="zh-TW" dirty="0"/>
              <a:t>Request join and tell us your student ID</a:t>
            </a:r>
          </a:p>
          <a:p>
            <a:pPr lvl="1"/>
            <a:r>
              <a:rPr lang="en-US" altLang="zh-TW" dirty="0"/>
              <a:t>Ask </a:t>
            </a:r>
            <a:r>
              <a:rPr lang="en-US" altLang="zh-TW" dirty="0">
                <a:solidFill>
                  <a:srgbClr val="FF0000"/>
                </a:solidFill>
              </a:rPr>
              <a:t>course-related/technical questions </a:t>
            </a:r>
            <a:r>
              <a:rPr lang="en-US" altLang="zh-TW" dirty="0"/>
              <a:t>here</a:t>
            </a:r>
          </a:p>
          <a:p>
            <a:pPr lvl="1"/>
            <a:r>
              <a:rPr lang="en-US" altLang="zh-TW" dirty="0"/>
              <a:t>Everyone in the group can answer/vote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But DON’T post direct answer/configuration here!</a:t>
            </a:r>
          </a:p>
          <a:p>
            <a:pPr lvl="2"/>
            <a:r>
              <a:rPr lang="en-US" altLang="zh-TW" dirty="0"/>
              <a:t>Otherwise you will be banned.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B57CAF2-B62C-394B-B757-A82C93818F71}"/>
              </a:ext>
            </a:extLst>
          </p:cNvPr>
          <p:cNvGrpSpPr/>
          <p:nvPr/>
        </p:nvGrpSpPr>
        <p:grpSpPr>
          <a:xfrm>
            <a:off x="304800" y="4800600"/>
            <a:ext cx="3962401" cy="1875230"/>
            <a:chOff x="363311" y="4495800"/>
            <a:chExt cx="3962401" cy="187523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ADB9D571-65FB-B24C-944A-50A13A96F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5455"/>
            <a:stretch/>
          </p:blipFill>
          <p:spPr>
            <a:xfrm>
              <a:off x="363311" y="4495800"/>
              <a:ext cx="3962401" cy="187523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B5C2EE-BEDC-8849-AFF2-5153F83E051C}"/>
                </a:ext>
              </a:extLst>
            </p:cNvPr>
            <p:cNvSpPr/>
            <p:nvPr/>
          </p:nvSpPr>
          <p:spPr bwMode="auto">
            <a:xfrm>
              <a:off x="3182712" y="5532829"/>
              <a:ext cx="10668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80FE0A-C8B7-544A-A533-1791EFC44D23}"/>
              </a:ext>
            </a:extLst>
          </p:cNvPr>
          <p:cNvGrpSpPr/>
          <p:nvPr/>
        </p:nvGrpSpPr>
        <p:grpSpPr>
          <a:xfrm>
            <a:off x="4513489" y="4800600"/>
            <a:ext cx="4478111" cy="1900504"/>
            <a:chOff x="4572000" y="4495800"/>
            <a:chExt cx="4478111" cy="190050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7F4E0F6-D96A-D94A-B718-B15506A9D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4495800"/>
              <a:ext cx="4478111" cy="190050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621FFE-3847-9643-A99E-5249251C932E}"/>
                </a:ext>
              </a:extLst>
            </p:cNvPr>
            <p:cNvSpPr/>
            <p:nvPr/>
          </p:nvSpPr>
          <p:spPr bwMode="auto">
            <a:xfrm>
              <a:off x="4613299" y="5228029"/>
              <a:ext cx="4436812" cy="8382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</a:t>
            </a:r>
            <a:endParaRPr lang="en-US" altLang="zh-TW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TAs:</a:t>
            </a:r>
          </a:p>
          <a:p>
            <a:pPr lvl="1"/>
            <a:r>
              <a:rPr lang="en-US" altLang="zh-TW" dirty="0"/>
              <a:t>We might get about 4 TAs</a:t>
            </a:r>
          </a:p>
          <a:p>
            <a:pPr lvl="1"/>
            <a:r>
              <a:rPr lang="en-US" altLang="zh-TW" dirty="0"/>
              <a:t>Office hour: 3GH every week @ CSCC</a:t>
            </a:r>
          </a:p>
          <a:p>
            <a:pPr lvl="1"/>
            <a:r>
              <a:rPr lang="en-US" altLang="zh-TW" dirty="0"/>
              <a:t>Email to TAs: </a:t>
            </a:r>
            <a:r>
              <a:rPr lang="en-US" altLang="zh-TW" dirty="0">
                <a:hlinkClick r:id="rId3"/>
              </a:rPr>
              <a:t>ta@nasa.cs.nctu.edu.tw</a:t>
            </a:r>
            <a:endParaRPr lang="en-US" altLang="zh-TW" dirty="0"/>
          </a:p>
          <a:p>
            <a:pPr lvl="2"/>
            <a:r>
              <a:rPr lang="en-US" altLang="zh-TW" dirty="0"/>
              <a:t>Also received by all lecturers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Email Policy (</a:t>
            </a:r>
            <a:r>
              <a:rPr lang="en-US" altLang="zh-TW" dirty="0">
                <a:solidFill>
                  <a:srgbClr val="FF0000"/>
                </a:solidFill>
              </a:rPr>
              <a:t>IMPORTANT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Don’t send course-related/technical questions to TAs</a:t>
            </a:r>
          </a:p>
          <a:p>
            <a:pPr lvl="2"/>
            <a:r>
              <a:rPr lang="en-US" altLang="zh-TW" dirty="0"/>
              <a:t>TAs won’t answer you</a:t>
            </a:r>
          </a:p>
          <a:p>
            <a:pPr lvl="1"/>
            <a:r>
              <a:rPr lang="en-US" altLang="zh-TW" dirty="0"/>
              <a:t>Only ask TAs for personal/non-technical questions </a:t>
            </a:r>
          </a:p>
          <a:p>
            <a:pPr lvl="2"/>
            <a:r>
              <a:rPr lang="en-US" altLang="zh-TW" dirty="0"/>
              <a:t>Course registration/dropping</a:t>
            </a:r>
          </a:p>
          <a:p>
            <a:pPr lvl="2"/>
            <a:r>
              <a:rPr lang="en-US" altLang="zh-TW" dirty="0"/>
              <a:t>Grading</a:t>
            </a:r>
          </a:p>
          <a:p>
            <a:pPr lvl="2"/>
            <a:r>
              <a:rPr lang="en-US" altLang="zh-TW" dirty="0"/>
              <a:t>Office hour appointment</a:t>
            </a:r>
          </a:p>
          <a:p>
            <a:pPr lvl="2"/>
            <a:r>
              <a:rPr lang="en-US" altLang="zh-TW" dirty="0"/>
              <a:t>Demo appointment</a:t>
            </a:r>
          </a:p>
        </p:txBody>
      </p:sp>
    </p:spTree>
    <p:extLst>
      <p:ext uri="{BB962C8B-B14F-4D97-AF65-F5344CB8AC3E}">
        <p14:creationId xmlns:p14="http://schemas.microsoft.com/office/powerpoint/2010/main" val="42569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 - Registration &amp; Dropping Policy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Registration (non-NCTU students)</a:t>
            </a:r>
          </a:p>
          <a:p>
            <a:pPr lvl="1"/>
            <a:r>
              <a:rPr lang="en-US" altLang="zh-TW" dirty="0"/>
              <a:t>Send registration form to CSCC front desk if cannot find lecturers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Dropping (after midterm)</a:t>
            </a:r>
          </a:p>
          <a:p>
            <a:pPr lvl="1"/>
            <a:r>
              <a:rPr lang="en-US" altLang="zh-TW" dirty="0"/>
              <a:t>Contact CS Department Office if cannot find lecturers near the deadline</a:t>
            </a:r>
          </a:p>
          <a:p>
            <a:pPr lvl="1"/>
            <a:r>
              <a:rPr lang="en-US" altLang="zh-TW" dirty="0"/>
              <a:t>Email to </a:t>
            </a:r>
            <a:r>
              <a:rPr lang="en-US" altLang="zh-TW" dirty="0">
                <a:hlinkClick r:id="rId3"/>
              </a:rPr>
              <a:t>ta@nasa.cs.nctu.edu.tw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876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 –	 Course Overview</a:t>
            </a:r>
            <a:endParaRPr lang="zh-TW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Main topics</a:t>
            </a:r>
          </a:p>
          <a:p>
            <a:pPr lvl="1"/>
            <a:r>
              <a:rPr lang="en-US" altLang="zh-TW" dirty="0"/>
              <a:t>Networking</a:t>
            </a:r>
          </a:p>
          <a:p>
            <a:pPr lvl="2"/>
            <a:r>
              <a:rPr lang="en-US" altLang="zh-TW" dirty="0"/>
              <a:t>TCP/IP Networking Environment</a:t>
            </a:r>
          </a:p>
          <a:p>
            <a:pPr lvl="2"/>
            <a:r>
              <a:rPr lang="en-US" altLang="zh-TW" dirty="0"/>
              <a:t>NAT, DHCP, Firewall, VPN, Load Balancer, …</a:t>
            </a:r>
          </a:p>
          <a:p>
            <a:pPr lvl="1"/>
            <a:r>
              <a:rPr lang="en-US" altLang="zh-TW" dirty="0"/>
              <a:t>DNS – BIND (Berkeley Internet Name Domain)</a:t>
            </a:r>
          </a:p>
          <a:p>
            <a:pPr lvl="1"/>
            <a:r>
              <a:rPr lang="en-US" altLang="zh-TW" dirty="0"/>
              <a:t>Mail System - Postfix</a:t>
            </a:r>
          </a:p>
          <a:p>
            <a:pPr lvl="2"/>
            <a:r>
              <a:rPr lang="en-US" altLang="zh-TW" dirty="0"/>
              <a:t>SPF (Sender Policy Framework)</a:t>
            </a:r>
          </a:p>
          <a:p>
            <a:pPr lvl="2"/>
            <a:r>
              <a:rPr lang="en-US" altLang="zh-TW" dirty="0"/>
              <a:t>DKIM (Domain Keys Identified Mail)</a:t>
            </a:r>
          </a:p>
          <a:p>
            <a:pPr lvl="2"/>
            <a:r>
              <a:rPr lang="en-US" altLang="zh-TW" dirty="0"/>
              <a:t>DMARC (Domain-based Message Authentication, Reporting &amp; Conformance)</a:t>
            </a:r>
          </a:p>
          <a:p>
            <a:pPr lvl="1"/>
            <a:r>
              <a:rPr lang="en-US" altLang="zh-TW" dirty="0"/>
              <a:t>Network Management/Authentication/Authorization</a:t>
            </a:r>
          </a:p>
          <a:p>
            <a:pPr lvl="2"/>
            <a:r>
              <a:rPr lang="en-US" altLang="zh-TW" dirty="0"/>
              <a:t>LDAP, SNMP</a:t>
            </a:r>
          </a:p>
          <a:p>
            <a:pPr lvl="2"/>
            <a:r>
              <a:rPr lang="en-US" altLang="zh-TW" dirty="0"/>
              <a:t>Configuration Management (Ansible, Puppet)</a:t>
            </a:r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3652838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Textbook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Unix and Linux System Administration Handbook (5th Edition) 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Course slides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Reference book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TCP/IP Illustrated Volume 1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Postfix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DNS and BIND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SNMP, SNMPv2, SNMPv3 and RMON 1, 2</a:t>
            </a:r>
          </a:p>
        </p:txBody>
      </p:sp>
      <p:pic>
        <p:nvPicPr>
          <p:cNvPr id="5125" name="Picture 10" descr="Show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91" y="4703762"/>
            <a:ext cx="111283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3" descr="05960021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724400"/>
            <a:ext cx="10969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5" descr="05960015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03762"/>
            <a:ext cx="109696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6" descr="untitl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4710112"/>
            <a:ext cx="11128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s://images-na.ssl-images-amazon.com/images/I/61iWkQ87uTL._SX38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09" y="4703762"/>
            <a:ext cx="110578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 –	 Course Textbook and Reference</a:t>
            </a:r>
            <a:br>
              <a:rPr lang="en-US" altLang="zh-TW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Syllabus – Text book outline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231900"/>
            <a:ext cx="3810000" cy="5510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Part I. Basic Administration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1 – Where to start.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2 – Booting and Shutting Down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3 – The Filesystem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4 – Access control and </a:t>
            </a:r>
            <a:r>
              <a:rPr lang="en-US" altLang="zh-TW" sz="1800" dirty="0" err="1"/>
              <a:t>rootly</a:t>
            </a:r>
            <a:br>
              <a:rPr lang="en-US" altLang="zh-TW" sz="1800" dirty="0"/>
            </a:br>
            <a:r>
              <a:rPr lang="en-US" altLang="zh-TW" sz="1800" dirty="0"/>
              <a:t>                     powers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5 – Controlling processes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6 – User Management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7 – Storage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8 – Periodic processes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  9 – Backups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10 – Syslog and log files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11 – Software installation and</a:t>
            </a:r>
            <a:br>
              <a:rPr lang="en-US" altLang="zh-TW" sz="1800" dirty="0"/>
            </a:br>
            <a:r>
              <a:rPr lang="en-US" altLang="zh-TW" sz="1800" dirty="0"/>
              <a:t>                     management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12 – The Kernel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13 – Scripting and the Shell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14 – Configuration Management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TW" sz="18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231900"/>
            <a:ext cx="4249738" cy="5510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Part II. Networking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15 – Physical Networking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chemeClr val="hlink"/>
                </a:solidFill>
              </a:rPr>
              <a:t>Chap 16 – TCP/IP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17 – Routing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18 – DNS: Domain Name System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19 – NFS: Network File System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20 – HTTP: Hypertext Transfer Protocol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21 – SMTP: Simple Mail Transfer Protocol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22 – Directory Services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23 – Electronic Mail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24 – Web Applications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25 – Network Management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4412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Syllabus – Text book outline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231900"/>
            <a:ext cx="4675187" cy="55102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b="1" dirty="0"/>
              <a:t>Part III. Operations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26 – Continuous Integration and Delivery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27 – Security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28 – Cloud Computing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29 – Containers and Virtualization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Chap 30 – Monitoring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31 – Performance Analysis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zh-TW" sz="1800" dirty="0"/>
              <a:t>Chap 32 – Policy and Politics</a:t>
            </a:r>
          </a:p>
        </p:txBody>
      </p:sp>
    </p:spTree>
    <p:extLst>
      <p:ext uri="{BB962C8B-B14F-4D97-AF65-F5344CB8AC3E}">
        <p14:creationId xmlns:p14="http://schemas.microsoft.com/office/powerpoint/2010/main" val="410728621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2510</TotalTime>
  <Words>944</Words>
  <Application>Microsoft Macintosh PowerPoint</Application>
  <PresentationFormat>如螢幕大小 (4:3)</PresentationFormat>
  <Paragraphs>176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華康標楷體(P)</vt:lpstr>
      <vt:lpstr>華康儷中黑(P)</vt:lpstr>
      <vt:lpstr>華康儷粗黑(P)</vt:lpstr>
      <vt:lpstr>新細明體</vt:lpstr>
      <vt:lpstr>Arial</vt:lpstr>
      <vt:lpstr>Calibri</vt:lpstr>
      <vt:lpstr>Futura Md BT</vt:lpstr>
      <vt:lpstr>Times</vt:lpstr>
      <vt:lpstr>Times New Roman</vt:lpstr>
      <vt:lpstr>Wingdings</vt:lpstr>
      <vt:lpstr>Computer Center</vt:lpstr>
      <vt:lpstr>Computer Network Administration  </vt:lpstr>
      <vt:lpstr>Syllabus</vt:lpstr>
      <vt:lpstr>Syllabus</vt:lpstr>
      <vt:lpstr>Syllabus</vt:lpstr>
      <vt:lpstr>Syllabus - Registration &amp; Dropping Policy</vt:lpstr>
      <vt:lpstr>Syllabus –  Course Overview</vt:lpstr>
      <vt:lpstr>Syllabus –  Course Textbook and Reference </vt:lpstr>
      <vt:lpstr>Syllabus – Text book outline</vt:lpstr>
      <vt:lpstr>Syllabus – Text book outline (Cont.)</vt:lpstr>
      <vt:lpstr>Syllabus – Grade Policy</vt:lpstr>
      <vt:lpstr>Syllabus – Homework Outline </vt:lpstr>
      <vt:lpstr>Syllabus – Homework Outline</vt:lpstr>
      <vt:lpstr>Syllabus – Prerequisite </vt:lpstr>
      <vt:lpstr>Attitude</vt:lpstr>
      <vt:lpstr>When You Perform Any Changes…</vt:lpstr>
      <vt:lpstr>SA-NA Junction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Syllabus</dc:title>
  <dc:creator>Tse-Han Wang</dc:creator>
  <cp:lastModifiedBy>Liang-Chi Tseng</cp:lastModifiedBy>
  <cp:revision>251</cp:revision>
  <cp:lastPrinted>2020-03-01T09:19:20Z</cp:lastPrinted>
  <dcterms:created xsi:type="dcterms:W3CDTF">1601-01-01T00:00:00Z</dcterms:created>
  <dcterms:modified xsi:type="dcterms:W3CDTF">2020-03-04T23:12:09Z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