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8"/>
  </p:notesMasterIdLst>
  <p:sldIdLst>
    <p:sldId id="256" r:id="rId2"/>
    <p:sldId id="258" r:id="rId3"/>
    <p:sldId id="371" r:id="rId4"/>
    <p:sldId id="356" r:id="rId5"/>
    <p:sldId id="357" r:id="rId6"/>
    <p:sldId id="359" r:id="rId7"/>
    <p:sldId id="358" r:id="rId8"/>
    <p:sldId id="257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278" r:id="rId28"/>
    <p:sldId id="279" r:id="rId29"/>
    <p:sldId id="280" r:id="rId30"/>
    <p:sldId id="281" r:id="rId31"/>
    <p:sldId id="353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10" r:id="rId43"/>
    <p:sldId id="311" r:id="rId44"/>
    <p:sldId id="312" r:id="rId45"/>
    <p:sldId id="313" r:id="rId46"/>
    <p:sldId id="314" r:id="rId47"/>
    <p:sldId id="315" r:id="rId48"/>
    <p:sldId id="317" r:id="rId49"/>
    <p:sldId id="318" r:id="rId50"/>
    <p:sldId id="319" r:id="rId51"/>
    <p:sldId id="320" r:id="rId52"/>
    <p:sldId id="325" r:id="rId53"/>
    <p:sldId id="326" r:id="rId54"/>
    <p:sldId id="327" r:id="rId55"/>
    <p:sldId id="333" r:id="rId56"/>
    <p:sldId id="335" r:id="rId57"/>
    <p:sldId id="374" r:id="rId58"/>
    <p:sldId id="340" r:id="rId59"/>
    <p:sldId id="341" r:id="rId60"/>
    <p:sldId id="342" r:id="rId61"/>
    <p:sldId id="343" r:id="rId62"/>
    <p:sldId id="344" r:id="rId63"/>
    <p:sldId id="373" r:id="rId64"/>
    <p:sldId id="261" r:id="rId65"/>
    <p:sldId id="360" r:id="rId66"/>
    <p:sldId id="262" r:id="rId67"/>
    <p:sldId id="263" r:id="rId68"/>
    <p:sldId id="271" r:id="rId69"/>
    <p:sldId id="355" r:id="rId70"/>
    <p:sldId id="275" r:id="rId71"/>
    <p:sldId id="372" r:id="rId72"/>
    <p:sldId id="276" r:id="rId73"/>
    <p:sldId id="277" r:id="rId74"/>
    <p:sldId id="301" r:id="rId75"/>
    <p:sldId id="302" r:id="rId76"/>
    <p:sldId id="303" r:id="rId77"/>
    <p:sldId id="305" r:id="rId78"/>
    <p:sldId id="304" r:id="rId79"/>
    <p:sldId id="306" r:id="rId80"/>
    <p:sldId id="308" r:id="rId81"/>
    <p:sldId id="307" r:id="rId82"/>
    <p:sldId id="309" r:id="rId83"/>
    <p:sldId id="321" r:id="rId84"/>
    <p:sldId id="322" r:id="rId85"/>
    <p:sldId id="323" r:id="rId86"/>
    <p:sldId id="328" r:id="rId87"/>
    <p:sldId id="329" r:id="rId88"/>
    <p:sldId id="330" r:id="rId89"/>
    <p:sldId id="331" r:id="rId90"/>
    <p:sldId id="332" r:id="rId91"/>
    <p:sldId id="334" r:id="rId92"/>
    <p:sldId id="336" r:id="rId93"/>
    <p:sldId id="338" r:id="rId94"/>
    <p:sldId id="337" r:id="rId95"/>
    <p:sldId id="339" r:id="rId96"/>
    <p:sldId id="316" r:id="rId97"/>
  </p:sldIdLst>
  <p:sldSz cx="9144000" cy="6858000" type="screen4x3"/>
  <p:notesSz cx="6400800" cy="86868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BE8"/>
    <a:srgbClr val="FF9900"/>
    <a:srgbClr val="0000CC"/>
    <a:srgbClr val="FFCC66"/>
    <a:srgbClr val="FF0000"/>
    <a:srgbClr val="FF7C80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87919" autoAdjust="0"/>
  </p:normalViewPr>
  <p:slideViewPr>
    <p:cSldViewPr>
      <p:cViewPr varScale="1">
        <p:scale>
          <a:sx n="89" d="100"/>
          <a:sy n="89" d="100"/>
        </p:scale>
        <p:origin x="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1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1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238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1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0238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100"/>
            </a:lvl1pPr>
          </a:lstStyle>
          <a:p>
            <a:fld id="{CA4516BA-3DC3-49E0-B222-9A3292EF69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6780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06E45AF-93F1-4EBE-87CE-8F5FC4BD2F81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9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890346B-FBC3-4C0C-8688-D8D1B2A985E4}" type="slidenum">
              <a:rPr lang="en-US" altLang="zh-TW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021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516BA-3DC3-49E0-B222-9A3292EF6963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75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17980BD-0F59-48CF-802E-4C9FBE3D8162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3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516BA-3DC3-49E0-B222-9A3292EF6963}" type="slidenum">
              <a:rPr lang="en-US" altLang="zh-TW" smtClean="0"/>
              <a:pPr/>
              <a:t>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438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9347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833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1237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2423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7166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5106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6487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1535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11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510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5889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2460763A-26B8-4DCD-B0F4-A68028EDFEA8}" type="slidenum">
              <a:rPr lang="en-US" altLang="zh-TW" sz="1400">
                <a:solidFill>
                  <a:schemeClr val="bg1"/>
                </a:solidFill>
                <a:latin typeface="Futura Md BT" pitchFamily="34" charset="0"/>
              </a:rPr>
              <a:pPr algn="ctr" eaLnBrk="1" hangingPunct="1"/>
              <a:t>‹#›</a:t>
            </a:fld>
            <a:endParaRPr lang="en-US" altLang="zh-TW" sz="140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Network 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jnlin</a:t>
            </a:r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Link Layer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Link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Introduction of Link Layer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Purpose of the link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Send and receive IP datagram for IP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ARP request and reply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RARP request and reply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TCP/IP support various link layers, depending on the type of hardware used: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Ethernet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Teach in this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Token 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FDDI (Fiber Distributed Data Interface)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Serial 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Link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Ethernet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Features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Predominant form of local LAN technology used today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Use CSMA/CD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Carrier Sense, Multiple Access with Collision Detection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Use 48-bit MAC address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Operate at 10 Mbps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Fast Ethernet at 100 Mbps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Gigabit Ethernet at 1000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Mbps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10 Gigabit Ethernet at 10,000 Mbps (10Gbps)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Ethernet frame format is defined in RFC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894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This is the actually used format in reality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Link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Ethernet Frame Format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48-bit hardware address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For both destination and source address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16-bit type is used to specify the type of following data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0800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 IP datagram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0806  ARP,  8035  RARP</a:t>
            </a: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95675"/>
            <a:ext cx="74676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Link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Loopback Interface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Pseudo NIC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Allow client and server on the same host to communicate with each other using TCP/IP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IP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127.0.0.1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Hostname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localhost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09800"/>
            <a:ext cx="5410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Network Layer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Introduction to Network Layer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Unreliable and connectionless datagram delivery service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IP Routing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IP provides best effort service (unreliable)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IP datagram can be delivered out of order (connectionless)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Protocols using IP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TCP, UDP, ICMP, IGMP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Network Layer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IP Header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20 bytes in total length, excepts options 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71628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IP Address 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32-bit long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Network part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Identify a logical network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Host part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Identify a machine on certain network</a:t>
            </a:r>
          </a:p>
          <a:p>
            <a:pPr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IP address category</a:t>
            </a:r>
          </a:p>
        </p:txBody>
      </p:sp>
      <p:pic>
        <p:nvPicPr>
          <p:cNvPr id="29700" name="Picture 4" descr="img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73152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724400" y="14478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kumimoji="1" lang="en-US" altLang="zh-TW" sz="2000" dirty="0">
                <a:latin typeface="Times New Roman" panose="02020603050405020304" pitchFamily="18" charset="0"/>
              </a:rPr>
              <a:t>Ex: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kumimoji="1" lang="en-US" altLang="zh-TW" dirty="0">
                <a:latin typeface="Times New Roman" panose="02020603050405020304" pitchFamily="18" charset="0"/>
              </a:rPr>
              <a:t>NCTU</a:t>
            </a:r>
          </a:p>
          <a:p>
            <a:pPr lvl="2" eaLnBrk="1" hangingPunct="1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kumimoji="1" lang="en-US" altLang="zh-TW" sz="1600" dirty="0">
                <a:latin typeface="Times New Roman" panose="02020603050405020304" pitchFamily="18" charset="0"/>
              </a:rPr>
              <a:t>Class B address: 140.113.0.0</a:t>
            </a:r>
          </a:p>
          <a:p>
            <a:pPr lvl="2" eaLnBrk="1" hangingPunct="1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kumimoji="1" lang="en-US" altLang="zh-TW" sz="1600" dirty="0">
                <a:latin typeface="Times New Roman" panose="02020603050405020304" pitchFamily="18" charset="0"/>
              </a:rPr>
              <a:t>Network ID: 140.113</a:t>
            </a:r>
          </a:p>
          <a:p>
            <a:pPr lvl="2" eaLnBrk="1" hangingPunct="1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kumimoji="1" lang="en-US" altLang="zh-TW" sz="1600" dirty="0">
                <a:latin typeface="Times New Roman" panose="02020603050405020304" pitchFamily="18" charset="0"/>
              </a:rPr>
              <a:t>Number of hosts: 256*256 = 65536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endParaRPr kumimoji="1" lang="en-US" altLang="zh-TW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</a:t>
            </a:r>
            <a:r>
              <a:rPr lang="en-US" altLang="zh-TW" sz="3000"/>
              <a:t>Subnetting, CIDR, and Netmask (1)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543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Problems of Class A or B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Number of hosts is enormous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Hard to maintain and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Solution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dirty="0" err="1">
                <a:ea typeface="新細明體" panose="02020500000000000000" pitchFamily="18" charset="-120"/>
                <a:sym typeface="Wingdings" panose="05000000000000000000" pitchFamily="2" charset="2"/>
              </a:rPr>
              <a:t>Subnetting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Problems of Class C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255*255*255 number of Class C network make the size of Internet routes huge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Solution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dirty="0">
                <a:ea typeface="新細明體" panose="02020500000000000000" pitchFamily="18" charset="-120"/>
              </a:rPr>
              <a:t>Classless Inter-Domain Routing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TCP/IP and the Internet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248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In 1969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ARPA funded and created the </a:t>
            </a:r>
            <a:r>
              <a:rPr lang="en-US" altLang="zh-TW" sz="1800" dirty="0">
                <a:latin typeface="Times" charset="0"/>
                <a:ea typeface="新細明體" pitchFamily="18" charset="-120"/>
              </a:rPr>
              <a:t>“</a:t>
            </a:r>
            <a:r>
              <a:rPr lang="en-US" altLang="zh-TW" sz="1800" dirty="0">
                <a:ea typeface="新細明體" pitchFamily="18" charset="-120"/>
              </a:rPr>
              <a:t>ARPANET</a:t>
            </a:r>
            <a:r>
              <a:rPr lang="en-US" altLang="zh-TW" sz="1800" dirty="0">
                <a:latin typeface="Times" charset="0"/>
                <a:ea typeface="新細明體" pitchFamily="18" charset="-120"/>
              </a:rPr>
              <a:t>”</a:t>
            </a:r>
            <a:r>
              <a:rPr lang="en-US" altLang="zh-TW" sz="1800" dirty="0">
                <a:ea typeface="新細明體" pitchFamily="18" charset="-120"/>
              </a:rPr>
              <a:t> network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TW" altLang="en-US" sz="1600" dirty="0"/>
              <a:t>高等研究計劃署 </a:t>
            </a:r>
            <a:r>
              <a:rPr lang="en-US" altLang="zh-TW" sz="1600" dirty="0"/>
              <a:t>(Advanced Research Project Agency)</a:t>
            </a:r>
            <a:endParaRPr lang="en-US" altLang="zh-TW" sz="1600" dirty="0">
              <a:ea typeface="新細明體" pitchFamily="18" charset="-12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NCP – Network Control Protocol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sz="1500" dirty="0">
                <a:ea typeface="新細明體" pitchFamily="18" charset="-120"/>
              </a:rPr>
              <a:t>Allow an exchange of information between separated computers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In 1973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How to connect ARPANET with SATNET and ALOHANET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TCP/IP begun to be developed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In 1983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/>
              <a:t>TCP/IP protocols replaced NCP as the ARPANET’s principal protocol</a:t>
            </a:r>
            <a:endParaRPr lang="en-US" altLang="zh-TW" sz="18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ARPANET </a:t>
            </a:r>
            <a:r>
              <a:rPr lang="en-US" altLang="zh-TW" sz="1800" dirty="0">
                <a:ea typeface="新細明體" pitchFamily="18" charset="-120"/>
                <a:sym typeface="Wingdings" pitchFamily="2" charset="2"/>
              </a:rPr>
              <a:t> MILNET + ARPANET = Internet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In 1985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The NSF created the NSFNET to connect to Internet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In 1990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ARPANET passed out of existence, and in 1995, the NSFNET became the primary Internet backbone network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89814" y="6116883"/>
            <a:ext cx="37578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>
                <a:latin typeface="Times" panose="02020603050405020304" pitchFamily="18" charset="0"/>
              </a:rPr>
              <a:t>ARPA: Advanced Research Project Agency</a:t>
            </a:r>
          </a:p>
          <a:p>
            <a:r>
              <a:rPr lang="en-US" altLang="zh-TW" sz="1600" dirty="0">
                <a:latin typeface="Times" panose="02020603050405020304" pitchFamily="18" charset="0"/>
              </a:rPr>
              <a:t>NSF: National Science Foundation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</a:t>
            </a:r>
            <a:r>
              <a:rPr lang="en-US" altLang="zh-TW" sz="3000"/>
              <a:t>Subnetting, CIDR, and Netmask 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Subnetting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Borrow some bits from host ID to extend network ID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Ex: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Class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 address : 140.113.0.0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= 256 Class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C-like IP addresses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in N.N.N.H </a:t>
            </a:r>
            <a:r>
              <a:rPr lang="en-US" altLang="zh-TW" dirty="0" err="1">
                <a:ea typeface="新細明體" panose="02020500000000000000" pitchFamily="18" charset="-120"/>
              </a:rPr>
              <a:t>subnetting</a:t>
            </a:r>
            <a:r>
              <a:rPr lang="en-US" altLang="zh-TW" dirty="0">
                <a:ea typeface="新細明體" panose="02020500000000000000" pitchFamily="18" charset="-120"/>
              </a:rPr>
              <a:t> method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140.113.209.0 subnet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Benefits of </a:t>
            </a:r>
            <a:r>
              <a:rPr lang="en-US" altLang="zh-TW" dirty="0" err="1">
                <a:ea typeface="新細明體" panose="02020500000000000000" pitchFamily="18" charset="-120"/>
              </a:rPr>
              <a:t>subnetting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Reduce the routing table size of Internet’s routers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Ex: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All external routers have only one entry for 140.113 Class B network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</a:t>
            </a:r>
            <a:r>
              <a:rPr lang="en-US" altLang="zh-TW" sz="3000"/>
              <a:t>Subnetting, CIDR, and Netmask (3)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Netmask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Specify how many bits of network-ID are used for network-ID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Continuous 1 bits form the network part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Ex: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255.255.255.0 in NCTU-CS example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256 hosts available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255.255.255.248 in ADSL example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Only 8 hosts available</a:t>
            </a:r>
          </a:p>
          <a:p>
            <a:pPr lvl="1" eaLnBrk="1" hangingPunct="1"/>
            <a:r>
              <a:rPr lang="en-US" altLang="zh-TW" dirty="0"/>
              <a:t>Shorthand notation</a:t>
            </a:r>
          </a:p>
          <a:p>
            <a:pPr lvl="2" eaLnBrk="1" hangingPunct="1"/>
            <a:r>
              <a:rPr lang="en-US" altLang="zh-TW" dirty="0"/>
              <a:t>Address/prefix-length</a:t>
            </a:r>
          </a:p>
          <a:p>
            <a:pPr lvl="3" eaLnBrk="1" hangingPunct="1"/>
            <a:r>
              <a:rPr lang="en-US" altLang="zh-TW" dirty="0"/>
              <a:t>Ex: 140.113.209.8/24</a:t>
            </a:r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</a:t>
            </a:r>
            <a:r>
              <a:rPr lang="en-US" altLang="zh-TW" sz="3000"/>
              <a:t>Subnetting, CIDR, and Netmask (4)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How to determine your network ID?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Bitwise-AND IP and netmask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  <a:p>
            <a:pPr lvl="2" eaLnBrk="1" hangingPunct="1"/>
            <a:r>
              <a:rPr lang="en-US" altLang="zh-TW" b="1">
                <a:ea typeface="新細明體" panose="02020500000000000000" pitchFamily="18" charset="-120"/>
              </a:rPr>
              <a:t>140.113.214.37 &amp; 255.255.255.0 </a:t>
            </a:r>
            <a:r>
              <a:rPr lang="en-US" altLang="zh-TW" b="1">
                <a:ea typeface="新細明體" panose="02020500000000000000" pitchFamily="18" charset="-120"/>
                <a:sym typeface="Wingdings" panose="05000000000000000000" pitchFamily="2" charset="2"/>
              </a:rPr>
              <a:t> 140.113.214.0</a:t>
            </a:r>
          </a:p>
          <a:p>
            <a:pPr lvl="2" eaLnBrk="1" hangingPunct="1"/>
            <a:r>
              <a:rPr lang="en-US" altLang="zh-TW" b="1">
                <a:ea typeface="新細明體" panose="02020500000000000000" pitchFamily="18" charset="-120"/>
                <a:sym typeface="Wingdings" panose="05000000000000000000" pitchFamily="2" charset="2"/>
              </a:rPr>
              <a:t>140.113.209.37 &amp; 255.255.255.0  140.113.209.0</a:t>
            </a:r>
          </a:p>
          <a:p>
            <a:pPr lvl="2" eaLnBrk="1" hangingPunct="1"/>
            <a:endParaRPr lang="en-US" altLang="zh-TW" b="1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zh-TW" b="1">
                <a:ea typeface="新細明體" panose="02020500000000000000" pitchFamily="18" charset="-120"/>
                <a:sym typeface="Wingdings" panose="05000000000000000000" pitchFamily="2" charset="2"/>
              </a:rPr>
              <a:t>140.113.214.37 &amp; 255.255.0.0  140.113.0.0</a:t>
            </a:r>
          </a:p>
          <a:p>
            <a:pPr lvl="2" eaLnBrk="1" hangingPunct="1"/>
            <a:r>
              <a:rPr lang="en-US" altLang="zh-TW" b="1">
                <a:ea typeface="新細明體" panose="02020500000000000000" pitchFamily="18" charset="-120"/>
                <a:sym typeface="Wingdings" panose="05000000000000000000" pitchFamily="2" charset="2"/>
              </a:rPr>
              <a:t>140.113.209.37 &amp; 255.255.0.0  140.113.0.0</a:t>
            </a:r>
          </a:p>
          <a:p>
            <a:pPr lvl="2" eaLnBrk="1" hangingPunct="1"/>
            <a:endParaRPr lang="en-US" altLang="zh-TW" b="1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zh-TW" b="1">
                <a:ea typeface="新細明體" panose="02020500000000000000" pitchFamily="18" charset="-120"/>
                <a:sym typeface="Wingdings" panose="05000000000000000000" pitchFamily="2" charset="2"/>
              </a:rPr>
              <a:t>211.23.188.78 &amp; 255.255.255.248  211.23.188.72</a:t>
            </a:r>
          </a:p>
          <a:p>
            <a:pPr lvl="3" eaLnBrk="1" hangingPunct="1"/>
            <a:r>
              <a:rPr lang="en-US" altLang="zh-TW" b="1">
                <a:ea typeface="新細明體" panose="02020500000000000000" pitchFamily="18" charset="-120"/>
                <a:sym typeface="Wingdings" panose="05000000000000000000" pitchFamily="2" charset="2"/>
              </a:rPr>
              <a:t>78 = 01001110</a:t>
            </a:r>
          </a:p>
          <a:p>
            <a:pPr lvl="3" eaLnBrk="1" hangingPunct="1"/>
            <a:r>
              <a:rPr lang="en-US" altLang="zh-TW" b="1">
                <a:ea typeface="新細明體" panose="02020500000000000000" pitchFamily="18" charset="-120"/>
                <a:sym typeface="Wingdings" panose="05000000000000000000" pitchFamily="2" charset="2"/>
              </a:rPr>
              <a:t>78 &amp; 248= 01001110 &amp; 11111000 =72</a:t>
            </a:r>
            <a:endParaRPr lang="en-US" altLang="zh-TW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</a:t>
            </a:r>
            <a:r>
              <a:rPr lang="en-US" altLang="zh-TW" sz="3000"/>
              <a:t>Subnetting, CIDR, and Netmask (5)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 a subnet, not all IP are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The first one IP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 network 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The last one IP  broadcast address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Ex: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762000" y="3651250"/>
            <a:ext cx="8153400" cy="1758950"/>
            <a:chOff x="480" y="2300"/>
            <a:chExt cx="5136" cy="1108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480" y="2300"/>
              <a:ext cx="2640" cy="110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18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1" lang="en-US" altLang="zh-TW">
                  <a:sym typeface="Wingdings" panose="05000000000000000000" pitchFamily="2" charset="2"/>
                </a:rPr>
                <a:t>Netmask 255.255.255.0</a:t>
              </a:r>
            </a:p>
            <a:p>
              <a:r>
                <a:rPr kumimoji="1" lang="en-US" altLang="zh-TW">
                  <a:sym typeface="Wingdings" panose="05000000000000000000" pitchFamily="2" charset="2"/>
                </a:rPr>
                <a:t>140.113.209.32/24</a:t>
              </a:r>
            </a:p>
            <a:p>
              <a:endParaRPr kumimoji="1" lang="en-US" altLang="zh-TW">
                <a:sym typeface="Wingdings" panose="05000000000000000000" pitchFamily="2" charset="2"/>
              </a:endParaRPr>
            </a:p>
            <a:p>
              <a:r>
                <a:rPr kumimoji="1" lang="en-US" altLang="zh-TW"/>
                <a:t>140.113.209.0	</a:t>
              </a:r>
              <a:r>
                <a:rPr kumimoji="1" lang="en-US" altLang="zh-TW">
                  <a:sym typeface="Wingdings" panose="05000000000000000000" pitchFamily="2" charset="2"/>
                </a:rPr>
                <a:t> network ID</a:t>
              </a:r>
            </a:p>
            <a:p>
              <a:r>
                <a:rPr kumimoji="1" lang="en-US" altLang="zh-TW">
                  <a:sym typeface="Wingdings" panose="05000000000000000000" pitchFamily="2" charset="2"/>
                </a:rPr>
                <a:t>140.113.209.255	 broadcast address</a:t>
              </a:r>
            </a:p>
            <a:p>
              <a:r>
                <a:rPr kumimoji="1" lang="en-US" altLang="zh-TW">
                  <a:sym typeface="Wingdings" panose="05000000000000000000" pitchFamily="2" charset="2"/>
                </a:rPr>
                <a:t>1 ~ 254, total 254 IPs are usable</a:t>
              </a: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3120" y="2300"/>
              <a:ext cx="2496" cy="110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18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1" lang="en-US" altLang="zh-TW"/>
                <a:t>Netmask 255.255.255.252</a:t>
              </a:r>
            </a:p>
            <a:p>
              <a:r>
                <a:rPr kumimoji="1" lang="en-US" altLang="zh-TW"/>
                <a:t>211.23.188.78/29</a:t>
              </a:r>
            </a:p>
            <a:p>
              <a:endParaRPr kumimoji="1" lang="en-US" altLang="zh-TW"/>
            </a:p>
            <a:p>
              <a:r>
                <a:rPr kumimoji="1" lang="en-US" altLang="zh-TW"/>
                <a:t>211.23.188.72 </a:t>
              </a:r>
              <a:r>
                <a:rPr kumimoji="1" lang="en-US" altLang="zh-TW">
                  <a:sym typeface="Wingdings" panose="05000000000000000000" pitchFamily="2" charset="2"/>
                </a:rPr>
                <a:t> network ID</a:t>
              </a:r>
            </a:p>
            <a:p>
              <a:r>
                <a:rPr kumimoji="1" lang="en-US" altLang="zh-TW"/>
                <a:t>211.23.188.79 </a:t>
              </a:r>
              <a:r>
                <a:rPr kumimoji="1" lang="en-US" altLang="zh-TW">
                  <a:sym typeface="Wingdings" panose="05000000000000000000" pitchFamily="2" charset="2"/>
                </a:rPr>
                <a:t> broadcast address</a:t>
              </a:r>
            </a:p>
            <a:p>
              <a:r>
                <a:rPr kumimoji="1" lang="en-US" altLang="zh-TW"/>
                <a:t>73 ~ 78, total 6 IPs are usable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</a:t>
            </a:r>
            <a:r>
              <a:rPr lang="en-US" altLang="zh-TW" sz="3000"/>
              <a:t>Subnetting, CIDR, and Netmask (6)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smallest </a:t>
            </a:r>
            <a:r>
              <a:rPr lang="en-US" altLang="zh-TW" dirty="0" err="1">
                <a:ea typeface="新細明體" panose="02020500000000000000" pitchFamily="18" charset="-120"/>
              </a:rPr>
              <a:t>subnetting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Network portion : 30 bits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Host portion : 2 bits</a:t>
            </a:r>
          </a:p>
          <a:p>
            <a:pPr lvl="1" eaLnBrk="1" hangingPunct="1"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 4 hosts, but only 2 IPs are available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ipcalc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/ports/net-</a:t>
            </a:r>
            <a:r>
              <a:rPr lang="en-US" altLang="zh-TW" dirty="0" err="1">
                <a:ea typeface="新細明體" panose="02020500000000000000" pitchFamily="18" charset="-120"/>
              </a:rPr>
              <a:t>mgmt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ipcalc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 err="1">
                <a:ea typeface="新細明體" panose="02020500000000000000" pitchFamily="18" charset="-120"/>
              </a:rPr>
              <a:t>pkg</a:t>
            </a:r>
            <a:r>
              <a:rPr lang="en-US" altLang="zh-TW" dirty="0">
                <a:ea typeface="新細明體" panose="02020500000000000000" pitchFamily="18" charset="-120"/>
              </a:rPr>
              <a:t> install </a:t>
            </a:r>
            <a:r>
              <a:rPr lang="en-US" altLang="zh-TW" dirty="0" err="1">
                <a:ea typeface="新細明體" panose="02020500000000000000" pitchFamily="18" charset="-120"/>
              </a:rPr>
              <a:t>ipcalc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4" r="32813" b="9030"/>
          <a:stretch>
            <a:fillRect/>
          </a:stretch>
        </p:blipFill>
        <p:spPr bwMode="auto">
          <a:xfrm>
            <a:off x="876300" y="4343400"/>
            <a:ext cx="80010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</a:t>
            </a:r>
            <a:r>
              <a:rPr lang="en-US" altLang="zh-TW" sz="3000"/>
              <a:t>Subnetting, CIDR, and Netmask (7)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Network configuration for various lengths of netmask</a:t>
            </a:r>
          </a:p>
        </p:txBody>
      </p:sp>
      <p:pic>
        <p:nvPicPr>
          <p:cNvPr id="36868" name="Picture 4" descr="img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r="6000" b="20580"/>
          <a:stretch>
            <a:fillRect/>
          </a:stretch>
        </p:blipFill>
        <p:spPr bwMode="auto">
          <a:xfrm>
            <a:off x="1295400" y="2057400"/>
            <a:ext cx="70866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</a:t>
            </a:r>
            <a:r>
              <a:rPr lang="en-US" altLang="zh-TW" sz="3000"/>
              <a:t>Subnetting, CIDR, and Netmask (8)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CIDR (Classless Inter-Domain Routing)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Use address mask instead of old address classes to determine the destination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CIDR requires modifications to routers and routing protocols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Need to transmit both destination address and mask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Ex: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We can merge two Class C network: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203.19.68.0/24, 203.19.69.0/24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 203.19.68.0/23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Benefit of CIDR	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We can allocate continuous Class C network to organization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Reflect physical network topology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Reduce the size of routing table</a:t>
            </a:r>
            <a:endParaRPr lang="en-US" altLang="zh-TW" sz="1000" dirty="0"/>
          </a:p>
          <a:p>
            <a:pPr eaLnBrk="1" hangingPunct="1">
              <a:lnSpc>
                <a:spcPct val="90000"/>
              </a:lnSpc>
            </a:pPr>
            <a:endParaRPr lang="en-US" altLang="zh-TW" sz="32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IP Routing (1)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Difference between Host and Router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Router forwards datagram from one of its interface to another, while host does not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Almost every Unix system can be configured to act as a router or both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net.inet.ip.forwarding=1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Router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IP layer has a routing table, which is used to store the information for forwarding datagram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When router receiving a datagram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If Dst. IP = my IP, demultiplex to other protocol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Other, forward the IP based on routing table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IP Routing (2)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Routing table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Destination 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IP address of next-hop router or IP address of a directly connected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Flags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Next interface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IP routing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Done on a hop-by-hop basis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It assumes that the next-hop router is closer to the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Steps: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Search routing table for complete matched IP address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Send to next-hop router or to the directly connected NIC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Search routing table for matched network ID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Send to next-hop router or to the directly connected NIC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Search routing table for default route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Send to this default next-hop router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host or network unreachable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IP Routing (3)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Ex1: routing in the same network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bsdi: 	140.252.13.35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sun:  	140.252.13.33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7543800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371600" y="6096000"/>
            <a:ext cx="7508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" panose="02020603050405020304" pitchFamily="18" charset="0"/>
              </a:rPr>
              <a:t>Ex Routing table:</a:t>
            </a:r>
          </a:p>
          <a:p>
            <a:r>
              <a:rPr lang="en-US" altLang="zh-TW">
                <a:latin typeface="Times" panose="02020603050405020304" pitchFamily="18" charset="0"/>
              </a:rPr>
              <a:t>	140.252.13.33	00:d0:59:83:d9:16		UHLW	fxp1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Introduction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sz="2600" dirty="0">
                <a:ea typeface="新細明體" pitchFamily="18" charset="-120"/>
              </a:rPr>
              <a:t>	</a:t>
            </a:r>
            <a:r>
              <a:rPr lang="en-US" altLang="zh-TW" sz="26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2600" dirty="0">
                <a:ea typeface="新細明體" pitchFamily="18" charset="-120"/>
              </a:rPr>
              <a:t> APRANET </a:t>
            </a:r>
            <a:endParaRPr lang="zh-TW" altLang="en-US" sz="2600" dirty="0"/>
          </a:p>
        </p:txBody>
      </p:sp>
      <p:grpSp>
        <p:nvGrpSpPr>
          <p:cNvPr id="3" name="群組 2"/>
          <p:cNvGrpSpPr/>
          <p:nvPr/>
        </p:nvGrpSpPr>
        <p:grpSpPr>
          <a:xfrm>
            <a:off x="4646717" y="183542"/>
            <a:ext cx="4152419" cy="2439616"/>
            <a:chOff x="617100" y="1250251"/>
            <a:chExt cx="4152419" cy="243961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293647"/>
              <a:ext cx="3306354" cy="2336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617100" y="1250251"/>
              <a:ext cx="2425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+mn-lt"/>
                </a:rPr>
                <a:t>Stanford Research Institute</a:t>
              </a:r>
              <a:endParaRPr lang="zh-TW" altLang="en-US" sz="1600" dirty="0">
                <a:latin typeface="+mn-lt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90600" y="3351313"/>
              <a:ext cx="1678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+mn-lt"/>
                </a:rPr>
                <a:t>UC Santa Barbara</a:t>
              </a:r>
              <a:endParaRPr lang="zh-TW" altLang="en-US" sz="1600" dirty="0">
                <a:latin typeface="+mn-lt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042764" y="1250251"/>
              <a:ext cx="1726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+mn-lt"/>
                </a:rPr>
                <a:t>University of Utah</a:t>
              </a:r>
              <a:endParaRPr lang="zh-TW" altLang="en-US" sz="1600" dirty="0">
                <a:latin typeface="+mn-lt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263521" y="3351313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+mn-lt"/>
                </a:rPr>
                <a:t>UCLA</a:t>
              </a:r>
              <a:endParaRPr lang="zh-TW" altLang="en-US" sz="1600" dirty="0">
                <a:latin typeface="+mn-lt"/>
              </a:endParaRPr>
            </a:p>
          </p:txBody>
        </p:sp>
      </p:grpSp>
      <p:pic>
        <p:nvPicPr>
          <p:cNvPr id="11" name="Picture 2" descr="http://blog.dreamhardware.com/wp-content/uploads/2014/09/Arpanet.geographic_map_September_19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57" y="2871215"/>
            <a:ext cx="5979486" cy="391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64770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IP Routing (4)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Ex2: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routing across multi-network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ARP and RARP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Something between</a:t>
            </a:r>
          </a:p>
          <a:p>
            <a:pPr eaLnBrk="1" hangingPunct="1"/>
            <a:r>
              <a:rPr lang="en-US" altLang="zh-TW"/>
              <a:t>MAC (link layer)</a:t>
            </a:r>
          </a:p>
          <a:p>
            <a:pPr eaLnBrk="1" hangingPunct="1"/>
            <a:r>
              <a:rPr lang="en-US" altLang="zh-TW"/>
              <a:t>And</a:t>
            </a:r>
          </a:p>
          <a:p>
            <a:pPr eaLnBrk="1" hangingPunct="1"/>
            <a:r>
              <a:rPr lang="en-US" altLang="zh-TW"/>
              <a:t>IP (network layer)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ARP and RARP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500" dirty="0">
                <a:ea typeface="新細明體" panose="02020500000000000000" pitchFamily="18" charset="-120"/>
              </a:rPr>
              <a:t>ARP	</a:t>
            </a:r>
            <a:r>
              <a:rPr lang="en-US" altLang="zh-TW" sz="2500" dirty="0">
                <a:latin typeface="Verdana" panose="020B060403050404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500" dirty="0">
                <a:ea typeface="新細明體" panose="02020500000000000000" pitchFamily="18" charset="-120"/>
              </a:rPr>
              <a:t> Address Resolution Protocol and </a:t>
            </a:r>
            <a:br>
              <a:rPr lang="en-US" altLang="zh-TW" sz="2500" dirty="0">
                <a:ea typeface="新細明體" panose="02020500000000000000" pitchFamily="18" charset="-120"/>
              </a:rPr>
            </a:br>
            <a:r>
              <a:rPr lang="en-US" altLang="zh-TW" sz="2500" dirty="0">
                <a:ea typeface="新細明體" panose="02020500000000000000" pitchFamily="18" charset="-120"/>
              </a:rPr>
              <a:t>RARP	</a:t>
            </a:r>
            <a:r>
              <a:rPr lang="en-US" altLang="zh-TW" sz="2500" dirty="0">
                <a:latin typeface="Verdana" panose="020B060403050404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500" dirty="0">
                <a:ea typeface="新細明體" panose="02020500000000000000" pitchFamily="18" charset="-120"/>
              </a:rPr>
              <a:t> Reverse ARP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Mapping between IP and Ethernet address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When an Ethernet frame is sent on LAN from one host to another,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It is the 48-bit Ethernet address that determines for which interface the frame is destined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67000"/>
            <a:ext cx="2657475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ARP and RARP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ARP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000">
                <a:solidFill>
                  <a:schemeClr val="tx2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Example</a:t>
            </a:r>
          </a:p>
          <a:p>
            <a:pPr lvl="1" eaLnBrk="1" hangingPunct="1">
              <a:buFontTx/>
              <a:buNone/>
            </a:pPr>
            <a:r>
              <a:rPr lang="en-US" altLang="zh-TW" sz="1800">
                <a:solidFill>
                  <a:schemeClr val="tx2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% ftp bsd1</a:t>
            </a:r>
          </a:p>
          <a:p>
            <a:pPr lvl="1" eaLnBrk="1" hangingPunct="1">
              <a:buFontTx/>
              <a:buNone/>
            </a:pPr>
            <a:r>
              <a:rPr lang="en-US" altLang="zh-TW" sz="1800">
                <a:solidFill>
                  <a:schemeClr val="tx2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(4) next-hop or direct host</a:t>
            </a:r>
          </a:p>
          <a:p>
            <a:pPr lvl="1" eaLnBrk="1" hangingPunct="1">
              <a:buFontTx/>
              <a:buNone/>
            </a:pPr>
            <a:r>
              <a:rPr lang="en-US" altLang="zh-TW" sz="1800">
                <a:solidFill>
                  <a:schemeClr val="tx2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(5) Search ARP cache</a:t>
            </a:r>
          </a:p>
          <a:p>
            <a:pPr lvl="1" eaLnBrk="1" hangingPunct="1">
              <a:buFontTx/>
              <a:buNone/>
            </a:pPr>
            <a:r>
              <a:rPr lang="en-US" altLang="zh-TW" sz="1800">
                <a:solidFill>
                  <a:schemeClr val="tx2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(6) Broadcast ARP request</a:t>
            </a:r>
          </a:p>
          <a:p>
            <a:pPr lvl="1" eaLnBrk="1" hangingPunct="1">
              <a:buFontTx/>
              <a:buNone/>
            </a:pPr>
            <a:r>
              <a:rPr lang="en-US" altLang="zh-TW" sz="1800">
                <a:solidFill>
                  <a:schemeClr val="tx2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(7) bsd1 response ARP reply</a:t>
            </a:r>
          </a:p>
          <a:p>
            <a:pPr lvl="1" eaLnBrk="1" hangingPunct="1">
              <a:buFontTx/>
              <a:buNone/>
            </a:pPr>
            <a:r>
              <a:rPr lang="en-US" altLang="zh-TW" sz="1800">
                <a:solidFill>
                  <a:schemeClr val="tx2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(9) Send original IP datagram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44450"/>
            <a:ext cx="5730875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ARP and RARP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ARP Cache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Maintain recent ARP results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come from both ARP request and reply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expiration time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Complete entry = 20 minutes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Incomplete entry = 3 minutes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ea typeface="新細明體" panose="02020500000000000000" pitchFamily="18" charset="-120"/>
              </a:rPr>
              <a:t>arp</a:t>
            </a:r>
            <a:r>
              <a:rPr lang="en-US" altLang="zh-TW" dirty="0">
                <a:ea typeface="新細明體" panose="02020500000000000000" pitchFamily="18" charset="-120"/>
              </a:rPr>
              <a:t> command to see the cache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Ex: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arp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dirty="0">
                <a:ea typeface="新細明體" panose="02020500000000000000" pitchFamily="18" charset="-120"/>
              </a:rPr>
              <a:t>a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arp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dirty="0">
                <a:ea typeface="新細明體" panose="02020500000000000000" pitchFamily="18" charset="-120"/>
              </a:rPr>
              <a:t>da 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arp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dirty="0">
                <a:ea typeface="新細明體" panose="02020500000000000000" pitchFamily="18" charset="-120"/>
              </a:rPr>
              <a:t>S 140.113.235.132 </a:t>
            </a:r>
            <a:r>
              <a:rPr lang="en-US" altLang="zh-TW" dirty="0"/>
              <a:t>00:0e:a6:94:24:6e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066800" y="5181600"/>
            <a:ext cx="7219950" cy="11906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 dirty="0" err="1">
                <a:solidFill>
                  <a:schemeClr val="bg1"/>
                </a:solidFill>
              </a:rPr>
              <a:t>csduty</a:t>
            </a:r>
            <a:r>
              <a:rPr lang="en-US" altLang="zh-TW" b="1" dirty="0">
                <a:solidFill>
                  <a:schemeClr val="bg1"/>
                </a:solidFill>
              </a:rPr>
              <a:t> /home/</a:t>
            </a:r>
            <a:r>
              <a:rPr lang="en-US" altLang="zh-TW" b="1" dirty="0" err="1">
                <a:solidFill>
                  <a:schemeClr val="bg1"/>
                </a:solidFill>
              </a:rPr>
              <a:t>chwong</a:t>
            </a:r>
            <a:r>
              <a:rPr lang="en-US" altLang="zh-TW" b="1" dirty="0">
                <a:solidFill>
                  <a:schemeClr val="bg1"/>
                </a:solidFill>
              </a:rPr>
              <a:t>] -</a:t>
            </a:r>
            <a:r>
              <a:rPr lang="en-US" altLang="zh-TW" b="1" dirty="0" err="1">
                <a:solidFill>
                  <a:schemeClr val="bg1"/>
                </a:solidFill>
              </a:rPr>
              <a:t>chwong</a:t>
            </a:r>
            <a:r>
              <a:rPr lang="en-US" altLang="zh-TW" b="1" dirty="0">
                <a:solidFill>
                  <a:schemeClr val="bg1"/>
                </a:solidFill>
              </a:rPr>
              <a:t>- </a:t>
            </a:r>
            <a:r>
              <a:rPr lang="en-US" altLang="zh-TW" b="1" dirty="0" err="1">
                <a:solidFill>
                  <a:schemeClr val="bg1"/>
                </a:solidFill>
              </a:rPr>
              <a:t>arp</a:t>
            </a:r>
            <a:r>
              <a:rPr lang="en-US" altLang="zh-TW" b="1" dirty="0">
                <a:solidFill>
                  <a:schemeClr val="bg1"/>
                </a:solidFill>
              </a:rPr>
              <a:t> -a</a:t>
            </a:r>
          </a:p>
          <a:p>
            <a:r>
              <a:rPr lang="en-US" altLang="zh-TW" b="1" dirty="0" err="1">
                <a:solidFill>
                  <a:schemeClr val="bg1"/>
                </a:solidFill>
              </a:rPr>
              <a:t>cshome</a:t>
            </a:r>
            <a:r>
              <a:rPr lang="en-US" altLang="zh-TW" b="1" dirty="0">
                <a:solidFill>
                  <a:schemeClr val="bg1"/>
                </a:solidFill>
              </a:rPr>
              <a:t> (140.113.235.101) at 00:0b:cd:9e:74:61 on em0 [</a:t>
            </a:r>
            <a:r>
              <a:rPr lang="en-US" altLang="zh-TW" b="1" dirty="0" err="1">
                <a:solidFill>
                  <a:schemeClr val="bg1"/>
                </a:solidFill>
              </a:rPr>
              <a:t>ethernet</a:t>
            </a:r>
            <a:r>
              <a:rPr lang="en-US" altLang="zh-TW" b="1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bsd1 (140.113.235.131) at 00:11:09:a0:04:74 on em0 [</a:t>
            </a:r>
            <a:r>
              <a:rPr lang="en-US" altLang="zh-TW" b="1" dirty="0" err="1">
                <a:solidFill>
                  <a:schemeClr val="bg1"/>
                </a:solidFill>
              </a:rPr>
              <a:t>ethernet</a:t>
            </a:r>
            <a:r>
              <a:rPr lang="en-US" altLang="zh-TW" b="1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? (140.113.235.160) at (incomplete) on em0 [</a:t>
            </a:r>
            <a:r>
              <a:rPr lang="en-US" altLang="zh-TW" b="1" dirty="0" err="1">
                <a:solidFill>
                  <a:schemeClr val="bg1"/>
                </a:solidFill>
              </a:rPr>
              <a:t>ethernet</a:t>
            </a:r>
            <a:r>
              <a:rPr lang="en-US" altLang="zh-TW" b="1" dirty="0">
                <a:solidFill>
                  <a:schemeClr val="bg1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ARP and RARP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ARP/RARP Packet Format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76600"/>
            <a:ext cx="7696200" cy="3124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Ethernet destination addr: all 1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(broadcast)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Known value for IP &lt;-&gt; Ethernet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Frame type: 0x0806 for ARP, 0x8035 for RARP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Hardware type: type of hardware address	(1 for Ethernet)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Protocol type: type of upper layer address (0x0800 for IP)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Hard size: size in bytes of hardware address (6 for Ethernet)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Protocol size: size in bytes of upper layer address (4 for IP)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Op: 1, 2, 3, 4 for ARP request, reply, RARP request, reply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756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ARP and RARP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Use tcpdump to see ARP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Host 140.113.17.212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 140.113.17.215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Clear ARP cache of 140.113.17.212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% </a:t>
            </a:r>
            <a:r>
              <a:rPr lang="en-US" altLang="zh-TW" sz="1600" dirty="0" err="1">
                <a:ea typeface="新細明體" panose="02020500000000000000" pitchFamily="18" charset="-120"/>
              </a:rPr>
              <a:t>sudo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 err="1">
                <a:ea typeface="新細明體" panose="02020500000000000000" pitchFamily="18" charset="-120"/>
              </a:rPr>
              <a:t>arp</a:t>
            </a:r>
            <a:r>
              <a:rPr lang="en-US" altLang="zh-TW" sz="1600" dirty="0">
                <a:ea typeface="新細明體" panose="02020500000000000000" pitchFamily="18" charset="-120"/>
              </a:rPr>
              <a:t> -d 140.113.17.215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Run </a:t>
            </a:r>
            <a:r>
              <a:rPr lang="en-US" altLang="zh-TW" sz="1800" dirty="0" err="1">
                <a:ea typeface="新細明體" panose="02020500000000000000" pitchFamily="18" charset="-120"/>
              </a:rPr>
              <a:t>tcpdump</a:t>
            </a:r>
            <a:r>
              <a:rPr lang="en-US" altLang="zh-TW" sz="1800" dirty="0">
                <a:ea typeface="新細明體" panose="02020500000000000000" pitchFamily="18" charset="-120"/>
              </a:rPr>
              <a:t> on 140.113.17.215	(</a:t>
            </a:r>
            <a:r>
              <a:rPr lang="en-US" altLang="zh-TW" sz="1800" b="1" dirty="0"/>
              <a:t>00:11:d8:06:1e:81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% </a:t>
            </a:r>
            <a:r>
              <a:rPr lang="en-US" altLang="zh-TW" sz="1600" dirty="0" err="1">
                <a:ea typeface="新細明體" panose="02020500000000000000" pitchFamily="18" charset="-120"/>
              </a:rPr>
              <a:t>sudo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 err="1">
                <a:ea typeface="新細明體" panose="02020500000000000000" pitchFamily="18" charset="-120"/>
              </a:rPr>
              <a:t>tcpdump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 err="1"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ea typeface="新細明體" panose="02020500000000000000" pitchFamily="18" charset="-120"/>
              </a:rPr>
              <a:t> sk0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>
                <a:ea typeface="新細明體" panose="02020500000000000000" pitchFamily="18" charset="-120"/>
              </a:rPr>
              <a:t>e  </a:t>
            </a:r>
            <a:r>
              <a:rPr lang="en-US" altLang="zh-TW" sz="1600" dirty="0" err="1">
                <a:ea typeface="新細明體" panose="02020500000000000000" pitchFamily="18" charset="-120"/>
              </a:rPr>
              <a:t>arp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% </a:t>
            </a:r>
            <a:r>
              <a:rPr lang="en-US" altLang="zh-TW" sz="1600" dirty="0" err="1">
                <a:ea typeface="新細明體" panose="02020500000000000000" pitchFamily="18" charset="-120"/>
              </a:rPr>
              <a:t>sudo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 err="1">
                <a:ea typeface="新細明體" panose="02020500000000000000" pitchFamily="18" charset="-120"/>
              </a:rPr>
              <a:t>tcpdump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 err="1"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ea typeface="新細明體" panose="02020500000000000000" pitchFamily="18" charset="-120"/>
              </a:rPr>
              <a:t> sk0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>
                <a:ea typeface="新細明體" panose="02020500000000000000" pitchFamily="18" charset="-120"/>
              </a:rPr>
              <a:t>n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>
                <a:ea typeface="新細明體" panose="02020500000000000000" pitchFamily="18" charset="-120"/>
              </a:rPr>
              <a:t>e  </a:t>
            </a:r>
            <a:r>
              <a:rPr lang="en-US" altLang="zh-TW" sz="1600" dirty="0" err="1">
                <a:ea typeface="新細明體" panose="02020500000000000000" pitchFamily="18" charset="-120"/>
              </a:rPr>
              <a:t>arp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% </a:t>
            </a:r>
            <a:r>
              <a:rPr lang="en-US" altLang="zh-TW" sz="1600" dirty="0" err="1">
                <a:ea typeface="新細明體" panose="02020500000000000000" pitchFamily="18" charset="-120"/>
              </a:rPr>
              <a:t>sudo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 err="1">
                <a:ea typeface="新細明體" panose="02020500000000000000" pitchFamily="18" charset="-120"/>
              </a:rPr>
              <a:t>tcpdump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 err="1"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ea typeface="新細明體" panose="02020500000000000000" pitchFamily="18" charset="-120"/>
              </a:rPr>
              <a:t> sk0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>
                <a:ea typeface="新細明體" panose="02020500000000000000" pitchFamily="18" charset="-120"/>
              </a:rPr>
              <a:t>n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>
                <a:ea typeface="新細明體" panose="02020500000000000000" pitchFamily="18" charset="-120"/>
              </a:rPr>
              <a:t>t 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>
                <a:ea typeface="新細明體" panose="02020500000000000000" pitchFamily="18" charset="-120"/>
              </a:rPr>
              <a:t>e  </a:t>
            </a:r>
            <a:r>
              <a:rPr lang="en-US" altLang="zh-TW" sz="1600" dirty="0" err="1">
                <a:ea typeface="新細明體" panose="02020500000000000000" pitchFamily="18" charset="-120"/>
              </a:rPr>
              <a:t>arp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On 140.113.17.212, </a:t>
            </a:r>
            <a:r>
              <a:rPr lang="en-US" altLang="zh-TW" sz="1800" dirty="0" err="1">
                <a:ea typeface="新細明體" panose="02020500000000000000" pitchFamily="18" charset="-120"/>
              </a:rPr>
              <a:t>ssh</a:t>
            </a:r>
            <a:r>
              <a:rPr lang="en-US" altLang="zh-TW" sz="1800" dirty="0">
                <a:ea typeface="新細明體" panose="02020500000000000000" pitchFamily="18" charset="-120"/>
              </a:rPr>
              <a:t> to 140.113.17.215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241425" y="4035425"/>
            <a:ext cx="7369175" cy="815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TW" sz="1400" dirty="0">
                <a:solidFill>
                  <a:schemeClr val="bg1"/>
                </a:solidFill>
              </a:rPr>
              <a:t>15:18:54.899779 00:90:96:23:8f:7d &gt; Broadcast, </a:t>
            </a:r>
            <a:r>
              <a:rPr lang="en-US" altLang="zh-TW" sz="1400" dirty="0" err="1">
                <a:solidFill>
                  <a:schemeClr val="bg1"/>
                </a:solidFill>
              </a:rPr>
              <a:t>ethertype</a:t>
            </a:r>
            <a:r>
              <a:rPr lang="en-US" altLang="zh-TW" sz="1400" dirty="0">
                <a:solidFill>
                  <a:schemeClr val="bg1"/>
                </a:solidFill>
              </a:rPr>
              <a:t> ARP (0x0806), length 60:</a:t>
            </a:r>
          </a:p>
          <a:p>
            <a:pPr>
              <a:lnSpc>
                <a:spcPct val="85000"/>
              </a:lnSpc>
            </a:pPr>
            <a:r>
              <a:rPr lang="en-US" altLang="zh-TW" sz="1400" dirty="0">
                <a:solidFill>
                  <a:schemeClr val="bg1"/>
                </a:solidFill>
              </a:rPr>
              <a:t>    </a:t>
            </a:r>
            <a:r>
              <a:rPr lang="en-US" altLang="zh-TW" sz="1400" dirty="0" err="1">
                <a:solidFill>
                  <a:schemeClr val="bg1"/>
                </a:solidFill>
              </a:rPr>
              <a:t>arp</a:t>
            </a:r>
            <a:r>
              <a:rPr lang="en-US" altLang="zh-TW" sz="1400" dirty="0">
                <a:solidFill>
                  <a:schemeClr val="bg1"/>
                </a:solidFill>
              </a:rPr>
              <a:t> who-has </a:t>
            </a:r>
            <a:r>
              <a:rPr lang="en-US" altLang="zh-TW" sz="1400" dirty="0" err="1">
                <a:solidFill>
                  <a:schemeClr val="bg1"/>
                </a:solidFill>
              </a:rPr>
              <a:t>nabsd</a:t>
            </a:r>
            <a:r>
              <a:rPr lang="en-US" altLang="zh-TW" sz="1400" dirty="0">
                <a:solidFill>
                  <a:schemeClr val="bg1"/>
                </a:solidFill>
              </a:rPr>
              <a:t> tell chbsd.csie.nctu.edu.tw</a:t>
            </a:r>
          </a:p>
          <a:p>
            <a:pPr>
              <a:lnSpc>
                <a:spcPct val="85000"/>
              </a:lnSpc>
            </a:pPr>
            <a:r>
              <a:rPr lang="en-US" altLang="zh-TW" sz="1400" dirty="0">
                <a:solidFill>
                  <a:schemeClr val="bg1"/>
                </a:solidFill>
              </a:rPr>
              <a:t>15:18:54.899792 00:11:d8:06:1e:81 &gt; 00:90:96:23:8f:7d, </a:t>
            </a:r>
            <a:r>
              <a:rPr lang="en-US" altLang="zh-TW" sz="1400" dirty="0" err="1">
                <a:solidFill>
                  <a:schemeClr val="bg1"/>
                </a:solidFill>
              </a:rPr>
              <a:t>ethertype</a:t>
            </a:r>
            <a:r>
              <a:rPr lang="en-US" altLang="zh-TW" sz="1400" dirty="0">
                <a:solidFill>
                  <a:schemeClr val="bg1"/>
                </a:solidFill>
              </a:rPr>
              <a:t> ARP (0x0806), length 42:</a:t>
            </a:r>
          </a:p>
          <a:p>
            <a:pPr>
              <a:lnSpc>
                <a:spcPct val="85000"/>
              </a:lnSpc>
            </a:pPr>
            <a:r>
              <a:rPr lang="en-US" altLang="zh-TW" sz="1400" dirty="0">
                <a:solidFill>
                  <a:schemeClr val="bg1"/>
                </a:solidFill>
              </a:rPr>
              <a:t>    </a:t>
            </a:r>
            <a:r>
              <a:rPr lang="en-US" altLang="zh-TW" sz="1400" dirty="0" err="1">
                <a:solidFill>
                  <a:schemeClr val="bg1"/>
                </a:solidFill>
              </a:rPr>
              <a:t>arp</a:t>
            </a:r>
            <a:r>
              <a:rPr lang="en-US" altLang="zh-TW" sz="1400" dirty="0">
                <a:solidFill>
                  <a:schemeClr val="bg1"/>
                </a:solidFill>
              </a:rPr>
              <a:t> reply </a:t>
            </a:r>
            <a:r>
              <a:rPr lang="en-US" altLang="zh-TW" sz="1400" dirty="0" err="1">
                <a:solidFill>
                  <a:schemeClr val="bg1"/>
                </a:solidFill>
              </a:rPr>
              <a:t>nabsd</a:t>
            </a:r>
            <a:r>
              <a:rPr lang="en-US" altLang="zh-TW" sz="1400" dirty="0">
                <a:solidFill>
                  <a:schemeClr val="bg1"/>
                </a:solidFill>
              </a:rPr>
              <a:t> is-at 00:11:d8:06:1e:81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241425" y="4953000"/>
            <a:ext cx="7369175" cy="815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TW" sz="1400">
                <a:solidFill>
                  <a:schemeClr val="bg1"/>
                </a:solidFill>
              </a:rPr>
              <a:t>15:26:13.847417 00:90:96:23:8f:7d &gt; ff:ff:ff:ff:ff:ff, ethertype ARP (0x0806), length 60:</a:t>
            </a:r>
          </a:p>
          <a:p>
            <a:pPr>
              <a:lnSpc>
                <a:spcPct val="85000"/>
              </a:lnSpc>
            </a:pPr>
            <a:r>
              <a:rPr lang="en-US" altLang="zh-TW" sz="1400">
                <a:solidFill>
                  <a:schemeClr val="bg1"/>
                </a:solidFill>
              </a:rPr>
              <a:t>    arp who-has 140.113.17.215 tell 140.113.17.212</a:t>
            </a:r>
          </a:p>
          <a:p>
            <a:pPr>
              <a:lnSpc>
                <a:spcPct val="85000"/>
              </a:lnSpc>
            </a:pPr>
            <a:r>
              <a:rPr lang="en-US" altLang="zh-TW" sz="1400">
                <a:solidFill>
                  <a:schemeClr val="bg1"/>
                </a:solidFill>
              </a:rPr>
              <a:t>15:26:13.847434 00:11:d8:06:1e:81 &gt; 00:90:96:23:8f:7d, ethertype ARP (0x0806), length 42:</a:t>
            </a:r>
          </a:p>
          <a:p>
            <a:pPr>
              <a:lnSpc>
                <a:spcPct val="85000"/>
              </a:lnSpc>
            </a:pPr>
            <a:r>
              <a:rPr lang="en-US" altLang="zh-TW" sz="1400">
                <a:solidFill>
                  <a:schemeClr val="bg1"/>
                </a:solidFill>
              </a:rPr>
              <a:t>    arp reply 140.113.17.215 is-at 00:11:d8:06:1e:81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247775" y="5892800"/>
            <a:ext cx="5991225" cy="815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TW" sz="1400">
                <a:solidFill>
                  <a:schemeClr val="bg1"/>
                </a:solidFill>
              </a:rPr>
              <a:t>00:90:96:23:8f:7d &gt; ff:ff:ff:ff:ff:ff, ethertype ARP (0x0806), length 60:</a:t>
            </a:r>
          </a:p>
          <a:p>
            <a:pPr>
              <a:lnSpc>
                <a:spcPct val="85000"/>
              </a:lnSpc>
            </a:pPr>
            <a:r>
              <a:rPr lang="en-US" altLang="zh-TW" sz="1400">
                <a:solidFill>
                  <a:schemeClr val="bg1"/>
                </a:solidFill>
              </a:rPr>
              <a:t>    arp who-has 140.113.17.215 tell 140.113.17.212</a:t>
            </a:r>
          </a:p>
          <a:p>
            <a:pPr>
              <a:lnSpc>
                <a:spcPct val="85000"/>
              </a:lnSpc>
            </a:pPr>
            <a:r>
              <a:rPr lang="en-US" altLang="zh-TW" sz="1400">
                <a:solidFill>
                  <a:schemeClr val="bg1"/>
                </a:solidFill>
              </a:rPr>
              <a:t>00:11:d8:06:1e:81 &gt; 00:90:96:23:8f:7d, ethertype ARP (0x0806), length 42:</a:t>
            </a:r>
          </a:p>
          <a:p>
            <a:pPr>
              <a:lnSpc>
                <a:spcPct val="85000"/>
              </a:lnSpc>
            </a:pPr>
            <a:r>
              <a:rPr lang="en-US" altLang="zh-TW" sz="1400">
                <a:solidFill>
                  <a:schemeClr val="bg1"/>
                </a:solidFill>
              </a:rPr>
              <a:t>    arp reply 140.113.17.215 is-at 00:11:d8:06:1e:81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ARP and RARP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Proxy ARP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70100"/>
            <a:ext cx="68580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2672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tx2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Let router answer ARP request on one of its networks for a host on another of its network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ARP and RARP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Gratuitous ARP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Gratuitous ARP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The host sends an ARP request looking for its own IP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Provide two features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Used to determine whether there is another host configured with the same IP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Used to cause any other host to update ARP cache when changing hardware address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ARP and RARP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RARP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2390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Principle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Used for the diskless system to read its hardware address from the NIC and send an RARP request to gain its IP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RARP Server Design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RARP server must maintain the map from hardware address to an IP address for many host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Link-layer broadcast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This prevent most routers from forwarding an RARP request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Introduction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sz="2600" dirty="0">
                <a:ea typeface="新細明體" pitchFamily="18" charset="-120"/>
              </a:rPr>
              <a:t>	</a:t>
            </a:r>
            <a:r>
              <a:rPr lang="en-US" altLang="zh-TW" sz="26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2600" dirty="0">
                <a:ea typeface="新細明體" pitchFamily="18" charset="-120"/>
              </a:rPr>
              <a:t> Why TCP/IP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gap between applications and Network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802.3 Ethernet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802.4 Token bus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802.5 Token Ring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802.11 Wireless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Application 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Reliable 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Performance</a:t>
            </a:r>
          </a:p>
        </p:txBody>
      </p:sp>
      <p:pic>
        <p:nvPicPr>
          <p:cNvPr id="6148" name="Picture 4" descr="img12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9" t="6091" r="30159" b="11674"/>
          <a:stretch>
            <a:fillRect/>
          </a:stretch>
        </p:blipFill>
        <p:spPr bwMode="auto">
          <a:xfrm>
            <a:off x="5486400" y="1828800"/>
            <a:ext cx="33861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AutoShape 5"/>
          <p:cNvSpPr>
            <a:spLocks noChangeArrowheads="1"/>
          </p:cNvSpPr>
          <p:nvPr/>
        </p:nvSpPr>
        <p:spPr bwMode="auto">
          <a:xfrm rot="2901987">
            <a:off x="3522663" y="4787900"/>
            <a:ext cx="9144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59BE8"/>
          </a:solidFill>
          <a:ln w="9525">
            <a:solidFill>
              <a:srgbClr val="359BE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600200" y="5486400"/>
            <a:ext cx="63328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 dirty="0">
                <a:solidFill>
                  <a:srgbClr val="993300"/>
                </a:solidFill>
                <a:latin typeface="+mn-lt"/>
              </a:rPr>
              <a:t>We need something to do the translating work!</a:t>
            </a:r>
          </a:p>
          <a:p>
            <a:r>
              <a:rPr lang="en-US" altLang="zh-TW" sz="2400" b="1" dirty="0">
                <a:solidFill>
                  <a:schemeClr val="accent2"/>
                </a:solidFill>
                <a:latin typeface="+mn-lt"/>
              </a:rPr>
              <a:t>TCP/IP</a:t>
            </a:r>
            <a:r>
              <a:rPr lang="en-US" altLang="zh-TW" sz="2400" b="1" dirty="0">
                <a:solidFill>
                  <a:srgbClr val="993300"/>
                </a:solidFill>
                <a:latin typeface="+mn-lt"/>
              </a:rPr>
              <a:t> it is!!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Internet Control Message Protocol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Introduction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Part of the IP layer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ICMP messages are transmitted within IP datagram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ICMP communicates error messages and other conditions that require attention for other protocols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ICMP message format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52800"/>
            <a:ext cx="49530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579120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Ping Program (1)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Use ICMP to test whether another host is reachable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Type 8, ICMP echo request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Type 0, ICMP echo reply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ICMP echo request/reply format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Identifier: process ID of the sending process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Sequence number: start with 0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Optional data: any optional data sent must be echoed</a:t>
            </a:r>
          </a:p>
        </p:txBody>
      </p:sp>
      <p:pic>
        <p:nvPicPr>
          <p:cNvPr id="63492" name="Picture 4" descr="img25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5"/>
          <a:stretch>
            <a:fillRect/>
          </a:stretch>
        </p:blipFill>
        <p:spPr bwMode="auto">
          <a:xfrm>
            <a:off x="2057400" y="4495800"/>
            <a:ext cx="594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Ping Program (2)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chbsd ping nabsd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execute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tcpdump -i sk0 -X -e icmp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on nabsd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69975" y="3505200"/>
            <a:ext cx="8422498" cy="275152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15:08:12.631925 00:90:96:23:8f:7d &gt; 00:11:d8:06:1e:81,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ethertype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IPv4 (0x0800), length 98: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chbsd.csie.nctu.edu.tw &gt;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echo request, id 56914,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0, length 64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0x0000:  </a:t>
            </a:r>
            <a:r>
              <a:rPr lang="en-US" altLang="zh-TW" sz="1200" b="1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4500 0054 f688 0000 4001 4793 8c71 11d4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E..T....@.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G..q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0x0010:  </a:t>
            </a:r>
            <a:r>
              <a:rPr lang="en-US" altLang="zh-TW" sz="1200" b="1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8c71 11d7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1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0800</a:t>
            </a:r>
            <a:r>
              <a:rPr lang="en-US" altLang="zh-TW" sz="1200" b="1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1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a715 de52 0000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45f7 9f35  .q.......R..E..5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0x0020:  000d a25a 0809 0a0b 0c0d 0e0f 1011 1213  ...Z............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0x0030:  1415 1617 1819 1a1b 1c1d 1e1f 2021 2223  .............!"#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0x0040:  2425 2627 2829 2a2b 2c2d 2e2f 3031 3233  $%&amp;'()*+,-./0123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0x0050:  3435                                     45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15:08:12.631968 00:11:d8:06:1e:81 &gt; 00:90:96:23:8f:7d,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ethertype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IPv4 (0x0800), length 98: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&gt; chbsd.csie.nctu.edu.tw: ICMP echo reply, id 56914,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0, length 64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0x0000:  </a:t>
            </a:r>
            <a:r>
              <a:rPr lang="en-US" altLang="zh-TW" sz="1200" b="1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4500 0054 d97d 0000 4001 649e 8c71 11d7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E..T.}..@.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d..q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0x0010:  </a:t>
            </a:r>
            <a:r>
              <a:rPr lang="en-US" altLang="zh-TW" sz="1200" b="1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8c71 11d4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1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0000</a:t>
            </a:r>
            <a:r>
              <a:rPr lang="en-US" altLang="zh-TW" sz="1200" b="1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1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af15 de52 0000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45f7 9f35  .q.......R..E..5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0x0020:  000d a25a 0809 0a0b 0c0d 0e0f 1011 1213  ...Z............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0x0030:  1415 1617 1819 1a1b 1c1d 1e1f 2021 2223  .............!"#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0x0040:  2425 2627 2829 2a2b 2c2d 2e2f 3031 3233  $%&amp;'()*+,-./0123</a:t>
            </a:r>
          </a:p>
          <a:p>
            <a:pPr>
              <a:lnSpc>
                <a:spcPct val="90000"/>
              </a:lnSpc>
            </a:pP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0x0050:  3435                                     45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990600" y="2667000"/>
            <a:ext cx="6931706" cy="674031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chbsd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[/home/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-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TW" sz="1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ping </a:t>
            </a:r>
            <a:r>
              <a:rPr lang="en-US" altLang="zh-TW" sz="14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endParaRPr lang="en-US" altLang="zh-TW" sz="1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PING nabsd.cs.nctu.edu.tw (140.113.17.215): 56 data bytes</a:t>
            </a:r>
          </a:p>
          <a:p>
            <a:pPr>
              <a:lnSpc>
                <a:spcPct val="90000"/>
              </a:lnSpc>
            </a:pP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64 bytes from 140.113.17.215: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icmp_seq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ttl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=64 time=0.520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2895600" y="4038600"/>
            <a:ext cx="484745" cy="190500"/>
          </a:xfrm>
          <a:prstGeom prst="borderCallout1">
            <a:avLst>
              <a:gd name="adj1" fmla="val 42872"/>
              <a:gd name="adj2" fmla="val 1112"/>
              <a:gd name="adj3" fmla="val 753591"/>
              <a:gd name="adj4" fmla="val -476264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zh-TW" altLang="zh-TW" sz="2400">
              <a:latin typeface="Times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2203" y="5427955"/>
            <a:ext cx="692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solidFill>
                  <a:srgbClr val="0000CC"/>
                </a:solidFill>
                <a:latin typeface="Verdana" panose="020B0604030504040204" pitchFamily="34" charset="0"/>
              </a:rPr>
              <a:t>Type, Code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2891722" y="5347631"/>
            <a:ext cx="484745" cy="190500"/>
          </a:xfrm>
          <a:prstGeom prst="borderCallout1">
            <a:avLst>
              <a:gd name="adj1" fmla="val 92356"/>
              <a:gd name="adj2" fmla="val -2778"/>
              <a:gd name="adj3" fmla="val 157276"/>
              <a:gd name="adj4" fmla="val -474218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zh-TW" altLang="zh-TW" sz="2400">
              <a:latin typeface="Times" panose="02020603050405020304" pitchFamily="18" charset="0"/>
            </a:endParaRP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3810000" y="5347631"/>
            <a:ext cx="484745" cy="190500"/>
          </a:xfrm>
          <a:prstGeom prst="borderCallout1">
            <a:avLst>
              <a:gd name="adj1" fmla="val 99907"/>
              <a:gd name="adj2" fmla="val 48686"/>
              <a:gd name="adj3" fmla="val 493771"/>
              <a:gd name="adj4" fmla="val -69722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zh-TW" altLang="zh-TW" sz="2400">
              <a:latin typeface="Times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76600" y="6256722"/>
            <a:ext cx="3552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solidFill>
                  <a:srgbClr val="0000CC"/>
                </a:solidFill>
                <a:latin typeface="Verdana" panose="020B0604030504040204" pitchFamily="34" charset="0"/>
              </a:rPr>
              <a:t>id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Ping Program (3)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42672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To get the route that packets take to host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Taking use of “IP Record Route Option”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Command: ping -R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Cause every router that handles the datagram to add its (</a:t>
            </a: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outgoing</a:t>
            </a:r>
            <a:r>
              <a:rPr lang="en-US" altLang="zh-TW" sz="1800">
                <a:ea typeface="新細明體" panose="02020500000000000000" pitchFamily="18" charset="-120"/>
              </a:rPr>
              <a:t>) IP address to a list in the options field.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Format of Option field for IP RR Option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code: type of IP Option (7 for RR)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len: total number of bytes of the RR option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ptr:4 ~ 40 used to point to the next IP address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Only </a:t>
            </a: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9</a:t>
            </a:r>
            <a:r>
              <a:rPr lang="en-US" altLang="zh-TW" sz="1800">
                <a:ea typeface="新細明體" panose="02020500000000000000" pitchFamily="18" charset="-120"/>
              </a:rPr>
              <a:t> IP addresses can be stored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Limitation of IP header</a:t>
            </a:r>
          </a:p>
        </p:txBody>
      </p:sp>
      <p:pic>
        <p:nvPicPr>
          <p:cNvPr id="65540" name="Picture 4" descr="img25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t="3767" b="20879"/>
          <a:stretch>
            <a:fillRect/>
          </a:stretch>
        </p:blipFill>
        <p:spPr bwMode="auto">
          <a:xfrm>
            <a:off x="914400" y="5105400"/>
            <a:ext cx="7924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0"/>
            <a:ext cx="368458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24200"/>
            <a:ext cx="3124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Ping Program (4)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Example: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66564" name="Picture 4" descr="img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0"/>
          <a:stretch>
            <a:fillRect/>
          </a:stretch>
        </p:blipFill>
        <p:spPr bwMode="auto">
          <a:xfrm>
            <a:off x="990600" y="1752600"/>
            <a:ext cx="80010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 descr="img2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75438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Ping Program (5)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63698" y="4527358"/>
            <a:ext cx="8426203" cy="229293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chbsd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[/home/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-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TW" sz="130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sudo</a:t>
            </a:r>
            <a:r>
              <a:rPr lang="en-US" altLang="zh-TW" sz="13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130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tcpdump</a:t>
            </a:r>
            <a:r>
              <a:rPr lang="en-US" altLang="zh-TW" sz="13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-v -n -</a:t>
            </a:r>
            <a:r>
              <a:rPr lang="en-US" altLang="zh-TW" sz="130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TW" sz="13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dc0 -e </a:t>
            </a:r>
            <a:r>
              <a:rPr lang="en-US" altLang="zh-TW" sz="130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icmp</a:t>
            </a:r>
            <a:endParaRPr lang="en-US" altLang="zh-TW" sz="1300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tcpdump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listening on dc0, link-type EN10MB (Ethernet), capture size 96 bytes</a:t>
            </a:r>
          </a:p>
          <a:p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22:57:04.507271 00:90:96:23:8f:7d &gt; 00:90:69:64:ec:00, 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ethertype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IPv4 (0x0800), length 138:</a:t>
            </a:r>
            <a:b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tos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0x0, 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ttl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64, id 17878, offset 0, flags [none], proto: ICMP (1), length: 124,</a:t>
            </a:r>
          </a:p>
          <a:p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options ( </a:t>
            </a:r>
            <a:r>
              <a:rPr lang="en-US" altLang="zh-TW" sz="13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RR (7) </a:t>
            </a:r>
            <a:r>
              <a:rPr lang="en-US" altLang="zh-TW" sz="1300" dirty="0" err="1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altLang="zh-TW" sz="13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39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0.0.0.00.0.0.00.0.0.00.0.0.00.0.0.00.0.0.00.0.0.00.0.0.00.0.0.0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EOL</a:t>
            </a:r>
          </a:p>
          <a:p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(0) 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1 )) 140.113.17.212 &gt; 140.113.250.5: ICMP echo request, id 45561, 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0, length 64</a:t>
            </a:r>
          </a:p>
          <a:p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22:57:04.509521 00:90:69:64:ec:00 &gt; 00:90:96:23:8f:7d, 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ethertype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IPv4 (0x0800), length 138:</a:t>
            </a:r>
          </a:p>
          <a:p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tos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0x0, 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ttl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61, id 33700, offset 0, flags [none], proto: ICMP (1), length: 124,</a:t>
            </a:r>
          </a:p>
          <a:p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options ( </a:t>
            </a:r>
            <a:r>
              <a:rPr lang="en-US" altLang="zh-TW" sz="13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RR (7) </a:t>
            </a:r>
            <a:r>
              <a:rPr lang="en-US" altLang="zh-TW" sz="1300" dirty="0" err="1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altLang="zh-TW" sz="13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39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140.113.27.253, 140.113.0.57, 140.113.250.253, 140.113.250.5,</a:t>
            </a:r>
          </a:p>
          <a:p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140.113.250.5, 140.113.0.58, 140.113.27.254, 140.113.17.254, 0.0.0.0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EOL (0) 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1 ))</a:t>
            </a:r>
          </a:p>
          <a:p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140.113.250.5 &gt; 140.113.17.212: ICMP echo reply, id 45561, 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0, length 64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307687" y="1905000"/>
            <a:ext cx="7138223" cy="249299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chbsd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[/home/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-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TW" sz="1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ping -R www.nctu.edu.tw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PING www.nctu.edu.tw (140.113.250.5): 56 data bytes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64 bytes from 140.113.250.5: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icmp_seq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ttl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=61 time=2.361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RR:     ProjE27-253.NCTU.edu.tw (140.113.27.253)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140.113.0.57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CC250-gw.NCTU.edu.tw (140.113.250.253)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www.NCTU.edu.tw (140.113.250.5)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www.NCTU.edu.tw (140.113.250.5)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140.113.0.58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ProjE27-254.NCTU.edu.tw (140.113.27.254)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e3rtn.csie.nctu.edu.tw (140.113.17.254)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chbsd.csie.nctu.edu.tw (140.113.17.212)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64 bytes from 140.113.250.5: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icmp_seq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=1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ttl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=61 time=3.018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(same route)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Traceroute Program (1)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2672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To print the route packets take to network host</a:t>
            </a:r>
          </a:p>
          <a:p>
            <a:pPr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Drawbacks of IP RR options (ping -R)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Not all routers have supported the IP RR option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Limitation of IP header length</a:t>
            </a:r>
          </a:p>
          <a:p>
            <a:pPr lvl="1" eaLnBrk="1" hangingPunct="1"/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Background knowledge of traceroute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When a router receive a datagram, , it will decrement the TTL by one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When a router receive a datagram with TTL = 0  or 1, 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it will through away the datagram and 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sends back a </a:t>
            </a:r>
            <a:r>
              <a:rPr lang="en-US" altLang="zh-TW" sz="1600">
                <a:solidFill>
                  <a:schemeClr val="hlink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Time exceeded</a:t>
            </a:r>
            <a:r>
              <a:rPr lang="en-US" altLang="zh-TW" sz="1600">
                <a:solidFill>
                  <a:schemeClr val="hlink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 ICMP message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Unused UDP port will generate a </a:t>
            </a:r>
            <a:r>
              <a:rPr lang="en-US" altLang="zh-TW" sz="180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1800">
                <a:ea typeface="新細明體" panose="02020500000000000000" pitchFamily="18" charset="-120"/>
              </a:rPr>
              <a:t>port unreachable</a:t>
            </a:r>
            <a:r>
              <a:rPr lang="en-US" altLang="zh-TW" sz="1800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1800">
                <a:ea typeface="新細明體" panose="02020500000000000000" pitchFamily="18" charset="-120"/>
              </a:rPr>
              <a:t> ICMP message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Traceroute Program (2)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Operation of traceroute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Send UDP with port &gt; 30000, encapsulated with IP header with TTL = 1, 2, 3,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…</a:t>
            </a:r>
            <a:r>
              <a:rPr lang="en-US" altLang="zh-TW">
                <a:ea typeface="新細明體" panose="02020500000000000000" pitchFamily="18" charset="-120"/>
              </a:rPr>
              <a:t> continuously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When router receives the datagram and TTL = 1, it returns a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Time exceed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ICMP message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When destination host receives the datagram and TTL = 1, it returns a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Port unreachable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ICMP message</a:t>
            </a:r>
          </a:p>
        </p:txBody>
      </p:sp>
      <p:pic>
        <p:nvPicPr>
          <p:cNvPr id="69636" name="Picture 4" descr="TRcon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54102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Traceroute Program (3)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Time exceed ICMP message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Type = 11, code = 0 or 1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Code = 0 means TTL=0 during transit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Code = 1 means TTL=0 during reassembly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First 8 bytes of datagram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UDP header</a:t>
            </a:r>
          </a:p>
        </p:txBody>
      </p:sp>
      <p:pic>
        <p:nvPicPr>
          <p:cNvPr id="706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70866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Introduction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sz="2600" dirty="0">
                <a:ea typeface="新細明體" pitchFamily="18" charset="-120"/>
              </a:rPr>
              <a:t>	</a:t>
            </a:r>
            <a:r>
              <a:rPr lang="en-US" altLang="zh-TW" sz="26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2600" dirty="0">
                <a:ea typeface="新細明體" pitchFamily="18" charset="-120"/>
              </a:rPr>
              <a:t> Layers of TCP/IP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TCP/IP is a suite of networking protocols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4 layers Layering architecture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Link layer (data-link layer)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Include device drivers to handle hardware details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Network layer (IP)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Handle the movement of packets around the network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Transport layer (Port)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Handle flow of data between hosts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Application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Traceroute Program (4)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01277" y="3164681"/>
            <a:ext cx="8542723" cy="3693319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[/home/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-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sudo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tcpdump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sk0 -t 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icmp</a:t>
            </a:r>
            <a:endParaRPr lang="en-US" altLang="zh-TW" sz="13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tcpdump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verbose output suppressed, use -v or -</a:t>
            </a:r>
            <a:r>
              <a:rPr lang="en-US" altLang="zh-TW" sz="13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vv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full protocol decode</a:t>
            </a:r>
          </a:p>
          <a:p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listening on sk0, link-type EN10MB (Ethernet), capture size 96 bytes</a:t>
            </a:r>
          </a:p>
          <a:p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e3rtn.csie.nctu.edu.tw &gt; </a:t>
            </a:r>
            <a:r>
              <a:rPr lang="en-US" altLang="zh-TW" sz="1300" dirty="0" err="1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time exceeded in-transit, length 36</a:t>
            </a:r>
          </a:p>
          <a:p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e3rtn.csie.nctu.edu.tw &gt; </a:t>
            </a:r>
            <a:r>
              <a:rPr lang="en-US" altLang="zh-TW" sz="1300" dirty="0" err="1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time exceeded in-transit, length 36</a:t>
            </a:r>
          </a:p>
          <a:p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e3rtn.csie.nctu.edu.tw &gt; </a:t>
            </a:r>
            <a:r>
              <a:rPr lang="en-US" altLang="zh-TW" sz="1300" dirty="0" err="1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time exceeded in-transit, length 36</a:t>
            </a:r>
          </a:p>
          <a:p>
            <a:r>
              <a:rPr lang="en-US" altLang="zh-TW" sz="130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ProjE27-254.NCTU.edu.tw &gt; </a:t>
            </a:r>
            <a:r>
              <a:rPr lang="en-US" altLang="zh-TW" sz="1300" dirty="0" err="1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time exceeded in-transit, length 36</a:t>
            </a:r>
          </a:p>
          <a:p>
            <a:r>
              <a:rPr lang="en-US" altLang="zh-TW" sz="130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ProjE27-254.NCTU.edu.tw &gt; </a:t>
            </a:r>
            <a:r>
              <a:rPr lang="en-US" altLang="zh-TW" sz="1300" dirty="0" err="1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time exceeded in-transit, length 36</a:t>
            </a:r>
          </a:p>
          <a:p>
            <a:r>
              <a:rPr lang="en-US" altLang="zh-TW" sz="130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ProjE27-254.NCTU.edu.tw &gt; </a:t>
            </a:r>
            <a:r>
              <a:rPr lang="en-US" altLang="zh-TW" sz="1300" dirty="0" err="1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time exceeded in-transit, length 36</a:t>
            </a:r>
          </a:p>
          <a:p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140.113.0.58 &gt; </a:t>
            </a:r>
            <a:r>
              <a:rPr lang="en-US" altLang="zh-TW" sz="1300" dirty="0" err="1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time exceeded in-transit, length 36</a:t>
            </a:r>
          </a:p>
          <a:p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140.113.0.58 &gt; </a:t>
            </a:r>
            <a:r>
              <a:rPr lang="en-US" altLang="zh-TW" sz="1300" dirty="0" err="1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time exceeded in-transit, length 36</a:t>
            </a:r>
          </a:p>
          <a:p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140.113.0.58 &gt; </a:t>
            </a:r>
            <a:r>
              <a:rPr lang="en-US" altLang="zh-TW" sz="1300" dirty="0" err="1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time exceeded in-transit, length 36</a:t>
            </a:r>
          </a:p>
          <a:p>
            <a:r>
              <a:rPr lang="en-US" altLang="zh-TW" sz="130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140.113.0.165 &gt; </a:t>
            </a:r>
            <a:r>
              <a:rPr lang="en-US" altLang="zh-TW" sz="1300" dirty="0" err="1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time exceeded in-transit, length 36</a:t>
            </a:r>
          </a:p>
          <a:p>
            <a:r>
              <a:rPr lang="en-US" altLang="zh-TW" sz="130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140.113.0.165 &gt; </a:t>
            </a:r>
            <a:r>
              <a:rPr lang="en-US" altLang="zh-TW" sz="1300" dirty="0" err="1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time exceeded in-transit, length 36</a:t>
            </a:r>
          </a:p>
          <a:p>
            <a:r>
              <a:rPr lang="en-US" altLang="zh-TW" sz="130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140.113.0.165 &gt; </a:t>
            </a:r>
            <a:r>
              <a:rPr lang="en-US" altLang="zh-TW" sz="1300" dirty="0" err="1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time exceeded in-transit, length 36</a:t>
            </a:r>
          </a:p>
          <a:p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bsd1.cs.nctu.edu.tw &gt; </a:t>
            </a:r>
            <a:r>
              <a:rPr lang="en-US" altLang="zh-TW" sz="1300" dirty="0" err="1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bsd1.cs.nctu.edu.tw </a:t>
            </a:r>
            <a:r>
              <a:rPr lang="en-US" altLang="zh-TW" sz="1300" dirty="0" err="1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udp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 33447 unreachable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length 36</a:t>
            </a:r>
          </a:p>
          <a:p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bsd1.cs.nctu.edu.tw &gt; </a:t>
            </a:r>
            <a:r>
              <a:rPr lang="en-US" altLang="zh-TW" sz="1300" dirty="0" err="1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bsd1.cs.nctu.edu.tw </a:t>
            </a:r>
            <a:r>
              <a:rPr lang="en-US" altLang="zh-TW" sz="1300" dirty="0" err="1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udp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 33448 unreachable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length 36</a:t>
            </a:r>
          </a:p>
          <a:p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bsd1.cs.nctu.edu.tw &gt; </a:t>
            </a:r>
            <a:r>
              <a:rPr lang="en-US" altLang="zh-TW" sz="1300" dirty="0" err="1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ICMP bsd1.cs.nctu.edu.tw </a:t>
            </a:r>
            <a:r>
              <a:rPr lang="en-US" altLang="zh-TW" sz="1300" dirty="0" err="1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udp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 33449 unreachable</a:t>
            </a:r>
            <a:r>
              <a:rPr lang="en-US" altLang="zh-TW" sz="13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length 36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635777" y="1779686"/>
            <a:ext cx="7503977" cy="138499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[/home/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-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traceroute bsd1.cs.nctu.edu.tw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traceroute to bsd1.cs.nctu.edu.tw (140.113.235.131), 64 hops max, 40 byte packets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 e3rtn.csie.nctu.edu.tw (140.113.17.254)  0.377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0.365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0.293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  ProjE27-254.NCTU.edu.tw (140.113.27.254)  0.390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0.284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0.391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  140.113.0.58 (140.113.0.58)  0.292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0.282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0.293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  140.113.0.165 (140.113.0.165)  0.492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0.385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0.294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5  bsd1.cs.nctu.edu.tw (140.113.235.131)  0.393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0.281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0.393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Traceroute Program (5)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router IP in traceroute is the interface that receives the datagram. (incoming IP)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Traceroute from left host to right host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if1, if3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Traceroute from right host to left host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if4, if2</a:t>
            </a:r>
          </a:p>
        </p:txBody>
      </p:sp>
      <p:pic>
        <p:nvPicPr>
          <p:cNvPr id="727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83058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IP Routing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Processing in IP Layer</a:t>
            </a:r>
          </a:p>
        </p:txBody>
      </p:sp>
      <p:pic>
        <p:nvPicPr>
          <p:cNvPr id="76803" name="Picture 4" descr="img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0" b="11189"/>
          <a:stretch>
            <a:fillRect/>
          </a:stretch>
        </p:blipFill>
        <p:spPr bwMode="auto">
          <a:xfrm>
            <a:off x="914400" y="1295400"/>
            <a:ext cx="7391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IP Routing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Routing Table (1)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Routing Table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Command to list: </a:t>
            </a:r>
            <a:r>
              <a:rPr lang="en-US" altLang="zh-TW" sz="1800" dirty="0" err="1">
                <a:ea typeface="新細明體" panose="02020500000000000000" pitchFamily="18" charset="-120"/>
              </a:rPr>
              <a:t>netstat</a:t>
            </a:r>
            <a:r>
              <a:rPr lang="en-US" altLang="zh-TW" sz="1800" dirty="0">
                <a:ea typeface="新細明體" panose="02020500000000000000" pitchFamily="18" charset="-120"/>
              </a:rPr>
              <a:t> -</a:t>
            </a:r>
            <a:r>
              <a:rPr lang="en-US" altLang="zh-TW" sz="1800" dirty="0" err="1">
                <a:ea typeface="新細明體" panose="02020500000000000000" pitchFamily="18" charset="-120"/>
              </a:rPr>
              <a:t>rn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Flag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U: the route is up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G: the route is to a router (indirect route)</a:t>
            </a:r>
          </a:p>
          <a:p>
            <a:pPr lvl="3" eaLnBrk="1" hangingPunct="1"/>
            <a:r>
              <a:rPr lang="en-US" altLang="zh-TW" sz="1400" dirty="0">
                <a:ea typeface="新細明體" panose="02020500000000000000" pitchFamily="18" charset="-120"/>
              </a:rPr>
              <a:t>Indirect route: IP is the </a:t>
            </a:r>
            <a:r>
              <a:rPr lang="en-US" altLang="zh-TW" sz="1400" dirty="0" err="1">
                <a:ea typeface="新細明體" panose="02020500000000000000" pitchFamily="18" charset="-120"/>
              </a:rPr>
              <a:t>dest</a:t>
            </a:r>
            <a:r>
              <a:rPr lang="en-US" altLang="zh-TW" sz="1400" dirty="0">
                <a:ea typeface="新細明體" panose="02020500000000000000" pitchFamily="18" charset="-120"/>
              </a:rPr>
              <a:t>. IP, MAC is the router</a:t>
            </a:r>
            <a:r>
              <a:rPr lang="en-US" altLang="zh-TW" sz="14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400" dirty="0">
                <a:ea typeface="新細明體" panose="02020500000000000000" pitchFamily="18" charset="-120"/>
              </a:rPr>
              <a:t>s MAC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H: the route is to a host (Not to a network)</a:t>
            </a:r>
          </a:p>
          <a:p>
            <a:pPr lvl="3" eaLnBrk="1" hangingPunct="1"/>
            <a:r>
              <a:rPr lang="en-US" altLang="zh-TW" sz="1400" dirty="0">
                <a:ea typeface="新細明體" panose="02020500000000000000" pitchFamily="18" charset="-120"/>
              </a:rPr>
              <a:t>The </a:t>
            </a:r>
            <a:r>
              <a:rPr lang="en-US" altLang="zh-TW" sz="1400" dirty="0" err="1">
                <a:ea typeface="新細明體" panose="02020500000000000000" pitchFamily="18" charset="-120"/>
              </a:rPr>
              <a:t>dest</a:t>
            </a:r>
            <a:r>
              <a:rPr lang="en-US" altLang="zh-TW" sz="1400" dirty="0">
                <a:ea typeface="新細明體" panose="02020500000000000000" pitchFamily="18" charset="-120"/>
              </a:rPr>
              <a:t>. filed is either an IP address or network address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S: the route is static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Expire: expiration time for each route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31555" y="4724400"/>
            <a:ext cx="7831445" cy="183742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nasa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[/home/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wangth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-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wangth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netstat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rn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Routing tables</a:t>
            </a:r>
          </a:p>
          <a:p>
            <a:pPr>
              <a:lnSpc>
                <a:spcPct val="90000"/>
              </a:lnSpc>
            </a:pP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Internet:</a:t>
            </a:r>
          </a:p>
          <a:p>
            <a:pPr>
              <a:lnSpc>
                <a:spcPct val="90000"/>
              </a:lnSpc>
            </a:pP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Destination	Gateway		Flags	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Netif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Expire</a:t>
            </a:r>
          </a:p>
          <a:p>
            <a:pPr>
              <a:lnSpc>
                <a:spcPct val="90000"/>
              </a:lnSpc>
            </a:pP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		140.113.17.254	UGS	em0</a:t>
            </a:r>
          </a:p>
          <a:p>
            <a:pPr>
              <a:lnSpc>
                <a:spcPct val="90000"/>
              </a:lnSpc>
            </a:pP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127.0.0.1	link#2		UH	lo0</a:t>
            </a:r>
          </a:p>
          <a:p>
            <a:pPr>
              <a:lnSpc>
                <a:spcPct val="90000"/>
              </a:lnSpc>
            </a:pP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140.113.17.0/24	link#1		U	em0</a:t>
            </a:r>
          </a:p>
          <a:p>
            <a:pPr>
              <a:lnSpc>
                <a:spcPct val="90000"/>
              </a:lnSpc>
            </a:pP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140.113.17.225	link#1		UHS	lo0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IP Routing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Routing Table (2)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</p:txBody>
      </p:sp>
      <p:pic>
        <p:nvPicPr>
          <p:cNvPr id="78852" name="Picture 4" descr="img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2110" b="13463"/>
          <a:stretch>
            <a:fillRect/>
          </a:stretch>
        </p:blipFill>
        <p:spPr bwMode="auto">
          <a:xfrm>
            <a:off x="762000" y="3657600"/>
            <a:ext cx="7086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6" descr="img2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 t="5742" r="7777"/>
          <a:stretch>
            <a:fillRect/>
          </a:stretch>
        </p:blipFill>
        <p:spPr bwMode="auto">
          <a:xfrm>
            <a:off x="838200" y="2286000"/>
            <a:ext cx="63246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Text Box 8"/>
          <p:cNvSpPr txBox="1">
            <a:spLocks noChangeArrowheads="1"/>
          </p:cNvSpPr>
          <p:nvPr/>
        </p:nvSpPr>
        <p:spPr bwMode="auto">
          <a:xfrm>
            <a:off x="6245225" y="1219200"/>
            <a:ext cx="28225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sz="1600">
                <a:latin typeface="Times" panose="02020603050405020304" pitchFamily="18" charset="0"/>
              </a:rPr>
              <a:t>dst. = sun</a:t>
            </a:r>
          </a:p>
          <a:p>
            <a:pPr>
              <a:buFontTx/>
              <a:buAutoNum type="arabicPeriod"/>
            </a:pPr>
            <a:r>
              <a:rPr lang="en-US" altLang="zh-TW" sz="1600">
                <a:latin typeface="Times" panose="02020603050405020304" pitchFamily="18" charset="0"/>
              </a:rPr>
              <a:t>dst. = slip</a:t>
            </a:r>
          </a:p>
          <a:p>
            <a:pPr>
              <a:buFontTx/>
              <a:buAutoNum type="arabicPeriod"/>
            </a:pPr>
            <a:r>
              <a:rPr lang="en-US" altLang="zh-TW" sz="1600">
                <a:latin typeface="Times" panose="02020603050405020304" pitchFamily="18" charset="0"/>
              </a:rPr>
              <a:t>dst. = 192.207.117.2</a:t>
            </a:r>
          </a:p>
          <a:p>
            <a:pPr>
              <a:buFontTx/>
              <a:buAutoNum type="arabicPeriod"/>
            </a:pPr>
            <a:r>
              <a:rPr lang="en-US" altLang="zh-TW" sz="1600">
                <a:latin typeface="Times" panose="02020603050405020304" pitchFamily="18" charset="0"/>
              </a:rPr>
              <a:t>dst. = svr4 or 140.252.13.34</a:t>
            </a:r>
          </a:p>
          <a:p>
            <a:pPr>
              <a:buFontTx/>
              <a:buAutoNum type="arabicPeriod"/>
            </a:pPr>
            <a:r>
              <a:rPr lang="en-US" altLang="zh-TW" sz="1600">
                <a:latin typeface="Times" panose="02020603050405020304" pitchFamily="18" charset="0"/>
              </a:rPr>
              <a:t>dst. = 127.0.0.1</a:t>
            </a:r>
          </a:p>
        </p:txBody>
      </p:sp>
      <p:sp>
        <p:nvSpPr>
          <p:cNvPr id="78855" name="Text Box 10"/>
          <p:cNvSpPr txBox="1">
            <a:spLocks noChangeArrowheads="1"/>
          </p:cNvSpPr>
          <p:nvPr/>
        </p:nvSpPr>
        <p:spPr bwMode="auto">
          <a:xfrm>
            <a:off x="6934200" y="2971800"/>
            <a:ext cx="838200" cy="1936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latin typeface="Times New Roman" panose="02020603050405020304" pitchFamily="18" charset="0"/>
              </a:rPr>
              <a:t>loopback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UDP </a:t>
            </a:r>
            <a:r>
              <a:rPr lang="en-US" altLang="zh-TW">
                <a:latin typeface="Verdana"/>
                <a:ea typeface="新細明體" pitchFamily="18" charset="-120"/>
              </a:rPr>
              <a:t>–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	User Datagram Protocol </a:t>
            </a: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UDP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No reliability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Datagram-oriented, not stream-oriented protocol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UDP header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8 bytes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Source port and destination port 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Identify sending and receiving process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UDP length: ≧ 8</a:t>
            </a:r>
          </a:p>
        </p:txBody>
      </p:sp>
      <p:pic>
        <p:nvPicPr>
          <p:cNvPr id="86020" name="Picture 5" descr="img2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2798" r="5319" b="18845"/>
          <a:stretch>
            <a:fillRect/>
          </a:stretch>
        </p:blipFill>
        <p:spPr bwMode="auto">
          <a:xfrm>
            <a:off x="1676400" y="4419600"/>
            <a:ext cx="6172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UDP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Application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VoIP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VPN (OpenVPN over UDP)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DNS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SNMP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Quick UDP Internet Connections (QUIC)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Designed by Google, based on UDP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Renamed to “HTTP/3”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Keep reliability as TCP, but less latency 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As most HTTP connections will demand TLS, QUIC makes the exchange of setup keys and supported protocols part of the initial handshake process.</a:t>
            </a:r>
          </a:p>
          <a:p>
            <a:pPr lvl="3" eaLnBrk="1" hangingPunct="1"/>
            <a:r>
              <a:rPr lang="en-US" altLang="zh-TW" dirty="0"/>
              <a:t>During network-switch events, reuse old connection instead of creating a new one as TCP does.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36545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TCP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Transmission Control Protocol</a:t>
            </a: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TCP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Services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Connection-oriented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Establish TCP connection before exchanging data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Reliability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Acknowledgement when receiving data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Retransmission when timeout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Ordering 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Discard duplicated data 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Flow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5814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Each layer has several protocols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 layer define a data communication function that may be performed by certain protocols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 protocol provides a service suitable to the function of that layer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1343025"/>
            <a:ext cx="52355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1"/>
          <p:cNvSpPr>
            <a:spLocks noGrp="1" noChangeArrowheads="1"/>
          </p:cNvSpPr>
          <p:nvPr>
            <p:ph type="title"/>
          </p:nvPr>
        </p:nvSpPr>
        <p:spPr>
          <a:xfrm>
            <a:off x="990600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Introduction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sz="2600" dirty="0">
                <a:ea typeface="新細明體" pitchFamily="18" charset="-120"/>
              </a:rPr>
              <a:t>	</a:t>
            </a:r>
            <a:r>
              <a:rPr lang="en-US" altLang="zh-TW" sz="26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2600" dirty="0">
                <a:ea typeface="新細明體" pitchFamily="18" charset="-120"/>
              </a:rPr>
              <a:t> Layers of TCP/IP (2)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TCP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Header (1)</a:t>
            </a:r>
          </a:p>
        </p:txBody>
      </p:sp>
      <p:pic>
        <p:nvPicPr>
          <p:cNvPr id="942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69620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TCP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Header (2)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Flags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SYN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Establish new connection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ACK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Acknowledgement number is valid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Used to ack previous data that host has received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RST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Reset connection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FIN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sender is finished sending data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TCP connection 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establishment and termination</a:t>
            </a:r>
          </a:p>
        </p:txBody>
      </p:sp>
      <p:pic>
        <p:nvPicPr>
          <p:cNvPr id="962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143000"/>
            <a:ext cx="50927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Line 5"/>
          <p:cNvSpPr>
            <a:spLocks noChangeShapeType="1"/>
          </p:cNvSpPr>
          <p:nvPr/>
        </p:nvSpPr>
        <p:spPr bwMode="auto">
          <a:xfrm>
            <a:off x="2603500" y="1371600"/>
            <a:ext cx="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61" name="Text Box 6"/>
          <p:cNvSpPr txBox="1">
            <a:spLocks noChangeArrowheads="1"/>
          </p:cNvSpPr>
          <p:nvPr/>
        </p:nvSpPr>
        <p:spPr bwMode="auto">
          <a:xfrm>
            <a:off x="1079500" y="3352800"/>
            <a:ext cx="2713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b="1">
                <a:solidFill>
                  <a:srgbClr val="0000CC"/>
                </a:solidFill>
                <a:latin typeface="Verdana" panose="020B0604030504040204" pitchFamily="34" charset="0"/>
              </a:rPr>
              <a:t>Three-way handshake</a:t>
            </a:r>
          </a:p>
        </p:txBody>
      </p:sp>
      <p:sp>
        <p:nvSpPr>
          <p:cNvPr id="96262" name="Text Box 7"/>
          <p:cNvSpPr txBox="1">
            <a:spLocks noChangeArrowheads="1"/>
          </p:cNvSpPr>
          <p:nvPr/>
        </p:nvSpPr>
        <p:spPr bwMode="auto">
          <a:xfrm>
            <a:off x="2663825" y="4629150"/>
            <a:ext cx="1968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b="1">
                <a:solidFill>
                  <a:srgbClr val="008000"/>
                </a:solidFill>
                <a:latin typeface="Verdana" panose="020B0604030504040204" pitchFamily="34" charset="0"/>
              </a:rPr>
              <a:t>TCP’s half close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Appendix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5700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Introduction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	</a:t>
            </a:r>
            <a:r>
              <a:rPr lang="en-US" altLang="zh-TW" sz="28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2800" dirty="0">
                <a:ea typeface="新細明體" pitchFamily="18" charset="-120"/>
              </a:rPr>
              <a:t> Encapsulation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Multiplexing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Gathering data from multiple sockets, enveloping data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 with header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553200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8282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Introduction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	</a:t>
            </a:r>
            <a:r>
              <a:rPr lang="en-US" altLang="zh-TW" sz="28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 err="1"/>
              <a:t>Decapsulation</a:t>
            </a:r>
            <a:r>
              <a:rPr lang="en-US" altLang="zh-TW" sz="2800" dirty="0"/>
              <a:t> 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Demultiplexing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Delivering received segments to correct socket</a:t>
            </a:r>
          </a:p>
          <a:p>
            <a:pPr lvl="1" eaLnBrk="1" hangingPunct="1"/>
            <a:endParaRPr lang="en-US" altLang="zh-TW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6"/>
          <a:stretch/>
        </p:blipFill>
        <p:spPr bwMode="auto">
          <a:xfrm>
            <a:off x="304800" y="2057400"/>
            <a:ext cx="853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372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Introduction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	</a:t>
            </a:r>
            <a:r>
              <a:rPr lang="en-US" altLang="zh-TW" sz="28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2800" dirty="0">
                <a:ea typeface="新細明體" pitchFamily="18" charset="-120"/>
              </a:rPr>
              <a:t> Addressing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Addressing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Nearby (same network)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70866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8382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Introduction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	</a:t>
            </a:r>
            <a:r>
              <a:rPr lang="en-US" altLang="zh-TW" sz="28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2800" dirty="0">
                <a:ea typeface="新細明體" pitchFamily="18" charset="-120"/>
              </a:rPr>
              <a:t> Addressing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Addressing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Faraway (across network)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97100"/>
            <a:ext cx="71628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6447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Link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MTU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3154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Maximum Transmission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Limit size of payload part of Ethernet frame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1500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If the IP datagram is larger than MTU,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IP performs </a:t>
            </a:r>
            <a:r>
              <a:rPr lang="en-US" altLang="zh-TW" sz="160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1600">
                <a:ea typeface="新細明體" panose="02020500000000000000" pitchFamily="18" charset="-120"/>
              </a:rPr>
              <a:t>fragmentation</a:t>
            </a:r>
            <a:r>
              <a:rPr lang="en-US" altLang="zh-TW" sz="1600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endParaRPr lang="en-US" altLang="zh-TW" sz="16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MTU of various physical device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Path MTU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Smallest MTU of any data link MTU between the two hosts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Depend on route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946525"/>
            <a:ext cx="533400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4183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Link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MTU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 get MTU info</a:t>
            </a:r>
          </a:p>
        </p:txBody>
      </p:sp>
      <p:sp>
        <p:nvSpPr>
          <p:cNvPr id="22532" name="內容版面配置區 5"/>
          <p:cNvSpPr>
            <a:spLocks/>
          </p:cNvSpPr>
          <p:nvPr/>
        </p:nvSpPr>
        <p:spPr bwMode="auto">
          <a:xfrm>
            <a:off x="827454" y="2438400"/>
            <a:ext cx="8098692" cy="28931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%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ifconfig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em0: flags=8843&lt;UP,BROADCAST,RUNNING,SIMPLEX,MULTICAST&gt; </a:t>
            </a:r>
            <a:r>
              <a:rPr lang="en-US" altLang="zh-TW" sz="14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mtu</a:t>
            </a:r>
            <a:r>
              <a:rPr lang="en-US" altLang="zh-TW" sz="1400" b="1" dirty="0">
                <a:solidFill>
                  <a:srgbClr val="FFFF00"/>
                </a:solidFill>
                <a:latin typeface="Verdana" panose="020B0604030504040204" pitchFamily="34" charset="0"/>
              </a:rPr>
              <a:t> 9000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options=b&lt;RXCSUM,TXCSUM,VLAN_MTU&gt;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inet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192.168.7.1 netmask 0xffffff00 broadcast 192.168.7.255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ether 00:0e:0c:01:d7:c8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media: Ethernet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autoselect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(1000baseTX &lt;full-duplex&gt;)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status: active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fxp0: flags=8843&lt;UP,BROADCAST,RUNNING,SIMPLEX,MULTICAST&gt; </a:t>
            </a:r>
            <a:r>
              <a:rPr lang="en-US" altLang="zh-TW" sz="14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mtu</a:t>
            </a:r>
            <a:r>
              <a:rPr lang="en-US" altLang="zh-TW" sz="1400" b="1" dirty="0">
                <a:solidFill>
                  <a:srgbClr val="FFFF00"/>
                </a:solidFill>
                <a:latin typeface="Verdana" panose="020B0604030504040204" pitchFamily="34" charset="0"/>
              </a:rPr>
              <a:t> 1500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options=b&lt;RXCSUM,TXCSUM,VLAN_MTU&gt;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inet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140.113.17.24 netmask 0xffffff00 broadcast 140.113.17.255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ether 00:02:b3:99:3e:71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media: Ethernet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autoselect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(100baseTX &lt;full-duplex&gt;)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status: active</a:t>
            </a:r>
          </a:p>
        </p:txBody>
      </p:sp>
    </p:spTree>
    <p:extLst>
      <p:ext uri="{BB962C8B-B14F-4D97-AF65-F5344CB8AC3E}">
        <p14:creationId xmlns:p14="http://schemas.microsoft.com/office/powerpoint/2010/main" val="417375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Introduction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sz="2600" dirty="0">
                <a:ea typeface="新細明體" pitchFamily="18" charset="-120"/>
              </a:rPr>
              <a:t>	</a:t>
            </a:r>
            <a:r>
              <a:rPr lang="en-US" altLang="zh-TW" sz="26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2600" dirty="0">
                <a:ea typeface="新細明體" pitchFamily="18" charset="-120"/>
              </a:rPr>
              <a:t> Layers of TCP/IP (3)</a:t>
            </a:r>
          </a:p>
        </p:txBody>
      </p:sp>
      <p:sp>
        <p:nvSpPr>
          <p:cNvPr id="9219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ISO/OSI Model</a:t>
            </a:r>
          </a:p>
          <a:p>
            <a:pPr eaLnBrk="1" hangingPunct="1"/>
            <a:r>
              <a:rPr lang="en-US" altLang="zh-TW" dirty="0"/>
              <a:t>TCP/IP Model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03350"/>
            <a:ext cx="4951413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9814" y="6116883"/>
            <a:ext cx="44337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>
                <a:latin typeface="Times" panose="02020603050405020304" pitchFamily="18" charset="0"/>
              </a:rPr>
              <a:t>ISO: International Organization for Standardization</a:t>
            </a:r>
          </a:p>
          <a:p>
            <a:r>
              <a:rPr lang="en-US" altLang="zh-TW" sz="1600" dirty="0">
                <a:latin typeface="Times" panose="02020603050405020304" pitchFamily="18" charset="0"/>
              </a:rPr>
              <a:t>OSI: Open System Interconnection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Network Layer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IP Header (1)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131763"/>
            <a:ext cx="32242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7637"/>
            <a:ext cx="7772400" cy="3154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Version (4-bit)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4 for IPv4 and 6 for IPv6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Header length (4-bit)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The number of 32-bit words in the header (15*4=60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Normally, the value is 5 (no option)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TOS - Type of Service (8-bit)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IP Precedence: 3-bit precedence + 4-bit TOS + 1-bit unused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DSCP: 3-bit major class + 3-bit drop preference + 2-bit ECN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Total length (16-bit)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Total length of the IP datagram in bytes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39951"/>
            <a:ext cx="2849100" cy="2150097"/>
          </a:xfrm>
          <a:prstGeom prst="rect">
            <a:avLst/>
          </a:prstGeom>
        </p:spPr>
      </p:pic>
      <p:pic>
        <p:nvPicPr>
          <p:cNvPr id="26627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4648200"/>
            <a:ext cx="6248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410200" y="3987225"/>
            <a:ext cx="36754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DSCP: Differentiated Services Code Point</a:t>
            </a:r>
          </a:p>
          <a:p>
            <a:r>
              <a:rPr lang="en-US" altLang="zh-TW" sz="1600" dirty="0">
                <a:latin typeface="+mn-lt"/>
              </a:rPr>
              <a:t>ECN: Explicit Congestion Notification</a:t>
            </a:r>
            <a:endParaRPr lang="zh-TW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4328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Network Layer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IP Header (2)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131763"/>
            <a:ext cx="32242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7637"/>
            <a:ext cx="49530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DSCP - </a:t>
            </a:r>
            <a:r>
              <a:rPr lang="en-US" altLang="zh-TW" sz="2000" dirty="0"/>
              <a:t>Differentiated Services Code Point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(6-bit)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Supersede the </a:t>
            </a:r>
            <a:r>
              <a:rPr lang="en-US" altLang="zh-TW" sz="1800" dirty="0" err="1">
                <a:ea typeface="新細明體" panose="02020500000000000000" pitchFamily="18" charset="-120"/>
              </a:rPr>
              <a:t>ToS</a:t>
            </a:r>
            <a:r>
              <a:rPr lang="en-US" altLang="zh-TW" sz="1800" dirty="0">
                <a:ea typeface="新細明體" panose="02020500000000000000" pitchFamily="18" charset="-120"/>
              </a:rPr>
              <a:t> field in IPv4 to make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per-hop behavior (PHB) decisions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Default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Best-effort traffic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Expedited Forwarding (EF)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Dedicated to low-loss, low-latency traffic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Class Selector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Backward compatibility with the IP Precedence field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Assured Forwarding (AF)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Give assurance of delivery under </a:t>
            </a:r>
            <a:br>
              <a:rPr lang="en-US" altLang="zh-TW" sz="1400" dirty="0">
                <a:ea typeface="新細明體" panose="02020500000000000000" pitchFamily="18" charset="-120"/>
              </a:rPr>
            </a:br>
            <a:r>
              <a:rPr lang="en-US" altLang="zh-TW" sz="1400" dirty="0">
                <a:ea typeface="新細明體" panose="02020500000000000000" pitchFamily="18" charset="-120"/>
              </a:rPr>
              <a:t>prescribed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ECN: Explicit Congestion Notification (2-bit)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FreeBSD 8.0 implement ECN support for TCP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Enable ECN via </a:t>
            </a:r>
            <a:r>
              <a:rPr lang="en-US" altLang="zh-TW" sz="1400" dirty="0" err="1">
                <a:ea typeface="新細明體" panose="02020500000000000000" pitchFamily="18" charset="-120"/>
              </a:rPr>
              <a:t>sysctl</a:t>
            </a:r>
            <a:r>
              <a:rPr lang="en-US" altLang="zh-TW" sz="1400" dirty="0">
                <a:ea typeface="新細明體" panose="02020500000000000000" pitchFamily="18" charset="-120"/>
              </a:rPr>
              <a:t>(8)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400" dirty="0" err="1">
                <a:ea typeface="新細明體" panose="02020500000000000000" pitchFamily="18" charset="-120"/>
              </a:rPr>
              <a:t>net.inet.tcp.ecn.enable</a:t>
            </a:r>
            <a:r>
              <a:rPr lang="en-US" altLang="zh-TW" sz="1400" dirty="0">
                <a:ea typeface="新細明體" panose="02020500000000000000" pitchFamily="18" charset="-120"/>
              </a:rPr>
              <a:t>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Linux Kernel supports ECN for TCP since</a:t>
            </a:r>
            <a:br>
              <a:rPr lang="en-US" altLang="zh-TW" sz="1600" dirty="0">
                <a:ea typeface="新細明體" panose="02020500000000000000" pitchFamily="18" charset="-120"/>
              </a:rPr>
            </a:br>
            <a:r>
              <a:rPr lang="en-US" altLang="zh-TW" sz="1600" dirty="0">
                <a:ea typeface="新細明體" panose="02020500000000000000" pitchFamily="18" charset="-120"/>
              </a:rPr>
              <a:t> version 2.4.20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562600" y="5410200"/>
          <a:ext cx="353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569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altLang="zh-TW" sz="1100" b="1" baseline="0" dirty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zh-TW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Non ECN-Capable Transport, Non-ECT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69"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ECN Capable Transport, ECT(0)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69"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ECN Capable Transport, ECT(1)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694"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Congestion Encountered, CE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 descr="Class Selector and IP Preced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224" y="2203574"/>
            <a:ext cx="3620776" cy="173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sured Forwar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225" y="3903003"/>
            <a:ext cx="3620776" cy="120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75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IP Header (3)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Identification (16-bit)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Identify the group of fragments of a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single IP datagram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Fragmentation offset (13-bit)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Specify the offset of a particular fragment relative to the beginning of the original </a:t>
            </a:r>
            <a:r>
              <a:rPr lang="en-US" altLang="zh-TW" dirty="0" err="1">
                <a:ea typeface="新細明體" panose="02020500000000000000" pitchFamily="18" charset="-120"/>
              </a:rPr>
              <a:t>unfragmented</a:t>
            </a:r>
            <a:r>
              <a:rPr lang="en-US" altLang="zh-TW" dirty="0">
                <a:ea typeface="新細明體" panose="02020500000000000000" pitchFamily="18" charset="-120"/>
              </a:rPr>
              <a:t> IP datagram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Flags (3-bit)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All these three fields are used for fragmentation 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8" y="147638"/>
            <a:ext cx="3344862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73329" y="4572000"/>
          <a:ext cx="320347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/>
                          </a:solidFill>
                        </a:rPr>
                        <a:t>Don't Fragment (DF)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/>
                          </a:solidFill>
                        </a:rPr>
                        <a:t>More Fragments (MF)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1867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Network Layer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IP Header (4)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TTL (8-bit)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Limit of next hop count of routers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Protocol (8-bit)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Used to </a:t>
            </a:r>
            <a:r>
              <a:rPr lang="en-US" altLang="zh-TW" dirty="0" err="1">
                <a:ea typeface="新細明體" panose="02020500000000000000" pitchFamily="18" charset="-120"/>
              </a:rPr>
              <a:t>demultiplex</a:t>
            </a:r>
            <a:r>
              <a:rPr lang="en-US" altLang="zh-TW" dirty="0">
                <a:ea typeface="新細明體" panose="02020500000000000000" pitchFamily="18" charset="-120"/>
              </a:rPr>
              <a:t> to other protocols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TCP, UDP, ICMP, IGMP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Header checksum (16-bit)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Calculated over the IP header only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If checksum error, IP discards the datagram and no error message is generated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76200"/>
            <a:ext cx="33369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6972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Message Type (1)</a:t>
            </a:r>
          </a:p>
        </p:txBody>
      </p:sp>
      <p:pic>
        <p:nvPicPr>
          <p:cNvPr id="54275" name="Picture 5" descr="img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04"/>
          <a:stretch>
            <a:fillRect/>
          </a:stretch>
        </p:blipFill>
        <p:spPr bwMode="auto">
          <a:xfrm>
            <a:off x="990600" y="1447800"/>
            <a:ext cx="7924800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9671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Message Type (2)</a:t>
            </a:r>
          </a:p>
        </p:txBody>
      </p:sp>
      <p:pic>
        <p:nvPicPr>
          <p:cNvPr id="55299" name="Picture 7" descr="img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9" b="5603"/>
          <a:stretch>
            <a:fillRect/>
          </a:stretch>
        </p:blipFill>
        <p:spPr bwMode="auto">
          <a:xfrm>
            <a:off x="990600" y="1498600"/>
            <a:ext cx="80010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0307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Query Message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Address Mask Request/Reply (1)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Address Mask Request and Reply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Used for diskless system to obtain its subnet mask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Identifier and sequence number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Can be set to anything for sender to match reply with request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The receiver will response an ICMP reply with the subnet mask of the receiving NIC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69342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8932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Query Message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Address Mask Request/Reply (2)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57225" y="1981200"/>
            <a:ext cx="8492312" cy="310854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chbsd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 [/home/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] -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- </a:t>
            </a:r>
            <a:r>
              <a:rPr lang="en-US" altLang="zh-TW" sz="1400" dirty="0">
                <a:solidFill>
                  <a:srgbClr val="FFFF00"/>
                </a:solidFill>
                <a:latin typeface="Verdana" panose="020B0604030504040204" pitchFamily="34" charset="0"/>
              </a:rPr>
              <a:t>ping -M </a:t>
            </a:r>
            <a:r>
              <a:rPr lang="en-US" altLang="zh-TW" sz="1400" dirty="0" err="1">
                <a:solidFill>
                  <a:srgbClr val="FFFF00"/>
                </a:solidFill>
                <a:latin typeface="Verdana" panose="020B0604030504040204" pitchFamily="34" charset="0"/>
              </a:rPr>
              <a:t>m</a:t>
            </a:r>
            <a:r>
              <a:rPr lang="en-US" altLang="zh-TW" sz="1400" dirty="0">
                <a:solidFill>
                  <a:srgbClr val="FFFF00"/>
                </a:solidFill>
                <a:latin typeface="Verdana" panose="020B0604030504040204" pitchFamily="34" charset="0"/>
              </a:rPr>
              <a:t> sun1.cs.nctu.edu.tw</a:t>
            </a:r>
          </a:p>
          <a:p>
            <a:r>
              <a:rPr lang="en-US" altLang="zh-TW" sz="1400" dirty="0">
                <a:solidFill>
                  <a:srgbClr val="FFFF00"/>
                </a:solidFill>
                <a:latin typeface="Verdana" panose="020B0604030504040204" pitchFamily="34" charset="0"/>
              </a:rPr>
              <a:t>ICMP_MASKREQ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PING sun1.cs.nctu.edu.tw (140.113.235.171): 56 data bytes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68 bytes from 140.113.235.171: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icmp_seq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=0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ttl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=251 time=0.663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ms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TW" sz="1400" dirty="0">
                <a:solidFill>
                  <a:srgbClr val="FF9900"/>
                </a:solidFill>
                <a:latin typeface="Verdana" panose="020B0604030504040204" pitchFamily="34" charset="0"/>
              </a:rPr>
              <a:t>mask=255.255.255.0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68 bytes from 140.113.235.171: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icmp_seq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=1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ttl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=251 time=1.018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ms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TW" sz="1400" dirty="0">
                <a:solidFill>
                  <a:srgbClr val="FF9900"/>
                </a:solidFill>
                <a:latin typeface="Verdana" panose="020B0604030504040204" pitchFamily="34" charset="0"/>
              </a:rPr>
              <a:t>mask=255.255.255.0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68 bytes from 140.113.235.171: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icmp_seq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=2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ttl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=251 time=1.028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ms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TW" sz="1400" dirty="0">
                <a:solidFill>
                  <a:srgbClr val="FF9900"/>
                </a:solidFill>
                <a:latin typeface="Verdana" panose="020B0604030504040204" pitchFamily="34" charset="0"/>
              </a:rPr>
              <a:t>mask=255.255.255.0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68 bytes from 140.113.235.171: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icmp_seq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=3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ttl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=251 time=1.026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ms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TW" sz="1400" dirty="0">
                <a:solidFill>
                  <a:srgbClr val="FF9900"/>
                </a:solidFill>
                <a:latin typeface="Verdana" panose="020B0604030504040204" pitchFamily="34" charset="0"/>
              </a:rPr>
              <a:t>mask=255.255.255.0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^C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--- sun1.cs.nctu.edu.tw ping statistics ---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4 packets transmitted, 4 packets received, 0% packet loss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round-trip min/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avg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/max/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stddev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 = 0.663/0.934/1.028/0.156 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ms</a:t>
            </a:r>
            <a:endParaRPr lang="en-US" altLang="zh-TW" sz="14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endParaRPr lang="en-US" altLang="zh-TW" sz="14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chbsd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 [/home/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] -</a:t>
            </a:r>
            <a:r>
              <a:rPr lang="en-US" altLang="zh-TW" sz="1400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- </a:t>
            </a:r>
            <a:r>
              <a:rPr lang="en-US" altLang="zh-TW" sz="1400" dirty="0" err="1">
                <a:solidFill>
                  <a:srgbClr val="FFFF00"/>
                </a:solidFill>
                <a:latin typeface="Verdana" panose="020B0604030504040204" pitchFamily="34" charset="0"/>
              </a:rPr>
              <a:t>icmpquery</a:t>
            </a:r>
            <a:r>
              <a:rPr lang="en-US" altLang="zh-TW" sz="1400" dirty="0">
                <a:solidFill>
                  <a:srgbClr val="FFFF00"/>
                </a:solidFill>
                <a:latin typeface="Verdana" panose="020B0604030504040204" pitchFamily="34" charset="0"/>
              </a:rPr>
              <a:t> -m sun1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sun1                                    :  </a:t>
            </a:r>
            <a:r>
              <a:rPr lang="en-US" altLang="zh-TW" sz="1400" dirty="0">
                <a:solidFill>
                  <a:srgbClr val="FF9900"/>
                </a:solidFill>
                <a:latin typeface="Verdana" panose="020B0604030504040204" pitchFamily="34" charset="0"/>
              </a:rPr>
              <a:t>0xFFFFFF00</a:t>
            </a:r>
          </a:p>
        </p:txBody>
      </p:sp>
      <p:sp>
        <p:nvSpPr>
          <p:cNvPr id="57349" name="Line 6"/>
          <p:cNvSpPr>
            <a:spLocks noChangeShapeType="1"/>
          </p:cNvSpPr>
          <p:nvPr/>
        </p:nvSpPr>
        <p:spPr bwMode="auto">
          <a:xfrm>
            <a:off x="609600" y="5334000"/>
            <a:ext cx="8305800" cy="0"/>
          </a:xfrm>
          <a:prstGeom prst="line">
            <a:avLst/>
          </a:prstGeom>
          <a:noFill/>
          <a:ln w="190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609600" y="54864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/>
              <a:t>※ icmpquery can be found in /usr/ports/net-mgmt/icmpquery</a:t>
            </a:r>
          </a:p>
        </p:txBody>
      </p:sp>
    </p:spTree>
    <p:extLst>
      <p:ext uri="{BB962C8B-B14F-4D97-AF65-F5344CB8AC3E}">
        <p14:creationId xmlns:p14="http://schemas.microsoft.com/office/powerpoint/2010/main" val="30612079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Query Message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Timestamp Request/Reply (1)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Timestamp request and reply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Allow a system to query another for the current time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Milliseconds resolution, since midnight UTC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Requestor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Fill in the originate timestamp and send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Reply system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Fill in the receive timestamp when it receives the request and the transmit time when it sends the reply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61912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3574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Query Message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Timestamp Request/Reply (2)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48854" y="3886200"/>
            <a:ext cx="8455891" cy="249299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nabsd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[/home/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] -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- </a:t>
            </a:r>
            <a:r>
              <a:rPr lang="en-US" altLang="zh-TW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sudo</a:t>
            </a:r>
            <a:r>
              <a:rPr lang="en-US" altLang="zh-TW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 </a:t>
            </a:r>
            <a:r>
              <a:rPr lang="en-US" altLang="zh-TW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tcpdump</a:t>
            </a:r>
            <a:r>
              <a:rPr lang="en-US" altLang="zh-TW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 -</a:t>
            </a:r>
            <a:r>
              <a:rPr lang="en-US" altLang="zh-TW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i</a:t>
            </a:r>
            <a:r>
              <a:rPr lang="en-US" altLang="zh-TW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 sk0 -e </a:t>
            </a:r>
            <a:r>
              <a:rPr lang="en-US" altLang="zh-TW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icmp</a:t>
            </a:r>
            <a:endParaRPr lang="en-US" altLang="zh-TW" sz="1200" b="1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tcpdump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: verbose output suppressed, use -v or -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vv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for full protocol decode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listening on sk0, link-type EN10MB (Ethernet), capture size 96 bytes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14:48:24.999106 00:90:96:23:8f:7d &gt; 00:11:d8:06:1e:81,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ethertype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IPv4 (0x0800), length 110: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   chbsd.csie.nctu.edu.tw &gt;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nabsd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: </a:t>
            </a:r>
            <a:r>
              <a:rPr lang="en-US" altLang="zh-TW" sz="1200" b="1" dirty="0">
                <a:solidFill>
                  <a:srgbClr val="FF9900"/>
                </a:solidFill>
                <a:latin typeface="Verdana" panose="020B0604030504040204" pitchFamily="34" charset="0"/>
              </a:rPr>
              <a:t>ICMP time stamp query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id 18514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seq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0, length 76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14:48:24.999148 00:11:d8:06:1e:81 &gt; 00:90:96:23:8f:7d,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ethertype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IPv4 (0x0800), length 110: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  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nabsd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&gt; chbsd.csie.nctu.edu.tw: </a:t>
            </a:r>
            <a:r>
              <a:rPr lang="en-US" altLang="zh-TW" sz="1200" b="1" dirty="0">
                <a:solidFill>
                  <a:srgbClr val="FF9900"/>
                </a:solidFill>
                <a:latin typeface="Verdana" panose="020B0604030504040204" pitchFamily="34" charset="0"/>
              </a:rPr>
              <a:t>ICMP time stamp reply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id 18514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seq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0: org 06:47:46.326,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  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recv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06:48:24.998,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xmit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06:48:24.998, length 76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14:48:26.000598 00:90:96:23:8f:7d &gt; 00:11:d8:06:1e:81,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ethertype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IPv4 (0x0800), length 110: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   chbsd.csie.nctu.edu.tw &gt;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nabsd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: ICMP time stamp query id 18514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seq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1, length 76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14:48:26.000618 00:11:d8:06:1e:81 &gt; 00:90:96:23:8f:7d,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ethertype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IPv4 (0x0800), length 110: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  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nabsd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&gt; chbsd.csie.nctu.edu.tw: ICMP time stamp reply id 18514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seq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1: org 06:47:47.327,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  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recv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06:48:25.999, </a:t>
            </a:r>
            <a:r>
              <a:rPr lang="en-US" altLang="zh-TW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xmit</a:t>
            </a:r>
            <a:r>
              <a:rPr lang="en-US" altLang="zh-TW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 06:48:25.999, length 76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173039" y="1447800"/>
            <a:ext cx="6931706" cy="2246769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chbsd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[/home/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] -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- </a:t>
            </a:r>
            <a:r>
              <a:rPr lang="en-US" altLang="zh-TW" sz="1400" b="1" dirty="0">
                <a:solidFill>
                  <a:srgbClr val="FFFF00"/>
                </a:solidFill>
                <a:latin typeface="Verdana" panose="020B0604030504040204" pitchFamily="34" charset="0"/>
              </a:rPr>
              <a:t>ping -M time </a:t>
            </a:r>
            <a:r>
              <a:rPr lang="en-US" altLang="zh-TW" sz="14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nabsd</a:t>
            </a:r>
            <a:endParaRPr lang="en-US" altLang="zh-TW" sz="1400" b="1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ICMP_TSTAMP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PING nabsd.cs.nctu.edu.tw (140.113.17.215): 56 data bytes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76 bytes from 140.113.17.215: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icmp_seq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=0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ttl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=64 time=0.663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</a:t>
            </a:r>
            <a:r>
              <a:rPr lang="en-US" altLang="zh-TW" sz="1400" b="1" dirty="0" err="1">
                <a:solidFill>
                  <a:srgbClr val="FF9900"/>
                </a:solidFill>
                <a:latin typeface="Verdana" panose="020B0604030504040204" pitchFamily="34" charset="0"/>
              </a:rPr>
              <a:t>tso</a:t>
            </a:r>
            <a:r>
              <a:rPr lang="en-US" altLang="zh-TW" sz="1400" b="1" dirty="0">
                <a:solidFill>
                  <a:srgbClr val="FF9900"/>
                </a:solidFill>
                <a:latin typeface="Verdana" panose="020B0604030504040204" pitchFamily="34" charset="0"/>
              </a:rPr>
              <a:t>=06:47:46 </a:t>
            </a:r>
            <a:r>
              <a:rPr lang="en-US" altLang="zh-TW" sz="1400" b="1" dirty="0" err="1">
                <a:solidFill>
                  <a:srgbClr val="FF9900"/>
                </a:solidFill>
                <a:latin typeface="Verdana" panose="020B0604030504040204" pitchFamily="34" charset="0"/>
              </a:rPr>
              <a:t>tsr</a:t>
            </a:r>
            <a:r>
              <a:rPr lang="en-US" altLang="zh-TW" sz="1400" b="1" dirty="0">
                <a:solidFill>
                  <a:srgbClr val="FF9900"/>
                </a:solidFill>
                <a:latin typeface="Verdana" panose="020B0604030504040204" pitchFamily="34" charset="0"/>
              </a:rPr>
              <a:t>=06:48:24 </a:t>
            </a:r>
            <a:r>
              <a:rPr lang="en-US" altLang="zh-TW" sz="1400" b="1" dirty="0" err="1">
                <a:solidFill>
                  <a:srgbClr val="FF9900"/>
                </a:solidFill>
                <a:latin typeface="Verdana" panose="020B0604030504040204" pitchFamily="34" charset="0"/>
              </a:rPr>
              <a:t>tst</a:t>
            </a:r>
            <a:r>
              <a:rPr lang="en-US" altLang="zh-TW" sz="1400" b="1" dirty="0">
                <a:solidFill>
                  <a:srgbClr val="FF9900"/>
                </a:solidFill>
                <a:latin typeface="Verdana" panose="020B0604030504040204" pitchFamily="34" charset="0"/>
              </a:rPr>
              <a:t>=06:48:24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76 bytes from 140.113.17.215: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icmp_seq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=1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ttl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=64 time=1.016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tso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=06:47:47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tsr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=06:48:25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tst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=06:48:25</a:t>
            </a:r>
          </a:p>
          <a:p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chbsd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[/home/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] -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-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icmpquery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-t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nabsd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nabsd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                           :  14:54:47</a:t>
            </a:r>
          </a:p>
        </p:txBody>
      </p:sp>
    </p:spTree>
    <p:extLst>
      <p:ext uri="{BB962C8B-B14F-4D97-AF65-F5344CB8AC3E}">
        <p14:creationId xmlns:p14="http://schemas.microsoft.com/office/powerpoint/2010/main" val="174660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Introduction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TCP/IP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Used to provide data communication between hosts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How to delivery data reliably 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How to address remote host on the network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How to handle different type of hardware device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ICMP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Error Message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Destination Unreachable Error Message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Format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8 bytes ICMP Header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Application-depend data portion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IP header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Let ICMP know how to interpret the 8 bytes that follow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first 8 bytes that followed this IP header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Information about who generates the error</a:t>
            </a:r>
          </a:p>
        </p:txBody>
      </p:sp>
      <p:pic>
        <p:nvPicPr>
          <p:cNvPr id="60420" name="Picture 4" descr="img2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65"/>
          <a:stretch>
            <a:fillRect/>
          </a:stretch>
        </p:blipFill>
        <p:spPr bwMode="auto">
          <a:xfrm>
            <a:off x="1524000" y="4114800"/>
            <a:ext cx="6858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4305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Error Message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Port Unreachable (1)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ICMP port unreachable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Type = 3 , code = 3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Host receives a UDP datagram but the destination port does not correspond to a port that some process has in use</a:t>
            </a:r>
          </a:p>
        </p:txBody>
      </p:sp>
      <p:pic>
        <p:nvPicPr>
          <p:cNvPr id="61444" name="Picture 4" descr="img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26"/>
          <a:stretch>
            <a:fillRect/>
          </a:stretch>
        </p:blipFill>
        <p:spPr bwMode="auto">
          <a:xfrm>
            <a:off x="838200" y="3581400"/>
            <a:ext cx="78486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9064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Error Message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Port Unreachable (2)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Using TFTP (Trivial File Transfer Protocol)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Original port: 69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990600" y="4407932"/>
            <a:ext cx="7665610" cy="20313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chbsd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[/home/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] -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- </a:t>
            </a:r>
            <a:r>
              <a:rPr lang="en-US" altLang="zh-TW" sz="14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sudo</a:t>
            </a:r>
            <a:r>
              <a:rPr lang="en-US" altLang="zh-TW" sz="1400" b="1" dirty="0">
                <a:solidFill>
                  <a:srgbClr val="FFFF00"/>
                </a:solidFill>
                <a:latin typeface="Verdana" panose="020B0604030504040204" pitchFamily="34" charset="0"/>
              </a:rPr>
              <a:t> </a:t>
            </a:r>
            <a:r>
              <a:rPr lang="en-US" altLang="zh-TW" sz="14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tcpdump</a:t>
            </a:r>
            <a:r>
              <a:rPr lang="en-US" altLang="zh-TW" sz="1400" b="1" dirty="0">
                <a:solidFill>
                  <a:srgbClr val="FFFF00"/>
                </a:solidFill>
                <a:latin typeface="Verdana" panose="020B0604030504040204" pitchFamily="34" charset="0"/>
              </a:rPr>
              <a:t> -</a:t>
            </a:r>
            <a:r>
              <a:rPr lang="en-US" altLang="zh-TW" sz="14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i</a:t>
            </a:r>
            <a:r>
              <a:rPr lang="en-US" altLang="zh-TW" sz="1400" b="1" dirty="0">
                <a:solidFill>
                  <a:srgbClr val="FFFF00"/>
                </a:solidFill>
                <a:latin typeface="Verdana" panose="020B0604030504040204" pitchFamily="34" charset="0"/>
              </a:rPr>
              <a:t> lo0</a:t>
            </a:r>
          </a:p>
          <a:p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tcpdump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: verbose output suppressed, use -v or -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vv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for full protocol decode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listening on lo0, link-type NULL (BSD loopback), capture size 96 bytes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15:01:24.788511 IP localhost.62089 &gt; localhost.8888: UDP, length 16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15:01:24.788554 IP localhost &gt; localhost: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</a:t>
            </a:r>
            <a:r>
              <a:rPr lang="en-US" altLang="zh-TW" sz="1400" b="1" dirty="0">
                <a:solidFill>
                  <a:srgbClr val="FF9900"/>
                </a:solidFill>
                <a:latin typeface="Verdana" panose="020B0604030504040204" pitchFamily="34" charset="0"/>
              </a:rPr>
              <a:t>ICMP localhost </a:t>
            </a:r>
            <a:r>
              <a:rPr lang="en-US" altLang="zh-TW" sz="1400" b="1" dirty="0" err="1">
                <a:solidFill>
                  <a:srgbClr val="FF9900"/>
                </a:solidFill>
                <a:latin typeface="Verdana" panose="020B0604030504040204" pitchFamily="34" charset="0"/>
              </a:rPr>
              <a:t>udp</a:t>
            </a:r>
            <a:r>
              <a:rPr lang="en-US" altLang="zh-TW" sz="1400" b="1" dirty="0">
                <a:solidFill>
                  <a:srgbClr val="FF9900"/>
                </a:solidFill>
                <a:latin typeface="Verdana" panose="020B0604030504040204" pitchFamily="34" charset="0"/>
              </a:rPr>
              <a:t> port 8888 unreachable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, length 36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15:01:29.788626 IP localhost.62089 &gt; localhost.8888: UDP, length 16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15:01:29.788691 IP localhost &gt; localhost: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ICMP localhost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udp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port 8888 unreachable, length 36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990600" y="2743200"/>
            <a:ext cx="3996337" cy="138499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chbsd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[/home/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] -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- </a:t>
            </a:r>
            <a:r>
              <a:rPr lang="en-US" altLang="zh-TW" sz="14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tftp</a:t>
            </a:r>
            <a:endParaRPr lang="en-US" altLang="zh-TW" sz="1400" b="1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tftp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&gt; connect localhost 8888</a:t>
            </a:r>
          </a:p>
          <a:p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tftp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&gt; get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temp.foo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Transfer timed out.</a:t>
            </a:r>
          </a:p>
          <a:p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tftp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56551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 err="1">
                <a:ea typeface="新細明體" pitchFamily="18" charset="-120"/>
              </a:rPr>
              <a:t>Traceroute</a:t>
            </a:r>
            <a:r>
              <a:rPr lang="en-US" altLang="zh-TW" sz="3000" dirty="0">
                <a:ea typeface="新細明體" pitchFamily="18" charset="-120"/>
              </a:rPr>
              <a:t> Program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IP Source Routing Option (1)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38862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Source Routing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Sender specifies the route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Two forms of source routing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Strict source routing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Sender specifies the </a:t>
            </a: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exact path</a:t>
            </a:r>
            <a:r>
              <a:rPr lang="en-US" altLang="zh-TW" sz="1600">
                <a:ea typeface="新細明體" panose="02020500000000000000" pitchFamily="18" charset="-120"/>
              </a:rPr>
              <a:t> that the IP datagram must follow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Loose source routing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As strict source routing, but the datagram can pass through other routers between any two addresses in the list 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Format of IP header option field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Code = 0x89 for strict and code = 0x83 for loose SR option</a:t>
            </a:r>
          </a:p>
        </p:txBody>
      </p:sp>
      <p:pic>
        <p:nvPicPr>
          <p:cNvPr id="73732" name="Picture 4" descr="img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8" b="21872"/>
          <a:stretch>
            <a:fillRect/>
          </a:stretch>
        </p:blipFill>
        <p:spPr bwMode="auto">
          <a:xfrm>
            <a:off x="762000" y="5257800"/>
            <a:ext cx="77724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26670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8282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Traceroute Program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IP Source Routing Option (2)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Scenario of source routing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Sending host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Remove first entry and append destination address in the final entry of the list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Receiving router != destination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Loose source route, forward it as normal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Receiving router = destination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Next address in the list becomes the destination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Change source address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Increment the pointer</a:t>
            </a:r>
          </a:p>
          <a:p>
            <a:pPr lvl="2"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74756" name="Picture 4" descr="img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" t="7613" r="5983" b="26237"/>
          <a:stretch>
            <a:fillRect/>
          </a:stretch>
        </p:blipFill>
        <p:spPr bwMode="auto">
          <a:xfrm>
            <a:off x="609600" y="5029200"/>
            <a:ext cx="8534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477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Traceroute Program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IP Source Routing Option (3)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Traceroute using IP loose SR option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27266" y="2362200"/>
            <a:ext cx="8299067" cy="353943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[/home/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-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traceroute u2.nctu.edu.tw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traceroute to u2.nctu.edu.tw (211.76.240.193), 64 hops max, 40 byte packets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 e3rtn-235 (140.113.235.254)  0.549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0.434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0.337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  140.113.0.166 (140.113.0.166)  108.726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4.469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0.362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  v255-194.NTCU.net (211.76.255.194)  0.529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3.446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5.464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  v255-229.NTCU.net (211.76.255.229)  1.406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2.017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0.560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5  h240-193.NTCU.net (211.76.240.193)  0.520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0.456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0.315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nabsd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[/home/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-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 traceroute </a:t>
            </a:r>
            <a:r>
              <a:rPr lang="en-US" altLang="zh-TW" sz="1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-g 140.113.0.149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u2.nctu.edu.tw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traceroute to u2.nctu.edu.tw (211.76.240.193), 64 hops max, 48 byte packets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 e3rtn-235 (140.113.235.254)  0.543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0.392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0.365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  140.113.0.166 (140.113.0.166)  0.562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9.506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0.624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  140.113.0.149 (140.113.0.149)  7.002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1.047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1.107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  140.113.0.150 (140.113.0.150)  1.497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6.653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1.595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5  v255-194.NTCU.net (211.76.255.194)  1.639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7.214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1.586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6  v255-229.NTCU.net (211.76.255.229)  1.831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9.244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1.877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7  h240-193.NTCU.net (211.76.240.193)  1.440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!S  2.249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!S  1.737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!S</a:t>
            </a:r>
          </a:p>
        </p:txBody>
      </p:sp>
    </p:spTree>
    <p:extLst>
      <p:ext uri="{BB962C8B-B14F-4D97-AF65-F5344CB8AC3E}">
        <p14:creationId xmlns:p14="http://schemas.microsoft.com/office/powerpoint/2010/main" val="22508630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ICMP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No Route to Destination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If there is no match in routing table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If the IP datagram is generated on the host</a:t>
            </a:r>
          </a:p>
          <a:p>
            <a:pPr lvl="2" eaLnBrk="1" hangingPunct="1"/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host unreachable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or 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network unreachable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If the IP datagram is being forwarded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ICMP 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host unreachable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error message is generated and sends back to sending host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ICMP message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Type = 3, code = 0 for host unreachable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Type = 3, code = 1 for network unreachable</a:t>
            </a:r>
          </a:p>
        </p:txBody>
      </p:sp>
      <p:pic>
        <p:nvPicPr>
          <p:cNvPr id="79876" name="Picture 4" descr="img2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65"/>
          <a:stretch>
            <a:fillRect/>
          </a:stretch>
        </p:blipFill>
        <p:spPr bwMode="auto">
          <a:xfrm>
            <a:off x="1981200" y="4572000"/>
            <a:ext cx="61722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9074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4" descr="img2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3" t="5928" r="13086" b="12762"/>
          <a:stretch>
            <a:fillRect/>
          </a:stretch>
        </p:blipFill>
        <p:spPr bwMode="auto">
          <a:xfrm>
            <a:off x="3581400" y="3962400"/>
            <a:ext cx="4648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ICMP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Redirect Error Message (1)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Concept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Used by router to inform the sender that the datagram should be sent to a different router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This will happen if the host has a choice of routers to send the packet to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R1 found sending and receiving interface are the same</a:t>
            </a:r>
          </a:p>
        </p:txBody>
      </p:sp>
    </p:spTree>
    <p:extLst>
      <p:ext uri="{BB962C8B-B14F-4D97-AF65-F5344CB8AC3E}">
        <p14:creationId xmlns:p14="http://schemas.microsoft.com/office/powerpoint/2010/main" val="1563637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Redirect Error Message (2)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ICMP redirect message format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Code 0: redirect for network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Code 1: redirect for host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Code 2: redirect for TOS and network (RFC 1349)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Code 3: redirect for TOS and hosts (RFC 1349)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81924" name="Picture 4" descr="img2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 t="4495" b="19098"/>
          <a:stretch>
            <a:fillRect/>
          </a:stretch>
        </p:blipFill>
        <p:spPr bwMode="auto">
          <a:xfrm>
            <a:off x="1066800" y="3733800"/>
            <a:ext cx="7543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2528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Router Discovery Messages (1)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2573338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Dynamic update host</a:t>
            </a:r>
            <a:r>
              <a:rPr lang="en-US" altLang="zh-TW" sz="200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2000">
                <a:ea typeface="新細明體" panose="02020500000000000000" pitchFamily="18" charset="-120"/>
              </a:rPr>
              <a:t>s routing table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ICMP router solicitation message (</a:t>
            </a:r>
            <a:r>
              <a:rPr lang="zh-TW" altLang="en-US" sz="1800">
                <a:latin typeface="標楷體" panose="03000509000000000000" pitchFamily="65" charset="-120"/>
                <a:ea typeface="標楷體" panose="03000509000000000000" pitchFamily="65" charset="-120"/>
              </a:rPr>
              <a:t>懇求</a:t>
            </a:r>
            <a:r>
              <a:rPr lang="en-US" altLang="zh-TW" sz="1800">
                <a:ea typeface="新細明體" panose="02020500000000000000" pitchFamily="18" charset="-120"/>
              </a:rPr>
              <a:t>)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Host broadcast or multicast after bootstrapping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ICMP router advertisement message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Router response 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Router periodically broadcast or multicast 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Format of ICMP router solicitation message</a:t>
            </a:r>
          </a:p>
        </p:txBody>
      </p:sp>
      <p:pic>
        <p:nvPicPr>
          <p:cNvPr id="82948" name="Picture 6" descr="img2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7086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0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Introduction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	</a:t>
            </a:r>
            <a:r>
              <a:rPr lang="en-US" altLang="zh-TW" sz="28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2800" dirty="0">
                <a:ea typeface="新細明體" pitchFamily="18" charset="-120"/>
              </a:rPr>
              <a:t> Addressing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31146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Addressing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MAC Address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Media Access Control Address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48-bit Network Interface Card Hardware Address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24-bit manufacture ID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24-bit serial number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Ex: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00:07:e9:10:e6:6b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IP Address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32-bit Internet Address (IPv4)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Ex: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140.113.209.64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Port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16-bit uniquely identify application (1 ~ 65536)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Ex: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FTP port 21, SSH port 22, Telnet port 23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62000" y="4562475"/>
            <a:ext cx="7927975" cy="22193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sabsd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[/home/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] -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chwong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-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ifconfig</a:t>
            </a:r>
            <a:endParaRPr lang="en-US" altLang="zh-TW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sk0: flags=8843&lt;UP,BROADCAST,RUNNING,SIMPLEX,MULTICAST&gt;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mtu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1500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options=b&lt;RXCSUM,TXCSUM,VLAN_MTU&gt;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inet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140.113.17.215 netmask 0xffffff00 broadcast 140.113.17.255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inet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140.113.17.221 netmask 0xffffffff broadcast 140.113.17.221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ether 00:11:d8:06:1e:81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media: Ethernet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autoselect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(100baseTX &lt;full-duplex,flag0,flag1&gt;)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status: active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lo0: flags=8049&lt;UP,LOOPBACK,RUNNING,MULTICAST&gt;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mtu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16384</a:t>
            </a:r>
          </a:p>
          <a:p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   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inet</a:t>
            </a:r>
            <a:r>
              <a:rPr lang="en-US" altLang="zh-TW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127.0.0.1 netmask 0xff000000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Router Discovery Messages (2)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Format of ICMP router advertisement message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Router address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Must be one of the router</a:t>
            </a: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600">
                <a:ea typeface="新細明體" panose="02020500000000000000" pitchFamily="18" charset="-120"/>
              </a:rPr>
              <a:t>s IP address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Preference level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Preference as a default router address</a:t>
            </a:r>
          </a:p>
        </p:txBody>
      </p:sp>
      <p:pic>
        <p:nvPicPr>
          <p:cNvPr id="83972" name="Picture 4" descr="img2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32648" b="8784"/>
          <a:stretch>
            <a:fillRect/>
          </a:stretch>
        </p:blipFill>
        <p:spPr bwMode="auto">
          <a:xfrm>
            <a:off x="3124200" y="3124200"/>
            <a:ext cx="5943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1340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IP Fragmentation (1)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MTU limitation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Before network-layer to link-layer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IP will check the size and link-layer MTU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Do fragmentation if necessary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Fragmentation may be done at sending host or routers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Reassembly is done only in receiving host</a:t>
            </a:r>
          </a:p>
        </p:txBody>
      </p:sp>
      <p:pic>
        <p:nvPicPr>
          <p:cNvPr id="87044" name="Picture 4" descr="img2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4407" r="2150" b="16275"/>
          <a:stretch>
            <a:fillRect/>
          </a:stretch>
        </p:blipFill>
        <p:spPr bwMode="auto">
          <a:xfrm>
            <a:off x="1828800" y="3886200"/>
            <a:ext cx="6324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791200" y="3863975"/>
            <a:ext cx="147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  <a:latin typeface="Verdana" panose="020B0604030504040204" pitchFamily="34" charset="0"/>
              </a:rPr>
              <a:t>1501 bytes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343400" y="6324600"/>
            <a:ext cx="147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  <a:latin typeface="Verdana" panose="020B0604030504040204" pitchFamily="34" charset="0"/>
              </a:rPr>
              <a:t>1500 bytes</a:t>
            </a:r>
          </a:p>
        </p:txBody>
      </p:sp>
    </p:spTree>
    <p:extLst>
      <p:ext uri="{BB962C8B-B14F-4D97-AF65-F5344CB8AC3E}">
        <p14:creationId xmlns:p14="http://schemas.microsoft.com/office/powerpoint/2010/main" val="33243310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IP Fragmentation (2)</a:t>
            </a:r>
          </a:p>
        </p:txBody>
      </p:sp>
      <p:pic>
        <p:nvPicPr>
          <p:cNvPr id="88067" name="Picture 4" descr="img2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>
            <a:fillRect/>
          </a:stretch>
        </p:blipFill>
        <p:spPr bwMode="auto">
          <a:xfrm>
            <a:off x="990600" y="2438400"/>
            <a:ext cx="70866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AutoShape 5"/>
          <p:cNvSpPr>
            <a:spLocks/>
          </p:cNvSpPr>
          <p:nvPr/>
        </p:nvSpPr>
        <p:spPr bwMode="auto">
          <a:xfrm>
            <a:off x="2819400" y="2987675"/>
            <a:ext cx="1143000" cy="495300"/>
          </a:xfrm>
          <a:prstGeom prst="borderCallout1">
            <a:avLst>
              <a:gd name="adj1" fmla="val 23079"/>
              <a:gd name="adj2" fmla="val -6667"/>
              <a:gd name="adj3" fmla="val -151602"/>
              <a:gd name="adj4" fmla="val -76528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zh-TW" altLang="zh-TW" sz="2400">
              <a:latin typeface="Times" panose="02020603050405020304" pitchFamily="18" charset="0"/>
            </a:endParaRPr>
          </a:p>
        </p:txBody>
      </p:sp>
      <p:sp>
        <p:nvSpPr>
          <p:cNvPr id="88069" name="Text Box 6"/>
          <p:cNvSpPr txBox="1">
            <a:spLocks noChangeArrowheads="1"/>
          </p:cNvSpPr>
          <p:nvPr/>
        </p:nvSpPr>
        <p:spPr bwMode="auto">
          <a:xfrm>
            <a:off x="1143000" y="1295400"/>
            <a:ext cx="7772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rgbClr val="0000CC"/>
                </a:solidFill>
                <a:latin typeface="Verdana" panose="020B0604030504040204" pitchFamily="34" charset="0"/>
              </a:rPr>
              <a:t>identification:	which unique IP datagram 	 	</a:t>
            </a:r>
          </a:p>
          <a:p>
            <a:r>
              <a:rPr lang="en-US" altLang="zh-TW" sz="1400">
                <a:solidFill>
                  <a:srgbClr val="0000CC"/>
                </a:solidFill>
                <a:latin typeface="Verdana" panose="020B0604030504040204" pitchFamily="34" charset="0"/>
              </a:rPr>
              <a:t>flags:		more fragments?</a:t>
            </a:r>
          </a:p>
          <a:p>
            <a:r>
              <a:rPr lang="en-US" altLang="zh-TW" sz="1400">
                <a:solidFill>
                  <a:srgbClr val="0000CC"/>
                </a:solidFill>
                <a:latin typeface="Verdana" panose="020B0604030504040204" pitchFamily="34" charset="0"/>
              </a:rPr>
              <a:t>fragment offset	offset of this datagram from the beginning of original datagram</a:t>
            </a:r>
          </a:p>
        </p:txBody>
      </p:sp>
      <p:sp>
        <p:nvSpPr>
          <p:cNvPr id="88070" name="AutoShape 7"/>
          <p:cNvSpPr>
            <a:spLocks/>
          </p:cNvSpPr>
          <p:nvPr/>
        </p:nvSpPr>
        <p:spPr bwMode="auto">
          <a:xfrm>
            <a:off x="1676400" y="4152900"/>
            <a:ext cx="1143000" cy="495300"/>
          </a:xfrm>
          <a:prstGeom prst="borderCallout1">
            <a:avLst>
              <a:gd name="adj1" fmla="val 23079"/>
              <a:gd name="adj2" fmla="val -6667"/>
              <a:gd name="adj3" fmla="val 295833"/>
              <a:gd name="adj4" fmla="val -775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zh-TW" altLang="zh-TW" sz="2400">
              <a:latin typeface="Times" panose="02020603050405020304" pitchFamily="18" charset="0"/>
            </a:endParaRPr>
          </a:p>
        </p:txBody>
      </p:sp>
      <p:sp>
        <p:nvSpPr>
          <p:cNvPr id="88071" name="Text Box 8"/>
          <p:cNvSpPr txBox="1">
            <a:spLocks noChangeArrowheads="1"/>
          </p:cNvSpPr>
          <p:nvPr/>
        </p:nvSpPr>
        <p:spPr bwMode="auto">
          <a:xfrm>
            <a:off x="304800" y="5715000"/>
            <a:ext cx="4038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rgbClr val="0000CC"/>
                </a:solidFill>
                <a:latin typeface="Verdana" panose="020B0604030504040204" pitchFamily="34" charset="0"/>
              </a:rPr>
              <a:t>identification:	the same 	 	</a:t>
            </a:r>
          </a:p>
          <a:p>
            <a:r>
              <a:rPr lang="en-US" altLang="zh-TW" sz="1400">
                <a:solidFill>
                  <a:srgbClr val="0000CC"/>
                </a:solidFill>
                <a:latin typeface="Verdana" panose="020B0604030504040204" pitchFamily="34" charset="0"/>
              </a:rPr>
              <a:t>flags:		more fragments</a:t>
            </a:r>
          </a:p>
          <a:p>
            <a:r>
              <a:rPr lang="en-US" altLang="zh-TW" sz="1400">
                <a:solidFill>
                  <a:srgbClr val="0000CC"/>
                </a:solidFill>
                <a:latin typeface="Verdana" panose="020B0604030504040204" pitchFamily="34" charset="0"/>
              </a:rPr>
              <a:t>fragment offset	0 		</a:t>
            </a:r>
          </a:p>
        </p:txBody>
      </p:sp>
      <p:sp>
        <p:nvSpPr>
          <p:cNvPr id="88072" name="AutoShape 9"/>
          <p:cNvSpPr>
            <a:spLocks/>
          </p:cNvSpPr>
          <p:nvPr/>
        </p:nvSpPr>
        <p:spPr bwMode="auto">
          <a:xfrm>
            <a:off x="6477000" y="4114800"/>
            <a:ext cx="1143000" cy="495300"/>
          </a:xfrm>
          <a:prstGeom prst="borderCallout1">
            <a:avLst>
              <a:gd name="adj1" fmla="val 23079"/>
              <a:gd name="adj2" fmla="val 106667"/>
              <a:gd name="adj3" fmla="val 318912"/>
              <a:gd name="adj4" fmla="val 15625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zh-TW" altLang="zh-TW" sz="2400">
              <a:latin typeface="Times" panose="02020603050405020304" pitchFamily="18" charset="0"/>
            </a:endParaRPr>
          </a:p>
        </p:txBody>
      </p:sp>
      <p:sp>
        <p:nvSpPr>
          <p:cNvPr id="88073" name="Text Box 10"/>
          <p:cNvSpPr txBox="1">
            <a:spLocks noChangeArrowheads="1"/>
          </p:cNvSpPr>
          <p:nvPr/>
        </p:nvSpPr>
        <p:spPr bwMode="auto">
          <a:xfrm>
            <a:off x="4876800" y="5715000"/>
            <a:ext cx="4038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solidFill>
                  <a:srgbClr val="0000CC"/>
                </a:solidFill>
                <a:latin typeface="Verdana" panose="020B0604030504040204" pitchFamily="34" charset="0"/>
              </a:rPr>
              <a:t>identification:	the same 	 	</a:t>
            </a:r>
          </a:p>
          <a:p>
            <a:r>
              <a:rPr lang="en-US" altLang="zh-TW" sz="1400">
                <a:solidFill>
                  <a:srgbClr val="0000CC"/>
                </a:solidFill>
                <a:latin typeface="Verdana" panose="020B0604030504040204" pitchFamily="34" charset="0"/>
              </a:rPr>
              <a:t>flags:		end of fragments</a:t>
            </a:r>
          </a:p>
          <a:p>
            <a:r>
              <a:rPr lang="en-US" altLang="zh-TW" sz="1400">
                <a:solidFill>
                  <a:srgbClr val="0000CC"/>
                </a:solidFill>
                <a:latin typeface="Verdana" panose="020B0604030504040204" pitchFamily="34" charset="0"/>
              </a:rPr>
              <a:t>fragment offset	1480</a:t>
            </a:r>
          </a:p>
        </p:txBody>
      </p:sp>
    </p:spTree>
    <p:extLst>
      <p:ext uri="{BB962C8B-B14F-4D97-AF65-F5344CB8AC3E}">
        <p14:creationId xmlns:p14="http://schemas.microsoft.com/office/powerpoint/2010/main" val="22359115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IP Fragmentation (3)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Issues of fragmentation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One fragment lost, entire datagram must be retransmitted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If the fragmentation is performed by intermediate router, there is no way for sending host how fragmentation did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Fragmentation is often avoided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There is a 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don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t fragment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bit in flags of IP header</a:t>
            </a:r>
          </a:p>
        </p:txBody>
      </p:sp>
      <p:pic>
        <p:nvPicPr>
          <p:cNvPr id="890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4800"/>
            <a:ext cx="41433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7361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 Unreachable Error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Fragmentation Required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Type=3, code=4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Router will generate this error message if the datagram needs to be fragmented, but the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don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t fragment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bit is turn on in IP header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Message format</a:t>
            </a:r>
          </a:p>
        </p:txBody>
      </p:sp>
      <p:pic>
        <p:nvPicPr>
          <p:cNvPr id="90116" name="Picture 4" descr="img2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0"/>
          <a:stretch>
            <a:fillRect/>
          </a:stretch>
        </p:blipFill>
        <p:spPr bwMode="auto">
          <a:xfrm>
            <a:off x="1447800" y="3429000"/>
            <a:ext cx="6781800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0810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ICMP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Source Quench Error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Type=4, code=0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May be generated by system when it receives datagram at a rate that is too fast to be processed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Host receiving more than it can handle datagram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Send ICMP source quench or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Throw it away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Host receiving UDP source quench message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Ignore it or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Notify application</a:t>
            </a:r>
          </a:p>
        </p:txBody>
      </p:sp>
    </p:spTree>
    <p:extLst>
      <p:ext uri="{BB962C8B-B14F-4D97-AF65-F5344CB8AC3E}">
        <p14:creationId xmlns:p14="http://schemas.microsoft.com/office/powerpoint/2010/main" val="638188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Appendix of IP Options: IP Timestamp Option</a:t>
            </a:r>
          </a:p>
        </p:txBody>
      </p:sp>
      <p:pic>
        <p:nvPicPr>
          <p:cNvPr id="97283" name="Picture 4" descr="img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6" b="21846"/>
          <a:stretch>
            <a:fillRect/>
          </a:stretch>
        </p:blipFill>
        <p:spPr bwMode="auto">
          <a:xfrm>
            <a:off x="762000" y="5410200"/>
            <a:ext cx="79248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IP Timestamp Option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Similar to RR option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Record Timestamp in option filed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code, len, ptr are the same as IP RR option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OF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Overflow field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Router will increment OF if it can’t add a timestamp because of no room left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FL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Flags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0: only timestamp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1: both timestamp and IP address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3: the sender initiates the options with up to 4    </a:t>
            </a:r>
          </a:p>
          <a:p>
            <a:pPr lvl="3" eaLnBrk="1" hangingPunct="1">
              <a:buFontTx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       pairs of IP address and timestamp</a:t>
            </a:r>
          </a:p>
        </p:txBody>
      </p:sp>
      <p:sp>
        <p:nvSpPr>
          <p:cNvPr id="97285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763000" y="6491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/>
              <a:t>※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Center</Template>
  <TotalTime>7106</TotalTime>
  <Words>6926</Words>
  <Application>Microsoft Macintosh PowerPoint</Application>
  <PresentationFormat>如螢幕大小 (4:3)</PresentationFormat>
  <Paragraphs>889</Paragraphs>
  <Slides>96</Slides>
  <Notes>5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8" baseType="lpstr">
      <vt:lpstr>華康標楷體(P)</vt:lpstr>
      <vt:lpstr>華康儷中黑(P)</vt:lpstr>
      <vt:lpstr>華康儷粗黑(P)</vt:lpstr>
      <vt:lpstr>新細明體</vt:lpstr>
      <vt:lpstr>標楷體</vt:lpstr>
      <vt:lpstr>Arial</vt:lpstr>
      <vt:lpstr>Futura Md BT</vt:lpstr>
      <vt:lpstr>Times</vt:lpstr>
      <vt:lpstr>Times New Roman</vt:lpstr>
      <vt:lpstr>Verdana</vt:lpstr>
      <vt:lpstr>Wingdings</vt:lpstr>
      <vt:lpstr>Computer Center</vt:lpstr>
      <vt:lpstr>Network Introduction</vt:lpstr>
      <vt:lpstr>TCP/IP and the Internet</vt:lpstr>
      <vt:lpstr>Introduction  – APRANET </vt:lpstr>
      <vt:lpstr>Introduction  – Why TCP/IP ?</vt:lpstr>
      <vt:lpstr>Introduction  – Layers of TCP/IP (1)</vt:lpstr>
      <vt:lpstr>Introduction  – Layers of TCP/IP (2)</vt:lpstr>
      <vt:lpstr>Introduction  – Layers of TCP/IP (3)</vt:lpstr>
      <vt:lpstr>Introduction</vt:lpstr>
      <vt:lpstr>Introduction  – Addressing </vt:lpstr>
      <vt:lpstr>Link Layer</vt:lpstr>
      <vt:lpstr>Link Layer  – Introduction of Link Layer</vt:lpstr>
      <vt:lpstr>Link Layer  – Ethernet </vt:lpstr>
      <vt:lpstr>Link Layer  – Ethernet Frame Format</vt:lpstr>
      <vt:lpstr>Link Layer  – Loopback Interface </vt:lpstr>
      <vt:lpstr>Network Layer</vt:lpstr>
      <vt:lpstr>Network Layer  – Introduction to Network Layer</vt:lpstr>
      <vt:lpstr>Network Layer  – IP Header</vt:lpstr>
      <vt:lpstr>Network Layer  – IP Address (1)</vt:lpstr>
      <vt:lpstr>Network Layer  – Subnetting, CIDR, and Netmask (1)</vt:lpstr>
      <vt:lpstr>Network Layer  – Subnetting, CIDR, and Netmask (2)</vt:lpstr>
      <vt:lpstr>Network Layer  – Subnetting, CIDR, and Netmask (3)</vt:lpstr>
      <vt:lpstr>Network Layer  – Subnetting, CIDR, and Netmask (4)</vt:lpstr>
      <vt:lpstr>Network Layer  – Subnetting, CIDR, and Netmask (5)</vt:lpstr>
      <vt:lpstr>Network Layer  – Subnetting, CIDR, and Netmask (6)</vt:lpstr>
      <vt:lpstr>Network Layer  – Subnetting, CIDR, and Netmask (7)</vt:lpstr>
      <vt:lpstr>Network Layer  – Subnetting, CIDR, and Netmask (8)</vt:lpstr>
      <vt:lpstr>Network Layer  – IP Routing (1)</vt:lpstr>
      <vt:lpstr>Network Layer  – IP Routing (2)</vt:lpstr>
      <vt:lpstr>Network Layer  – IP Routing (3)</vt:lpstr>
      <vt:lpstr>Network Layer – IP Routing (4)</vt:lpstr>
      <vt:lpstr>ARP and RARP</vt:lpstr>
      <vt:lpstr>ARP and RARP </vt:lpstr>
      <vt:lpstr>ARP and RARP  – ARP Example</vt:lpstr>
      <vt:lpstr>ARP and RARP  – ARP Cache</vt:lpstr>
      <vt:lpstr>ARP and RARP  – ARP/RARP Packet Format</vt:lpstr>
      <vt:lpstr>ARP and RARP  – Use tcpdump to see ARP</vt:lpstr>
      <vt:lpstr>ARP and RARP  – Proxy ARP</vt:lpstr>
      <vt:lpstr>ARP and RARP  – Gratuitous ARP</vt:lpstr>
      <vt:lpstr>ARP and RARP  – RARP</vt:lpstr>
      <vt:lpstr>ICMP – Internet Control Message Protocol</vt:lpstr>
      <vt:lpstr>ICMP  – Introduction</vt:lpstr>
      <vt:lpstr>ICMP  – Ping Program (1)</vt:lpstr>
      <vt:lpstr>ICMP  – Ping Program (2)</vt:lpstr>
      <vt:lpstr>ICMP  – Ping Program (3)</vt:lpstr>
      <vt:lpstr>ICMP  – Ping Program (4)</vt:lpstr>
      <vt:lpstr>ICMP  – Ping Program (5)</vt:lpstr>
      <vt:lpstr>Traceroute Program (1)</vt:lpstr>
      <vt:lpstr>Traceroute Program (2)</vt:lpstr>
      <vt:lpstr>Traceroute Program (3)</vt:lpstr>
      <vt:lpstr>Traceroute Program (4)</vt:lpstr>
      <vt:lpstr>Traceroute Program (5)</vt:lpstr>
      <vt:lpstr>IP Routing  – Processing in IP Layer</vt:lpstr>
      <vt:lpstr>IP Routing  – Routing Table (1)</vt:lpstr>
      <vt:lpstr>IP Routing  – Routing Table (2)</vt:lpstr>
      <vt:lpstr>UDP –  User Datagram Protocol </vt:lpstr>
      <vt:lpstr>UDP</vt:lpstr>
      <vt:lpstr>UDP</vt:lpstr>
      <vt:lpstr>TCP –  Transmission Control Protocol</vt:lpstr>
      <vt:lpstr>TCP</vt:lpstr>
      <vt:lpstr>TCP  – Header (1)</vt:lpstr>
      <vt:lpstr>TCP  – Header (2)</vt:lpstr>
      <vt:lpstr>TCP connection   establishment and termination</vt:lpstr>
      <vt:lpstr>Appendix</vt:lpstr>
      <vt:lpstr>Introduction  – Encapsulation </vt:lpstr>
      <vt:lpstr>Introduction  – Decapsulation </vt:lpstr>
      <vt:lpstr>Introduction  – Addressing </vt:lpstr>
      <vt:lpstr>Introduction  – Addressing </vt:lpstr>
      <vt:lpstr>Link Layer  – MTU</vt:lpstr>
      <vt:lpstr>Link Layer  – MTU</vt:lpstr>
      <vt:lpstr>Network Layer  – IP Header (1)</vt:lpstr>
      <vt:lpstr>Network Layer  – IP Header (2)</vt:lpstr>
      <vt:lpstr>Network Layer  – IP Header (3)</vt:lpstr>
      <vt:lpstr>Network Layer  – IP Header (4)</vt:lpstr>
      <vt:lpstr>ICMP  – Message Type (1)</vt:lpstr>
      <vt:lpstr>ICMP  – Message Type (2)</vt:lpstr>
      <vt:lpstr>ICMP – Query Message  – Address Mask Request/Reply (1)</vt:lpstr>
      <vt:lpstr>ICMP – Query Message  – Address Mask Request/Reply (2)</vt:lpstr>
      <vt:lpstr>ICMP – Query Message  – Timestamp Request/Reply (1)</vt:lpstr>
      <vt:lpstr>ICMP – Query Message  – Timestamp Request/Reply (2)</vt:lpstr>
      <vt:lpstr>ICMP – Error Message  – Destination Unreachable Error Message</vt:lpstr>
      <vt:lpstr>ICMP – Error Message  – Port Unreachable (1)</vt:lpstr>
      <vt:lpstr>ICMP – Error Message  – Port Unreachable (2)</vt:lpstr>
      <vt:lpstr>Traceroute Program –  IP Source Routing Option (1)</vt:lpstr>
      <vt:lpstr>Traceroute Program –  IP Source Routing Option (2)</vt:lpstr>
      <vt:lpstr>Traceroute Program –  IP Source Routing Option (3)</vt:lpstr>
      <vt:lpstr>ICMP  – No Route to Destination</vt:lpstr>
      <vt:lpstr>ICMP  – Redirect Error Message (1)</vt:lpstr>
      <vt:lpstr>ICMP  – Redirect Error Message (2)</vt:lpstr>
      <vt:lpstr>ICMP  – Router Discovery Messages (1)</vt:lpstr>
      <vt:lpstr>ICMP  – Router Discovery Messages (2)</vt:lpstr>
      <vt:lpstr>IP Fragmentation (1)</vt:lpstr>
      <vt:lpstr>IP Fragmentation (2)</vt:lpstr>
      <vt:lpstr>IP Fragmentation (3)</vt:lpstr>
      <vt:lpstr>ICMP Unreachable Error –  Fragmentation Required</vt:lpstr>
      <vt:lpstr>ICMP  – Source Quench Error</vt:lpstr>
      <vt:lpstr>Appendix of IP Options: IP Timestamp Option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Protocols</dc:title>
  <dc:creator>Tse-Han Wang</dc:creator>
  <cp:lastModifiedBy>Liang-Chi Tseng</cp:lastModifiedBy>
  <cp:revision>1084</cp:revision>
  <cp:lastPrinted>1601-01-01T00:00:00Z</cp:lastPrinted>
  <dcterms:created xsi:type="dcterms:W3CDTF">1601-01-01T00:00:00Z</dcterms:created>
  <dcterms:modified xsi:type="dcterms:W3CDTF">2020-03-11T11:18:42Z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