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3" r:id="rId4"/>
    <p:sldId id="272" r:id="rId5"/>
    <p:sldId id="259" r:id="rId6"/>
    <p:sldId id="258" r:id="rId7"/>
    <p:sldId id="287" r:id="rId8"/>
    <p:sldId id="262" r:id="rId9"/>
    <p:sldId id="264" r:id="rId10"/>
    <p:sldId id="265" r:id="rId11"/>
    <p:sldId id="273" r:id="rId12"/>
    <p:sldId id="261" r:id="rId13"/>
    <p:sldId id="268" r:id="rId14"/>
    <p:sldId id="266" r:id="rId15"/>
    <p:sldId id="267" r:id="rId16"/>
    <p:sldId id="269" r:id="rId17"/>
    <p:sldId id="275" r:id="rId18"/>
    <p:sldId id="276" r:id="rId19"/>
    <p:sldId id="271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</p:sldIdLst>
  <p:sldSz cx="9144000" cy="6858000" type="screen4x3"/>
  <p:notesSz cx="9874250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FFFF"/>
    <a:srgbClr val="660033"/>
    <a:srgbClr val="CCCC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295" autoAdjust="0"/>
  </p:normalViewPr>
  <p:slideViewPr>
    <p:cSldViewPr>
      <p:cViewPr varScale="1">
        <p:scale>
          <a:sx n="96" d="100"/>
          <a:sy n="96" d="100"/>
        </p:scale>
        <p:origin x="5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7F543-0BEB-408A-AC7E-D6D215E2FC99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FE1D7-CB82-4030-8B3D-B345EFDD1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917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7884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3125" y="0"/>
            <a:ext cx="427884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6" y="3228896"/>
            <a:ext cx="7899400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2"/>
            <a:ext cx="427884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3125" y="6456612"/>
            <a:ext cx="427884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1983D7F7-2AC0-48E4-A2FF-F47EFB55641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4617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9375417-C99A-42D5-8001-3439FD55DDA5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>
                <a:latin typeface="Arial" panose="020B0604020202020204" pitchFamily="34" charset="0"/>
              </a:rPr>
              <a:t>Updates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</a:rPr>
              <a:t>	Per. Periodic updates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</a:rPr>
              <a:t>	Trig. Occurred based on information change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</a:rPr>
              <a:t>Load Balance</a:t>
            </a:r>
          </a:p>
          <a:p>
            <a:pPr eaLnBrk="1" hangingPunct="1"/>
            <a:r>
              <a:rPr lang="en-US" altLang="zh-TW">
                <a:latin typeface="Arial" panose="020B0604020202020204" pitchFamily="34" charset="0"/>
              </a:rPr>
              <a:t>	Multiple path &amp; balance between equal-cost routes</a:t>
            </a:r>
          </a:p>
          <a:p>
            <a:pPr eaLnBrk="1" hangingPunct="1"/>
            <a:endParaRPr lang="en-US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4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14400" y="3276600"/>
            <a:ext cx="7543800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609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2514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2124075" y="2205038"/>
            <a:ext cx="6553200" cy="966787"/>
          </a:xfrm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28838" y="3400425"/>
            <a:ext cx="6400800" cy="20955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8333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9889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19900" y="260350"/>
            <a:ext cx="1943100" cy="58356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260350"/>
            <a:ext cx="5676900" cy="58356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7127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2043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8382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4397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0734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17865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58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3125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5580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6096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34938" y="90488"/>
            <a:ext cx="365125" cy="4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2400" i="1">
                <a:solidFill>
                  <a:schemeClr val="bg1"/>
                </a:solidFill>
                <a:latin typeface="Futura Md BT" pitchFamily="34" charset="0"/>
              </a:rPr>
              <a:t>Computer Center, CS, NCTU</a:t>
            </a:r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25413" y="6400800"/>
            <a:ext cx="304800" cy="304800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248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" tIns="0" rIns="0" bIns="4680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36320E50-4369-4C9B-918D-70B81CC07476}" type="slidenum">
              <a:rPr lang="en-US" altLang="zh-TW" sz="1400">
                <a:solidFill>
                  <a:schemeClr val="bg1"/>
                </a:solidFill>
                <a:latin typeface="Futura Md BT" pitchFamily="34" charset="0"/>
              </a:rPr>
              <a:pPr algn="ctr" eaLnBrk="1" hangingPunct="1"/>
              <a:t>‹#›</a:t>
            </a:fld>
            <a:endParaRPr lang="en-US" altLang="zh-TW" sz="140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990600" y="1182688"/>
            <a:ext cx="7772400" cy="36512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0"/>
        </a:spcAft>
        <a:buFont typeface="Wingdings" panose="05000000000000000000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2pPr>
      <a:lvl3pPr marL="1143000" indent="-2286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kumimoji="1">
          <a:solidFill>
            <a:schemeClr val="tx1"/>
          </a:solidFill>
          <a:latin typeface="+mn-lt"/>
          <a:ea typeface="華康標楷體(P)" pitchFamily="66" charset="-120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華康標楷體(P)" pitchFamily="66" charset="-120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Routing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jnlin</a:t>
            </a:r>
            <a:endParaRPr lang="zh-TW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91000"/>
            <a:ext cx="41910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54475"/>
            <a:ext cx="3276600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Difference between 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Distance-Vector and Link-State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Difference</a:t>
            </a:r>
          </a:p>
          <a:p>
            <a:pPr eaLnBrk="1" hangingPunct="1"/>
            <a:endParaRPr lang="en-US" altLang="zh-TW" sz="200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00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00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00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0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Information update sequence 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120775" y="6362700"/>
            <a:ext cx="175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b="1">
                <a:solidFill>
                  <a:srgbClr val="0000FF"/>
                </a:solidFill>
                <a:latin typeface="Times" panose="02020603050405020304" pitchFamily="18" charset="0"/>
              </a:rPr>
              <a:t>Distance-Vector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870450" y="6172200"/>
            <a:ext cx="1225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b="1">
                <a:solidFill>
                  <a:srgbClr val="0000FF"/>
                </a:solidFill>
                <a:latin typeface="Times" panose="02020603050405020304" pitchFamily="18" charset="0"/>
              </a:rPr>
              <a:t>Link-State</a:t>
            </a:r>
          </a:p>
        </p:txBody>
      </p:sp>
      <p:graphicFrame>
        <p:nvGraphicFramePr>
          <p:cNvPr id="18485" name="Group 53"/>
          <p:cNvGraphicFramePr>
            <a:graphicFrameLocks noGrp="1"/>
          </p:cNvGraphicFramePr>
          <p:nvPr/>
        </p:nvGraphicFramePr>
        <p:xfrm>
          <a:off x="2632075" y="1524000"/>
          <a:ext cx="5521325" cy="207327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華康儷中黑(P)" pitchFamily="34" charset="-12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Distance-Vector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Link-State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Update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updates neighbor</a:t>
                      </a:r>
                      <a:b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</a:b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(propagate new info.)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update all nodes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Convergence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Propagation delay</a:t>
                      </a:r>
                      <a:b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</a:b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cause slow convergence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Fast convergence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Complexity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simple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Complex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Routing Protocols</a:t>
            </a:r>
            <a:br>
              <a:rPr lang="en-US" altLang="zh-TW" sz="3000">
                <a:ea typeface="新細明體" pitchFamily="18" charset="-120"/>
              </a:rPr>
            </a:br>
            <a:endParaRPr lang="en-US" altLang="zh-TW" sz="250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1828800" lvl="4" indent="0" eaLnBrk="1" hangingPunct="1">
              <a:buFontTx/>
              <a:buNone/>
            </a:pPr>
            <a:r>
              <a:rPr lang="en-US" altLang="zh-TW" sz="2100">
                <a:latin typeface="SimSun" panose="02010600030101010101" pitchFamily="2" charset="-122"/>
                <a:ea typeface="SimSun" panose="02010600030101010101" pitchFamily="2" charset="-122"/>
              </a:rPr>
              <a:t>RIP	IGP,DV</a:t>
            </a:r>
            <a:br>
              <a:rPr lang="en-US" altLang="zh-TW" sz="21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sz="2100">
                <a:latin typeface="SimSun" panose="02010600030101010101" pitchFamily="2" charset="-122"/>
                <a:ea typeface="SimSun" panose="02010600030101010101" pitchFamily="2" charset="-122"/>
              </a:rPr>
              <a:t>IGRP	IGP,DV</a:t>
            </a:r>
            <a:br>
              <a:rPr lang="en-US" altLang="zh-TW" sz="21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sz="2100">
                <a:latin typeface="SimSun" panose="02010600030101010101" pitchFamily="2" charset="-122"/>
                <a:ea typeface="SimSun" panose="02010600030101010101" pitchFamily="2" charset="-122"/>
              </a:rPr>
              <a:t>OSPF	IGP,LS</a:t>
            </a:r>
            <a:br>
              <a:rPr lang="en-US" altLang="zh-TW" sz="210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TW" sz="2100">
                <a:latin typeface="SimSun" panose="02010600030101010101" pitchFamily="2" charset="-122"/>
                <a:ea typeface="SimSun" panose="02010600030101010101" pitchFamily="2" charset="-122"/>
              </a:rPr>
              <a:t>BGP 	EGP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RIP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RIP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Routing Information Protocol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Category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Interior routing protocol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Distance-vector routing protocol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Using </a:t>
            </a:r>
            <a:r>
              <a:rPr lang="en-US" altLang="zh-TW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>
                <a:ea typeface="新細明體" panose="02020500000000000000" pitchFamily="18" charset="-120"/>
              </a:rPr>
              <a:t>hop-count</a:t>
            </a:r>
            <a:r>
              <a:rPr lang="en-US" altLang="zh-TW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r>
              <a:rPr lang="en-US" altLang="zh-TW">
                <a:ea typeface="新細明體" panose="02020500000000000000" pitchFamily="18" charset="-120"/>
              </a:rPr>
              <a:t> as the cost metric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Example of how RIP advertisements work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762000" y="6035675"/>
            <a:ext cx="2478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ea typeface="ＭＳ Ｐゴシック" panose="020B0600070205080204" pitchFamily="34" charset="-128"/>
              </a:rPr>
              <a:t>Routing table in router before</a:t>
            </a:r>
          </a:p>
          <a:p>
            <a:r>
              <a:rPr lang="en-US" altLang="zh-TW" sz="1400">
                <a:ea typeface="ＭＳ Ｐゴシック" panose="020B0600070205080204" pitchFamily="34" charset="-128"/>
              </a:rPr>
              <a:t>Receiving advertisement</a:t>
            </a:r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3581400" y="6111875"/>
            <a:ext cx="2400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ea typeface="ＭＳ Ｐゴシック" panose="020B0600070205080204" pitchFamily="34" charset="-128"/>
              </a:rPr>
              <a:t>Advertisement from router A</a:t>
            </a:r>
          </a:p>
        </p:txBody>
      </p:sp>
      <p:sp>
        <p:nvSpPr>
          <p:cNvPr id="14342" name="Rectangle 13"/>
          <p:cNvSpPr>
            <a:spLocks noChangeArrowheads="1"/>
          </p:cNvSpPr>
          <p:nvPr/>
        </p:nvSpPr>
        <p:spPr bwMode="auto">
          <a:xfrm>
            <a:off x="6629400" y="6111875"/>
            <a:ext cx="20558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ea typeface="ＭＳ Ｐゴシック" panose="020B0600070205080204" pitchFamily="34" charset="-128"/>
              </a:rPr>
              <a:t>Routing table after </a:t>
            </a:r>
          </a:p>
          <a:p>
            <a:r>
              <a:rPr lang="en-US" altLang="zh-TW" sz="1400">
                <a:ea typeface="ＭＳ Ｐゴシック" panose="020B0600070205080204" pitchFamily="34" charset="-128"/>
              </a:rPr>
              <a:t>receiving advertisement</a:t>
            </a:r>
          </a:p>
        </p:txBody>
      </p:sp>
      <p:graphicFrame>
        <p:nvGraphicFramePr>
          <p:cNvPr id="14350" name="Group 14"/>
          <p:cNvGraphicFramePr>
            <a:graphicFrameLocks noGrp="1"/>
          </p:cNvGraphicFramePr>
          <p:nvPr/>
        </p:nvGraphicFramePr>
        <p:xfrm>
          <a:off x="762000" y="4332288"/>
          <a:ext cx="2681288" cy="1554352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Destination</a:t>
                      </a:r>
                      <a:b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</a:b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network</a:t>
                      </a:r>
                    </a:p>
                  </a:txBody>
                  <a:tcPr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Next router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# of hops to</a:t>
                      </a:r>
                      <a:b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</a:b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destination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1</a:t>
                      </a:r>
                    </a:p>
                  </a:txBody>
                  <a:tcPr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A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20</a:t>
                      </a:r>
                    </a:p>
                  </a:txBody>
                  <a:tcPr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B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30</a:t>
                      </a:r>
                    </a:p>
                  </a:txBody>
                  <a:tcPr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B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7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72" name="Group 36"/>
          <p:cNvGraphicFramePr>
            <a:graphicFrameLocks noGrp="1"/>
          </p:cNvGraphicFramePr>
          <p:nvPr/>
        </p:nvGraphicFramePr>
        <p:xfrm>
          <a:off x="3567113" y="4332288"/>
          <a:ext cx="2681287" cy="1554352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Destination</a:t>
                      </a:r>
                      <a:b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</a:b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network</a:t>
                      </a:r>
                    </a:p>
                  </a:txBody>
                  <a:tcPr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Next router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# of hops to</a:t>
                      </a:r>
                      <a:b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</a:b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destination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30</a:t>
                      </a:r>
                    </a:p>
                  </a:txBody>
                  <a:tcPr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C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4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1</a:t>
                      </a:r>
                    </a:p>
                  </a:txBody>
                  <a:tcPr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--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1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10</a:t>
                      </a:r>
                    </a:p>
                  </a:txBody>
                  <a:tcPr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--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1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94" name="Group 58"/>
          <p:cNvGraphicFramePr>
            <a:graphicFrameLocks noGrp="1"/>
          </p:cNvGraphicFramePr>
          <p:nvPr/>
        </p:nvGraphicFramePr>
        <p:xfrm>
          <a:off x="6310313" y="4332288"/>
          <a:ext cx="2681287" cy="1554352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Destination</a:t>
                      </a:r>
                      <a:b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</a:b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network</a:t>
                      </a:r>
                    </a:p>
                  </a:txBody>
                  <a:tcPr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Next router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# of hops to</a:t>
                      </a:r>
                      <a:b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</a:br>
                      <a:r>
                        <a:rPr kumimoji="1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destination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1</a:t>
                      </a:r>
                    </a:p>
                  </a:txBody>
                  <a:tcPr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A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20</a:t>
                      </a:r>
                    </a:p>
                  </a:txBody>
                  <a:tcPr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B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2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30</a:t>
                      </a:r>
                    </a:p>
                  </a:txBody>
                  <a:tcPr marT="45704" marB="457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A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華康儷中黑(P)" pitchFamily="34" charset="-120"/>
                        </a:rPr>
                        <a:t>5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RIP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Another example</a:t>
            </a:r>
          </a:p>
        </p:txBody>
      </p:sp>
      <p:pic>
        <p:nvPicPr>
          <p:cNvPr id="15364" name="Picture 4" descr="img27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7" b="13901"/>
          <a:stretch>
            <a:fillRect/>
          </a:stretch>
        </p:blipFill>
        <p:spPr bwMode="auto">
          <a:xfrm>
            <a:off x="457200" y="1981200"/>
            <a:ext cx="84582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RIP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Message Format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RIP message is carried in UDP datagram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Command: 1 for request and 2 for reply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Version: 1 or 2 (RIP-2)</a:t>
            </a:r>
          </a:p>
        </p:txBody>
      </p:sp>
      <p:pic>
        <p:nvPicPr>
          <p:cNvPr id="16388" name="Picture 6" descr="img2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1" b="10722"/>
          <a:stretch>
            <a:fillRect/>
          </a:stretch>
        </p:blipFill>
        <p:spPr bwMode="auto">
          <a:xfrm>
            <a:off x="1431925" y="2743200"/>
            <a:ext cx="64008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1127125" y="3406775"/>
            <a:ext cx="6705600" cy="2362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zh-TW" altLang="zh-TW" sz="2400">
              <a:latin typeface="Times" panose="02020603050405020304" pitchFamily="18" charset="0"/>
            </a:endParaRPr>
          </a:p>
        </p:txBody>
      </p:sp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7832725" y="3429000"/>
            <a:ext cx="1235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b="1">
                <a:solidFill>
                  <a:srgbClr val="FF0000"/>
                </a:solidFill>
                <a:latin typeface="Times" panose="02020603050405020304" pitchFamily="18" charset="0"/>
              </a:rPr>
              <a:t>20 bytes per</a:t>
            </a:r>
          </a:p>
          <a:p>
            <a:r>
              <a:rPr lang="en-US" altLang="zh-TW" sz="1600" b="1">
                <a:solidFill>
                  <a:srgbClr val="FF0000"/>
                </a:solidFill>
                <a:latin typeface="Times" panose="02020603050405020304" pitchFamily="18" charset="0"/>
              </a:rPr>
              <a:t>route entry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RIP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Operation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routed </a:t>
            </a:r>
            <a:r>
              <a:rPr lang="en-US" altLang="zh-TW" sz="1800" dirty="0">
                <a:latin typeface="Verdana" panose="020B060403050404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800" dirty="0">
                <a:ea typeface="新細明體" panose="02020500000000000000" pitchFamily="18" charset="-120"/>
              </a:rPr>
              <a:t> RIP routing daemon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Operated in UDP port 520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Initialization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400" dirty="0">
                <a:ea typeface="新細明體" panose="02020500000000000000" pitchFamily="18" charset="-120"/>
              </a:rPr>
              <a:t>Probe each interface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400" dirty="0">
                <a:ea typeface="新細明體" panose="02020500000000000000" pitchFamily="18" charset="-120"/>
              </a:rPr>
              <a:t>send a request packet out each interface, asking for other router</a:t>
            </a:r>
            <a:r>
              <a:rPr lang="en-US" altLang="zh-TW" sz="1400" dirty="0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1400" dirty="0">
                <a:ea typeface="新細明體" panose="02020500000000000000" pitchFamily="18" charset="-120"/>
              </a:rPr>
              <a:t>s complete routing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Request received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400" dirty="0">
                <a:ea typeface="新細明體" panose="02020500000000000000" pitchFamily="18" charset="-120"/>
              </a:rPr>
              <a:t>Send the entire routing table to the requestor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Response received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400" dirty="0">
                <a:ea typeface="新細明體" panose="02020500000000000000" pitchFamily="18" charset="-120"/>
              </a:rPr>
              <a:t>Add, modify, delete to update routing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Regular routing updates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400" dirty="0">
                <a:ea typeface="新細明體" panose="02020500000000000000" pitchFamily="18" charset="-120"/>
              </a:rPr>
              <a:t>Router sends out their routing table to every neighbor every </a:t>
            </a:r>
            <a:r>
              <a:rPr lang="en-US" altLang="zh-TW" sz="1400">
                <a:ea typeface="新細明體" panose="02020500000000000000" pitchFamily="18" charset="-120"/>
              </a:rPr>
              <a:t>30 seconds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Triggered updates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400" dirty="0">
                <a:ea typeface="新細明體" panose="02020500000000000000" pitchFamily="18" charset="-120"/>
              </a:rPr>
              <a:t>Whenever a route entry</a:t>
            </a:r>
            <a:r>
              <a:rPr lang="en-US" altLang="zh-TW" sz="1400" dirty="0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1400" dirty="0">
                <a:ea typeface="新細明體" panose="02020500000000000000" pitchFamily="18" charset="-120"/>
              </a:rPr>
              <a:t>s metric change, send out those changed part routing table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RIP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Problems of RIP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細明體" panose="02020509000000000000" pitchFamily="49" charset="-120"/>
              </a:rPr>
              <a:t>Issues</a:t>
            </a:r>
          </a:p>
          <a:p>
            <a:pPr lvl="1" eaLnBrk="1" hangingPunct="1"/>
            <a:r>
              <a:rPr lang="en-US" altLang="zh-TW">
                <a:ea typeface="細明體" panose="02020509000000000000" pitchFamily="49" charset="-120"/>
              </a:rPr>
              <a:t>15 hop-count limits</a:t>
            </a:r>
          </a:p>
          <a:p>
            <a:pPr lvl="1" eaLnBrk="1" hangingPunct="1"/>
            <a:r>
              <a:rPr lang="en-US" altLang="zh-TW">
                <a:ea typeface="細明體" panose="02020509000000000000" pitchFamily="49" charset="-120"/>
              </a:rPr>
              <a:t>Take long time to stabilize after the failure of a router or link</a:t>
            </a:r>
          </a:p>
          <a:p>
            <a:pPr lvl="1" eaLnBrk="1" hangingPunct="1"/>
            <a:r>
              <a:rPr lang="en-US" altLang="zh-TW">
                <a:ea typeface="細明體" panose="02020509000000000000" pitchFamily="49" charset="-120"/>
              </a:rPr>
              <a:t>No CIDR</a:t>
            </a:r>
          </a:p>
          <a:p>
            <a:pPr eaLnBrk="1" hangingPunct="1"/>
            <a:r>
              <a:rPr lang="en-US" altLang="zh-TW">
                <a:ea typeface="細明體" panose="02020509000000000000" pitchFamily="49" charset="-120"/>
              </a:rPr>
              <a:t>RIP-2</a:t>
            </a:r>
          </a:p>
          <a:p>
            <a:pPr lvl="1" eaLnBrk="1" hangingPunct="1"/>
            <a:r>
              <a:rPr lang="en-US" altLang="zh-TW">
                <a:ea typeface="細明體" panose="02020509000000000000" pitchFamily="49" charset="-120"/>
              </a:rPr>
              <a:t>EGP support</a:t>
            </a:r>
          </a:p>
          <a:p>
            <a:pPr lvl="2" eaLnBrk="1" hangingPunct="1"/>
            <a:r>
              <a:rPr lang="en-US" altLang="zh-TW">
                <a:ea typeface="細明體" panose="02020509000000000000" pitchFamily="49" charset="-120"/>
              </a:rPr>
              <a:t>AS number</a:t>
            </a:r>
          </a:p>
          <a:p>
            <a:pPr lvl="1" eaLnBrk="1" hangingPunct="1"/>
            <a:r>
              <a:rPr lang="en-US" altLang="zh-TW">
                <a:ea typeface="細明體" panose="02020509000000000000" pitchFamily="49" charset="-120"/>
              </a:rPr>
              <a:t>CIDR support</a:t>
            </a:r>
          </a:p>
        </p:txBody>
      </p:sp>
      <p:pic>
        <p:nvPicPr>
          <p:cNvPr id="18436" name="Picture 4" descr="img27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" b="13443"/>
          <a:stretch>
            <a:fillRect/>
          </a:stretch>
        </p:blipFill>
        <p:spPr bwMode="auto">
          <a:xfrm>
            <a:off x="3429000" y="2819400"/>
            <a:ext cx="57150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AutoShape 6"/>
          <p:cNvSpPr>
            <a:spLocks/>
          </p:cNvSpPr>
          <p:nvPr/>
        </p:nvSpPr>
        <p:spPr bwMode="auto">
          <a:xfrm>
            <a:off x="6096000" y="3581400"/>
            <a:ext cx="2590800" cy="533400"/>
          </a:xfrm>
          <a:prstGeom prst="borderCallout1">
            <a:avLst>
              <a:gd name="adj1" fmla="val 21431"/>
              <a:gd name="adj2" fmla="val -2940"/>
              <a:gd name="adj3" fmla="val 14287"/>
              <a:gd name="adj4" fmla="val -114949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zh-TW" altLang="zh-TW" sz="2400">
              <a:latin typeface="Times" panose="02020603050405020304" pitchFamily="18" charset="0"/>
            </a:endParaRPr>
          </a:p>
        </p:txBody>
      </p:sp>
      <p:sp>
        <p:nvSpPr>
          <p:cNvPr id="18438" name="AutoShape 7"/>
          <p:cNvSpPr>
            <a:spLocks/>
          </p:cNvSpPr>
          <p:nvPr/>
        </p:nvSpPr>
        <p:spPr bwMode="auto">
          <a:xfrm>
            <a:off x="3505200" y="4495800"/>
            <a:ext cx="5257800" cy="838200"/>
          </a:xfrm>
          <a:prstGeom prst="borderCallout1">
            <a:avLst>
              <a:gd name="adj1" fmla="val 13634"/>
              <a:gd name="adj2" fmla="val -1449"/>
              <a:gd name="adj3" fmla="val -3787"/>
              <a:gd name="adj4" fmla="val -5796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zh-TW" altLang="zh-TW" sz="2400"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IGRP (1)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IGRP </a:t>
            </a:r>
            <a:r>
              <a:rPr lang="en-US" altLang="zh-TW" sz="1900">
                <a:latin typeface="Verdana" panose="020B060403050404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900">
                <a:ea typeface="新細明體" panose="02020500000000000000" pitchFamily="18" charset="-120"/>
              </a:rPr>
              <a:t> Interior Gateway Routing Protocol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Similar to RIP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Interior routing protocol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Distance-vector routing protocol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Difference between RIP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Complex cost metric other than hop count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delay time, bandwidth, load, reliability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The formula</a:t>
            </a:r>
          </a:p>
          <a:p>
            <a:pPr lvl="2" eaLnBrk="1" hangingPunct="1"/>
            <a:endParaRPr lang="en-US" altLang="zh-TW" sz="1600">
              <a:ea typeface="新細明體" panose="02020500000000000000" pitchFamily="18" charset="-120"/>
            </a:endParaRPr>
          </a:p>
          <a:p>
            <a:pPr lvl="2" eaLnBrk="1" hangingPunct="1"/>
            <a:endParaRPr lang="en-US" altLang="zh-TW" sz="1600">
              <a:ea typeface="新細明體" panose="02020500000000000000" pitchFamily="18" charset="-120"/>
            </a:endParaRPr>
          </a:p>
          <a:p>
            <a:pPr lvl="2" eaLnBrk="1" hangingPunct="1"/>
            <a:endParaRPr lang="en-US" altLang="zh-TW" sz="1600">
              <a:ea typeface="新細明體" panose="02020500000000000000" pitchFamily="18" charset="-120"/>
            </a:endParaRPr>
          </a:p>
          <a:p>
            <a:pPr lvl="2" eaLnBrk="1" hangingPunct="1"/>
            <a:endParaRPr lang="en-US" altLang="zh-TW" sz="160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Use TCP to communicate routing information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Cisco System’s proprietary routing protocol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4332288"/>
            <a:ext cx="7805737" cy="84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IGRP (2)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Advantage over RIP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Control over metrics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Disadvantage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Still classful and has propagation delay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OSPF (1)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467600" cy="4267200"/>
          </a:xfrm>
        </p:spPr>
        <p:txBody>
          <a:bodyPr/>
          <a:lstStyle/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OSPF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Open Shortest Path First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Category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Interior routing protocol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Link-State protocol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Each interface is associated with a cost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Generally assigned manually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The sum of all costs along a path is the metric for that path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Neighbor information is broadcast to all routers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Each router will construct a map of network topology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Each router run Dijkstra algorithm to construct the shortest path tree to each routers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Why dynamic route ? (1)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848600" cy="4267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Static route is ok only when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Network is small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There is a single connection point to other network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No redundant route</a:t>
            </a: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3733800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657600"/>
            <a:ext cx="50292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OSPF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Dijkstra Algorithm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Single Source Shortest Path Problem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Dijkstra algorithm use 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>
                <a:ea typeface="新細明體" panose="02020500000000000000" pitchFamily="18" charset="-120"/>
              </a:rPr>
              <a:t>greedy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>
                <a:ea typeface="新細明體" panose="02020500000000000000" pitchFamily="18" charset="-120"/>
              </a:rPr>
              <a:t> strategy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Ex:</a:t>
            </a:r>
          </a:p>
        </p:txBody>
      </p:sp>
      <p:pic>
        <p:nvPicPr>
          <p:cNvPr id="22532" name="Picture 4" descr="img2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" t="879"/>
          <a:stretch>
            <a:fillRect/>
          </a:stretch>
        </p:blipFill>
        <p:spPr bwMode="auto">
          <a:xfrm>
            <a:off x="838200" y="2590800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OSPF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Routing table update example (1)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447800"/>
            <a:ext cx="48863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3276600"/>
            <a:ext cx="48672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5029200"/>
            <a:ext cx="49053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OSPF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Routing table update example (2)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3352800"/>
            <a:ext cx="49149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5105400"/>
            <a:ext cx="48672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524000"/>
            <a:ext cx="49053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OSPF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Summary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Advantage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Fast convergence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CIDR support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Multiple routing table entries for single destination, each for one type-of-service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Load balancing when cost are equal among several routes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Disadvantage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Large computation</a:t>
            </a: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BGP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>
                <a:ea typeface="細明體" panose="02020509000000000000" pitchFamily="49" charset="-120"/>
              </a:rPr>
              <a:t>BGP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ea typeface="細明體" panose="02020509000000000000" pitchFamily="49" charset="-120"/>
              </a:rPr>
              <a:t>Border Gateway Protocol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ea typeface="細明體" panose="02020509000000000000" pitchFamily="49" charset="-120"/>
              </a:rPr>
              <a:t>Exterior routing protocol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ea typeface="細明體" panose="02020509000000000000" pitchFamily="49" charset="-120"/>
              </a:rPr>
              <a:t>Now BGP-4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ea typeface="細明體" panose="02020509000000000000" pitchFamily="49" charset="-120"/>
              </a:rPr>
              <a:t>Exchange network reachability information with other BGP systems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ea typeface="細明體" panose="02020509000000000000" pitchFamily="49" charset="-120"/>
              </a:rPr>
              <a:t>Routing information exchange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ea typeface="細明體" panose="02020509000000000000" pitchFamily="49" charset="-120"/>
              </a:rPr>
              <a:t>Message: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細明體" panose="02020509000000000000" pitchFamily="49" charset="-120"/>
              </a:rPr>
              <a:t>Full path of autonomous systems that traffic must transit to reach destination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細明體" panose="02020509000000000000" pitchFamily="49" charset="-120"/>
              </a:rPr>
              <a:t>Can maintain multiple route for a single destination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ea typeface="細明體" panose="02020509000000000000" pitchFamily="49" charset="-120"/>
              </a:rPr>
              <a:t>Exchange method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細明體" panose="02020509000000000000" pitchFamily="49" charset="-120"/>
              </a:rPr>
              <a:t>Using TCP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細明體" panose="02020509000000000000" pitchFamily="49" charset="-120"/>
              </a:rPr>
              <a:t>Initial: entire routing table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細明體" panose="02020509000000000000" pitchFamily="49" charset="-120"/>
              </a:rPr>
              <a:t>Subsequent update: only sent when necessary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細明體" panose="02020509000000000000" pitchFamily="49" charset="-120"/>
              </a:rPr>
              <a:t>Advertise only optimal path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ea typeface="細明體" panose="02020509000000000000" pitchFamily="49" charset="-120"/>
              </a:rPr>
              <a:t>Route selection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ea typeface="細明體" panose="02020509000000000000" pitchFamily="49" charset="-120"/>
              </a:rPr>
              <a:t>Shortest AS path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BGP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Operation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How BGP work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The whole Internet is a graph of autonomous systems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Z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Original:  X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ABCZ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X advertise this best path to his neighbor W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W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Z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W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XABCZ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4572000"/>
            <a:ext cx="42195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Oval 6"/>
          <p:cNvSpPr>
            <a:spLocks noChangeArrowheads="1"/>
          </p:cNvSpPr>
          <p:nvPr/>
        </p:nvSpPr>
        <p:spPr bwMode="auto">
          <a:xfrm>
            <a:off x="7924800" y="5389563"/>
            <a:ext cx="304800" cy="304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b="1">
                <a:solidFill>
                  <a:srgbClr val="0000FF"/>
                </a:solidFill>
                <a:latin typeface="Verdana" panose="020B0604030504040204" pitchFamily="34" charset="0"/>
              </a:rPr>
              <a:t>Z</a:t>
            </a:r>
          </a:p>
        </p:txBody>
      </p:sp>
      <p:sp>
        <p:nvSpPr>
          <p:cNvPr id="27654" name="Freeform 7"/>
          <p:cNvSpPr>
            <a:spLocks/>
          </p:cNvSpPr>
          <p:nvPr/>
        </p:nvSpPr>
        <p:spPr bwMode="auto">
          <a:xfrm>
            <a:off x="4572000" y="5389563"/>
            <a:ext cx="3302000" cy="635000"/>
          </a:xfrm>
          <a:custGeom>
            <a:avLst/>
            <a:gdLst>
              <a:gd name="T0" fmla="*/ 0 w 2080"/>
              <a:gd name="T1" fmla="*/ 2147483647 h 400"/>
              <a:gd name="T2" fmla="*/ 2147483647 w 2080"/>
              <a:gd name="T3" fmla="*/ 2147483647 h 400"/>
              <a:gd name="T4" fmla="*/ 2147483647 w 2080"/>
              <a:gd name="T5" fmla="*/ 2147483647 h 400"/>
              <a:gd name="T6" fmla="*/ 2147483647 w 2080"/>
              <a:gd name="T7" fmla="*/ 2147483647 h 400"/>
              <a:gd name="T8" fmla="*/ 2147483647 w 2080"/>
              <a:gd name="T9" fmla="*/ 2147483647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80"/>
              <a:gd name="T16" fmla="*/ 0 h 400"/>
              <a:gd name="T17" fmla="*/ 2080 w 20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80" h="400">
                <a:moveTo>
                  <a:pt x="0" y="144"/>
                </a:moveTo>
                <a:cubicBezTo>
                  <a:pt x="148" y="272"/>
                  <a:pt x="296" y="400"/>
                  <a:pt x="480" y="384"/>
                </a:cubicBezTo>
                <a:cubicBezTo>
                  <a:pt x="664" y="368"/>
                  <a:pt x="864" y="96"/>
                  <a:pt x="1104" y="48"/>
                </a:cubicBezTo>
                <a:cubicBezTo>
                  <a:pt x="1344" y="0"/>
                  <a:pt x="1760" y="88"/>
                  <a:pt x="1920" y="96"/>
                </a:cubicBezTo>
                <a:cubicBezTo>
                  <a:pt x="2080" y="104"/>
                  <a:pt x="2072" y="100"/>
                  <a:pt x="2064" y="9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2765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583113"/>
            <a:ext cx="38100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Oval 5"/>
          <p:cNvSpPr>
            <a:spLocks noChangeArrowheads="1"/>
          </p:cNvSpPr>
          <p:nvPr/>
        </p:nvSpPr>
        <p:spPr bwMode="auto">
          <a:xfrm>
            <a:off x="4114800" y="5465763"/>
            <a:ext cx="304800" cy="304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b="1">
                <a:solidFill>
                  <a:srgbClr val="0000FF"/>
                </a:solidFill>
                <a:latin typeface="Verdana" panose="020B0604030504040204" pitchFamily="34" charset="0"/>
              </a:rPr>
              <a:t>X</a:t>
            </a:r>
          </a:p>
        </p:txBody>
      </p:sp>
      <p:sp>
        <p:nvSpPr>
          <p:cNvPr id="27657" name="Oval 8"/>
          <p:cNvSpPr>
            <a:spLocks noChangeArrowheads="1"/>
          </p:cNvSpPr>
          <p:nvPr/>
        </p:nvSpPr>
        <p:spPr bwMode="auto">
          <a:xfrm>
            <a:off x="2209800" y="4551363"/>
            <a:ext cx="304800" cy="304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b="1">
                <a:solidFill>
                  <a:srgbClr val="0000FF"/>
                </a:solidFill>
                <a:latin typeface="Verdana" panose="020B0604030504040204" pitchFamily="34" charset="0"/>
              </a:rPr>
              <a:t>W</a:t>
            </a: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2514600" y="4724400"/>
            <a:ext cx="1676400" cy="762000"/>
          </a:xfrm>
          <a:prstGeom prst="line">
            <a:avLst/>
          </a:prstGeom>
          <a:noFill/>
          <a:ln w="38100">
            <a:solidFill>
              <a:srgbClr val="66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Routing Protocols Comparison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11313"/>
            <a:ext cx="7086600" cy="44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routed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routed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543800" cy="4267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Routing daemon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Speak RIP (v1 and v2)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Supplied with most every version of UNIX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Two modes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Server mode (-s) &amp; Quiet mode (-q)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Both listen for broadcast, but server will distribute their information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routed will add its discovered routes to kernel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routing table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Support configuration file - /etc/gateways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Provide static information for initial routing table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81600"/>
            <a:ext cx="68580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Why dynamic route ? (2)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Dynamic Routing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Routers update their routing table with the information of adjacent routers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Dynamic routing need a routing protocol for such communication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Advantage: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They can react and adapt to changing network condition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206875"/>
            <a:ext cx="4276725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Routing Protocol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Used to change the routing table according to various routing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Specify detail of communication between routers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Specify information changed in each communication,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Network reachability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Network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Metric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Metric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A measure of how good a particular route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Hop count, bandwidth, delay, load, reliability, </a:t>
            </a:r>
            <a:r>
              <a:rPr lang="en-US" altLang="zh-TW">
                <a:latin typeface="Verdana" panose="020B0604030504040204" pitchFamily="34" charset="0"/>
                <a:ea typeface="新細明體" panose="02020500000000000000" pitchFamily="18" charset="-120"/>
              </a:rPr>
              <a:t>…</a:t>
            </a:r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Each routing protocol may use different metric and exchange different information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Autonomous System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20000" cy="4267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Autonomous System (AS)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Internet is organized into a collection of autonomous system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An AS is a collection of networks with same routing policy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Single routing protocol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Normally administered by a single entity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Corporation or university campus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All depend on how you want to manage routing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3276600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911600"/>
            <a:ext cx="43434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62400"/>
            <a:ext cx="33528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Category of Routing Protocols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by AS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AS-AS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Communications between routers in different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Interdomain routing protocols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Exterior gateway protocols (EGP)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Ex: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BGP (Border Gateway Protocol)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Inside AS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Communication between routers in the same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Intradomain routing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Interior gateway protocols (IGP)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Ex: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RIP (Routing Information Protocol)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IGRP (Interior Gateway Routing Protocol)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OSPF (Open Shortest Path First Protocol)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Intra-AS and Inter-AS routing</a:t>
            </a:r>
            <a:endParaRPr lang="zh-TW" altLang="en-US" dirty="0"/>
          </a:p>
        </p:txBody>
      </p:sp>
      <p:grpSp>
        <p:nvGrpSpPr>
          <p:cNvPr id="9219" name="群組 152"/>
          <p:cNvGrpSpPr>
            <a:grpSpLocks/>
          </p:cNvGrpSpPr>
          <p:nvPr/>
        </p:nvGrpSpPr>
        <p:grpSpPr bwMode="auto">
          <a:xfrm>
            <a:off x="844550" y="990600"/>
            <a:ext cx="7075488" cy="3482975"/>
            <a:chOff x="1050925" y="1360488"/>
            <a:chExt cx="7075488" cy="3482975"/>
          </a:xfrm>
        </p:grpSpPr>
        <p:sp>
          <p:nvSpPr>
            <p:cNvPr id="9229" name="Text Box 3"/>
            <p:cNvSpPr txBox="1">
              <a:spLocks noChangeArrowheads="1"/>
            </p:cNvSpPr>
            <p:nvPr/>
          </p:nvSpPr>
          <p:spPr bwMode="auto">
            <a:xfrm>
              <a:off x="7051675" y="2351088"/>
              <a:ext cx="8318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r"/>
              <a:r>
                <a:rPr lang="en-US" altLang="zh-TW" sz="2000">
                  <a:solidFill>
                    <a:schemeClr val="accent2"/>
                  </a:solidFill>
                </a:rPr>
                <a:t>Host </a:t>
              </a:r>
            </a:p>
            <a:p>
              <a:pPr algn="r"/>
              <a:r>
                <a:rPr lang="en-US" altLang="zh-TW" sz="2000">
                  <a:solidFill>
                    <a:schemeClr val="accent2"/>
                  </a:solidFill>
                </a:rPr>
                <a:t>h2</a:t>
              </a:r>
              <a:endParaRPr lang="en-US" altLang="zh-TW"/>
            </a:p>
          </p:txBody>
        </p:sp>
        <p:grpSp>
          <p:nvGrpSpPr>
            <p:cNvPr id="9230" name="Group 4"/>
            <p:cNvGrpSpPr>
              <a:grpSpLocks/>
            </p:cNvGrpSpPr>
            <p:nvPr/>
          </p:nvGrpSpPr>
          <p:grpSpPr bwMode="auto">
            <a:xfrm>
              <a:off x="1050925" y="1754188"/>
              <a:ext cx="6264275" cy="2487612"/>
              <a:chOff x="1124" y="1363"/>
              <a:chExt cx="3946" cy="1567"/>
            </a:xfrm>
          </p:grpSpPr>
          <p:sp>
            <p:nvSpPr>
              <p:cNvPr id="9249" name="Freeform 5"/>
              <p:cNvSpPr>
                <a:spLocks/>
              </p:cNvSpPr>
              <p:nvPr/>
            </p:nvSpPr>
            <p:spPr bwMode="auto">
              <a:xfrm>
                <a:off x="3908" y="1925"/>
                <a:ext cx="1162" cy="543"/>
              </a:xfrm>
              <a:custGeom>
                <a:avLst/>
                <a:gdLst>
                  <a:gd name="T0" fmla="*/ 56 w 1162"/>
                  <a:gd name="T1" fmla="*/ 162 h 543"/>
                  <a:gd name="T2" fmla="*/ 368 w 1162"/>
                  <a:gd name="T3" fmla="*/ 14 h 543"/>
                  <a:gd name="T4" fmla="*/ 940 w 1162"/>
                  <a:gd name="T5" fmla="*/ 79 h 543"/>
                  <a:gd name="T6" fmla="*/ 1144 w 1162"/>
                  <a:gd name="T7" fmla="*/ 239 h 543"/>
                  <a:gd name="T8" fmla="*/ 1048 w 1162"/>
                  <a:gd name="T9" fmla="*/ 451 h 543"/>
                  <a:gd name="T10" fmla="*/ 586 w 1162"/>
                  <a:gd name="T11" fmla="*/ 541 h 543"/>
                  <a:gd name="T12" fmla="*/ 88 w 1162"/>
                  <a:gd name="T13" fmla="*/ 439 h 543"/>
                  <a:gd name="T14" fmla="*/ 56 w 1162"/>
                  <a:gd name="T15" fmla="*/ 162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62" h="543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50" name="Freeform 6"/>
              <p:cNvSpPr>
                <a:spLocks/>
              </p:cNvSpPr>
              <p:nvPr/>
            </p:nvSpPr>
            <p:spPr bwMode="auto">
              <a:xfrm>
                <a:off x="1124" y="1915"/>
                <a:ext cx="1198" cy="451"/>
              </a:xfrm>
              <a:custGeom>
                <a:avLst/>
                <a:gdLst>
                  <a:gd name="T0" fmla="*/ 88 w 1198"/>
                  <a:gd name="T1" fmla="*/ 181 h 451"/>
                  <a:gd name="T2" fmla="*/ 180 w 1198"/>
                  <a:gd name="T3" fmla="*/ 89 h 451"/>
                  <a:gd name="T4" fmla="*/ 448 w 1198"/>
                  <a:gd name="T5" fmla="*/ 49 h 451"/>
                  <a:gd name="T6" fmla="*/ 988 w 1198"/>
                  <a:gd name="T7" fmla="*/ 25 h 451"/>
                  <a:gd name="T8" fmla="*/ 1181 w 1198"/>
                  <a:gd name="T9" fmla="*/ 197 h 451"/>
                  <a:gd name="T10" fmla="*/ 889 w 1198"/>
                  <a:gd name="T11" fmla="*/ 413 h 451"/>
                  <a:gd name="T12" fmla="*/ 307 w 1198"/>
                  <a:gd name="T13" fmla="*/ 425 h 451"/>
                  <a:gd name="T14" fmla="*/ 36 w 1198"/>
                  <a:gd name="T15" fmla="*/ 337 h 451"/>
                  <a:gd name="T16" fmla="*/ 88 w 1198"/>
                  <a:gd name="T17" fmla="*/ 181 h 4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98" h="451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51" name="Line 7"/>
              <p:cNvSpPr>
                <a:spLocks noChangeShapeType="1"/>
              </p:cNvSpPr>
              <p:nvPr/>
            </p:nvSpPr>
            <p:spPr bwMode="auto">
              <a:xfrm>
                <a:off x="2188" y="2048"/>
                <a:ext cx="1784" cy="1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52" name="Freeform 8"/>
              <p:cNvSpPr>
                <a:spLocks/>
              </p:cNvSpPr>
              <p:nvPr/>
            </p:nvSpPr>
            <p:spPr bwMode="auto">
              <a:xfrm>
                <a:off x="1953" y="2248"/>
                <a:ext cx="1583" cy="682"/>
              </a:xfrm>
              <a:custGeom>
                <a:avLst/>
                <a:gdLst>
                  <a:gd name="T0" fmla="*/ 155 w 1583"/>
                  <a:gd name="T1" fmla="*/ 224 h 682"/>
                  <a:gd name="T2" fmla="*/ 407 w 1583"/>
                  <a:gd name="T3" fmla="*/ 74 h 682"/>
                  <a:gd name="T4" fmla="*/ 785 w 1583"/>
                  <a:gd name="T5" fmla="*/ 20 h 682"/>
                  <a:gd name="T6" fmla="*/ 1157 w 1583"/>
                  <a:gd name="T7" fmla="*/ 194 h 682"/>
                  <a:gd name="T8" fmla="*/ 1564 w 1583"/>
                  <a:gd name="T9" fmla="*/ 428 h 682"/>
                  <a:gd name="T10" fmla="*/ 1272 w 1583"/>
                  <a:gd name="T11" fmla="*/ 644 h 682"/>
                  <a:gd name="T12" fmla="*/ 690 w 1583"/>
                  <a:gd name="T13" fmla="*/ 656 h 682"/>
                  <a:gd name="T14" fmla="*/ 89 w 1583"/>
                  <a:gd name="T15" fmla="*/ 596 h 682"/>
                  <a:gd name="T16" fmla="*/ 155 w 1583"/>
                  <a:gd name="T17" fmla="*/ 224 h 6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83" h="682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53" name="Oval 9"/>
              <p:cNvSpPr>
                <a:spLocks noChangeArrowheads="1"/>
              </p:cNvSpPr>
              <p:nvPr/>
            </p:nvSpPr>
            <p:spPr bwMode="auto">
              <a:xfrm>
                <a:off x="1311" y="216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9254" name="Line 10"/>
              <p:cNvSpPr>
                <a:spLocks noChangeShapeType="1"/>
              </p:cNvSpPr>
              <p:nvPr/>
            </p:nvSpPr>
            <p:spPr bwMode="auto">
              <a:xfrm>
                <a:off x="1311" y="215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55" name="Line 11"/>
              <p:cNvSpPr>
                <a:spLocks noChangeShapeType="1"/>
              </p:cNvSpPr>
              <p:nvPr/>
            </p:nvSpPr>
            <p:spPr bwMode="auto">
              <a:xfrm>
                <a:off x="1624" y="215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56" name="Rectangle 12"/>
              <p:cNvSpPr>
                <a:spLocks noChangeArrowheads="1"/>
              </p:cNvSpPr>
              <p:nvPr/>
            </p:nvSpPr>
            <p:spPr bwMode="auto">
              <a:xfrm>
                <a:off x="1311" y="215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endParaRPr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57" name="Oval 13"/>
              <p:cNvSpPr>
                <a:spLocks noChangeArrowheads="1"/>
              </p:cNvSpPr>
              <p:nvPr/>
            </p:nvSpPr>
            <p:spPr bwMode="auto">
              <a:xfrm>
                <a:off x="1308" y="209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9258" name="Rectangle 14"/>
              <p:cNvSpPr>
                <a:spLocks noChangeArrowheads="1"/>
              </p:cNvSpPr>
              <p:nvPr/>
            </p:nvSpPr>
            <p:spPr bwMode="auto">
              <a:xfrm>
                <a:off x="1395" y="2109"/>
                <a:ext cx="141" cy="124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9259" name="Text Box 15"/>
              <p:cNvSpPr txBox="1">
                <a:spLocks noChangeArrowheads="1"/>
              </p:cNvSpPr>
              <p:nvPr/>
            </p:nvSpPr>
            <p:spPr bwMode="auto">
              <a:xfrm>
                <a:off x="1370" y="2048"/>
                <a:ext cx="1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r>
                  <a:rPr lang="en-US" altLang="zh-TW" sz="2000"/>
                  <a:t>a</a:t>
                </a:r>
                <a:endParaRPr lang="en-US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60" name="Oval 16"/>
              <p:cNvSpPr>
                <a:spLocks noChangeArrowheads="1"/>
              </p:cNvSpPr>
              <p:nvPr/>
            </p:nvSpPr>
            <p:spPr bwMode="auto">
              <a:xfrm>
                <a:off x="2529" y="276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9261" name="Line 17"/>
              <p:cNvSpPr>
                <a:spLocks noChangeShapeType="1"/>
              </p:cNvSpPr>
              <p:nvPr/>
            </p:nvSpPr>
            <p:spPr bwMode="auto">
              <a:xfrm>
                <a:off x="2529" y="276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62" name="Line 18"/>
              <p:cNvSpPr>
                <a:spLocks noChangeShapeType="1"/>
              </p:cNvSpPr>
              <p:nvPr/>
            </p:nvSpPr>
            <p:spPr bwMode="auto">
              <a:xfrm>
                <a:off x="2842" y="276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63" name="Rectangle 19"/>
              <p:cNvSpPr>
                <a:spLocks noChangeArrowheads="1"/>
              </p:cNvSpPr>
              <p:nvPr/>
            </p:nvSpPr>
            <p:spPr bwMode="auto">
              <a:xfrm>
                <a:off x="2529" y="276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endParaRPr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64" name="Oval 20"/>
              <p:cNvSpPr>
                <a:spLocks noChangeArrowheads="1"/>
              </p:cNvSpPr>
              <p:nvPr/>
            </p:nvSpPr>
            <p:spPr bwMode="auto">
              <a:xfrm>
                <a:off x="2526" y="270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grpSp>
            <p:nvGrpSpPr>
              <p:cNvPr id="9265" name="Group 21"/>
              <p:cNvGrpSpPr>
                <a:grpSpLocks/>
              </p:cNvGrpSpPr>
              <p:nvPr/>
            </p:nvGrpSpPr>
            <p:grpSpPr bwMode="auto">
              <a:xfrm>
                <a:off x="2582" y="2648"/>
                <a:ext cx="211" cy="250"/>
                <a:chOff x="2951" y="2429"/>
                <a:chExt cx="214" cy="250"/>
              </a:xfrm>
            </p:grpSpPr>
            <p:sp>
              <p:nvSpPr>
                <p:cNvPr id="9376" name="Rectangle 2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endParaRPr lang="zh-TW" altLang="en-US"/>
                </a:p>
              </p:txBody>
            </p:sp>
            <p:sp>
              <p:nvSpPr>
                <p:cNvPr id="937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951" y="2429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/>
                  <a:r>
                    <a:rPr lang="en-US" altLang="zh-TW" sz="2000"/>
                    <a:t>b</a:t>
                  </a:r>
                  <a:endParaRPr lang="en-US" altLang="zh-TW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266" name="Freeform 24"/>
              <p:cNvSpPr>
                <a:spLocks/>
              </p:cNvSpPr>
              <p:nvPr/>
            </p:nvSpPr>
            <p:spPr bwMode="auto">
              <a:xfrm>
                <a:off x="2985" y="2139"/>
                <a:ext cx="492" cy="498"/>
              </a:xfrm>
              <a:custGeom>
                <a:avLst/>
                <a:gdLst>
                  <a:gd name="T0" fmla="*/ 78 w 492"/>
                  <a:gd name="T1" fmla="*/ 498 h 498"/>
                  <a:gd name="T2" fmla="*/ 0 w 492"/>
                  <a:gd name="T3" fmla="*/ 0 h 498"/>
                  <a:gd name="T4" fmla="*/ 492 w 492"/>
                  <a:gd name="T5" fmla="*/ 0 h 498"/>
                  <a:gd name="T6" fmla="*/ 396 w 492"/>
                  <a:gd name="T7" fmla="*/ 498 h 498"/>
                  <a:gd name="T8" fmla="*/ 78 w 492"/>
                  <a:gd name="T9" fmla="*/ 498 h 4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2" h="498">
                    <a:moveTo>
                      <a:pt x="78" y="498"/>
                    </a:moveTo>
                    <a:lnTo>
                      <a:pt x="0" y="0"/>
                    </a:lnTo>
                    <a:lnTo>
                      <a:pt x="492" y="0"/>
                    </a:lnTo>
                    <a:lnTo>
                      <a:pt x="396" y="498"/>
                    </a:lnTo>
                    <a:lnTo>
                      <a:pt x="78" y="498"/>
                    </a:lnTo>
                    <a:close/>
                  </a:path>
                </a:pathLst>
              </a:custGeom>
              <a:solidFill>
                <a:srgbClr val="DDDDDD"/>
              </a:solidFill>
              <a:ln w="9525" cap="flat" cmpd="sng">
                <a:solidFill>
                  <a:srgbClr val="DDDDDD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67" name="Freeform 25"/>
              <p:cNvSpPr>
                <a:spLocks/>
              </p:cNvSpPr>
              <p:nvPr/>
            </p:nvSpPr>
            <p:spPr bwMode="auto">
              <a:xfrm>
                <a:off x="2406" y="1860"/>
                <a:ext cx="492" cy="498"/>
              </a:xfrm>
              <a:custGeom>
                <a:avLst/>
                <a:gdLst>
                  <a:gd name="T0" fmla="*/ 78 w 492"/>
                  <a:gd name="T1" fmla="*/ 498 h 498"/>
                  <a:gd name="T2" fmla="*/ 0 w 492"/>
                  <a:gd name="T3" fmla="*/ 0 h 498"/>
                  <a:gd name="T4" fmla="*/ 492 w 492"/>
                  <a:gd name="T5" fmla="*/ 0 h 498"/>
                  <a:gd name="T6" fmla="*/ 396 w 492"/>
                  <a:gd name="T7" fmla="*/ 498 h 498"/>
                  <a:gd name="T8" fmla="*/ 78 w 492"/>
                  <a:gd name="T9" fmla="*/ 498 h 4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2" h="498">
                    <a:moveTo>
                      <a:pt x="78" y="498"/>
                    </a:moveTo>
                    <a:lnTo>
                      <a:pt x="0" y="0"/>
                    </a:lnTo>
                    <a:lnTo>
                      <a:pt x="492" y="0"/>
                    </a:lnTo>
                    <a:lnTo>
                      <a:pt x="396" y="498"/>
                    </a:lnTo>
                    <a:lnTo>
                      <a:pt x="78" y="49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68" name="Freeform 26"/>
              <p:cNvSpPr>
                <a:spLocks/>
              </p:cNvSpPr>
              <p:nvPr/>
            </p:nvSpPr>
            <p:spPr bwMode="auto">
              <a:xfrm>
                <a:off x="1782" y="1528"/>
                <a:ext cx="492" cy="488"/>
              </a:xfrm>
              <a:custGeom>
                <a:avLst/>
                <a:gdLst>
                  <a:gd name="T0" fmla="*/ 84 w 492"/>
                  <a:gd name="T1" fmla="*/ 486 h 488"/>
                  <a:gd name="T2" fmla="*/ 0 w 492"/>
                  <a:gd name="T3" fmla="*/ 0 h 488"/>
                  <a:gd name="T4" fmla="*/ 492 w 492"/>
                  <a:gd name="T5" fmla="*/ 0 h 488"/>
                  <a:gd name="T6" fmla="*/ 404 w 492"/>
                  <a:gd name="T7" fmla="*/ 488 h 488"/>
                  <a:gd name="T8" fmla="*/ 84 w 492"/>
                  <a:gd name="T9" fmla="*/ 486 h 4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2" h="488">
                    <a:moveTo>
                      <a:pt x="84" y="486"/>
                    </a:moveTo>
                    <a:lnTo>
                      <a:pt x="0" y="0"/>
                    </a:lnTo>
                    <a:lnTo>
                      <a:pt x="492" y="0"/>
                    </a:lnTo>
                    <a:lnTo>
                      <a:pt x="404" y="488"/>
                    </a:lnTo>
                    <a:lnTo>
                      <a:pt x="84" y="486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69" name="Oval 27"/>
              <p:cNvSpPr>
                <a:spLocks noChangeArrowheads="1"/>
              </p:cNvSpPr>
              <p:nvPr/>
            </p:nvSpPr>
            <p:spPr bwMode="auto">
              <a:xfrm>
                <a:off x="1872" y="203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9270" name="Line 28"/>
              <p:cNvSpPr>
                <a:spLocks noChangeShapeType="1"/>
              </p:cNvSpPr>
              <p:nvPr/>
            </p:nvSpPr>
            <p:spPr bwMode="auto">
              <a:xfrm>
                <a:off x="1872" y="202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71" name="Line 29"/>
              <p:cNvSpPr>
                <a:spLocks noChangeShapeType="1"/>
              </p:cNvSpPr>
              <p:nvPr/>
            </p:nvSpPr>
            <p:spPr bwMode="auto">
              <a:xfrm>
                <a:off x="2185" y="202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72" name="Rectangle 30"/>
              <p:cNvSpPr>
                <a:spLocks noChangeArrowheads="1"/>
              </p:cNvSpPr>
              <p:nvPr/>
            </p:nvSpPr>
            <p:spPr bwMode="auto">
              <a:xfrm>
                <a:off x="1872" y="202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endParaRPr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73" name="Oval 31"/>
              <p:cNvSpPr>
                <a:spLocks noChangeArrowheads="1"/>
              </p:cNvSpPr>
              <p:nvPr/>
            </p:nvSpPr>
            <p:spPr bwMode="auto">
              <a:xfrm>
                <a:off x="1869" y="196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9274" name="Rectangle 32"/>
              <p:cNvSpPr>
                <a:spLocks noChangeArrowheads="1"/>
              </p:cNvSpPr>
              <p:nvPr/>
            </p:nvSpPr>
            <p:spPr bwMode="auto">
              <a:xfrm>
                <a:off x="1956" y="1977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9275" name="Text Box 33"/>
              <p:cNvSpPr txBox="1">
                <a:spLocks noChangeArrowheads="1"/>
              </p:cNvSpPr>
              <p:nvPr/>
            </p:nvSpPr>
            <p:spPr bwMode="auto">
              <a:xfrm>
                <a:off x="1925" y="1916"/>
                <a:ext cx="2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r>
                  <a:rPr lang="en-US" altLang="zh-TW" sz="2000"/>
                  <a:t>b</a:t>
                </a:r>
                <a:endParaRPr lang="en-US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76" name="Oval 34"/>
              <p:cNvSpPr>
                <a:spLocks noChangeArrowheads="1"/>
              </p:cNvSpPr>
              <p:nvPr/>
            </p:nvSpPr>
            <p:spPr bwMode="auto">
              <a:xfrm>
                <a:off x="2493" y="237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9277" name="Line 35"/>
              <p:cNvSpPr>
                <a:spLocks noChangeShapeType="1"/>
              </p:cNvSpPr>
              <p:nvPr/>
            </p:nvSpPr>
            <p:spPr bwMode="auto">
              <a:xfrm>
                <a:off x="2493" y="236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78" name="Line 36"/>
              <p:cNvSpPr>
                <a:spLocks noChangeShapeType="1"/>
              </p:cNvSpPr>
              <p:nvPr/>
            </p:nvSpPr>
            <p:spPr bwMode="auto">
              <a:xfrm>
                <a:off x="2806" y="236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79" name="Rectangle 37"/>
              <p:cNvSpPr>
                <a:spLocks noChangeArrowheads="1"/>
              </p:cNvSpPr>
              <p:nvPr/>
            </p:nvSpPr>
            <p:spPr bwMode="auto">
              <a:xfrm>
                <a:off x="2493" y="236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endParaRPr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80" name="Oval 38"/>
              <p:cNvSpPr>
                <a:spLocks noChangeArrowheads="1"/>
              </p:cNvSpPr>
              <p:nvPr/>
            </p:nvSpPr>
            <p:spPr bwMode="auto">
              <a:xfrm>
                <a:off x="2490" y="230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grpSp>
            <p:nvGrpSpPr>
              <p:cNvPr id="9281" name="Group 39"/>
              <p:cNvGrpSpPr>
                <a:grpSpLocks/>
              </p:cNvGrpSpPr>
              <p:nvPr/>
            </p:nvGrpSpPr>
            <p:grpSpPr bwMode="auto">
              <a:xfrm>
                <a:off x="2550" y="2252"/>
                <a:ext cx="198" cy="250"/>
                <a:chOff x="2957" y="2429"/>
                <a:chExt cx="201" cy="250"/>
              </a:xfrm>
            </p:grpSpPr>
            <p:sp>
              <p:nvSpPr>
                <p:cNvPr id="9374" name="Rectangle 4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endParaRPr lang="zh-TW" altLang="en-US"/>
                </a:p>
              </p:txBody>
            </p:sp>
            <p:sp>
              <p:nvSpPr>
                <p:cNvPr id="937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/>
                  <a:r>
                    <a:rPr lang="en-US" altLang="zh-TW" sz="2000"/>
                    <a:t>a</a:t>
                  </a:r>
                  <a:endParaRPr lang="en-US" altLang="zh-TW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282" name="Freeform 42"/>
              <p:cNvSpPr>
                <a:spLocks/>
              </p:cNvSpPr>
              <p:nvPr/>
            </p:nvSpPr>
            <p:spPr bwMode="auto">
              <a:xfrm>
                <a:off x="3889" y="1659"/>
                <a:ext cx="492" cy="498"/>
              </a:xfrm>
              <a:custGeom>
                <a:avLst/>
                <a:gdLst>
                  <a:gd name="T0" fmla="*/ 78 w 492"/>
                  <a:gd name="T1" fmla="*/ 498 h 498"/>
                  <a:gd name="T2" fmla="*/ 0 w 492"/>
                  <a:gd name="T3" fmla="*/ 0 h 498"/>
                  <a:gd name="T4" fmla="*/ 492 w 492"/>
                  <a:gd name="T5" fmla="*/ 0 h 498"/>
                  <a:gd name="T6" fmla="*/ 396 w 492"/>
                  <a:gd name="T7" fmla="*/ 498 h 498"/>
                  <a:gd name="T8" fmla="*/ 78 w 492"/>
                  <a:gd name="T9" fmla="*/ 498 h 4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2" h="498">
                    <a:moveTo>
                      <a:pt x="78" y="498"/>
                    </a:moveTo>
                    <a:lnTo>
                      <a:pt x="0" y="0"/>
                    </a:lnTo>
                    <a:lnTo>
                      <a:pt x="492" y="0"/>
                    </a:lnTo>
                    <a:lnTo>
                      <a:pt x="396" y="498"/>
                    </a:lnTo>
                    <a:lnTo>
                      <a:pt x="78" y="498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83" name="Line 43"/>
              <p:cNvSpPr>
                <a:spLocks noChangeShapeType="1"/>
              </p:cNvSpPr>
              <p:nvPr/>
            </p:nvSpPr>
            <p:spPr bwMode="auto">
              <a:xfrm>
                <a:off x="4288" y="2184"/>
                <a:ext cx="30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84" name="Line 44"/>
              <p:cNvSpPr>
                <a:spLocks noChangeShapeType="1"/>
              </p:cNvSpPr>
              <p:nvPr/>
            </p:nvSpPr>
            <p:spPr bwMode="auto">
              <a:xfrm>
                <a:off x="4612" y="2108"/>
                <a:ext cx="92" cy="1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85" name="Line 45"/>
              <p:cNvSpPr>
                <a:spLocks noChangeShapeType="1"/>
              </p:cNvSpPr>
              <p:nvPr/>
            </p:nvSpPr>
            <p:spPr bwMode="auto">
              <a:xfrm flipV="1">
                <a:off x="4220" y="2064"/>
                <a:ext cx="114" cy="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86" name="Freeform 46"/>
              <p:cNvSpPr>
                <a:spLocks/>
              </p:cNvSpPr>
              <p:nvPr/>
            </p:nvSpPr>
            <p:spPr bwMode="auto">
              <a:xfrm>
                <a:off x="2840" y="2698"/>
                <a:ext cx="264" cy="82"/>
              </a:xfrm>
              <a:custGeom>
                <a:avLst/>
                <a:gdLst>
                  <a:gd name="T0" fmla="*/ 0 w 264"/>
                  <a:gd name="T1" fmla="*/ 82 h 82"/>
                  <a:gd name="T2" fmla="*/ 264 w 264"/>
                  <a:gd name="T3" fmla="*/ 0 h 8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64" h="82">
                    <a:moveTo>
                      <a:pt x="0" y="82"/>
                    </a:moveTo>
                    <a:lnTo>
                      <a:pt x="26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87" name="Freeform 47"/>
              <p:cNvSpPr>
                <a:spLocks/>
              </p:cNvSpPr>
              <p:nvPr/>
            </p:nvSpPr>
            <p:spPr bwMode="auto">
              <a:xfrm>
                <a:off x="2380" y="2662"/>
                <a:ext cx="152" cy="118"/>
              </a:xfrm>
              <a:custGeom>
                <a:avLst/>
                <a:gdLst>
                  <a:gd name="T0" fmla="*/ 0 w 152"/>
                  <a:gd name="T1" fmla="*/ 0 h 118"/>
                  <a:gd name="T2" fmla="*/ 152 w 152"/>
                  <a:gd name="T3" fmla="*/ 118 h 11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2" h="118">
                    <a:moveTo>
                      <a:pt x="0" y="0"/>
                    </a:moveTo>
                    <a:lnTo>
                      <a:pt x="152" y="11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88" name="Freeform 48"/>
              <p:cNvSpPr>
                <a:spLocks/>
              </p:cNvSpPr>
              <p:nvPr/>
            </p:nvSpPr>
            <p:spPr bwMode="auto">
              <a:xfrm>
                <a:off x="2504" y="2592"/>
                <a:ext cx="564" cy="82"/>
              </a:xfrm>
              <a:custGeom>
                <a:avLst/>
                <a:gdLst>
                  <a:gd name="T0" fmla="*/ 0 w 564"/>
                  <a:gd name="T1" fmla="*/ 0 h 82"/>
                  <a:gd name="T2" fmla="*/ 564 w 564"/>
                  <a:gd name="T3" fmla="*/ 82 h 8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64" h="82">
                    <a:moveTo>
                      <a:pt x="0" y="0"/>
                    </a:moveTo>
                    <a:lnTo>
                      <a:pt x="564" y="82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89" name="Freeform 49"/>
              <p:cNvSpPr>
                <a:spLocks/>
              </p:cNvSpPr>
              <p:nvPr/>
            </p:nvSpPr>
            <p:spPr bwMode="auto">
              <a:xfrm>
                <a:off x="2442" y="2430"/>
                <a:ext cx="76" cy="94"/>
              </a:xfrm>
              <a:custGeom>
                <a:avLst/>
                <a:gdLst>
                  <a:gd name="T0" fmla="*/ 0 w 76"/>
                  <a:gd name="T1" fmla="*/ 94 h 94"/>
                  <a:gd name="T2" fmla="*/ 76 w 76"/>
                  <a:gd name="T3" fmla="*/ 0 h 9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6" h="94">
                    <a:moveTo>
                      <a:pt x="0" y="94"/>
                    </a:moveTo>
                    <a:lnTo>
                      <a:pt x="76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90" name="Freeform 50"/>
              <p:cNvSpPr>
                <a:spLocks/>
              </p:cNvSpPr>
              <p:nvPr/>
            </p:nvSpPr>
            <p:spPr bwMode="auto">
              <a:xfrm>
                <a:off x="1616" y="2054"/>
                <a:ext cx="252" cy="114"/>
              </a:xfrm>
              <a:custGeom>
                <a:avLst/>
                <a:gdLst>
                  <a:gd name="T0" fmla="*/ 0 w 252"/>
                  <a:gd name="T1" fmla="*/ 114 h 114"/>
                  <a:gd name="T2" fmla="*/ 252 w 252"/>
                  <a:gd name="T3" fmla="*/ 0 h 11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52" h="114">
                    <a:moveTo>
                      <a:pt x="0" y="114"/>
                    </a:moveTo>
                    <a:lnTo>
                      <a:pt x="25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91" name="Freeform 51"/>
              <p:cNvSpPr>
                <a:spLocks/>
              </p:cNvSpPr>
              <p:nvPr/>
            </p:nvSpPr>
            <p:spPr bwMode="auto">
              <a:xfrm>
                <a:off x="2052" y="2114"/>
                <a:ext cx="444" cy="258"/>
              </a:xfrm>
              <a:custGeom>
                <a:avLst/>
                <a:gdLst>
                  <a:gd name="T0" fmla="*/ 0 w 444"/>
                  <a:gd name="T1" fmla="*/ 0 h 258"/>
                  <a:gd name="T2" fmla="*/ 444 w 444"/>
                  <a:gd name="T3" fmla="*/ 258 h 25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44" h="258">
                    <a:moveTo>
                      <a:pt x="0" y="0"/>
                    </a:moveTo>
                    <a:lnTo>
                      <a:pt x="444" y="25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92" name="Freeform 52"/>
              <p:cNvSpPr>
                <a:spLocks/>
              </p:cNvSpPr>
              <p:nvPr/>
            </p:nvSpPr>
            <p:spPr bwMode="auto">
              <a:xfrm>
                <a:off x="3376" y="2232"/>
                <a:ext cx="654" cy="420"/>
              </a:xfrm>
              <a:custGeom>
                <a:avLst/>
                <a:gdLst>
                  <a:gd name="T0" fmla="*/ 0 w 654"/>
                  <a:gd name="T1" fmla="*/ 420 h 420"/>
                  <a:gd name="T2" fmla="*/ 654 w 654"/>
                  <a:gd name="T3" fmla="*/ 0 h 4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54" h="420">
                    <a:moveTo>
                      <a:pt x="0" y="420"/>
                    </a:moveTo>
                    <a:lnTo>
                      <a:pt x="65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93" name="Freeform 53"/>
              <p:cNvSpPr>
                <a:spLocks/>
              </p:cNvSpPr>
              <p:nvPr/>
            </p:nvSpPr>
            <p:spPr bwMode="auto">
              <a:xfrm>
                <a:off x="1934" y="1548"/>
                <a:ext cx="488" cy="336"/>
              </a:xfrm>
              <a:custGeom>
                <a:avLst/>
                <a:gdLst>
                  <a:gd name="T0" fmla="*/ 0 w 272"/>
                  <a:gd name="T1" fmla="*/ 0 h 318"/>
                  <a:gd name="T2" fmla="*/ 876 w 272"/>
                  <a:gd name="T3" fmla="*/ 355 h 31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72" h="318">
                    <a:moveTo>
                      <a:pt x="0" y="0"/>
                    </a:moveTo>
                    <a:lnTo>
                      <a:pt x="272" y="318"/>
                    </a:lnTo>
                  </a:path>
                </a:pathLst>
              </a:custGeom>
              <a:noFill/>
              <a:ln w="762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94" name="Freeform 54"/>
              <p:cNvSpPr>
                <a:spLocks/>
              </p:cNvSpPr>
              <p:nvPr/>
            </p:nvSpPr>
            <p:spPr bwMode="auto">
              <a:xfrm>
                <a:off x="2272" y="1492"/>
                <a:ext cx="1640" cy="140"/>
              </a:xfrm>
              <a:custGeom>
                <a:avLst/>
                <a:gdLst>
                  <a:gd name="T0" fmla="*/ 0 w 1640"/>
                  <a:gd name="T1" fmla="*/ 0 h 140"/>
                  <a:gd name="T2" fmla="*/ 1640 w 1640"/>
                  <a:gd name="T3" fmla="*/ 140 h 14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40" h="140">
                    <a:moveTo>
                      <a:pt x="0" y="0"/>
                    </a:moveTo>
                    <a:lnTo>
                      <a:pt x="1640" y="140"/>
                    </a:lnTo>
                  </a:path>
                </a:pathLst>
              </a:custGeom>
              <a:noFill/>
              <a:ln w="762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95" name="Freeform 55"/>
              <p:cNvSpPr>
                <a:spLocks/>
              </p:cNvSpPr>
              <p:nvPr/>
            </p:nvSpPr>
            <p:spPr bwMode="auto">
              <a:xfrm>
                <a:off x="3446" y="1712"/>
                <a:ext cx="704" cy="414"/>
              </a:xfrm>
              <a:custGeom>
                <a:avLst/>
                <a:gdLst>
                  <a:gd name="T0" fmla="*/ 0 w 568"/>
                  <a:gd name="T1" fmla="*/ 498 h 344"/>
                  <a:gd name="T2" fmla="*/ 873 w 568"/>
                  <a:gd name="T3" fmla="*/ 0 h 34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68" h="344">
                    <a:moveTo>
                      <a:pt x="0" y="344"/>
                    </a:moveTo>
                    <a:lnTo>
                      <a:pt x="568" y="0"/>
                    </a:lnTo>
                  </a:path>
                </a:pathLst>
              </a:custGeom>
              <a:noFill/>
              <a:ln w="762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96" name="Freeform 56"/>
              <p:cNvSpPr>
                <a:spLocks/>
              </p:cNvSpPr>
              <p:nvPr/>
            </p:nvSpPr>
            <p:spPr bwMode="auto">
              <a:xfrm>
                <a:off x="2754" y="1908"/>
                <a:ext cx="298" cy="242"/>
              </a:xfrm>
              <a:custGeom>
                <a:avLst/>
                <a:gdLst>
                  <a:gd name="T0" fmla="*/ 0 w 272"/>
                  <a:gd name="T1" fmla="*/ 0 h 212"/>
                  <a:gd name="T2" fmla="*/ 326 w 272"/>
                  <a:gd name="T3" fmla="*/ 276 h 21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72" h="212">
                    <a:moveTo>
                      <a:pt x="0" y="0"/>
                    </a:moveTo>
                    <a:lnTo>
                      <a:pt x="272" y="212"/>
                    </a:lnTo>
                  </a:path>
                </a:pathLst>
              </a:custGeom>
              <a:noFill/>
              <a:ln w="7620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97" name="Oval 57"/>
              <p:cNvSpPr>
                <a:spLocks noChangeArrowheads="1"/>
              </p:cNvSpPr>
              <p:nvPr/>
            </p:nvSpPr>
            <p:spPr bwMode="auto">
              <a:xfrm>
                <a:off x="3975" y="216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9298" name="Line 58"/>
              <p:cNvSpPr>
                <a:spLocks noChangeShapeType="1"/>
              </p:cNvSpPr>
              <p:nvPr/>
            </p:nvSpPr>
            <p:spPr bwMode="auto">
              <a:xfrm>
                <a:off x="3975" y="216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99" name="Line 59"/>
              <p:cNvSpPr>
                <a:spLocks noChangeShapeType="1"/>
              </p:cNvSpPr>
              <p:nvPr/>
            </p:nvSpPr>
            <p:spPr bwMode="auto">
              <a:xfrm>
                <a:off x="4288" y="216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300" name="Rectangle 60"/>
              <p:cNvSpPr>
                <a:spLocks noChangeArrowheads="1"/>
              </p:cNvSpPr>
              <p:nvPr/>
            </p:nvSpPr>
            <p:spPr bwMode="auto">
              <a:xfrm>
                <a:off x="3975" y="216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endParaRPr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01" name="Oval 61"/>
              <p:cNvSpPr>
                <a:spLocks noChangeArrowheads="1"/>
              </p:cNvSpPr>
              <p:nvPr/>
            </p:nvSpPr>
            <p:spPr bwMode="auto">
              <a:xfrm>
                <a:off x="3972" y="210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9302" name="Rectangle 62"/>
              <p:cNvSpPr>
                <a:spLocks noChangeArrowheads="1"/>
              </p:cNvSpPr>
              <p:nvPr/>
            </p:nvSpPr>
            <p:spPr bwMode="auto">
              <a:xfrm>
                <a:off x="4059" y="2115"/>
                <a:ext cx="141" cy="12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9303" name="Text Box 63"/>
              <p:cNvSpPr txBox="1">
                <a:spLocks noChangeArrowheads="1"/>
              </p:cNvSpPr>
              <p:nvPr/>
            </p:nvSpPr>
            <p:spPr bwMode="auto">
              <a:xfrm>
                <a:off x="4034" y="2054"/>
                <a:ext cx="1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r>
                  <a:rPr lang="en-US" altLang="zh-TW" sz="2000"/>
                  <a:t>a</a:t>
                </a:r>
                <a:endParaRPr lang="en-US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04" name="Text Box 64"/>
              <p:cNvSpPr txBox="1">
                <a:spLocks noChangeArrowheads="1"/>
              </p:cNvSpPr>
              <p:nvPr/>
            </p:nvSpPr>
            <p:spPr bwMode="auto">
              <a:xfrm>
                <a:off x="1706" y="2117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lang="en-US" altLang="zh-TW" sz="2000"/>
                  <a:t>C</a:t>
                </a:r>
                <a:endParaRPr lang="en-US" altLang="zh-TW"/>
              </a:p>
            </p:txBody>
          </p:sp>
          <p:sp>
            <p:nvSpPr>
              <p:cNvPr id="9305" name="Text Box 65"/>
              <p:cNvSpPr txBox="1">
                <a:spLocks noChangeArrowheads="1"/>
              </p:cNvSpPr>
              <p:nvPr/>
            </p:nvSpPr>
            <p:spPr bwMode="auto">
              <a:xfrm>
                <a:off x="2126" y="2675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lang="en-US" altLang="zh-TW" sz="2000"/>
                  <a:t>A</a:t>
                </a:r>
                <a:endParaRPr lang="en-US" altLang="zh-TW"/>
              </a:p>
            </p:txBody>
          </p:sp>
          <p:sp>
            <p:nvSpPr>
              <p:cNvPr id="9306" name="Text Box 66"/>
              <p:cNvSpPr txBox="1">
                <a:spLocks noChangeArrowheads="1"/>
              </p:cNvSpPr>
              <p:nvPr/>
            </p:nvSpPr>
            <p:spPr bwMode="auto">
              <a:xfrm>
                <a:off x="4274" y="2251"/>
                <a:ext cx="2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lang="en-US" altLang="zh-TW" sz="2000"/>
                  <a:t>B</a:t>
                </a:r>
                <a:endParaRPr lang="en-US" altLang="zh-TW"/>
              </a:p>
            </p:txBody>
          </p:sp>
          <p:sp>
            <p:nvSpPr>
              <p:cNvPr id="9307" name="Oval 67"/>
              <p:cNvSpPr>
                <a:spLocks noChangeArrowheads="1"/>
              </p:cNvSpPr>
              <p:nvPr/>
            </p:nvSpPr>
            <p:spPr bwMode="auto">
              <a:xfrm>
                <a:off x="2187" y="258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9308" name="Line 68"/>
              <p:cNvSpPr>
                <a:spLocks noChangeShapeType="1"/>
              </p:cNvSpPr>
              <p:nvPr/>
            </p:nvSpPr>
            <p:spPr bwMode="auto">
              <a:xfrm>
                <a:off x="2187" y="257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309" name="Line 69"/>
              <p:cNvSpPr>
                <a:spLocks noChangeShapeType="1"/>
              </p:cNvSpPr>
              <p:nvPr/>
            </p:nvSpPr>
            <p:spPr bwMode="auto">
              <a:xfrm>
                <a:off x="2500" y="257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310" name="Rectangle 70"/>
              <p:cNvSpPr>
                <a:spLocks noChangeArrowheads="1"/>
              </p:cNvSpPr>
              <p:nvPr/>
            </p:nvSpPr>
            <p:spPr bwMode="auto">
              <a:xfrm>
                <a:off x="2187" y="257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endParaRPr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11" name="Oval 71"/>
              <p:cNvSpPr>
                <a:spLocks noChangeArrowheads="1"/>
              </p:cNvSpPr>
              <p:nvPr/>
            </p:nvSpPr>
            <p:spPr bwMode="auto">
              <a:xfrm>
                <a:off x="2184" y="252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9312" name="Rectangle 72"/>
              <p:cNvSpPr>
                <a:spLocks noChangeArrowheads="1"/>
              </p:cNvSpPr>
              <p:nvPr/>
            </p:nvSpPr>
            <p:spPr bwMode="auto">
              <a:xfrm>
                <a:off x="2269" y="2547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9313" name="Text Box 73"/>
              <p:cNvSpPr txBox="1">
                <a:spLocks noChangeArrowheads="1"/>
              </p:cNvSpPr>
              <p:nvPr/>
            </p:nvSpPr>
            <p:spPr bwMode="auto">
              <a:xfrm>
                <a:off x="2242" y="2466"/>
                <a:ext cx="2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r>
                  <a:rPr lang="en-US" altLang="zh-TW" sz="2000"/>
                  <a:t>d</a:t>
                </a:r>
                <a:endParaRPr lang="en-US" altLang="zh-TW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14" name="Oval 74"/>
              <p:cNvSpPr>
                <a:spLocks noChangeArrowheads="1"/>
              </p:cNvSpPr>
              <p:nvPr/>
            </p:nvSpPr>
            <p:spPr bwMode="auto">
              <a:xfrm>
                <a:off x="3069" y="26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9315" name="Line 75"/>
              <p:cNvSpPr>
                <a:spLocks noChangeShapeType="1"/>
              </p:cNvSpPr>
              <p:nvPr/>
            </p:nvSpPr>
            <p:spPr bwMode="auto">
              <a:xfrm>
                <a:off x="3069" y="26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316" name="Line 76"/>
              <p:cNvSpPr>
                <a:spLocks noChangeShapeType="1"/>
              </p:cNvSpPr>
              <p:nvPr/>
            </p:nvSpPr>
            <p:spPr bwMode="auto">
              <a:xfrm>
                <a:off x="3382" y="26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317" name="Rectangle 77"/>
              <p:cNvSpPr>
                <a:spLocks noChangeArrowheads="1"/>
              </p:cNvSpPr>
              <p:nvPr/>
            </p:nvSpPr>
            <p:spPr bwMode="auto">
              <a:xfrm>
                <a:off x="3069" y="26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endParaRPr lang="zh-TW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18" name="Oval 78"/>
              <p:cNvSpPr>
                <a:spLocks noChangeArrowheads="1"/>
              </p:cNvSpPr>
              <p:nvPr/>
            </p:nvSpPr>
            <p:spPr bwMode="auto">
              <a:xfrm>
                <a:off x="3066" y="25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grpSp>
            <p:nvGrpSpPr>
              <p:cNvPr id="9319" name="Group 79"/>
              <p:cNvGrpSpPr>
                <a:grpSpLocks/>
              </p:cNvGrpSpPr>
              <p:nvPr/>
            </p:nvGrpSpPr>
            <p:grpSpPr bwMode="auto">
              <a:xfrm>
                <a:off x="3126" y="2532"/>
                <a:ext cx="198" cy="250"/>
                <a:chOff x="2957" y="2429"/>
                <a:chExt cx="201" cy="250"/>
              </a:xfrm>
            </p:grpSpPr>
            <p:sp>
              <p:nvSpPr>
                <p:cNvPr id="9372" name="Rectangle 8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endParaRPr lang="zh-TW" altLang="en-US"/>
                </a:p>
              </p:txBody>
            </p:sp>
            <p:sp>
              <p:nvSpPr>
                <p:cNvPr id="937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/>
                  <a:r>
                    <a:rPr lang="en-US" altLang="zh-TW" sz="2000"/>
                    <a:t>c</a:t>
                  </a:r>
                  <a:endParaRPr lang="en-US" altLang="zh-TW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20" name="Group 82"/>
              <p:cNvGrpSpPr>
                <a:grpSpLocks/>
              </p:cNvGrpSpPr>
              <p:nvPr/>
            </p:nvGrpSpPr>
            <p:grpSpPr bwMode="auto">
              <a:xfrm>
                <a:off x="2400" y="1728"/>
                <a:ext cx="491" cy="250"/>
                <a:chOff x="2509" y="3533"/>
                <a:chExt cx="491" cy="250"/>
              </a:xfrm>
            </p:grpSpPr>
            <p:sp>
              <p:nvSpPr>
                <p:cNvPr id="9364" name="Oval 83"/>
                <p:cNvSpPr>
                  <a:spLocks noChangeArrowheads="1"/>
                </p:cNvSpPr>
                <p:nvPr/>
              </p:nvSpPr>
              <p:spPr bwMode="auto">
                <a:xfrm>
                  <a:off x="2514" y="3646"/>
                  <a:ext cx="484" cy="113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endParaRPr lang="zh-TW" altLang="en-US"/>
                </a:p>
              </p:txBody>
            </p:sp>
            <p:sp>
              <p:nvSpPr>
                <p:cNvPr id="9365" name="Line 84"/>
                <p:cNvSpPr>
                  <a:spLocks noChangeShapeType="1"/>
                </p:cNvSpPr>
                <p:nvPr/>
              </p:nvSpPr>
              <p:spPr bwMode="auto">
                <a:xfrm>
                  <a:off x="2998" y="3637"/>
                  <a:ext cx="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366" name="Rectangle 85"/>
                <p:cNvSpPr>
                  <a:spLocks noChangeArrowheads="1"/>
                </p:cNvSpPr>
                <p:nvPr/>
              </p:nvSpPr>
              <p:spPr bwMode="auto">
                <a:xfrm>
                  <a:off x="2514" y="3637"/>
                  <a:ext cx="480" cy="68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/>
                  <a:endParaRPr lang="zh-TW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367" name="Oval 86"/>
                <p:cNvSpPr>
                  <a:spLocks noChangeArrowheads="1"/>
                </p:cNvSpPr>
                <p:nvPr/>
              </p:nvSpPr>
              <p:spPr bwMode="auto">
                <a:xfrm>
                  <a:off x="2509" y="3555"/>
                  <a:ext cx="485" cy="132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endParaRPr lang="zh-TW" altLang="en-US"/>
                </a:p>
              </p:txBody>
            </p:sp>
            <p:sp>
              <p:nvSpPr>
                <p:cNvPr id="9368" name="Line 87"/>
                <p:cNvSpPr>
                  <a:spLocks noChangeShapeType="1"/>
                </p:cNvSpPr>
                <p:nvPr/>
              </p:nvSpPr>
              <p:spPr bwMode="auto">
                <a:xfrm>
                  <a:off x="2511" y="3637"/>
                  <a:ext cx="1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9369" name="Group 88"/>
                <p:cNvGrpSpPr>
                  <a:grpSpLocks/>
                </p:cNvGrpSpPr>
                <p:nvPr/>
              </p:nvGrpSpPr>
              <p:grpSpPr bwMode="auto">
                <a:xfrm>
                  <a:off x="2558" y="3533"/>
                  <a:ext cx="355" cy="250"/>
                  <a:chOff x="2012" y="3629"/>
                  <a:chExt cx="355" cy="250"/>
                </a:xfrm>
              </p:grpSpPr>
              <p:sp>
                <p:nvSpPr>
                  <p:cNvPr id="9370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2065" y="3690"/>
                    <a:ext cx="265" cy="138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endParaRPr lang="zh-TW" altLang="en-US"/>
                  </a:p>
                </p:txBody>
              </p:sp>
              <p:sp>
                <p:nvSpPr>
                  <p:cNvPr id="9371" name="Text Box 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2" y="3629"/>
                    <a:ext cx="35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/>
                    <a:r>
                      <a:rPr lang="en-US" altLang="zh-TW" sz="2000"/>
                      <a:t>A.a</a:t>
                    </a:r>
                    <a:endParaRPr lang="en-US" altLang="zh-TW" sz="240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9321" name="Group 91"/>
              <p:cNvGrpSpPr>
                <a:grpSpLocks/>
              </p:cNvGrpSpPr>
              <p:nvPr/>
            </p:nvGrpSpPr>
            <p:grpSpPr bwMode="auto">
              <a:xfrm>
                <a:off x="2983" y="1970"/>
                <a:ext cx="491" cy="250"/>
                <a:chOff x="2509" y="3533"/>
                <a:chExt cx="491" cy="250"/>
              </a:xfrm>
            </p:grpSpPr>
            <p:sp>
              <p:nvSpPr>
                <p:cNvPr id="9356" name="Oval 92"/>
                <p:cNvSpPr>
                  <a:spLocks noChangeArrowheads="1"/>
                </p:cNvSpPr>
                <p:nvPr/>
              </p:nvSpPr>
              <p:spPr bwMode="auto">
                <a:xfrm>
                  <a:off x="2514" y="3646"/>
                  <a:ext cx="484" cy="113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endParaRPr lang="zh-TW" altLang="en-US"/>
                </a:p>
              </p:txBody>
            </p:sp>
            <p:sp>
              <p:nvSpPr>
                <p:cNvPr id="9357" name="Line 93"/>
                <p:cNvSpPr>
                  <a:spLocks noChangeShapeType="1"/>
                </p:cNvSpPr>
                <p:nvPr/>
              </p:nvSpPr>
              <p:spPr bwMode="auto">
                <a:xfrm>
                  <a:off x="2998" y="3637"/>
                  <a:ext cx="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358" name="Rectangle 94"/>
                <p:cNvSpPr>
                  <a:spLocks noChangeArrowheads="1"/>
                </p:cNvSpPr>
                <p:nvPr/>
              </p:nvSpPr>
              <p:spPr bwMode="auto">
                <a:xfrm>
                  <a:off x="2514" y="3637"/>
                  <a:ext cx="480" cy="68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/>
                  <a:endParaRPr lang="zh-TW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359" name="Oval 95"/>
                <p:cNvSpPr>
                  <a:spLocks noChangeArrowheads="1"/>
                </p:cNvSpPr>
                <p:nvPr/>
              </p:nvSpPr>
              <p:spPr bwMode="auto">
                <a:xfrm>
                  <a:off x="2509" y="3555"/>
                  <a:ext cx="485" cy="132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endParaRPr lang="zh-TW" altLang="en-US"/>
                </a:p>
              </p:txBody>
            </p:sp>
            <p:sp>
              <p:nvSpPr>
                <p:cNvPr id="9360" name="Line 96"/>
                <p:cNvSpPr>
                  <a:spLocks noChangeShapeType="1"/>
                </p:cNvSpPr>
                <p:nvPr/>
              </p:nvSpPr>
              <p:spPr bwMode="auto">
                <a:xfrm>
                  <a:off x="2511" y="3637"/>
                  <a:ext cx="1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9361" name="Group 97"/>
                <p:cNvGrpSpPr>
                  <a:grpSpLocks/>
                </p:cNvGrpSpPr>
                <p:nvPr/>
              </p:nvGrpSpPr>
              <p:grpSpPr bwMode="auto">
                <a:xfrm>
                  <a:off x="2558" y="3533"/>
                  <a:ext cx="355" cy="250"/>
                  <a:chOff x="2012" y="3629"/>
                  <a:chExt cx="355" cy="250"/>
                </a:xfrm>
              </p:grpSpPr>
              <p:sp>
                <p:nvSpPr>
                  <p:cNvPr id="9362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2065" y="3690"/>
                    <a:ext cx="265" cy="138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endParaRPr lang="zh-TW" altLang="en-US"/>
                  </a:p>
                </p:txBody>
              </p:sp>
              <p:sp>
                <p:nvSpPr>
                  <p:cNvPr id="9363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2" y="3629"/>
                    <a:ext cx="35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/>
                    <a:r>
                      <a:rPr lang="en-US" altLang="zh-TW" sz="2000"/>
                      <a:t>A.c</a:t>
                    </a:r>
                    <a:endParaRPr lang="en-US" altLang="zh-TW" sz="240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9322" name="Group 100"/>
              <p:cNvGrpSpPr>
                <a:grpSpLocks/>
              </p:cNvGrpSpPr>
              <p:nvPr/>
            </p:nvGrpSpPr>
            <p:grpSpPr bwMode="auto">
              <a:xfrm>
                <a:off x="1785" y="1363"/>
                <a:ext cx="491" cy="250"/>
                <a:chOff x="2509" y="3533"/>
                <a:chExt cx="491" cy="250"/>
              </a:xfrm>
            </p:grpSpPr>
            <p:sp>
              <p:nvSpPr>
                <p:cNvPr id="9348" name="Oval 101"/>
                <p:cNvSpPr>
                  <a:spLocks noChangeArrowheads="1"/>
                </p:cNvSpPr>
                <p:nvPr/>
              </p:nvSpPr>
              <p:spPr bwMode="auto">
                <a:xfrm>
                  <a:off x="2514" y="3646"/>
                  <a:ext cx="484" cy="113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endParaRPr lang="zh-TW" altLang="en-US"/>
                </a:p>
              </p:txBody>
            </p:sp>
            <p:sp>
              <p:nvSpPr>
                <p:cNvPr id="9349" name="Line 102"/>
                <p:cNvSpPr>
                  <a:spLocks noChangeShapeType="1"/>
                </p:cNvSpPr>
                <p:nvPr/>
              </p:nvSpPr>
              <p:spPr bwMode="auto">
                <a:xfrm>
                  <a:off x="2998" y="3637"/>
                  <a:ext cx="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350" name="Rectangle 103"/>
                <p:cNvSpPr>
                  <a:spLocks noChangeArrowheads="1"/>
                </p:cNvSpPr>
                <p:nvPr/>
              </p:nvSpPr>
              <p:spPr bwMode="auto">
                <a:xfrm>
                  <a:off x="2514" y="3637"/>
                  <a:ext cx="480" cy="68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/>
                  <a:endParaRPr lang="zh-TW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351" name="Oval 104"/>
                <p:cNvSpPr>
                  <a:spLocks noChangeArrowheads="1"/>
                </p:cNvSpPr>
                <p:nvPr/>
              </p:nvSpPr>
              <p:spPr bwMode="auto">
                <a:xfrm>
                  <a:off x="2509" y="3555"/>
                  <a:ext cx="485" cy="132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endParaRPr lang="zh-TW" altLang="en-US"/>
                </a:p>
              </p:txBody>
            </p:sp>
            <p:sp>
              <p:nvSpPr>
                <p:cNvPr id="9352" name="Line 105"/>
                <p:cNvSpPr>
                  <a:spLocks noChangeShapeType="1"/>
                </p:cNvSpPr>
                <p:nvPr/>
              </p:nvSpPr>
              <p:spPr bwMode="auto">
                <a:xfrm>
                  <a:off x="2511" y="3637"/>
                  <a:ext cx="1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9353" name="Group 106"/>
                <p:cNvGrpSpPr>
                  <a:grpSpLocks/>
                </p:cNvGrpSpPr>
                <p:nvPr/>
              </p:nvGrpSpPr>
              <p:grpSpPr bwMode="auto">
                <a:xfrm>
                  <a:off x="2562" y="3533"/>
                  <a:ext cx="347" cy="250"/>
                  <a:chOff x="2016" y="3629"/>
                  <a:chExt cx="347" cy="250"/>
                </a:xfrm>
              </p:grpSpPr>
              <p:sp>
                <p:nvSpPr>
                  <p:cNvPr id="9354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2065" y="3690"/>
                    <a:ext cx="265" cy="138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endParaRPr lang="zh-TW" altLang="en-US"/>
                  </a:p>
                </p:txBody>
              </p:sp>
              <p:sp>
                <p:nvSpPr>
                  <p:cNvPr id="9355" name="Text Box 1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6" y="3629"/>
                    <a:ext cx="347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/>
                    <a:r>
                      <a:rPr lang="en-US" altLang="zh-TW" sz="2000"/>
                      <a:t>C.b</a:t>
                    </a:r>
                    <a:endParaRPr lang="en-US" altLang="zh-TW" sz="240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9323" name="Group 109"/>
              <p:cNvGrpSpPr>
                <a:grpSpLocks/>
              </p:cNvGrpSpPr>
              <p:nvPr/>
            </p:nvGrpSpPr>
            <p:grpSpPr bwMode="auto">
              <a:xfrm>
                <a:off x="3883" y="1499"/>
                <a:ext cx="491" cy="250"/>
                <a:chOff x="2509" y="3533"/>
                <a:chExt cx="491" cy="250"/>
              </a:xfrm>
            </p:grpSpPr>
            <p:sp>
              <p:nvSpPr>
                <p:cNvPr id="9340" name="Oval 110"/>
                <p:cNvSpPr>
                  <a:spLocks noChangeArrowheads="1"/>
                </p:cNvSpPr>
                <p:nvPr/>
              </p:nvSpPr>
              <p:spPr bwMode="auto">
                <a:xfrm>
                  <a:off x="2514" y="3646"/>
                  <a:ext cx="484" cy="113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endParaRPr lang="zh-TW" altLang="en-US"/>
                </a:p>
              </p:txBody>
            </p:sp>
            <p:sp>
              <p:nvSpPr>
                <p:cNvPr id="9341" name="Line 111"/>
                <p:cNvSpPr>
                  <a:spLocks noChangeShapeType="1"/>
                </p:cNvSpPr>
                <p:nvPr/>
              </p:nvSpPr>
              <p:spPr bwMode="auto">
                <a:xfrm>
                  <a:off x="2998" y="3637"/>
                  <a:ext cx="2" cy="6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342" name="Rectangle 112"/>
                <p:cNvSpPr>
                  <a:spLocks noChangeArrowheads="1"/>
                </p:cNvSpPr>
                <p:nvPr/>
              </p:nvSpPr>
              <p:spPr bwMode="auto">
                <a:xfrm>
                  <a:off x="2514" y="3637"/>
                  <a:ext cx="480" cy="68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/>
                  <a:endParaRPr lang="zh-TW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343" name="Oval 113"/>
                <p:cNvSpPr>
                  <a:spLocks noChangeArrowheads="1"/>
                </p:cNvSpPr>
                <p:nvPr/>
              </p:nvSpPr>
              <p:spPr bwMode="auto">
                <a:xfrm>
                  <a:off x="2509" y="3555"/>
                  <a:ext cx="485" cy="132"/>
                </a:xfrm>
                <a:prstGeom prst="ellipse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endParaRPr lang="zh-TW" altLang="en-US"/>
                </a:p>
              </p:txBody>
            </p:sp>
            <p:sp>
              <p:nvSpPr>
                <p:cNvPr id="9344" name="Line 114"/>
                <p:cNvSpPr>
                  <a:spLocks noChangeShapeType="1"/>
                </p:cNvSpPr>
                <p:nvPr/>
              </p:nvSpPr>
              <p:spPr bwMode="auto">
                <a:xfrm>
                  <a:off x="2511" y="3637"/>
                  <a:ext cx="1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9345" name="Group 115"/>
                <p:cNvGrpSpPr>
                  <a:grpSpLocks/>
                </p:cNvGrpSpPr>
                <p:nvPr/>
              </p:nvGrpSpPr>
              <p:grpSpPr bwMode="auto">
                <a:xfrm>
                  <a:off x="2566" y="3533"/>
                  <a:ext cx="339" cy="250"/>
                  <a:chOff x="2020" y="3629"/>
                  <a:chExt cx="339" cy="250"/>
                </a:xfrm>
              </p:grpSpPr>
              <p:sp>
                <p:nvSpPr>
                  <p:cNvPr id="9346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2065" y="3690"/>
                    <a:ext cx="265" cy="138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endParaRPr lang="zh-TW" altLang="en-US"/>
                  </a:p>
                </p:txBody>
              </p:sp>
              <p:sp>
                <p:nvSpPr>
                  <p:cNvPr id="9347" name="Text Box 1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20" y="3629"/>
                    <a:ext cx="339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新細明體" panose="02020500000000000000" pitchFamily="18" charset="-120"/>
                      </a:defRPr>
                    </a:lvl9pPr>
                  </a:lstStyle>
                  <a:p>
                    <a:pPr algn="ctr"/>
                    <a:r>
                      <a:rPr lang="en-US" altLang="zh-TW" sz="2000"/>
                      <a:t>B.a</a:t>
                    </a:r>
                    <a:endParaRPr lang="en-US" altLang="zh-TW" sz="240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9324" name="Group 118"/>
              <p:cNvGrpSpPr>
                <a:grpSpLocks/>
              </p:cNvGrpSpPr>
              <p:nvPr/>
            </p:nvGrpSpPr>
            <p:grpSpPr bwMode="auto">
              <a:xfrm>
                <a:off x="4320" y="1940"/>
                <a:ext cx="316" cy="250"/>
                <a:chOff x="4320" y="1940"/>
                <a:chExt cx="316" cy="250"/>
              </a:xfrm>
            </p:grpSpPr>
            <p:sp>
              <p:nvSpPr>
                <p:cNvPr id="9333" name="Oval 119"/>
                <p:cNvSpPr>
                  <a:spLocks noChangeArrowheads="1"/>
                </p:cNvSpPr>
                <p:nvPr/>
              </p:nvSpPr>
              <p:spPr bwMode="auto">
                <a:xfrm>
                  <a:off x="4323" y="2054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endParaRPr lang="zh-TW" altLang="en-US"/>
                </a:p>
              </p:txBody>
            </p:sp>
            <p:sp>
              <p:nvSpPr>
                <p:cNvPr id="9334" name="Line 120"/>
                <p:cNvSpPr>
                  <a:spLocks noChangeShapeType="1"/>
                </p:cNvSpPr>
                <p:nvPr/>
              </p:nvSpPr>
              <p:spPr bwMode="auto">
                <a:xfrm>
                  <a:off x="4323" y="2047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335" name="Line 121"/>
                <p:cNvSpPr>
                  <a:spLocks noChangeShapeType="1"/>
                </p:cNvSpPr>
                <p:nvPr/>
              </p:nvSpPr>
              <p:spPr bwMode="auto">
                <a:xfrm>
                  <a:off x="4636" y="2047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33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323" y="2047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/>
                  <a:endParaRPr lang="zh-TW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337" name="Oval 123"/>
                <p:cNvSpPr>
                  <a:spLocks noChangeArrowheads="1"/>
                </p:cNvSpPr>
                <p:nvPr/>
              </p:nvSpPr>
              <p:spPr bwMode="auto">
                <a:xfrm>
                  <a:off x="4320" y="1988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endParaRPr lang="zh-TW" altLang="en-US"/>
                </a:p>
              </p:txBody>
            </p:sp>
            <p:sp>
              <p:nvSpPr>
                <p:cNvPr id="9338" name="Rectangle 124"/>
                <p:cNvSpPr>
                  <a:spLocks noChangeArrowheads="1"/>
                </p:cNvSpPr>
                <p:nvPr/>
              </p:nvSpPr>
              <p:spPr bwMode="auto">
                <a:xfrm>
                  <a:off x="4407" y="2001"/>
                  <a:ext cx="141" cy="118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endParaRPr lang="zh-TW" altLang="en-US"/>
                </a:p>
              </p:txBody>
            </p:sp>
            <p:sp>
              <p:nvSpPr>
                <p:cNvPr id="9339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382" y="1940"/>
                  <a:ext cx="19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/>
                  <a:r>
                    <a:rPr lang="en-US" altLang="zh-TW" sz="2000"/>
                    <a:t>c</a:t>
                  </a:r>
                  <a:endParaRPr lang="en-US" altLang="zh-TW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325" name="Group 126"/>
              <p:cNvGrpSpPr>
                <a:grpSpLocks/>
              </p:cNvGrpSpPr>
              <p:nvPr/>
            </p:nvGrpSpPr>
            <p:grpSpPr bwMode="auto">
              <a:xfrm>
                <a:off x="4596" y="2162"/>
                <a:ext cx="316" cy="250"/>
                <a:chOff x="4596" y="2162"/>
                <a:chExt cx="316" cy="250"/>
              </a:xfrm>
            </p:grpSpPr>
            <p:sp>
              <p:nvSpPr>
                <p:cNvPr id="9326" name="Oval 127"/>
                <p:cNvSpPr>
                  <a:spLocks noChangeArrowheads="1"/>
                </p:cNvSpPr>
                <p:nvPr/>
              </p:nvSpPr>
              <p:spPr bwMode="auto">
                <a:xfrm>
                  <a:off x="4599" y="2276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endParaRPr lang="zh-TW" altLang="en-US"/>
                </a:p>
              </p:txBody>
            </p:sp>
            <p:sp>
              <p:nvSpPr>
                <p:cNvPr id="9327" name="Line 128"/>
                <p:cNvSpPr>
                  <a:spLocks noChangeShapeType="1"/>
                </p:cNvSpPr>
                <p:nvPr/>
              </p:nvSpPr>
              <p:spPr bwMode="auto">
                <a:xfrm>
                  <a:off x="4599" y="2269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328" name="Line 129"/>
                <p:cNvSpPr>
                  <a:spLocks noChangeShapeType="1"/>
                </p:cNvSpPr>
                <p:nvPr/>
              </p:nvSpPr>
              <p:spPr bwMode="auto">
                <a:xfrm>
                  <a:off x="4912" y="2269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9329" name="Rectangle 130"/>
                <p:cNvSpPr>
                  <a:spLocks noChangeArrowheads="1"/>
                </p:cNvSpPr>
                <p:nvPr/>
              </p:nvSpPr>
              <p:spPr bwMode="auto">
                <a:xfrm>
                  <a:off x="4599" y="2269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/>
                  <a:endParaRPr lang="zh-TW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330" name="Oval 131"/>
                <p:cNvSpPr>
                  <a:spLocks noChangeArrowheads="1"/>
                </p:cNvSpPr>
                <p:nvPr/>
              </p:nvSpPr>
              <p:spPr bwMode="auto">
                <a:xfrm>
                  <a:off x="4596" y="2210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endParaRPr lang="zh-TW" altLang="en-US"/>
                </a:p>
              </p:txBody>
            </p:sp>
            <p:sp>
              <p:nvSpPr>
                <p:cNvPr id="9331" name="Rectangle 132"/>
                <p:cNvSpPr>
                  <a:spLocks noChangeArrowheads="1"/>
                </p:cNvSpPr>
                <p:nvPr/>
              </p:nvSpPr>
              <p:spPr bwMode="auto">
                <a:xfrm>
                  <a:off x="4683" y="2223"/>
                  <a:ext cx="142" cy="11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endParaRPr lang="zh-TW" altLang="en-US"/>
                </a:p>
              </p:txBody>
            </p:sp>
            <p:sp>
              <p:nvSpPr>
                <p:cNvPr id="9332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4652" y="2162"/>
                  <a:ext cx="21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algn="ctr"/>
                  <a:r>
                    <a:rPr lang="en-US" altLang="zh-TW" sz="2000"/>
                    <a:t>b</a:t>
                  </a:r>
                  <a:endParaRPr lang="en-US" altLang="zh-TW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aphicFrame>
          <p:nvGraphicFramePr>
            <p:cNvPr id="9231" name="Object 134"/>
            <p:cNvGraphicFramePr>
              <a:graphicFrameLocks noChangeAspect="1"/>
            </p:cNvGraphicFramePr>
            <p:nvPr/>
          </p:nvGraphicFramePr>
          <p:xfrm>
            <a:off x="7210425" y="2989263"/>
            <a:ext cx="668338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6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0425" y="2989263"/>
                          <a:ext cx="668338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32" name="Group 135"/>
            <p:cNvGrpSpPr>
              <a:grpSpLocks/>
            </p:cNvGrpSpPr>
            <p:nvPr/>
          </p:nvGrpSpPr>
          <p:grpSpPr bwMode="auto">
            <a:xfrm>
              <a:off x="1327150" y="3389313"/>
              <a:ext cx="1112838" cy="835025"/>
              <a:chOff x="1226" y="2531"/>
              <a:chExt cx="701" cy="526"/>
            </a:xfrm>
          </p:grpSpPr>
          <p:graphicFrame>
            <p:nvGraphicFramePr>
              <p:cNvPr id="9247" name="Object 136"/>
              <p:cNvGraphicFramePr>
                <a:graphicFrameLocks noChangeAspect="1"/>
              </p:cNvGraphicFramePr>
              <p:nvPr/>
            </p:nvGraphicFramePr>
            <p:xfrm>
              <a:off x="1506" y="2723"/>
              <a:ext cx="421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87" name="Clip" r:id="rId5" imgW="1307263" imgH="1084139" progId="MS_ClipArt_Gallery.2">
                      <p:embed/>
                    </p:oleObj>
                  </mc:Choice>
                  <mc:Fallback>
                    <p:oleObj name="Clip" r:id="rId5" imgW="1307263" imgH="1084139" progId="MS_ClipArt_Gallery.2">
                      <p:embed/>
                      <p:pic>
                        <p:nvPicPr>
                          <p:cNvPr id="0" name="Object 1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06" y="2723"/>
                            <a:ext cx="421" cy="3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8" name="Text Box 137"/>
              <p:cNvSpPr txBox="1">
                <a:spLocks noChangeArrowheads="1"/>
              </p:cNvSpPr>
              <p:nvPr/>
            </p:nvSpPr>
            <p:spPr bwMode="auto">
              <a:xfrm>
                <a:off x="1226" y="2531"/>
                <a:ext cx="47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lang="en-US" altLang="zh-TW" sz="2000">
                    <a:solidFill>
                      <a:schemeClr val="accent2"/>
                    </a:solidFill>
                  </a:rPr>
                  <a:t>Host</a:t>
                </a:r>
              </a:p>
              <a:p>
                <a:r>
                  <a:rPr lang="en-US" altLang="zh-TW" sz="2000">
                    <a:solidFill>
                      <a:schemeClr val="accent2"/>
                    </a:solidFill>
                  </a:rPr>
                  <a:t>h1</a:t>
                </a:r>
                <a:endParaRPr lang="en-US" altLang="zh-TW"/>
              </a:p>
            </p:txBody>
          </p:sp>
        </p:grpSp>
        <p:sp>
          <p:nvSpPr>
            <p:cNvPr id="9233" name="Line 138"/>
            <p:cNvSpPr>
              <a:spLocks noChangeShapeType="1"/>
            </p:cNvSpPr>
            <p:nvPr/>
          </p:nvSpPr>
          <p:spPr bwMode="auto">
            <a:xfrm flipV="1">
              <a:off x="2409825" y="3714750"/>
              <a:ext cx="333375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34" name="Line 139"/>
            <p:cNvSpPr>
              <a:spLocks noChangeShapeType="1"/>
            </p:cNvSpPr>
            <p:nvPr/>
          </p:nvSpPr>
          <p:spPr bwMode="auto">
            <a:xfrm>
              <a:off x="7067550" y="3228975"/>
              <a:ext cx="209550" cy="66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35" name="Freeform 140"/>
            <p:cNvSpPr>
              <a:spLocks/>
            </p:cNvSpPr>
            <p:nvPr/>
          </p:nvSpPr>
          <p:spPr bwMode="auto">
            <a:xfrm>
              <a:off x="2409825" y="3343275"/>
              <a:ext cx="1971675" cy="723900"/>
            </a:xfrm>
            <a:custGeom>
              <a:avLst/>
              <a:gdLst>
                <a:gd name="T0" fmla="*/ 0 w 1242"/>
                <a:gd name="T1" fmla="*/ 937498125 h 456"/>
                <a:gd name="T2" fmla="*/ 680442188 w 1242"/>
                <a:gd name="T3" fmla="*/ 483870000 h 456"/>
                <a:gd name="T4" fmla="*/ 1587698438 w 1242"/>
                <a:gd name="T5" fmla="*/ 1149191250 h 456"/>
                <a:gd name="T6" fmla="*/ 2147483647 w 1242"/>
                <a:gd name="T7" fmla="*/ 740925938 h 456"/>
                <a:gd name="T8" fmla="*/ 2147483647 w 1242"/>
                <a:gd name="T9" fmla="*/ 0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2" h="456">
                  <a:moveTo>
                    <a:pt x="0" y="372"/>
                  </a:moveTo>
                  <a:lnTo>
                    <a:pt x="270" y="192"/>
                  </a:lnTo>
                  <a:lnTo>
                    <a:pt x="630" y="456"/>
                  </a:lnTo>
                  <a:lnTo>
                    <a:pt x="1242" y="294"/>
                  </a:lnTo>
                  <a:lnTo>
                    <a:pt x="1242" y="0"/>
                  </a:ln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36" name="Text Box 141"/>
            <p:cNvSpPr txBox="1">
              <a:spLocks noChangeArrowheads="1"/>
            </p:cNvSpPr>
            <p:nvPr/>
          </p:nvSpPr>
          <p:spPr bwMode="auto">
            <a:xfrm>
              <a:off x="2057400" y="4141788"/>
              <a:ext cx="2217738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sz="2000">
                  <a:solidFill>
                    <a:srgbClr val="FF0000"/>
                  </a:solidFill>
                </a:rPr>
                <a:t>Intra-AS routing</a:t>
              </a:r>
            </a:p>
            <a:p>
              <a:r>
                <a:rPr lang="en-US" altLang="zh-TW" sz="2000">
                  <a:solidFill>
                    <a:srgbClr val="FF0000"/>
                  </a:solidFill>
                </a:rPr>
                <a:t>within AS A</a:t>
              </a:r>
              <a:endParaRPr lang="en-US" altLang="zh-TW"/>
            </a:p>
          </p:txBody>
        </p:sp>
        <p:sp>
          <p:nvSpPr>
            <p:cNvPr id="9237" name="Freeform 142"/>
            <p:cNvSpPr>
              <a:spLocks/>
            </p:cNvSpPr>
            <p:nvPr/>
          </p:nvSpPr>
          <p:spPr bwMode="auto">
            <a:xfrm>
              <a:off x="4381500" y="3119438"/>
              <a:ext cx="1588" cy="228600"/>
            </a:xfrm>
            <a:custGeom>
              <a:avLst/>
              <a:gdLst>
                <a:gd name="T0" fmla="*/ 0 w 1"/>
                <a:gd name="T1" fmla="*/ 362902500 h 144"/>
                <a:gd name="T2" fmla="*/ 0 w 1"/>
                <a:gd name="T3" fmla="*/ 0 h 1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44">
                  <a:moveTo>
                    <a:pt x="0" y="144"/>
                  </a:moveTo>
                  <a:lnTo>
                    <a:pt x="0" y="0"/>
                  </a:lnTo>
                </a:path>
              </a:pathLst>
            </a:custGeom>
            <a:noFill/>
            <a:ln w="76200" cap="flat" cmpd="sng">
              <a:solidFill>
                <a:srgbClr val="00CC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38" name="Freeform 143"/>
            <p:cNvSpPr>
              <a:spLocks/>
            </p:cNvSpPr>
            <p:nvPr/>
          </p:nvSpPr>
          <p:spPr bwMode="auto">
            <a:xfrm>
              <a:off x="5908675" y="2214563"/>
              <a:ext cx="1588" cy="430212"/>
            </a:xfrm>
            <a:custGeom>
              <a:avLst/>
              <a:gdLst>
                <a:gd name="T0" fmla="*/ 0 w 1"/>
                <a:gd name="T1" fmla="*/ 682960756 h 271"/>
                <a:gd name="T2" fmla="*/ 2521744 w 1"/>
                <a:gd name="T3" fmla="*/ 0 h 27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71">
                  <a:moveTo>
                    <a:pt x="0" y="271"/>
                  </a:moveTo>
                  <a:lnTo>
                    <a:pt x="1" y="0"/>
                  </a:lnTo>
                </a:path>
              </a:pathLst>
            </a:custGeom>
            <a:noFill/>
            <a:ln w="76200" cap="flat" cmpd="sng">
              <a:solidFill>
                <a:srgbClr val="00CC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9239" name="Group 144"/>
            <p:cNvGrpSpPr>
              <a:grpSpLocks/>
            </p:cNvGrpSpPr>
            <p:nvPr/>
          </p:nvGrpSpPr>
          <p:grpSpPr bwMode="auto">
            <a:xfrm>
              <a:off x="4098925" y="1360488"/>
              <a:ext cx="1304925" cy="1311275"/>
              <a:chOff x="3008" y="905"/>
              <a:chExt cx="822" cy="826"/>
            </a:xfrm>
          </p:grpSpPr>
          <p:sp>
            <p:nvSpPr>
              <p:cNvPr id="9245" name="Rectangle 145"/>
              <p:cNvSpPr>
                <a:spLocks noChangeArrowheads="1"/>
              </p:cNvSpPr>
              <p:nvPr/>
            </p:nvSpPr>
            <p:spPr bwMode="auto">
              <a:xfrm>
                <a:off x="3048" y="948"/>
                <a:ext cx="756" cy="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9246" name="Text Box 146"/>
              <p:cNvSpPr txBox="1">
                <a:spLocks noChangeArrowheads="1"/>
              </p:cNvSpPr>
              <p:nvPr/>
            </p:nvSpPr>
            <p:spPr bwMode="auto">
              <a:xfrm>
                <a:off x="3008" y="905"/>
                <a:ext cx="822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lang="en-US" altLang="zh-TW" sz="2000">
                    <a:solidFill>
                      <a:srgbClr val="00CC66"/>
                    </a:solidFill>
                  </a:rPr>
                  <a:t>Inter-AS</a:t>
                </a:r>
              </a:p>
              <a:p>
                <a:r>
                  <a:rPr lang="en-US" altLang="zh-TW" sz="2000">
                    <a:solidFill>
                      <a:srgbClr val="00CC66"/>
                    </a:solidFill>
                  </a:rPr>
                  <a:t> routing</a:t>
                </a:r>
              </a:p>
              <a:p>
                <a:r>
                  <a:rPr lang="en-US" altLang="zh-TW" sz="2000">
                    <a:solidFill>
                      <a:srgbClr val="00CC66"/>
                    </a:solidFill>
                  </a:rPr>
                  <a:t>between </a:t>
                </a:r>
              </a:p>
              <a:p>
                <a:r>
                  <a:rPr lang="en-US" altLang="zh-TW" sz="2000">
                    <a:solidFill>
                      <a:srgbClr val="00CC66"/>
                    </a:solidFill>
                  </a:rPr>
                  <a:t>A and B</a:t>
                </a:r>
                <a:endParaRPr lang="en-US" altLang="zh-TW">
                  <a:solidFill>
                    <a:srgbClr val="00CC66"/>
                  </a:solidFill>
                </a:endParaRPr>
              </a:p>
            </p:txBody>
          </p:sp>
        </p:grpSp>
        <p:sp>
          <p:nvSpPr>
            <p:cNvPr id="9240" name="Freeform 147"/>
            <p:cNvSpPr>
              <a:spLocks/>
            </p:cNvSpPr>
            <p:nvPr/>
          </p:nvSpPr>
          <p:spPr bwMode="auto">
            <a:xfrm>
              <a:off x="4362450" y="2233613"/>
              <a:ext cx="1562100" cy="909637"/>
            </a:xfrm>
            <a:custGeom>
              <a:avLst/>
              <a:gdLst>
                <a:gd name="T0" fmla="*/ 0 w 984"/>
                <a:gd name="T1" fmla="*/ 1444047944 h 573"/>
                <a:gd name="T2" fmla="*/ 2147483647 w 984"/>
                <a:gd name="T3" fmla="*/ 0 h 57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84" h="573">
                  <a:moveTo>
                    <a:pt x="0" y="573"/>
                  </a:moveTo>
                  <a:lnTo>
                    <a:pt x="984" y="0"/>
                  </a:lnTo>
                </a:path>
              </a:pathLst>
            </a:custGeom>
            <a:noFill/>
            <a:ln w="76200" cap="flat" cmpd="sng">
              <a:solidFill>
                <a:srgbClr val="00CC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41" name="Line 148"/>
            <p:cNvSpPr>
              <a:spLocks noChangeShapeType="1"/>
            </p:cNvSpPr>
            <p:nvPr/>
          </p:nvSpPr>
          <p:spPr bwMode="auto">
            <a:xfrm>
              <a:off x="5908675" y="2644775"/>
              <a:ext cx="0" cy="35560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42" name="Line 149"/>
            <p:cNvSpPr>
              <a:spLocks noChangeShapeType="1"/>
            </p:cNvSpPr>
            <p:nvPr/>
          </p:nvSpPr>
          <p:spPr bwMode="auto">
            <a:xfrm>
              <a:off x="5886450" y="2962275"/>
              <a:ext cx="914400" cy="288925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43" name="Line 150"/>
            <p:cNvSpPr>
              <a:spLocks noChangeShapeType="1"/>
            </p:cNvSpPr>
            <p:nvPr/>
          </p:nvSpPr>
          <p:spPr bwMode="auto">
            <a:xfrm>
              <a:off x="6788150" y="3254375"/>
              <a:ext cx="488950" cy="3175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44" name="Text Box 151"/>
            <p:cNvSpPr txBox="1">
              <a:spLocks noChangeArrowheads="1"/>
            </p:cNvSpPr>
            <p:nvPr/>
          </p:nvSpPr>
          <p:spPr bwMode="auto">
            <a:xfrm>
              <a:off x="5670550" y="3560763"/>
              <a:ext cx="2455863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sz="2000">
                  <a:solidFill>
                    <a:schemeClr val="accent2"/>
                  </a:solidFill>
                </a:rPr>
                <a:t>Intra-AS routing</a:t>
              </a:r>
            </a:p>
            <a:p>
              <a:r>
                <a:rPr lang="en-US" altLang="zh-TW" sz="2000">
                  <a:solidFill>
                    <a:schemeClr val="accent2"/>
                  </a:solidFill>
                </a:rPr>
                <a:t>within AS B</a:t>
              </a:r>
              <a:endParaRPr lang="en-US" altLang="zh-TW">
                <a:solidFill>
                  <a:schemeClr val="accent2"/>
                </a:solidFill>
              </a:endParaRPr>
            </a:p>
          </p:txBody>
        </p:sp>
      </p:grpSp>
      <p:pic>
        <p:nvPicPr>
          <p:cNvPr id="9220" name="Picture 3" descr="gaterou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338" y="4197350"/>
            <a:ext cx="424497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165225" y="4695825"/>
            <a:ext cx="26447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>
                <a:solidFill>
                  <a:schemeClr val="accent2"/>
                </a:solidFill>
              </a:rPr>
              <a:t>inter-AS, intra-AS routing in </a:t>
            </a:r>
          </a:p>
          <a:p>
            <a:pPr algn="r"/>
            <a:r>
              <a:rPr lang="en-US" altLang="zh-TW">
                <a:solidFill>
                  <a:schemeClr val="accent2"/>
                </a:solidFill>
              </a:rPr>
              <a:t>gateway A.c</a:t>
            </a:r>
            <a:endParaRPr lang="en-US" altLang="zh-TW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7346950" y="4343400"/>
            <a:ext cx="184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solidFill>
                  <a:schemeClr val="accent2"/>
                </a:solidFill>
              </a:rPr>
              <a:t>network layer</a:t>
            </a:r>
            <a:endParaRPr lang="en-US" altLang="zh-TW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7442200" y="4743450"/>
            <a:ext cx="1349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solidFill>
                  <a:schemeClr val="accent2"/>
                </a:solidFill>
              </a:rPr>
              <a:t>link layer</a:t>
            </a:r>
            <a:endParaRPr lang="en-US" altLang="zh-TW" sz="2000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7543800" y="5133975"/>
            <a:ext cx="1600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solidFill>
                  <a:schemeClr val="accent2"/>
                </a:solidFill>
              </a:rPr>
              <a:t>physical layer</a:t>
            </a:r>
            <a:endParaRPr lang="en-US" altLang="zh-TW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6762750" y="4549775"/>
            <a:ext cx="552450" cy="3429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H="1">
            <a:off x="6819900" y="4987925"/>
            <a:ext cx="657225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6848475" y="5359400"/>
            <a:ext cx="809625" cy="7524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8" name="Freeform 133"/>
          <p:cNvSpPr>
            <a:spLocks/>
          </p:cNvSpPr>
          <p:nvPr/>
        </p:nvSpPr>
        <p:spPr bwMode="auto">
          <a:xfrm>
            <a:off x="3867150" y="3549650"/>
            <a:ext cx="2933700" cy="657225"/>
          </a:xfrm>
          <a:custGeom>
            <a:avLst/>
            <a:gdLst>
              <a:gd name="T0" fmla="*/ 0 w 1848"/>
              <a:gd name="T1" fmla="*/ 1043344688 h 414"/>
              <a:gd name="T2" fmla="*/ 211693125 w 1848"/>
              <a:gd name="T3" fmla="*/ 0 h 414"/>
              <a:gd name="T4" fmla="*/ 967740000 w 1848"/>
              <a:gd name="T5" fmla="*/ 15120938 h 414"/>
              <a:gd name="T6" fmla="*/ 2147483647 w 1848"/>
              <a:gd name="T7" fmla="*/ 1043344688 h 414"/>
              <a:gd name="T8" fmla="*/ 0 w 1848"/>
              <a:gd name="T9" fmla="*/ 1043344688 h 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8" h="414">
                <a:moveTo>
                  <a:pt x="0" y="414"/>
                </a:moveTo>
                <a:lnTo>
                  <a:pt x="84" y="0"/>
                </a:lnTo>
                <a:lnTo>
                  <a:pt x="384" y="6"/>
                </a:lnTo>
                <a:lnTo>
                  <a:pt x="1848" y="414"/>
                </a:lnTo>
                <a:lnTo>
                  <a:pt x="0" y="414"/>
                </a:lnTo>
                <a:close/>
              </a:path>
            </a:pathLst>
          </a:custGeom>
          <a:solidFill>
            <a:srgbClr val="DDDDDD"/>
          </a:solidFill>
          <a:ln w="9525" cap="flat" cmpd="sng">
            <a:solidFill>
              <a:srgbClr val="DDDDDD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906713"/>
            <a:ext cx="46482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Category of Routing Protocols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by information changed (1)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Distance-Vector Protocol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Message contains a vector of distances, which is the cost to other network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Each router updates its routing table based on these messages received from neighbors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Protocols: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RIP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IGRP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BGP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90800"/>
            <a:ext cx="5029200" cy="414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Category of Routing Protocols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by information changed (2)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Link-State Protocol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Broadcast their link state to neighbors and build a complete network map at each router using Dijkstra algorithm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Protocols: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OSPF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C0C0C0"/>
      </a:folHlink>
    </a:clrScheme>
    <a:fontScheme name="Computer Center">
      <a:majorFont>
        <a:latin typeface="Times New Roman"/>
        <a:ea typeface="華康儷粗黑(P)"/>
        <a:cs typeface=""/>
      </a:majorFont>
      <a:minorFont>
        <a:latin typeface="Times New Roman"/>
        <a:ea typeface="華康儷中黑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omputer Cen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 Cen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Center</Template>
  <TotalTime>1706</TotalTime>
  <Words>1165</Words>
  <Application>Microsoft Macintosh PowerPoint</Application>
  <PresentationFormat>如螢幕大小 (4:3)</PresentationFormat>
  <Paragraphs>290</Paragraphs>
  <Slides>28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43" baseType="lpstr">
      <vt:lpstr>細明體</vt:lpstr>
      <vt:lpstr>華康標楷體(P)</vt:lpstr>
      <vt:lpstr>華康儷中黑(P)</vt:lpstr>
      <vt:lpstr>華康儷粗黑(P)</vt:lpstr>
      <vt:lpstr>新細明體</vt:lpstr>
      <vt:lpstr>ＭＳ Ｐゴシック</vt:lpstr>
      <vt:lpstr>SimSun</vt:lpstr>
      <vt:lpstr>Arial</vt:lpstr>
      <vt:lpstr>Futura Md BT</vt:lpstr>
      <vt:lpstr>Times</vt:lpstr>
      <vt:lpstr>Times New Roman</vt:lpstr>
      <vt:lpstr>Verdana</vt:lpstr>
      <vt:lpstr>Wingdings</vt:lpstr>
      <vt:lpstr>Computer Center</vt:lpstr>
      <vt:lpstr>Clip</vt:lpstr>
      <vt:lpstr>Routing</vt:lpstr>
      <vt:lpstr>Why dynamic route ? (1)</vt:lpstr>
      <vt:lpstr>Why dynamic route ? (2)</vt:lpstr>
      <vt:lpstr>Routing Protocol</vt:lpstr>
      <vt:lpstr>Autonomous System</vt:lpstr>
      <vt:lpstr>Category of Routing Protocols –  by AS</vt:lpstr>
      <vt:lpstr>Intra-AS and Inter-AS routing</vt:lpstr>
      <vt:lpstr>Category of Routing Protocols –  by information changed (1)</vt:lpstr>
      <vt:lpstr>Category of Routing Protocols –  by information changed (2)</vt:lpstr>
      <vt:lpstr>Difference between   Distance-Vector and Link-State</vt:lpstr>
      <vt:lpstr>Routing Protocols </vt:lpstr>
      <vt:lpstr>RIP</vt:lpstr>
      <vt:lpstr>RIP  – Example</vt:lpstr>
      <vt:lpstr>RIP  – Message Format</vt:lpstr>
      <vt:lpstr>RIP  – Operation</vt:lpstr>
      <vt:lpstr>RIP  – Problems of RIP</vt:lpstr>
      <vt:lpstr>IGRP (1)</vt:lpstr>
      <vt:lpstr>IGRP (2)</vt:lpstr>
      <vt:lpstr>OSPF (1)</vt:lpstr>
      <vt:lpstr>OSPF  – Dijkstra Algorithm</vt:lpstr>
      <vt:lpstr>OSPF  – Routing table update example (1)</vt:lpstr>
      <vt:lpstr>OSPF  – Routing table update example (2)</vt:lpstr>
      <vt:lpstr>OSPF  – Summary</vt:lpstr>
      <vt:lpstr>BGP</vt:lpstr>
      <vt:lpstr>BGP  – Operation Example</vt:lpstr>
      <vt:lpstr>Routing Protocols Comparison</vt:lpstr>
      <vt:lpstr>routed</vt:lpstr>
      <vt:lpstr>routed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creator>Tse-Han Wang</dc:creator>
  <cp:lastModifiedBy>Liang-Chi Tseng</cp:lastModifiedBy>
  <cp:revision>393</cp:revision>
  <cp:lastPrinted>2018-03-07T07:13:05Z</cp:lastPrinted>
  <dcterms:created xsi:type="dcterms:W3CDTF">1601-01-01T00:00:00Z</dcterms:created>
  <dcterms:modified xsi:type="dcterms:W3CDTF">2020-03-11T11:19:13Z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