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9" r:id="rId3"/>
    <p:sldId id="327" r:id="rId4"/>
    <p:sldId id="290" r:id="rId5"/>
    <p:sldId id="328" r:id="rId6"/>
    <p:sldId id="329" r:id="rId7"/>
    <p:sldId id="330" r:id="rId8"/>
    <p:sldId id="331" r:id="rId9"/>
    <p:sldId id="332" r:id="rId10"/>
    <p:sldId id="295" r:id="rId11"/>
    <p:sldId id="296" r:id="rId12"/>
    <p:sldId id="291" r:id="rId13"/>
    <p:sldId id="292" r:id="rId14"/>
    <p:sldId id="293" r:id="rId15"/>
    <p:sldId id="294" r:id="rId16"/>
    <p:sldId id="258" r:id="rId17"/>
    <p:sldId id="311" r:id="rId18"/>
    <p:sldId id="313" r:id="rId19"/>
    <p:sldId id="326" r:id="rId20"/>
    <p:sldId id="298" r:id="rId21"/>
    <p:sldId id="314" r:id="rId22"/>
    <p:sldId id="315" r:id="rId23"/>
    <p:sldId id="316" r:id="rId24"/>
    <p:sldId id="317" r:id="rId25"/>
    <p:sldId id="318" r:id="rId26"/>
    <p:sldId id="324" r:id="rId27"/>
    <p:sldId id="319" r:id="rId28"/>
    <p:sldId id="320" r:id="rId29"/>
    <p:sldId id="325" r:id="rId30"/>
    <p:sldId id="321" r:id="rId31"/>
    <p:sldId id="322" r:id="rId32"/>
    <p:sldId id="323" r:id="rId33"/>
    <p:sldId id="299" r:id="rId34"/>
    <p:sldId id="300" r:id="rId35"/>
    <p:sldId id="264" r:id="rId36"/>
    <p:sldId id="284" r:id="rId37"/>
    <p:sldId id="309" r:id="rId38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31"/>
  </p:normalViewPr>
  <p:slideViewPr>
    <p:cSldViewPr>
      <p:cViewPr varScale="1">
        <p:scale>
          <a:sx n="97" d="100"/>
          <a:sy n="97" d="100"/>
        </p:scale>
        <p:origin x="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C5C6C-60FA-463F-949A-522AF259D215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E34D0-C6A9-427B-B00F-B5ACE0FED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45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353" cy="340380"/>
          </a:xfrm>
          <a:prstGeom prst="rect">
            <a:avLst/>
          </a:prstGeom>
        </p:spPr>
        <p:txBody>
          <a:bodyPr vert="horz" lIns="101041" tIns="50521" rIns="101041" bIns="5052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450" y="1"/>
            <a:ext cx="4278353" cy="340380"/>
          </a:xfrm>
          <a:prstGeom prst="rect">
            <a:avLst/>
          </a:prstGeom>
        </p:spPr>
        <p:txBody>
          <a:bodyPr vert="horz" lIns="101041" tIns="50521" rIns="101041" bIns="5052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8FC4AB9C-2245-41CE-B0E5-A43FC52CEA48}" type="datetimeFigureOut">
              <a:rPr lang="zh-TW" altLang="en-US"/>
              <a:pPr>
                <a:defRPr/>
              </a:pPr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1041" tIns="50521" rIns="101041" bIns="5052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6938" y="3228648"/>
            <a:ext cx="7900379" cy="3059699"/>
          </a:xfrm>
          <a:prstGeom prst="rect">
            <a:avLst/>
          </a:prstGeom>
        </p:spPr>
        <p:txBody>
          <a:bodyPr vert="horz" lIns="101041" tIns="50521" rIns="101041" bIns="50521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053"/>
            <a:ext cx="4278353" cy="340380"/>
          </a:xfrm>
          <a:prstGeom prst="rect">
            <a:avLst/>
          </a:prstGeom>
        </p:spPr>
        <p:txBody>
          <a:bodyPr vert="horz" lIns="101041" tIns="50521" rIns="101041" bIns="5052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450" y="6456053"/>
            <a:ext cx="4278353" cy="340380"/>
          </a:xfrm>
          <a:prstGeom prst="rect">
            <a:avLst/>
          </a:prstGeom>
        </p:spPr>
        <p:txBody>
          <a:bodyPr vert="horz" wrap="square" lIns="101041" tIns="50521" rIns="101041" bIns="5052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7E89E3A-E6E9-4D98-B890-072A89B5918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6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20960" indent="-315754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63015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68221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73427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78633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83839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789045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294251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FFD2B22-62B0-4D35-8F43-0EC5EBBBC367}" type="slidenum">
              <a:rPr lang="zh-TW" altLang="en-US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7216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265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55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65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7525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9156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769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36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3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6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9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2A474F1D-82C2-4C90-99CD-2F5B468129B8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wicenat.mit.edu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 &amp; NAT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/>
              <a:t>jnlin</a:t>
            </a:r>
            <a:endParaRPr lang="zh-TW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 Protocol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4800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DHCP Discover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Broadcasted by client to find available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Client can request its last-known IP, but the server can ignore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DHCP Offer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Server find IP for client based on clients hardware address (MAC)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DHCP Request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Client request the IP it want to the server.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DHCP Acknowledge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Server acknowledges the client, admit him to use the requested IP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※ Question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Why not use the IP after DHCP offer?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5943600" y="1600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620000" y="16002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486400" y="1143000"/>
            <a:ext cx="83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>
                <a:latin typeface="Times" panose="02020603050405020304" pitchFamily="18" charset="0"/>
              </a:rPr>
              <a:t>client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162800" y="1143000"/>
            <a:ext cx="838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>
                <a:latin typeface="Times" panose="02020603050405020304" pitchFamily="18" charset="0"/>
              </a:rPr>
              <a:t>server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943600" y="17526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5943600" y="2819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5943600" y="39624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H="1">
            <a:off x="5943600" y="5105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 rot="790353">
            <a:off x="6324600" y="1676400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>
                <a:latin typeface="Times" panose="02020603050405020304" pitchFamily="18" charset="0"/>
              </a:rPr>
              <a:t>廣播：我要</a:t>
            </a:r>
            <a:r>
              <a:rPr lang="en-US" altLang="zh-TW">
                <a:latin typeface="Times" panose="02020603050405020304" pitchFamily="18" charset="0"/>
              </a:rPr>
              <a:t>IP</a:t>
            </a:r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 rot="-790353">
            <a:off x="6324600" y="2819400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>
                <a:latin typeface="Times" panose="02020603050405020304" pitchFamily="18" charset="0"/>
              </a:rPr>
              <a:t>你可以用 </a:t>
            </a:r>
            <a:r>
              <a:rPr lang="en-US" altLang="zh-TW">
                <a:latin typeface="Times" panose="02020603050405020304" pitchFamily="18" charset="0"/>
              </a:rPr>
              <a:t>IP</a:t>
            </a:r>
            <a:r>
              <a:rPr lang="en-US" altLang="zh-TW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 rot="944657">
            <a:off x="6324600" y="3962400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>
                <a:latin typeface="Times" panose="02020603050405020304" pitchFamily="18" charset="0"/>
              </a:rPr>
              <a:t>請給我</a:t>
            </a:r>
            <a:r>
              <a:rPr lang="en-US" altLang="zh-TW">
                <a:latin typeface="Times" panose="02020603050405020304" pitchFamily="18" charset="0"/>
              </a:rPr>
              <a:t>IP</a:t>
            </a:r>
            <a:r>
              <a:rPr lang="en-US" altLang="zh-TW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 rot="-790353">
            <a:off x="6324600" y="5105400"/>
            <a:ext cx="838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>
                <a:latin typeface="Times" panose="02020603050405020304" pitchFamily="18" charset="0"/>
              </a:rPr>
              <a:t>給你用 </a:t>
            </a:r>
            <a:r>
              <a:rPr lang="en-US" altLang="zh-TW">
                <a:latin typeface="Times" panose="02020603050405020304" pitchFamily="18" charset="0"/>
              </a:rPr>
              <a:t>IP</a:t>
            </a:r>
            <a:r>
              <a:rPr lang="en-US" altLang="zh-TW" baseline="-250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5943600" y="19050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>
                <a:latin typeface="Times" panose="02020603050405020304" pitchFamily="18" charset="0"/>
              </a:rPr>
              <a:t>DHCP Discover</a:t>
            </a:r>
          </a:p>
          <a:p>
            <a:r>
              <a:rPr lang="en-US" altLang="zh-TW" sz="1000">
                <a:latin typeface="Times" panose="02020603050405020304" pitchFamily="18" charset="0"/>
              </a:rPr>
              <a:t>src: 0.0.0.0 port: 68</a:t>
            </a:r>
          </a:p>
          <a:p>
            <a:r>
              <a:rPr lang="en-US" altLang="zh-TW" sz="1000">
                <a:latin typeface="Times" panose="02020603050405020304" pitchFamily="18" charset="0"/>
              </a:rPr>
              <a:t>dst: 255.255.255.255 port: 67</a:t>
            </a:r>
          </a:p>
        </p:txBody>
      </p:sp>
      <p:sp>
        <p:nvSpPr>
          <p:cNvPr id="12305" name="Rectangle 18"/>
          <p:cNvSpPr>
            <a:spLocks noChangeArrowheads="1"/>
          </p:cNvSpPr>
          <p:nvPr/>
        </p:nvSpPr>
        <p:spPr bwMode="auto">
          <a:xfrm>
            <a:off x="6096000" y="304800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1">
                <a:latin typeface="Times" panose="02020603050405020304" pitchFamily="18" charset="0"/>
              </a:rPr>
              <a:t>DHCP Offer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src: 192.168.1.1 port: 67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dst: 255.255.255.255 port: 68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DHCP option</a:t>
            </a:r>
          </a:p>
        </p:txBody>
      </p:sp>
      <p:sp>
        <p:nvSpPr>
          <p:cNvPr id="12306" name="AutoShape 20"/>
          <p:cNvSpPr>
            <a:spLocks/>
          </p:cNvSpPr>
          <p:nvPr/>
        </p:nvSpPr>
        <p:spPr bwMode="auto">
          <a:xfrm>
            <a:off x="7685088" y="2844800"/>
            <a:ext cx="1387475" cy="736600"/>
          </a:xfrm>
          <a:prstGeom prst="borderCallout1">
            <a:avLst>
              <a:gd name="adj1" fmla="val 110343"/>
              <a:gd name="adj2" fmla="val 91764"/>
              <a:gd name="adj3" fmla="val 110343"/>
              <a:gd name="adj4" fmla="val -6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900">
                <a:latin typeface="Times" panose="02020603050405020304" pitchFamily="18" charset="0"/>
              </a:rPr>
              <a:t>IP=192.168.1.100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netmask=255.255.255.0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router=192.168.1.1</a:t>
            </a:r>
            <a:br>
              <a:rPr lang="en-US" altLang="zh-TW" sz="900">
                <a:latin typeface="Times" panose="02020603050405020304" pitchFamily="18" charset="0"/>
              </a:rPr>
            </a:br>
            <a:r>
              <a:rPr lang="en-US" altLang="zh-TW" sz="900">
                <a:latin typeface="Times" panose="02020603050405020304" pitchFamily="18" charset="0"/>
              </a:rPr>
              <a:t>dns=192.168.1.1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IP lease time=1 day</a:t>
            </a:r>
          </a:p>
        </p:txBody>
      </p:sp>
      <p:sp>
        <p:nvSpPr>
          <p:cNvPr id="12307" name="Rectangle 22"/>
          <p:cNvSpPr>
            <a:spLocks noChangeArrowheads="1"/>
          </p:cNvSpPr>
          <p:nvPr/>
        </p:nvSpPr>
        <p:spPr bwMode="auto">
          <a:xfrm>
            <a:off x="6096000" y="5292725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b="1">
                <a:latin typeface="Times" panose="02020603050405020304" pitchFamily="18" charset="0"/>
              </a:rPr>
              <a:t>DHCP Ack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src: 192.168.1.1 port: 67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dst: 255.255.255.255 port: 68</a:t>
            </a:r>
          </a:p>
          <a:p>
            <a:pPr algn="r"/>
            <a:r>
              <a:rPr lang="en-US" altLang="zh-TW" sz="1000">
                <a:latin typeface="Times" panose="02020603050405020304" pitchFamily="18" charset="0"/>
              </a:rPr>
              <a:t>DHCP option</a:t>
            </a:r>
          </a:p>
        </p:txBody>
      </p:sp>
      <p:sp>
        <p:nvSpPr>
          <p:cNvPr id="12308" name="Rectangle 24"/>
          <p:cNvSpPr>
            <a:spLocks noChangeArrowheads="1"/>
          </p:cNvSpPr>
          <p:nvPr/>
        </p:nvSpPr>
        <p:spPr bwMode="auto">
          <a:xfrm>
            <a:off x="5943600" y="41910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1">
                <a:latin typeface="Times" panose="02020603050405020304" pitchFamily="18" charset="0"/>
              </a:rPr>
              <a:t>DHCP Request</a:t>
            </a:r>
          </a:p>
          <a:p>
            <a:r>
              <a:rPr lang="en-US" altLang="zh-TW" sz="1000">
                <a:latin typeface="Times" panose="02020603050405020304" pitchFamily="18" charset="0"/>
              </a:rPr>
              <a:t>src: 0.0.0.0 port: 68</a:t>
            </a:r>
          </a:p>
          <a:p>
            <a:r>
              <a:rPr lang="en-US" altLang="zh-TW" sz="1000">
                <a:latin typeface="Times" panose="02020603050405020304" pitchFamily="18" charset="0"/>
              </a:rPr>
              <a:t>dst: 255.255.255.255 port: 67</a:t>
            </a:r>
          </a:p>
          <a:p>
            <a:r>
              <a:rPr lang="en-US" altLang="zh-TW" sz="1000">
                <a:latin typeface="Times" panose="02020603050405020304" pitchFamily="18" charset="0"/>
              </a:rPr>
              <a:t>DHCP option</a:t>
            </a:r>
          </a:p>
        </p:txBody>
      </p:sp>
      <p:sp>
        <p:nvSpPr>
          <p:cNvPr id="12309" name="AutoShape 25"/>
          <p:cNvSpPr>
            <a:spLocks/>
          </p:cNvSpPr>
          <p:nvPr/>
        </p:nvSpPr>
        <p:spPr bwMode="auto">
          <a:xfrm>
            <a:off x="7664450" y="4343400"/>
            <a:ext cx="1387475" cy="373063"/>
          </a:xfrm>
          <a:prstGeom prst="borderCallout1">
            <a:avLst>
              <a:gd name="adj1" fmla="val 120426"/>
              <a:gd name="adj2" fmla="val 91764"/>
              <a:gd name="adj3" fmla="val 120426"/>
              <a:gd name="adj4" fmla="val -12013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5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900">
                <a:latin typeface="Times" panose="02020603050405020304" pitchFamily="18" charset="0"/>
              </a:rPr>
              <a:t>Request IP=192.168.1.100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DHCP Server=192.168.1.1</a:t>
            </a:r>
          </a:p>
        </p:txBody>
      </p:sp>
      <p:sp>
        <p:nvSpPr>
          <p:cNvPr id="12310" name="AutoShape 26"/>
          <p:cNvSpPr>
            <a:spLocks/>
          </p:cNvSpPr>
          <p:nvPr/>
        </p:nvSpPr>
        <p:spPr bwMode="auto">
          <a:xfrm>
            <a:off x="7696200" y="5105400"/>
            <a:ext cx="1387475" cy="736600"/>
          </a:xfrm>
          <a:prstGeom prst="borderCallout1">
            <a:avLst>
              <a:gd name="adj1" fmla="val 110343"/>
              <a:gd name="adj2" fmla="val 91764"/>
              <a:gd name="adj3" fmla="val 110343"/>
              <a:gd name="adj4" fmla="val -6121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900">
                <a:latin typeface="Times" panose="02020603050405020304" pitchFamily="18" charset="0"/>
              </a:rPr>
              <a:t>IP=192.168.1.100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netmask=255.255.255.0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router=192.168.1.1</a:t>
            </a:r>
            <a:br>
              <a:rPr lang="en-US" altLang="zh-TW" sz="900">
                <a:latin typeface="Times" panose="02020603050405020304" pitchFamily="18" charset="0"/>
              </a:rPr>
            </a:br>
            <a:r>
              <a:rPr lang="en-US" altLang="zh-TW" sz="900">
                <a:latin typeface="Times" panose="02020603050405020304" pitchFamily="18" charset="0"/>
              </a:rPr>
              <a:t>dns=192.168.1.1</a:t>
            </a:r>
          </a:p>
          <a:p>
            <a:r>
              <a:rPr lang="en-US" altLang="zh-TW" sz="900">
                <a:latin typeface="Times" panose="02020603050405020304" pitchFamily="18" charset="0"/>
              </a:rPr>
              <a:t>IP lease time=1 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DHCP Protocol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DHCP Inform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Request more information than the server sent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Repeat data for a particular application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ex. browsers request web proxy settings from server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It does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dirty="0">
                <a:ea typeface="新細明體" panose="02020500000000000000" pitchFamily="18" charset="-120"/>
              </a:rPr>
              <a:t> refresh the IP expiry time in server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database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DHCP Release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Client send this request to server to releases the IP, and the client will un-configure this IP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Not mandatory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 server on FreeBSD (1)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Kernel support</a:t>
            </a:r>
          </a:p>
          <a:p>
            <a:pPr lvl="1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device </a:t>
            </a:r>
            <a:r>
              <a:rPr lang="en-US" altLang="zh-TW" sz="1800" dirty="0" err="1">
                <a:ea typeface="新細明體" panose="02020500000000000000" pitchFamily="18" charset="-120"/>
              </a:rPr>
              <a:t>bpf</a:t>
            </a:r>
            <a:r>
              <a:rPr lang="en-US" altLang="zh-TW" sz="1800" dirty="0">
                <a:ea typeface="新細明體" panose="02020500000000000000" pitchFamily="18" charset="-120"/>
              </a:rPr>
              <a:t> 		(FreeBSD 5.x↑)</a:t>
            </a:r>
          </a:p>
          <a:p>
            <a:pPr lvl="1" eaLnBrk="1" hangingPunct="1">
              <a:buFontTx/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pseudo-device </a:t>
            </a:r>
            <a:r>
              <a:rPr lang="en-US" altLang="zh-TW" sz="1800" dirty="0" err="1">
                <a:ea typeface="新細明體" panose="02020500000000000000" pitchFamily="18" charset="-120"/>
              </a:rPr>
              <a:t>bpf</a:t>
            </a:r>
            <a:r>
              <a:rPr lang="en-US" altLang="zh-TW" sz="1800" dirty="0">
                <a:ea typeface="新細明體" panose="02020500000000000000" pitchFamily="18" charset="-120"/>
              </a:rPr>
              <a:t>	(FreeBSD 4.x↓)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Install DHCP server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/ports/net/isc-dhcp44-server/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pkg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>
                <a:ea typeface="新細明體" panose="02020500000000000000" pitchFamily="18" charset="-120"/>
              </a:rPr>
              <a:t>install isc-dhcp44-server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Enable DHCP server in 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</a:t>
            </a:r>
            <a:r>
              <a:rPr lang="en-US" altLang="zh-TW" sz="2000" dirty="0" err="1">
                <a:ea typeface="新細明體" panose="02020500000000000000" pitchFamily="18" charset="-120"/>
              </a:rPr>
              <a:t>rc.conf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 eaLnBrk="1" hangingPunct="1"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dhcpd_enable</a:t>
            </a:r>
            <a:r>
              <a:rPr lang="en-US" altLang="zh-TW" sz="1600" dirty="0">
                <a:ea typeface="新細明體" panose="02020500000000000000" pitchFamily="18" charset="-120"/>
              </a:rPr>
              <a:t>="YES"</a:t>
            </a:r>
          </a:p>
          <a:p>
            <a:pPr lvl="2" eaLnBrk="1" hangingPunct="1"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dhcpd_flags</a:t>
            </a:r>
            <a:r>
              <a:rPr lang="en-US" altLang="zh-TW" sz="1600" dirty="0">
                <a:ea typeface="新細明體" panose="02020500000000000000" pitchFamily="18" charset="-120"/>
              </a:rPr>
              <a:t>="-q"</a:t>
            </a:r>
          </a:p>
          <a:p>
            <a:pPr lvl="2" eaLnBrk="1" hangingPunct="1"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dhcpd_conf</a:t>
            </a:r>
            <a:r>
              <a:rPr lang="en-US" altLang="zh-TW" sz="1600" dirty="0">
                <a:ea typeface="新細明體" panose="02020500000000000000" pitchFamily="18" charset="-120"/>
              </a:rPr>
              <a:t>="/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dhcpd.conf</a:t>
            </a:r>
            <a:r>
              <a:rPr lang="en-US" altLang="zh-TW" sz="1600" dirty="0">
                <a:ea typeface="新細明體" panose="02020500000000000000" pitchFamily="18" charset="-120"/>
              </a:rPr>
              <a:t>"</a:t>
            </a:r>
          </a:p>
          <a:p>
            <a:pPr lvl="2" eaLnBrk="1" hangingPunct="1"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dhcpd_ifaces</a:t>
            </a:r>
            <a:r>
              <a:rPr lang="en-US" altLang="zh-TW" sz="1600" dirty="0">
                <a:ea typeface="新細明體" panose="02020500000000000000" pitchFamily="18" charset="-120"/>
              </a:rPr>
              <a:t>=""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 err="1">
                <a:ea typeface="新細明體" panose="02020500000000000000" pitchFamily="18" charset="-120"/>
              </a:rPr>
              <a:t>dhcpd_withumask</a:t>
            </a:r>
            <a:r>
              <a:rPr lang="en-US" altLang="zh-TW" sz="1600" dirty="0">
                <a:ea typeface="新細明體" panose="02020500000000000000" pitchFamily="18" charset="-120"/>
              </a:rPr>
              <a:t>="022"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DHCP server on FreeBSD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Option definitions 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option domain-name "cs.nctu.edu.tw";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option domain-name-servers 140.113.235.107, 140.113.1.1;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default-lease-time 600;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max-lease-time 7200;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ddns-update-style none;</a:t>
            </a:r>
          </a:p>
          <a:p>
            <a:pPr lvl="1" eaLnBrk="1" hangingPunct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log-facility local7;</a:t>
            </a:r>
          </a:p>
          <a:p>
            <a:pPr lvl="1"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1371600" y="4114800"/>
            <a:ext cx="2362200" cy="381000"/>
          </a:xfrm>
          <a:prstGeom prst="borderCallout1">
            <a:avLst>
              <a:gd name="adj1" fmla="val 30000"/>
              <a:gd name="adj2" fmla="val 103227"/>
              <a:gd name="adj3" fmla="val 185833"/>
              <a:gd name="adj4" fmla="val 143616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endParaRPr lang="zh-TW" altLang="zh-TW" sz="2400">
              <a:latin typeface="Times" panose="02020603050405020304" pitchFamily="18" charset="0"/>
            </a:endParaRPr>
          </a:p>
        </p:txBody>
      </p:sp>
      <p:sp>
        <p:nvSpPr>
          <p:cNvPr id="15365" name="AutoShape 5"/>
          <p:cNvSpPr>
            <a:spLocks/>
          </p:cNvSpPr>
          <p:nvPr/>
        </p:nvSpPr>
        <p:spPr bwMode="auto">
          <a:xfrm>
            <a:off x="4876800" y="4343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105400" y="4419600"/>
            <a:ext cx="2611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>
                <a:latin typeface="Times" panose="02020603050405020304" pitchFamily="18" charset="0"/>
              </a:rPr>
              <a:t>/etc/syslogd.conf</a:t>
            </a:r>
          </a:p>
          <a:p>
            <a:r>
              <a:rPr lang="en-US" altLang="zh-TW" sz="2400">
                <a:latin typeface="Times" panose="02020603050405020304" pitchFamily="18" charset="0"/>
              </a:rPr>
              <a:t>/etc/newsyslog.conf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DHCP server on FreeBSD (3)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Subnet definition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subnet 192.168.1.0 netmask 255.255.255.0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range 192.168.1.101 192.168.1.200;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option domain-name "cs.nctu.edu.tw";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option routers 192.168.1.254;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option broadcast-address 192.168.1.255;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option domain-name-servers 140.113.17.5, 140.113.1.1;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default-lease-time 3600;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max-lease-time 21600;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Host definition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host fantasia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hardware ethernet 08:00:07:26:c0:a5;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fixed-address 192.168.1.30;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host denyClient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hardware ethernet 00:07:95:fd:12:13;</a:t>
            </a:r>
            <a:br>
              <a:rPr lang="en-US" altLang="zh-TW" sz="1600">
                <a:ea typeface="新細明體" panose="02020500000000000000" pitchFamily="18" charset="-120"/>
              </a:rPr>
            </a:br>
            <a:r>
              <a:rPr lang="en-US" altLang="zh-TW" sz="1600">
                <a:ea typeface="新細明體" panose="02020500000000000000" pitchFamily="18" charset="-120"/>
              </a:rPr>
              <a:t>deny booting;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DHCP server on FreeBSD (4)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Important files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/usr/local/sbin/dhcpd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/usr/local/etc/dhcpd.conf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/var/db/dhcpd.leases	(leases issued)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/usr/local/etc/rc.d/isc-dhcpd</a:t>
            </a:r>
          </a:p>
          <a:p>
            <a:pPr lvl="1"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NAT </a:t>
            </a:r>
            <a:r>
              <a:rPr lang="en-US" altLang="zh-TW">
                <a:latin typeface="Verdana"/>
                <a:ea typeface="新細明體" pitchFamily="18" charset="-120"/>
              </a:rPr>
              <a:t>–</a:t>
            </a:r>
            <a:br>
              <a:rPr lang="en-US" altLang="zh-TW">
                <a:ea typeface="新細明體" pitchFamily="18" charset="-120"/>
              </a:rPr>
            </a:br>
            <a:r>
              <a:rPr lang="en-US" altLang="zh-TW">
                <a:ea typeface="新細明體" pitchFamily="18" charset="-120"/>
              </a:rPr>
              <a:t>Network Address Translation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IP address crisis </a:t>
            </a:r>
            <a:endParaRPr lang="zh-TW" altLang="en-US" dirty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IP address crisis</a:t>
            </a:r>
          </a:p>
          <a:p>
            <a:pPr lvl="1"/>
            <a:r>
              <a:rPr lang="en-US" altLang="zh-TW"/>
              <a:t>Run out of class B address</a:t>
            </a:r>
          </a:p>
          <a:p>
            <a:pPr lvl="2"/>
            <a:r>
              <a:rPr lang="en-US" altLang="zh-TW"/>
              <a:t>The most desirable ones for moderately large organizations</a:t>
            </a:r>
          </a:p>
          <a:p>
            <a:pPr lvl="1"/>
            <a:r>
              <a:rPr lang="en-US" altLang="zh-TW"/>
              <a:t>IP address were being allocated on a FCFS </a:t>
            </a:r>
          </a:p>
          <a:p>
            <a:pPr lvl="2"/>
            <a:r>
              <a:rPr lang="en-US" altLang="zh-TW"/>
              <a:t>With no locality of reference</a:t>
            </a:r>
          </a:p>
          <a:p>
            <a:pPr lvl="2"/>
            <a:endParaRPr lang="en-US" altLang="zh-TW"/>
          </a:p>
          <a:p>
            <a:r>
              <a:rPr lang="en-US" altLang="zh-TW"/>
              <a:t>Solutions</a:t>
            </a:r>
          </a:p>
          <a:p>
            <a:pPr lvl="1"/>
            <a:r>
              <a:rPr lang="en-US" altLang="zh-TW"/>
              <a:t>Short term </a:t>
            </a:r>
          </a:p>
          <a:p>
            <a:pPr lvl="2"/>
            <a:r>
              <a:rPr lang="en-US" altLang="zh-TW"/>
              <a:t>Subnetting and CIDR (classless inter-domain routing)</a:t>
            </a:r>
          </a:p>
          <a:p>
            <a:pPr lvl="2"/>
            <a:r>
              <a:rPr lang="en-US" altLang="zh-TW"/>
              <a:t>NAT (network address translation)</a:t>
            </a:r>
          </a:p>
          <a:p>
            <a:pPr lvl="1"/>
            <a:r>
              <a:rPr lang="en-US" altLang="zh-TW"/>
              <a:t>Long term</a:t>
            </a:r>
          </a:p>
          <a:p>
            <a:pPr lvl="2"/>
            <a:r>
              <a:rPr lang="en-US" altLang="zh-TW"/>
              <a:t>IPv6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Address Translation (NAT)</a:t>
            </a:r>
            <a:endParaRPr lang="zh-TW" altLang="en-US" dirty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Some important characteristics of how most organizations use the internet</a:t>
            </a:r>
          </a:p>
          <a:p>
            <a:pPr lvl="1"/>
            <a:r>
              <a:rPr lang="en-US" altLang="zh-TW"/>
              <a:t>Most hosts are client</a:t>
            </a:r>
          </a:p>
          <a:p>
            <a:pPr lvl="1"/>
            <a:r>
              <a:rPr lang="en-US" altLang="zh-TW"/>
              <a:t>Few hosts access the internet simultaneously </a:t>
            </a:r>
          </a:p>
          <a:p>
            <a:pPr lvl="1"/>
            <a:r>
              <a:rPr lang="en-US" altLang="zh-TW"/>
              <a:t>Internet communications are routed</a:t>
            </a:r>
          </a:p>
          <a:p>
            <a:r>
              <a:rPr lang="en-US" altLang="zh-TW"/>
              <a:t>Network Address Translation </a:t>
            </a:r>
          </a:p>
          <a:p>
            <a:pPr lvl="1"/>
            <a:r>
              <a:rPr lang="en-US" altLang="zh-TW"/>
              <a:t>RFC 1631, in May 1994</a:t>
            </a:r>
          </a:p>
          <a:p>
            <a:pPr lvl="1"/>
            <a:r>
              <a:rPr lang="en-US" altLang="zh-TW"/>
              <a:t>A basic implementation of NAT involves </a:t>
            </a:r>
          </a:p>
          <a:p>
            <a:pPr lvl="2"/>
            <a:r>
              <a:rPr lang="en-US" altLang="zh-TW"/>
              <a:t>Using one of the private addresses for local networks</a:t>
            </a:r>
          </a:p>
          <a:p>
            <a:pPr lvl="2"/>
            <a:r>
              <a:rPr lang="en-US" altLang="zh-TW"/>
              <a:t>Assigned one or more public IP addresses</a:t>
            </a:r>
          </a:p>
          <a:p>
            <a:pPr lvl="1"/>
            <a:r>
              <a:rPr lang="en-US" altLang="zh-TW"/>
              <a:t>The word ‘translator’ refers to the device that implements NAT</a:t>
            </a:r>
          </a:p>
          <a:p>
            <a:pPr lvl="1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Private Address Space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Private addresses space defined by RFC1918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24-bit block (Class 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10.0.0.0/8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20-bit block (16 contiguous Class 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172.16.0.0/12 ~ 172.31.0.0/12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16-bit block (256 contiguous Class 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192.168.0.0/16 ~ 192.168.255.0/16 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Operation consideration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Router should set up filters for both inbound and outbound private network traffic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DHCP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2700">
                <a:ea typeface="新細明體" pitchFamily="18" charset="-120"/>
              </a:rPr>
              <a:t>Dynamic Host Configuration Protocol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187700"/>
            <a:ext cx="5410200" cy="698500"/>
          </a:xfrm>
        </p:spPr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Network Address Translation (NAT)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What is NAT?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Network Address Translation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Re-write the source and/or destination addresses of IP packets when they pass through a router or firewall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What can be re-written?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Source/destination IPs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Source/destination ports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What can NAT do?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Solve the IPv4 address shortage. (the most common purpose)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Kind of firewall (security)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Load balancing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Fail over (for service requiring high availability)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Terminology </a:t>
            </a:r>
            <a:endParaRPr lang="zh-TW" altLang="en-US" dirty="0"/>
          </a:p>
        </p:txBody>
      </p:sp>
      <p:pic>
        <p:nvPicPr>
          <p:cNvPr id="23555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399213" cy="49291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Address Mappings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Each time a NAT router encounters an IP datagram</a:t>
            </a:r>
          </a:p>
          <a:p>
            <a:pPr lvl="1">
              <a:defRPr/>
            </a:pPr>
            <a:r>
              <a:rPr lang="en-US" altLang="zh-TW" dirty="0"/>
              <a:t>It must translate addresses</a:t>
            </a:r>
          </a:p>
          <a:p>
            <a:pPr lvl="1">
              <a:defRPr/>
            </a:pPr>
            <a:r>
              <a:rPr lang="en-US" altLang="zh-TW" dirty="0"/>
              <a:t>BUT, how does it know what to translate, and what to use for the translated addresses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Translation table </a:t>
            </a:r>
          </a:p>
          <a:p>
            <a:pPr lvl="1">
              <a:defRPr/>
            </a:pPr>
            <a:r>
              <a:rPr lang="en-US" altLang="zh-TW" dirty="0"/>
              <a:t>Maps the inside local address to the inside global address</a:t>
            </a:r>
          </a:p>
          <a:p>
            <a:pPr lvl="1">
              <a:defRPr/>
            </a:pPr>
            <a:r>
              <a:rPr lang="en-US" altLang="zh-TW" dirty="0"/>
              <a:t>Also contains mappings between outside global address and outside local address for inbound translations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Two address mappings</a:t>
            </a:r>
          </a:p>
          <a:p>
            <a:pPr lvl="1">
              <a:defRPr/>
            </a:pPr>
            <a:r>
              <a:rPr lang="en-US" altLang="zh-TW" dirty="0"/>
              <a:t>Static mappings</a:t>
            </a:r>
          </a:p>
          <a:p>
            <a:pPr lvl="2">
              <a:defRPr/>
            </a:pPr>
            <a:r>
              <a:rPr lang="en-US" altLang="zh-TW" dirty="0"/>
              <a:t>Allow the inside host with an inside local address to </a:t>
            </a:r>
            <a:r>
              <a:rPr lang="en-US" altLang="zh-TW" dirty="0">
                <a:solidFill>
                  <a:srgbClr val="FF0000"/>
                </a:solidFill>
              </a:rPr>
              <a:t>always</a:t>
            </a:r>
            <a:r>
              <a:rPr lang="en-US" altLang="zh-TW" dirty="0"/>
              <a:t> use a inside global address</a:t>
            </a:r>
          </a:p>
          <a:p>
            <a:pPr lvl="1">
              <a:defRPr/>
            </a:pPr>
            <a:r>
              <a:rPr lang="en-US" altLang="zh-TW" dirty="0"/>
              <a:t>Dynamic mappings</a:t>
            </a:r>
          </a:p>
          <a:p>
            <a:pPr lvl="2">
              <a:defRPr/>
            </a:pPr>
            <a:r>
              <a:rPr lang="en-US" altLang="zh-TW" dirty="0"/>
              <a:t>Allow a pool of inside global addresses to be shared by a large number of inside hosts</a:t>
            </a:r>
          </a:p>
          <a:p>
            <a:pPr marL="457200" lvl="1" indent="0">
              <a:buFontTx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Unidirectional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1447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NAT Unidirectional Operation</a:t>
            </a:r>
          </a:p>
          <a:p>
            <a:pPr lvl="1">
              <a:defRPr/>
            </a:pPr>
            <a:r>
              <a:rPr lang="en-US" altLang="zh-TW" dirty="0"/>
              <a:t>Traditional/Outbound operation</a:t>
            </a:r>
          </a:p>
          <a:p>
            <a:pPr lvl="1">
              <a:defRPr/>
            </a:pPr>
            <a:r>
              <a:rPr lang="en-US" altLang="zh-TW" dirty="0"/>
              <a:t>The original variety of NAT in RFC 1631</a:t>
            </a:r>
          </a:p>
          <a:p>
            <a:pPr lvl="2">
              <a:defRPr/>
            </a:pPr>
            <a:r>
              <a:rPr lang="en-US" altLang="zh-TW" dirty="0"/>
              <a:t>The simplest NAT</a:t>
            </a:r>
          </a:p>
          <a:p>
            <a:pPr lvl="2">
              <a:defRPr/>
            </a:pPr>
            <a:r>
              <a:rPr lang="en-US" altLang="zh-TW" dirty="0"/>
              <a:t>The client/server request/response communication would sent from the inside to outside network</a:t>
            </a:r>
            <a:endParaRPr lang="zh-TW" altLang="en-US" dirty="0"/>
          </a:p>
        </p:txBody>
      </p:sp>
      <p:pic>
        <p:nvPicPr>
          <p:cNvPr id="2560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819400"/>
            <a:ext cx="546735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Bidirectional Operation</a:t>
            </a:r>
            <a:endParaRPr lang="zh-TW" altLang="en-US" dirty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NAT Bidirectional Operation</a:t>
            </a:r>
          </a:p>
          <a:p>
            <a:pPr lvl="1"/>
            <a:r>
              <a:rPr lang="en-US" altLang="zh-TW"/>
              <a:t>Two-Way/Inbound operation </a:t>
            </a:r>
          </a:p>
          <a:p>
            <a:pPr lvl="1"/>
            <a:r>
              <a:rPr lang="en-US" altLang="zh-TW"/>
              <a:t>A host on the outside network initiate a transaction with one on the inside</a:t>
            </a:r>
          </a:p>
          <a:p>
            <a:r>
              <a:rPr lang="en-US" altLang="zh-TW"/>
              <a:t>The problem with inbound NAT</a:t>
            </a:r>
          </a:p>
          <a:p>
            <a:pPr lvl="1"/>
            <a:r>
              <a:rPr lang="en-US" altLang="zh-TW"/>
              <a:t>NAT is inherently asymmetric</a:t>
            </a:r>
          </a:p>
          <a:p>
            <a:pPr lvl="2"/>
            <a:r>
              <a:rPr lang="en-US" altLang="zh-TW"/>
              <a:t>The outside network does not know the private addresses of the inside network</a:t>
            </a:r>
          </a:p>
          <a:p>
            <a:pPr lvl="2"/>
            <a:r>
              <a:rPr lang="en-US" altLang="zh-TW"/>
              <a:t>Hidden addresses are not routable </a:t>
            </a:r>
          </a:p>
          <a:p>
            <a:pPr lvl="2"/>
            <a:r>
              <a:rPr lang="en-US" altLang="zh-TW"/>
              <a:t>The outbound hosts DO NOT know the identity of the NAT router</a:t>
            </a:r>
          </a:p>
          <a:p>
            <a:pPr lvl="2"/>
            <a:r>
              <a:rPr lang="en-US" altLang="zh-TW"/>
              <a:t>NAT mapping table</a:t>
            </a:r>
          </a:p>
          <a:p>
            <a:pPr lvl="2"/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Bidirectional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Two methods to resolve the hidden address problem</a:t>
            </a:r>
          </a:p>
          <a:p>
            <a:pPr lvl="1">
              <a:defRPr/>
            </a:pPr>
            <a:r>
              <a:rPr lang="en-US" altLang="zh-TW" dirty="0"/>
              <a:t>Static mapping</a:t>
            </a:r>
          </a:p>
          <a:p>
            <a:pPr lvl="1">
              <a:defRPr/>
            </a:pPr>
            <a:r>
              <a:rPr lang="en-US" altLang="zh-TW" dirty="0"/>
              <a:t>DNS</a:t>
            </a:r>
          </a:p>
          <a:p>
            <a:pPr lvl="2">
              <a:defRPr/>
            </a:pPr>
            <a:r>
              <a:rPr lang="en-US" altLang="zh-TW" dirty="0"/>
              <a:t>RFC 2694, DNS extensions to NAT</a:t>
            </a:r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The basic process is as follows</a:t>
            </a:r>
          </a:p>
          <a:p>
            <a:pPr lvl="1">
              <a:defRPr/>
            </a:pPr>
            <a:r>
              <a:rPr lang="en-US" altLang="zh-TW" dirty="0"/>
              <a:t>The outside host sends a DNS request using the name of the private host</a:t>
            </a:r>
          </a:p>
          <a:p>
            <a:pPr lvl="1">
              <a:defRPr/>
            </a:pPr>
            <a:r>
              <a:rPr lang="en-US" altLang="zh-TW" dirty="0"/>
              <a:t>The DNS server for the internal network resolves the name into an inside local address</a:t>
            </a:r>
          </a:p>
          <a:p>
            <a:pPr lvl="1">
              <a:defRPr/>
            </a:pPr>
            <a:r>
              <a:rPr lang="en-US" altLang="zh-TW" dirty="0"/>
              <a:t>The inside local address is passed to NAT and used to create a dynamic mapping </a:t>
            </a:r>
          </a:p>
          <a:p>
            <a:pPr lvl="1">
              <a:defRPr/>
            </a:pPr>
            <a:r>
              <a:rPr lang="en-US" altLang="zh-TW" dirty="0"/>
              <a:t>DNS server sends back the name resolution with the </a:t>
            </a:r>
            <a:r>
              <a:rPr lang="en-US" altLang="zh-TW" dirty="0">
                <a:solidFill>
                  <a:srgbClr val="FF0000"/>
                </a:solidFill>
              </a:rPr>
              <a:t>inside global address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Bidirectional Operation</a:t>
            </a:r>
            <a:endParaRPr lang="zh-TW" altLang="en-US" dirty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867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9326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Port-Based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NAT Port-Based Operation</a:t>
            </a:r>
          </a:p>
          <a:p>
            <a:pPr lvl="1">
              <a:defRPr/>
            </a:pPr>
            <a:r>
              <a:rPr lang="en-US" altLang="zh-TW" dirty="0"/>
              <a:t>Overloaded operation</a:t>
            </a:r>
          </a:p>
          <a:p>
            <a:pPr lvl="1">
              <a:defRPr/>
            </a:pPr>
            <a:r>
              <a:rPr lang="en-US" altLang="zh-TW" dirty="0"/>
              <a:t>Network Address Port Translation (NAPT)/Port Address Translation (PAT)</a:t>
            </a:r>
          </a:p>
          <a:p>
            <a:pPr lvl="1">
              <a:defRPr/>
            </a:pPr>
            <a:r>
              <a:rPr lang="en-US" altLang="zh-TW" dirty="0"/>
              <a:t>Both traditional NAT and bidirectional NAT work by swapping inside network and outside network addresses</a:t>
            </a:r>
          </a:p>
          <a:p>
            <a:pPr lvl="2">
              <a:defRPr/>
            </a:pPr>
            <a:r>
              <a:rPr lang="en-US" altLang="zh-TW" dirty="0"/>
              <a:t>One-to-one mapping between inside local address and inside global address</a:t>
            </a:r>
          </a:p>
          <a:p>
            <a:pPr lvl="2">
              <a:defRPr/>
            </a:pPr>
            <a:r>
              <a:rPr lang="en-US" altLang="zh-TW" dirty="0"/>
              <a:t>Use dynamic address assignment to allow a large number of private hosts to share a small number of registered public addresses</a:t>
            </a:r>
          </a:p>
          <a:p>
            <a:pPr>
              <a:defRPr/>
            </a:pPr>
            <a:r>
              <a:rPr lang="en-US" altLang="zh-TW" dirty="0"/>
              <a:t>Using ports to multiplex private addresses</a:t>
            </a:r>
          </a:p>
          <a:p>
            <a:pPr lvl="1">
              <a:defRPr/>
            </a:pPr>
            <a:r>
              <a:rPr lang="en-US" altLang="zh-TW" dirty="0"/>
              <a:t>Also translate port addresses</a:t>
            </a:r>
          </a:p>
          <a:p>
            <a:pPr lvl="1">
              <a:defRPr/>
            </a:pPr>
            <a:r>
              <a:rPr lang="en-US" altLang="zh-TW" dirty="0"/>
              <a:t>Allow 250 hosts on the private network to use only 20 IP address</a:t>
            </a:r>
          </a:p>
          <a:p>
            <a:pPr lvl="1">
              <a:defRPr/>
            </a:pPr>
            <a:r>
              <a:rPr lang="en-US" altLang="zh-TW" dirty="0"/>
              <a:t>Overloading of an inside global address</a:t>
            </a:r>
            <a:endParaRPr lang="zh-TW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Port-Based Operation</a:t>
            </a:r>
            <a:endParaRPr lang="zh-TW" altLang="en-US" dirty="0"/>
          </a:p>
        </p:txBody>
      </p:sp>
      <p:pic>
        <p:nvPicPr>
          <p:cNvPr id="3072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827838" cy="49530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NAT Port-Based Operation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NAT example:</a:t>
            </a:r>
          </a:p>
        </p:txBody>
      </p:sp>
      <p:pic>
        <p:nvPicPr>
          <p:cNvPr id="31748" name="Picture 4" descr="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38200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 DHCP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BOOTP</a:t>
            </a:r>
          </a:p>
          <a:p>
            <a:pPr lvl="1">
              <a:defRPr/>
            </a:pPr>
            <a:r>
              <a:rPr lang="en-US" altLang="zh-TW" dirty="0"/>
              <a:t>Support sending extra information beyond an IP address to a client to enable customized configuration </a:t>
            </a:r>
          </a:p>
          <a:p>
            <a:pPr lvl="1">
              <a:defRPr/>
            </a:pPr>
            <a:r>
              <a:rPr lang="en-US" altLang="zh-TW" dirty="0"/>
              <a:t>Effectively solve one of the major problems that administrators have with manual configuration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Problems of BOOTP</a:t>
            </a:r>
          </a:p>
          <a:p>
            <a:pPr lvl="1">
              <a:defRPr/>
            </a:pPr>
            <a:r>
              <a:rPr lang="en-US" altLang="zh-TW" dirty="0"/>
              <a:t>BOOTP normally uses a static method of determining what IP address to assign to a device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Dynamic Host Configuration Protocol (DHCP)</a:t>
            </a:r>
          </a:p>
          <a:p>
            <a:pPr lvl="1">
              <a:defRPr/>
            </a:pPr>
            <a:r>
              <a:rPr lang="en-US" altLang="zh-TW" dirty="0"/>
              <a:t>DHCP is an extension of the BOOTP. The first word describe the most important new capability added to BOOTP</a:t>
            </a:r>
          </a:p>
          <a:p>
            <a:pPr lvl="2">
              <a:defRPr/>
            </a:pPr>
            <a:r>
              <a:rPr lang="en-US" altLang="zh-TW" dirty="0"/>
              <a:t>Assign IP dynamically </a:t>
            </a:r>
          </a:p>
          <a:p>
            <a:pPr lvl="2">
              <a:defRPr/>
            </a:pPr>
            <a:r>
              <a:rPr lang="en-US" altLang="zh-TW" dirty="0"/>
              <a:t>Move away from static, permanent IP address assignment </a:t>
            </a:r>
          </a:p>
          <a:p>
            <a:pPr lvl="1">
              <a:defRPr/>
            </a:pPr>
            <a:r>
              <a:rPr lang="en-US" altLang="zh-TW" dirty="0"/>
              <a:t>Compatible with BOOTP</a:t>
            </a:r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Overlapping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TW" dirty="0"/>
              <a:t>NAT Overlapping Operation</a:t>
            </a:r>
          </a:p>
          <a:p>
            <a:pPr lvl="1">
              <a:defRPr/>
            </a:pPr>
            <a:r>
              <a:rPr lang="en-US" altLang="zh-TW" dirty="0"/>
              <a:t>Twice NAT Operation</a:t>
            </a:r>
          </a:p>
          <a:p>
            <a:pPr lvl="1">
              <a:defRPr/>
            </a:pPr>
            <a:r>
              <a:rPr lang="en-US" altLang="zh-TW" dirty="0"/>
              <a:t>The previous three versions of NAT are normally used to connect a network using private, non-routable addresses to the public internet </a:t>
            </a:r>
          </a:p>
          <a:p>
            <a:pPr lvl="2">
              <a:defRPr/>
            </a:pPr>
            <a:r>
              <a:rPr lang="en-US" altLang="zh-TW" dirty="0"/>
              <a:t>No overlap between the address spaces of the inside and outside network</a:t>
            </a:r>
          </a:p>
          <a:p>
            <a:pPr>
              <a:defRPr/>
            </a:pPr>
            <a:r>
              <a:rPr lang="en-US" altLang="zh-TW" dirty="0"/>
              <a:t>Cases with overlapping private and public address blocks</a:t>
            </a:r>
          </a:p>
          <a:p>
            <a:pPr lvl="1">
              <a:defRPr/>
            </a:pPr>
            <a:r>
              <a:rPr lang="en-US" altLang="zh-TW" dirty="0"/>
              <a:t>Private network to private network connections </a:t>
            </a:r>
          </a:p>
          <a:p>
            <a:pPr lvl="1">
              <a:defRPr/>
            </a:pPr>
            <a:r>
              <a:rPr lang="en-US" altLang="zh-TW" dirty="0"/>
              <a:t>Invalid assignment of public address space to private network</a:t>
            </a:r>
          </a:p>
          <a:p>
            <a:pPr>
              <a:defRPr/>
            </a:pPr>
            <a:r>
              <a:rPr lang="en-US" altLang="zh-TW" dirty="0"/>
              <a:t>Dealing with overlapping blocks by using NAT twice</a:t>
            </a:r>
          </a:p>
          <a:p>
            <a:pPr lvl="1">
              <a:defRPr/>
            </a:pPr>
            <a:r>
              <a:rPr lang="en-US" altLang="zh-TW" dirty="0"/>
              <a:t>Translate both the source and destination address on each transition </a:t>
            </a:r>
          </a:p>
          <a:p>
            <a:pPr lvl="1">
              <a:defRPr/>
            </a:pPr>
            <a:r>
              <a:rPr lang="en-US" altLang="zh-TW" dirty="0"/>
              <a:t>Rely on use of the DNS</a:t>
            </a:r>
          </a:p>
          <a:p>
            <a:pPr lvl="2">
              <a:defRPr/>
            </a:pPr>
            <a:r>
              <a:rPr lang="en-US" altLang="zh-TW" dirty="0"/>
              <a:t>Let the inside network send requests to the overlapping network in a way that can be uniquely identified 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Overlapping Operation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14319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A client, 18.0.0.18, wants to send a request to the server </a:t>
            </a:r>
            <a:r>
              <a:rPr lang="en-US" altLang="zh-TW" dirty="0">
                <a:hlinkClick r:id="rId2"/>
              </a:rPr>
              <a:t>www.twicenat.mit.edu</a:t>
            </a:r>
            <a:r>
              <a:rPr lang="en-US" altLang="zh-TW" dirty="0"/>
              <a:t>, 18.1.2.3.</a:t>
            </a:r>
          </a:p>
          <a:p>
            <a:pPr lvl="1">
              <a:defRPr/>
            </a:pPr>
            <a:r>
              <a:rPr lang="en-US" altLang="zh-TW" dirty="0"/>
              <a:t>18.0.0.18 sends a DNS request </a:t>
            </a:r>
          </a:p>
          <a:p>
            <a:pPr lvl="1">
              <a:defRPr/>
            </a:pPr>
            <a:r>
              <a:rPr lang="en-US" altLang="zh-TW" dirty="0"/>
              <a:t>NAT router intercepts this DNS request </a:t>
            </a:r>
          </a:p>
          <a:p>
            <a:pPr lvl="2">
              <a:defRPr/>
            </a:pPr>
            <a:r>
              <a:rPr lang="en-US" altLang="zh-TW" dirty="0"/>
              <a:t>Consult its tables to find a special mapping for this outside host</a:t>
            </a:r>
          </a:p>
          <a:p>
            <a:pPr lvl="1">
              <a:defRPr/>
            </a:pPr>
            <a:r>
              <a:rPr lang="en-US" altLang="zh-TW" dirty="0"/>
              <a:t>NAT router returns 172.16.44.55 to the source client</a:t>
            </a:r>
            <a:endParaRPr lang="zh-TW" altLang="en-US" dirty="0"/>
          </a:p>
        </p:txBody>
      </p:sp>
      <p:pic>
        <p:nvPicPr>
          <p:cNvPr id="33796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5554663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NAT Compatibility Issues</a:t>
            </a:r>
            <a:endParaRPr lang="zh-TW" altLang="en-US" dirty="0"/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 is NOT possible for NAT to be completely transparent to the hosts that use it</a:t>
            </a:r>
          </a:p>
          <a:p>
            <a:pPr lvl="1"/>
            <a:r>
              <a:rPr lang="en-US" altLang="zh-TW"/>
              <a:t>ICMP Manipulations 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pPr lvl="1"/>
            <a:r>
              <a:rPr lang="en-US" altLang="zh-TW"/>
              <a:t>Applications that embed IP address</a:t>
            </a:r>
          </a:p>
          <a:p>
            <a:pPr lvl="2"/>
            <a:r>
              <a:rPr lang="en-US" altLang="zh-TW"/>
              <a:t>FTP</a:t>
            </a:r>
          </a:p>
          <a:p>
            <a:pPr lvl="1"/>
            <a:r>
              <a:rPr lang="en-US" altLang="zh-TW"/>
              <a:t>Additional issues with port translation</a:t>
            </a:r>
          </a:p>
          <a:p>
            <a:pPr lvl="2"/>
            <a:r>
              <a:rPr lang="en-US" altLang="zh-TW"/>
              <a:t>The issues applying to addresses now apply to ports as well</a:t>
            </a:r>
          </a:p>
          <a:p>
            <a:pPr lvl="1"/>
            <a:r>
              <a:rPr lang="en-US" altLang="zh-TW"/>
              <a:t>Problems with IPSec</a:t>
            </a:r>
            <a:endParaRPr lang="zh-TW" altLang="en-US"/>
          </a:p>
        </p:txBody>
      </p:sp>
      <p:pic>
        <p:nvPicPr>
          <p:cNvPr id="34820" name="Picture 4" descr="img2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26"/>
          <a:stretch>
            <a:fillRect/>
          </a:stretch>
        </p:blipFill>
        <p:spPr bwMode="auto">
          <a:xfrm>
            <a:off x="4343400" y="1981200"/>
            <a:ext cx="40767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SNAT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SNAT &amp; DNAT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S: Source D: Destination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SNAT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Rewrite the source IP and/or Port.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rewritten packet looks like one sent by the NAT server.</a:t>
            </a: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  <p:grpSp>
        <p:nvGrpSpPr>
          <p:cNvPr id="35844" name="Group 24"/>
          <p:cNvGrpSpPr>
            <a:grpSpLocks/>
          </p:cNvGrpSpPr>
          <p:nvPr/>
        </p:nvGrpSpPr>
        <p:grpSpPr bwMode="auto">
          <a:xfrm>
            <a:off x="762000" y="4038600"/>
            <a:ext cx="7848600" cy="2209800"/>
            <a:chOff x="480" y="2544"/>
            <a:chExt cx="4944" cy="1392"/>
          </a:xfrm>
        </p:grpSpPr>
        <p:sp>
          <p:nvSpPr>
            <p:cNvPr id="35845" name="Line 7"/>
            <p:cNvSpPr>
              <a:spLocks noChangeShapeType="1"/>
            </p:cNvSpPr>
            <p:nvPr/>
          </p:nvSpPr>
          <p:spPr bwMode="auto">
            <a:xfrm>
              <a:off x="1152" y="312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46" name="Group 21"/>
            <p:cNvGrpSpPr>
              <a:grpSpLocks/>
            </p:cNvGrpSpPr>
            <p:nvPr/>
          </p:nvGrpSpPr>
          <p:grpSpPr bwMode="auto">
            <a:xfrm>
              <a:off x="480" y="2832"/>
              <a:ext cx="864" cy="720"/>
              <a:chOff x="480" y="2832"/>
              <a:chExt cx="864" cy="720"/>
            </a:xfrm>
          </p:grpSpPr>
          <p:pic>
            <p:nvPicPr>
              <p:cNvPr id="35858" name="Picture 6" descr="MCj0230360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832"/>
                <a:ext cx="477" cy="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9" name="Rectangle 11"/>
              <p:cNvSpPr>
                <a:spLocks noChangeArrowheads="1"/>
              </p:cNvSpPr>
              <p:nvPr/>
            </p:nvSpPr>
            <p:spPr bwMode="auto">
              <a:xfrm>
                <a:off x="480" y="3408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192.168.1.1</a:t>
                </a:r>
              </a:p>
            </p:txBody>
          </p:sp>
        </p:grpSp>
        <p:sp>
          <p:nvSpPr>
            <p:cNvPr id="35847" name="Line 16"/>
            <p:cNvSpPr>
              <a:spLocks noChangeShapeType="1"/>
            </p:cNvSpPr>
            <p:nvPr/>
          </p:nvSpPr>
          <p:spPr bwMode="auto">
            <a:xfrm>
              <a:off x="3312" y="31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848" name="AutoShape 17"/>
            <p:cNvSpPr>
              <a:spLocks noChangeArrowheads="1"/>
            </p:cNvSpPr>
            <p:nvPr/>
          </p:nvSpPr>
          <p:spPr bwMode="auto">
            <a:xfrm>
              <a:off x="1104" y="2544"/>
              <a:ext cx="1296" cy="336"/>
            </a:xfrm>
            <a:prstGeom prst="wedgeRectCallout">
              <a:avLst>
                <a:gd name="adj1" fmla="val -1699"/>
                <a:gd name="adj2" fmla="val 1145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600">
                  <a:solidFill>
                    <a:schemeClr val="bg2"/>
                  </a:solidFill>
                  <a:latin typeface="Times" panose="02020603050405020304" pitchFamily="18" charset="0"/>
                </a:rPr>
                <a:t>S: 192.168.1.1:1234</a:t>
              </a:r>
            </a:p>
            <a:p>
              <a:r>
                <a:rPr lang="en-US" altLang="zh-TW" sz="1600">
                  <a:latin typeface="Times" panose="02020603050405020304" pitchFamily="18" charset="0"/>
                </a:rPr>
                <a:t>D: 140.113.235.107:53</a:t>
              </a:r>
              <a:endParaRPr lang="en-US" altLang="zh-TW" sz="2400">
                <a:latin typeface="Times" panose="02020603050405020304" pitchFamily="18" charset="0"/>
              </a:endParaRPr>
            </a:p>
          </p:txBody>
        </p:sp>
        <p:sp>
          <p:nvSpPr>
            <p:cNvPr id="35849" name="AutoShape 18"/>
            <p:cNvSpPr>
              <a:spLocks noChangeArrowheads="1"/>
            </p:cNvSpPr>
            <p:nvPr/>
          </p:nvSpPr>
          <p:spPr bwMode="auto">
            <a:xfrm>
              <a:off x="3312" y="2544"/>
              <a:ext cx="1488" cy="336"/>
            </a:xfrm>
            <a:prstGeom prst="wedgeRectCallout">
              <a:avLst>
                <a:gd name="adj1" fmla="val -4704"/>
                <a:gd name="adj2" fmla="val 1145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600">
                  <a:solidFill>
                    <a:srgbClr val="FF0000"/>
                  </a:solidFill>
                  <a:latin typeface="Times" panose="02020603050405020304" pitchFamily="18" charset="0"/>
                </a:rPr>
                <a:t>S: 140.113.235.250:10234</a:t>
              </a:r>
            </a:p>
            <a:p>
              <a:r>
                <a:rPr lang="en-US" altLang="zh-TW" sz="1600">
                  <a:latin typeface="Times" panose="02020603050405020304" pitchFamily="18" charset="0"/>
                </a:rPr>
                <a:t>D: 140.113.235.107:53</a:t>
              </a:r>
              <a:endParaRPr lang="en-US" altLang="zh-TW" sz="2400">
                <a:latin typeface="Times" panose="02020603050405020304" pitchFamily="18" charset="0"/>
              </a:endParaRPr>
            </a:p>
          </p:txBody>
        </p:sp>
        <p:grpSp>
          <p:nvGrpSpPr>
            <p:cNvPr id="35850" name="Group 23"/>
            <p:cNvGrpSpPr>
              <a:grpSpLocks/>
            </p:cNvGrpSpPr>
            <p:nvPr/>
          </p:nvGrpSpPr>
          <p:grpSpPr bwMode="auto">
            <a:xfrm>
              <a:off x="4560" y="2688"/>
              <a:ext cx="864" cy="864"/>
              <a:chOff x="4560" y="2688"/>
              <a:chExt cx="864" cy="864"/>
            </a:xfrm>
          </p:grpSpPr>
          <p:pic>
            <p:nvPicPr>
              <p:cNvPr id="35856" name="Picture 10" descr="MCj0233212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" y="2688"/>
                <a:ext cx="346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7" name="Rectangle 19"/>
              <p:cNvSpPr>
                <a:spLocks noChangeArrowheads="1"/>
              </p:cNvSpPr>
              <p:nvPr/>
            </p:nvSpPr>
            <p:spPr bwMode="auto">
              <a:xfrm>
                <a:off x="4560" y="3408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140.113.235.250</a:t>
                </a:r>
              </a:p>
            </p:txBody>
          </p:sp>
        </p:grpSp>
        <p:grpSp>
          <p:nvGrpSpPr>
            <p:cNvPr id="35851" name="Group 22"/>
            <p:cNvGrpSpPr>
              <a:grpSpLocks/>
            </p:cNvGrpSpPr>
            <p:nvPr/>
          </p:nvGrpSpPr>
          <p:grpSpPr bwMode="auto">
            <a:xfrm>
              <a:off x="1872" y="2990"/>
              <a:ext cx="2064" cy="946"/>
              <a:chOff x="1872" y="2990"/>
              <a:chExt cx="2064" cy="946"/>
            </a:xfrm>
          </p:grpSpPr>
          <p:pic>
            <p:nvPicPr>
              <p:cNvPr id="35852" name="Picture 13" descr="MCj0223368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2990"/>
                <a:ext cx="85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53" name="Rectangle 14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192.168.1.254</a:t>
                </a:r>
              </a:p>
            </p:txBody>
          </p:sp>
          <p:sp>
            <p:nvSpPr>
              <p:cNvPr id="35854" name="Rectangle 15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140.113.235.250</a:t>
                </a:r>
              </a:p>
            </p:txBody>
          </p:sp>
          <p:sp>
            <p:nvSpPr>
              <p:cNvPr id="35855" name="AutoShape 20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064" cy="672"/>
              </a:xfrm>
              <a:prstGeom prst="upArrowCallout">
                <a:avLst>
                  <a:gd name="adj1" fmla="val 0"/>
                  <a:gd name="adj2" fmla="val 5503"/>
                  <a:gd name="adj3" fmla="val 15329"/>
                  <a:gd name="adj4" fmla="val 6022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rIns="1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1400">
                    <a:latin typeface="Times" panose="02020603050405020304" pitchFamily="18" charset="0"/>
                  </a:rPr>
                  <a:t>NAT Mapping Table:</a:t>
                </a:r>
              </a:p>
              <a:p>
                <a:r>
                  <a:rPr lang="en-US" altLang="zh-TW" sz="1400">
                    <a:latin typeface="Times" panose="02020603050405020304" pitchFamily="18" charset="0"/>
                  </a:rPr>
                  <a:t>192.168.1.1:1234 </a:t>
                </a:r>
                <a:r>
                  <a:rPr lang="en-US" altLang="zh-TW" sz="1400">
                    <a:latin typeface="Times" panose="02020603050405020304" pitchFamily="18" charset="0"/>
                    <a:sym typeface="Wingdings" panose="05000000000000000000" pitchFamily="2" charset="2"/>
                  </a:rPr>
                  <a:t>– 140.113.235.250:10234</a:t>
                </a:r>
                <a:endParaRPr lang="en-US" altLang="zh-TW" sz="1400">
                  <a:latin typeface="Times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DNAT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419600"/>
          </a:xfrm>
        </p:spPr>
        <p:txBody>
          <a:bodyPr/>
          <a:lstStyle/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DNAT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Rewrite the destination IP and/or Port.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rewritten packet will be redirect to another IP address when it pass through NAT server.</a:t>
            </a: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Both SNAT and DNAT are usually used together in coordination for two-way communication.</a:t>
            </a:r>
          </a:p>
        </p:txBody>
      </p:sp>
      <p:grpSp>
        <p:nvGrpSpPr>
          <p:cNvPr id="36868" name="Group 19"/>
          <p:cNvGrpSpPr>
            <a:grpSpLocks/>
          </p:cNvGrpSpPr>
          <p:nvPr/>
        </p:nvGrpSpPr>
        <p:grpSpPr bwMode="auto">
          <a:xfrm>
            <a:off x="762000" y="2895600"/>
            <a:ext cx="8001000" cy="2057400"/>
            <a:chOff x="480" y="1824"/>
            <a:chExt cx="5040" cy="1296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1056" y="240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6870" name="Group 16"/>
            <p:cNvGrpSpPr>
              <a:grpSpLocks/>
            </p:cNvGrpSpPr>
            <p:nvPr/>
          </p:nvGrpSpPr>
          <p:grpSpPr bwMode="auto">
            <a:xfrm>
              <a:off x="480" y="1968"/>
              <a:ext cx="864" cy="864"/>
              <a:chOff x="480" y="1968"/>
              <a:chExt cx="864" cy="864"/>
            </a:xfrm>
          </p:grpSpPr>
          <p:pic>
            <p:nvPicPr>
              <p:cNvPr id="36882" name="Picture 6" descr="MCj02332120000[1]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" y="1968"/>
                <a:ext cx="346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3" name="Rectangle 7"/>
              <p:cNvSpPr>
                <a:spLocks noChangeArrowheads="1"/>
              </p:cNvSpPr>
              <p:nvPr/>
            </p:nvSpPr>
            <p:spPr bwMode="auto">
              <a:xfrm>
                <a:off x="480" y="2688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192.168.1.1</a:t>
                </a:r>
              </a:p>
            </p:txBody>
          </p:sp>
        </p:grpSp>
        <p:sp>
          <p:nvSpPr>
            <p:cNvPr id="36871" name="Line 11"/>
            <p:cNvSpPr>
              <a:spLocks noChangeShapeType="1"/>
            </p:cNvSpPr>
            <p:nvPr/>
          </p:nvSpPr>
          <p:spPr bwMode="auto">
            <a:xfrm>
              <a:off x="3312" y="24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872" name="AutoShape 12"/>
            <p:cNvSpPr>
              <a:spLocks noChangeArrowheads="1"/>
            </p:cNvSpPr>
            <p:nvPr/>
          </p:nvSpPr>
          <p:spPr bwMode="auto">
            <a:xfrm>
              <a:off x="1104" y="1824"/>
              <a:ext cx="1344" cy="336"/>
            </a:xfrm>
            <a:prstGeom prst="wedgeRectCallout">
              <a:avLst>
                <a:gd name="adj1" fmla="val -3421"/>
                <a:gd name="adj2" fmla="val 1145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600">
                  <a:latin typeface="Times" panose="02020603050405020304" pitchFamily="18" charset="0"/>
                </a:rPr>
                <a:t>S: 140.113.24.107:1357</a:t>
              </a:r>
            </a:p>
            <a:p>
              <a:r>
                <a:rPr lang="en-US" altLang="zh-TW" sz="1600">
                  <a:solidFill>
                    <a:srgbClr val="FF0000"/>
                  </a:solidFill>
                  <a:latin typeface="Times" panose="02020603050405020304" pitchFamily="18" charset="0"/>
                </a:rPr>
                <a:t>D: 192.168.1.1:80</a:t>
              </a:r>
            </a:p>
          </p:txBody>
        </p:sp>
        <p:sp>
          <p:nvSpPr>
            <p:cNvPr id="36873" name="AutoShape 13"/>
            <p:cNvSpPr>
              <a:spLocks noChangeArrowheads="1"/>
            </p:cNvSpPr>
            <p:nvPr/>
          </p:nvSpPr>
          <p:spPr bwMode="auto">
            <a:xfrm>
              <a:off x="3360" y="1824"/>
              <a:ext cx="1488" cy="336"/>
            </a:xfrm>
            <a:prstGeom prst="wedgeRectCallout">
              <a:avLst>
                <a:gd name="adj1" fmla="val -7931"/>
                <a:gd name="adj2" fmla="val 1145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en-US" altLang="zh-TW" sz="1600">
                  <a:latin typeface="Times" panose="02020603050405020304" pitchFamily="18" charset="0"/>
                </a:rPr>
                <a:t>S: 140.113.24.107:1357</a:t>
              </a:r>
            </a:p>
            <a:p>
              <a:r>
                <a:rPr lang="en-US" altLang="zh-TW" sz="1600">
                  <a:solidFill>
                    <a:schemeClr val="bg2"/>
                  </a:solidFill>
                  <a:latin typeface="Times" panose="02020603050405020304" pitchFamily="18" charset="0"/>
                </a:rPr>
                <a:t>D: 140.113.235.107:8080</a:t>
              </a:r>
              <a:endParaRPr lang="en-US" altLang="zh-TW" sz="2400">
                <a:solidFill>
                  <a:schemeClr val="bg2"/>
                </a:solidFill>
                <a:latin typeface="Times" panose="02020603050405020304" pitchFamily="18" charset="0"/>
              </a:endParaRPr>
            </a:p>
          </p:txBody>
        </p:sp>
        <p:grpSp>
          <p:nvGrpSpPr>
            <p:cNvPr id="36874" name="Group 17"/>
            <p:cNvGrpSpPr>
              <a:grpSpLocks/>
            </p:cNvGrpSpPr>
            <p:nvPr/>
          </p:nvGrpSpPr>
          <p:grpSpPr bwMode="auto">
            <a:xfrm>
              <a:off x="4656" y="2112"/>
              <a:ext cx="864" cy="720"/>
              <a:chOff x="4656" y="2112"/>
              <a:chExt cx="864" cy="720"/>
            </a:xfrm>
          </p:grpSpPr>
          <p:pic>
            <p:nvPicPr>
              <p:cNvPr id="36880" name="Picture 4" descr="MCj02303600000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8" y="2112"/>
                <a:ext cx="477" cy="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1" name="Rectangle 14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140.113.24.107</a:t>
                </a:r>
              </a:p>
            </p:txBody>
          </p:sp>
        </p:grpSp>
        <p:grpSp>
          <p:nvGrpSpPr>
            <p:cNvPr id="36875" name="Group 18"/>
            <p:cNvGrpSpPr>
              <a:grpSpLocks/>
            </p:cNvGrpSpPr>
            <p:nvPr/>
          </p:nvGrpSpPr>
          <p:grpSpPr bwMode="auto">
            <a:xfrm>
              <a:off x="1968" y="2270"/>
              <a:ext cx="1920" cy="850"/>
              <a:chOff x="1968" y="2270"/>
              <a:chExt cx="1920" cy="850"/>
            </a:xfrm>
          </p:grpSpPr>
          <p:pic>
            <p:nvPicPr>
              <p:cNvPr id="36876" name="Picture 8" descr="MCj0223368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8" y="2270"/>
                <a:ext cx="85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77" name="Rectangle 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192.168.1.254</a:t>
                </a:r>
              </a:p>
            </p:txBody>
          </p:sp>
          <p:sp>
            <p:nvSpPr>
              <p:cNvPr id="36878" name="Rectangle 10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86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lang="en-US" altLang="zh-TW" sz="1600">
                    <a:latin typeface="Times" panose="02020603050405020304" pitchFamily="18" charset="0"/>
                  </a:rPr>
                  <a:t>140.113.235.250</a:t>
                </a:r>
              </a:p>
            </p:txBody>
          </p:sp>
          <p:sp>
            <p:nvSpPr>
              <p:cNvPr id="36879" name="AutoShape 15"/>
              <p:cNvSpPr>
                <a:spLocks noChangeArrowheads="1"/>
              </p:cNvSpPr>
              <p:nvPr/>
            </p:nvSpPr>
            <p:spPr bwMode="auto">
              <a:xfrm>
                <a:off x="1968" y="2544"/>
                <a:ext cx="1920" cy="576"/>
              </a:xfrm>
              <a:prstGeom prst="upArrowCallout">
                <a:avLst>
                  <a:gd name="adj1" fmla="val 0"/>
                  <a:gd name="adj2" fmla="val 9552"/>
                  <a:gd name="adj3" fmla="val 15329"/>
                  <a:gd name="adj4" fmla="val 6022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8000" rIns="180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lang="en-US" altLang="zh-TW" sz="1400">
                    <a:latin typeface="Times" panose="02020603050405020304" pitchFamily="18" charset="0"/>
                  </a:rPr>
                  <a:t>NAT Mapping Table:</a:t>
                </a:r>
              </a:p>
              <a:p>
                <a:r>
                  <a:rPr lang="en-US" altLang="zh-TW" sz="1400">
                    <a:latin typeface="Times" panose="02020603050405020304" pitchFamily="18" charset="0"/>
                  </a:rPr>
                  <a:t>140.113.235.250:8080 </a:t>
                </a:r>
                <a:r>
                  <a:rPr lang="en-US" altLang="zh-TW" sz="1400">
                    <a:latin typeface="Times" panose="02020603050405020304" pitchFamily="18" charset="0"/>
                    <a:sym typeface="Wingdings" panose="05000000000000000000" pitchFamily="2" charset="2"/>
                  </a:rPr>
                  <a:t>– 192.168.1.1:80</a:t>
                </a:r>
                <a:endParaRPr lang="en-US" altLang="zh-TW" sz="1400">
                  <a:latin typeface="Times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 descr="N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371600"/>
            <a:ext cx="6096000" cy="523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NAT on FreeBSD (1)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Setup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Network topology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configuration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Advanced redirection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configuration</a:t>
            </a: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1295400" y="4343400"/>
            <a:ext cx="114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imes" panose="02020603050405020304" pitchFamily="18" charset="0"/>
              </a:rPr>
              <a:t>192.168.1.1</a:t>
            </a:r>
          </a:p>
          <a:p>
            <a:r>
              <a:rPr lang="en-US" altLang="zh-TW" sz="1600">
                <a:latin typeface="Times" panose="02020603050405020304" pitchFamily="18" charset="0"/>
              </a:rPr>
              <a:t>Web server</a:t>
            </a:r>
          </a:p>
        </p:txBody>
      </p:sp>
      <p:sp>
        <p:nvSpPr>
          <p:cNvPr id="37894" name="Text Box 9"/>
          <p:cNvSpPr txBox="1">
            <a:spLocks noChangeArrowheads="1"/>
          </p:cNvSpPr>
          <p:nvPr/>
        </p:nvSpPr>
        <p:spPr bwMode="auto">
          <a:xfrm>
            <a:off x="1295400" y="5029200"/>
            <a:ext cx="1149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imes" panose="02020603050405020304" pitchFamily="18" charset="0"/>
              </a:rPr>
              <a:t>192.168.1.2</a:t>
            </a:r>
          </a:p>
          <a:p>
            <a:r>
              <a:rPr lang="en-US" altLang="zh-TW" sz="1600">
                <a:latin typeface="Times" panose="02020603050405020304" pitchFamily="18" charset="0"/>
              </a:rPr>
              <a:t>Ftp Server</a:t>
            </a: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1314450" y="5791200"/>
            <a:ext cx="1352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Times" panose="02020603050405020304" pitchFamily="18" charset="0"/>
              </a:rPr>
              <a:t>192.168.1.101</a:t>
            </a:r>
          </a:p>
          <a:p>
            <a:r>
              <a:rPr lang="en-US" altLang="zh-TW" sz="1600">
                <a:latin typeface="Times" panose="02020603050405020304" pitchFamily="18" charset="0"/>
              </a:rPr>
              <a:t>PC1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NAT on FreeBSD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38862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IP configuration (in /etc/rc.conf)</a:t>
            </a:r>
          </a:p>
          <a:p>
            <a:pPr lvl="1" eaLnBrk="1" hangingPunct="1"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ifconfig_fxp0="inet 140.113.235.4  netmask 255.255.255.0 media autoselect"</a:t>
            </a:r>
          </a:p>
          <a:p>
            <a:pPr lvl="1" eaLnBrk="1" hangingPunct="1"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ifconfig_fxp1="inet 192.168.1.254  netmask 255.255.255.0 media autoselect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defaultrouter="140.113.235.254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Enable NAT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Here we use Packet Filter (PF) as our NAT server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Configuration file: /etc/pf.conf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nat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rdr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binat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81400" y="3962400"/>
            <a:ext cx="4876800" cy="2667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sz="1400">
                <a:latin typeface="Times" panose="02020603050405020304" pitchFamily="18" charset="0"/>
              </a:rPr>
              <a:t># macro definitions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extdev='fxp0‘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intranet='192.168.1.0/24‘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webserver=‘192.168.1.1’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ftpserver=‘192.168.1.2’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pc1=‘192.168.1.101’</a:t>
            </a:r>
          </a:p>
          <a:p>
            <a:endParaRPr kumimoji="1" lang="en-US" altLang="zh-TW" sz="1400">
              <a:latin typeface="Times" panose="02020603050405020304" pitchFamily="18" charset="0"/>
            </a:endParaRPr>
          </a:p>
          <a:p>
            <a:r>
              <a:rPr kumimoji="1" lang="en-US" altLang="zh-TW" sz="1400">
                <a:latin typeface="Times" panose="02020603050405020304" pitchFamily="18" charset="0"/>
              </a:rPr>
              <a:t># nat rules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nat on $extdev inet from $intranet to any -&gt; $extdev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rdr on $extdev inet proto tcp to port 80 -&gt; $webserver port 80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rdr on $extdev inet proto tcp to port 443 -&gt; $webserver port 443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rdr on $extdev inet proto tcp to port 21 -&gt; $ftpserver port 21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NAT on FreeBSD 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362200" y="2133600"/>
            <a:ext cx="4876800" cy="2438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sz="1400">
                <a:latin typeface="Times" panose="02020603050405020304" pitchFamily="18" charset="0"/>
              </a:rPr>
              <a:t># macro definitions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extdev='fxp0‘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intranet='192.168.219.0/24‘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winxp=‘192.168.219.1’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server_int=‘192.168.219.2’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server_ext=‘140.113.214.13’</a:t>
            </a:r>
          </a:p>
          <a:p>
            <a:endParaRPr kumimoji="1" lang="en-US" altLang="zh-TW" sz="1400">
              <a:latin typeface="Times" panose="02020603050405020304" pitchFamily="18" charset="0"/>
            </a:endParaRPr>
          </a:p>
          <a:p>
            <a:r>
              <a:rPr kumimoji="1" lang="en-US" altLang="zh-TW" sz="1400">
                <a:latin typeface="Times" panose="02020603050405020304" pitchFamily="18" charset="0"/>
              </a:rPr>
              <a:t># nat rules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nat on $extdev inet from $intranet to any -&gt; $extdev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rdr on $extdev inet proto tcp to port 3389 -&gt; $winxp port 3389</a:t>
            </a:r>
          </a:p>
          <a:p>
            <a:r>
              <a:rPr kumimoji="1" lang="en-US" altLang="zh-TW" sz="1400">
                <a:latin typeface="Times" panose="02020603050405020304" pitchFamily="18" charset="0"/>
              </a:rPr>
              <a:t>binat on $extdev inet from $server_int to any -&gt; $server_ext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DHCP 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Dynamic address assignment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 pool of IP address is used to dynamically allocate addresses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Still support static mapping of addresses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Enable a DHCP client to “lease” a variety of network parameters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IP, </a:t>
            </a:r>
            <a:r>
              <a:rPr lang="en-US" altLang="zh-TW" dirty="0" err="1">
                <a:ea typeface="新細明體" pitchFamily="18" charset="-120"/>
              </a:rPr>
              <a:t>netmask</a:t>
            </a:r>
            <a:endParaRPr lang="en-US" altLang="zh-TW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Default router, DNS servers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 system can connect to a network and obtain the necessary information dynamically 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Client-Server architecture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 client broadcasts request for configuration info.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UDP port 68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DHCP server reply on UDP port 67, including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IP, </a:t>
            </a:r>
            <a:r>
              <a:rPr lang="en-US" altLang="zh-TW" dirty="0" err="1">
                <a:ea typeface="新細明體" pitchFamily="18" charset="-120"/>
              </a:rPr>
              <a:t>netmask</a:t>
            </a:r>
            <a:r>
              <a:rPr lang="en-US" altLang="zh-TW" dirty="0">
                <a:ea typeface="新細明體" pitchFamily="18" charset="-120"/>
              </a:rPr>
              <a:t>, DNS, router, IP lease time, etc.</a:t>
            </a:r>
          </a:p>
          <a:p>
            <a:pPr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RFC</a:t>
            </a:r>
          </a:p>
          <a:p>
            <a:pPr lvl="1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RFC 2131 </a:t>
            </a:r>
            <a:r>
              <a:rPr lang="en-US" altLang="zh-TW" sz="1400" dirty="0">
                <a:latin typeface="Verdana" pitchFamily="34" charset="0"/>
                <a:ea typeface="新細明體" pitchFamily="18" charset="-120"/>
              </a:rPr>
              <a:t>–</a:t>
            </a:r>
            <a:r>
              <a:rPr lang="en-US" altLang="zh-TW" sz="1400" dirty="0">
                <a:ea typeface="新細明體" pitchFamily="18" charset="-120"/>
              </a:rPr>
              <a:t> Dynamic Host Configuration Protocol</a:t>
            </a:r>
          </a:p>
          <a:p>
            <a:pPr lvl="1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RFC 2132 </a:t>
            </a:r>
            <a:r>
              <a:rPr lang="en-US" altLang="zh-TW" sz="1400" dirty="0">
                <a:latin typeface="Verdana" pitchFamily="34" charset="0"/>
                <a:ea typeface="新細明體" pitchFamily="18" charset="-120"/>
              </a:rPr>
              <a:t>–</a:t>
            </a:r>
            <a:r>
              <a:rPr lang="en-US" altLang="zh-TW" sz="1400" dirty="0">
                <a:ea typeface="新細明體" pitchFamily="18" charset="-120"/>
              </a:rPr>
              <a:t> DHCP Options</a:t>
            </a:r>
          </a:p>
          <a:p>
            <a:pPr>
              <a:defRPr/>
            </a:pPr>
            <a:r>
              <a:rPr lang="en-US" altLang="zh-TW" dirty="0"/>
              <a:t>Two main function of DHCP</a:t>
            </a:r>
          </a:p>
          <a:p>
            <a:pPr lvl="1">
              <a:defRPr/>
            </a:pPr>
            <a:r>
              <a:rPr lang="en-US" altLang="zh-TW" dirty="0"/>
              <a:t>Provide a mechanism for assigning addresses</a:t>
            </a:r>
          </a:p>
          <a:p>
            <a:pPr lvl="1">
              <a:defRPr/>
            </a:pPr>
            <a:r>
              <a:rPr lang="en-US" altLang="zh-TW" dirty="0"/>
              <a:t>A method by which clients can request addresses and other configurations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DHCP Address Assignment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Address allocation mechanisms</a:t>
            </a:r>
          </a:p>
          <a:p>
            <a:pPr lvl="1">
              <a:defRPr/>
            </a:pPr>
            <a:r>
              <a:rPr lang="en-US" altLang="zh-TW" dirty="0"/>
              <a:t>Provide flexibility for configuring addresses on different types of clients</a:t>
            </a:r>
          </a:p>
          <a:p>
            <a:pPr lvl="1">
              <a:defRPr/>
            </a:pPr>
            <a:r>
              <a:rPr lang="en-US" altLang="zh-TW" dirty="0"/>
              <a:t>Three different address allocation mechanisms </a:t>
            </a:r>
          </a:p>
          <a:p>
            <a:pPr lvl="2">
              <a:defRPr/>
            </a:pPr>
            <a:r>
              <a:rPr lang="en-US" altLang="zh-TW" dirty="0"/>
              <a:t>Manual allocation</a:t>
            </a:r>
          </a:p>
          <a:p>
            <a:pPr lvl="3">
              <a:defRPr/>
            </a:pPr>
            <a:r>
              <a:rPr lang="en-US" altLang="zh-TW" dirty="0"/>
              <a:t>IP address is pre-allocated to a single device</a:t>
            </a:r>
          </a:p>
          <a:p>
            <a:pPr lvl="2">
              <a:defRPr/>
            </a:pPr>
            <a:r>
              <a:rPr lang="en-US" altLang="zh-TW" dirty="0"/>
              <a:t>Automatic allocation</a:t>
            </a:r>
          </a:p>
          <a:p>
            <a:pPr lvl="3">
              <a:defRPr/>
            </a:pPr>
            <a:r>
              <a:rPr lang="en-US" altLang="zh-TW" dirty="0"/>
              <a:t>Assign an IP address permanently to a device</a:t>
            </a:r>
          </a:p>
          <a:p>
            <a:pPr lvl="2">
              <a:defRPr/>
            </a:pPr>
            <a:r>
              <a:rPr lang="en-US" altLang="zh-TW" dirty="0"/>
              <a:t>Dynamic allocation</a:t>
            </a:r>
          </a:p>
          <a:p>
            <a:pPr lvl="3">
              <a:defRPr/>
            </a:pPr>
            <a:r>
              <a:rPr lang="en-US" altLang="zh-TW" dirty="0"/>
              <a:t>Assign an IP address from a pool for a limited period of time </a:t>
            </a:r>
          </a:p>
          <a:p>
            <a:pPr>
              <a:defRPr/>
            </a:pPr>
            <a:r>
              <a:rPr lang="en-US" altLang="zh-TW" dirty="0"/>
              <a:t>Manual allocation </a:t>
            </a:r>
          </a:p>
          <a:p>
            <a:pPr lvl="1">
              <a:defRPr/>
            </a:pPr>
            <a:r>
              <a:rPr lang="en-US" altLang="zh-TW" dirty="0"/>
              <a:t>Equivalent to the method BOOTP used</a:t>
            </a:r>
          </a:p>
          <a:p>
            <a:pPr lvl="1">
              <a:defRPr/>
            </a:pPr>
            <a:r>
              <a:rPr lang="en-US" altLang="zh-TW" dirty="0"/>
              <a:t>For servers and routers</a:t>
            </a:r>
          </a:p>
          <a:p>
            <a:pPr lvl="1">
              <a:defRPr/>
            </a:pPr>
            <a:r>
              <a:rPr lang="en-US" altLang="zh-TW" dirty="0"/>
              <a:t>Administrative benefit 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Dynamic allocation 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Benefits for dynamic allocation</a:t>
            </a:r>
          </a:p>
          <a:p>
            <a:pPr lvl="1"/>
            <a:r>
              <a:rPr lang="en-US" altLang="zh-TW"/>
              <a:t>Automation </a:t>
            </a:r>
          </a:p>
          <a:p>
            <a:pPr lvl="2"/>
            <a:r>
              <a:rPr lang="en-US" altLang="zh-TW"/>
              <a:t>No intervention for an administrator </a:t>
            </a:r>
          </a:p>
          <a:p>
            <a:pPr lvl="1"/>
            <a:r>
              <a:rPr lang="en-US" altLang="zh-TW"/>
              <a:t>Centralized management </a:t>
            </a:r>
          </a:p>
          <a:p>
            <a:pPr lvl="2"/>
            <a:r>
              <a:rPr lang="en-US" altLang="zh-TW"/>
              <a:t>An administrator can easily look to see which devices are using which addresses </a:t>
            </a:r>
          </a:p>
          <a:p>
            <a:pPr lvl="1"/>
            <a:r>
              <a:rPr lang="en-US" altLang="zh-TW"/>
              <a:t>Address reuse and sharing </a:t>
            </a:r>
          </a:p>
          <a:p>
            <a:pPr lvl="1"/>
            <a:r>
              <a:rPr lang="en-US" altLang="zh-TW"/>
              <a:t>Portability and universality </a:t>
            </a:r>
          </a:p>
          <a:p>
            <a:pPr lvl="2"/>
            <a:r>
              <a:rPr lang="en-US" altLang="zh-TW"/>
              <a:t>Do NOT require DHCP server know the identify of each client</a:t>
            </a:r>
          </a:p>
          <a:p>
            <a:pPr lvl="2"/>
            <a:r>
              <a:rPr lang="en-US" altLang="zh-TW"/>
              <a:t>Support mobile devices </a:t>
            </a:r>
          </a:p>
          <a:p>
            <a:pPr lvl="1"/>
            <a:r>
              <a:rPr lang="en-US" altLang="zh-TW"/>
              <a:t>Conflict avoidance 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DHCP Leases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Dynamic address allocation is by far the most popular </a:t>
            </a:r>
          </a:p>
          <a:p>
            <a:pPr lvl="1">
              <a:defRPr/>
            </a:pPr>
            <a:r>
              <a:rPr lang="en-US" altLang="zh-TW" dirty="0"/>
              <a:t>Hosts are said to “</a:t>
            </a:r>
            <a:r>
              <a:rPr lang="en-US" altLang="zh-TW" dirty="0">
                <a:solidFill>
                  <a:srgbClr val="FF0000"/>
                </a:solidFill>
              </a:rPr>
              <a:t>lease</a:t>
            </a:r>
            <a:r>
              <a:rPr lang="en-US" altLang="zh-TW" dirty="0"/>
              <a:t>” an address instead of “own” one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DHCP lease length policy </a:t>
            </a:r>
          </a:p>
          <a:p>
            <a:pPr lvl="1">
              <a:defRPr/>
            </a:pPr>
            <a:r>
              <a:rPr lang="en-US" altLang="zh-TW" dirty="0"/>
              <a:t>A trade-off between stability and allocation efficiency </a:t>
            </a:r>
          </a:p>
          <a:p>
            <a:pPr lvl="1">
              <a:defRPr/>
            </a:pPr>
            <a:r>
              <a:rPr lang="en-US" altLang="zh-TW" dirty="0"/>
              <a:t>The primary benefit of using long lease is that the addresses of hosts are relatively stable </a:t>
            </a:r>
          </a:p>
          <a:p>
            <a:pPr lvl="2">
              <a:defRPr/>
            </a:pPr>
            <a:r>
              <a:rPr lang="en-US" altLang="zh-TW" dirty="0"/>
              <a:t>Servers </a:t>
            </a:r>
          </a:p>
          <a:p>
            <a:pPr lvl="1">
              <a:defRPr/>
            </a:pPr>
            <a:r>
              <a:rPr lang="en-US" altLang="zh-TW" dirty="0"/>
              <a:t>The main drawback of using long leases is to increase the amount of time that an IP can be reused</a:t>
            </a:r>
          </a:p>
          <a:p>
            <a:pPr>
              <a:defRPr/>
            </a:pPr>
            <a:r>
              <a:rPr lang="en-US" altLang="zh-TW" dirty="0"/>
              <a:t>Assigning lease length by client type</a:t>
            </a:r>
          </a:p>
          <a:p>
            <a:pPr lvl="1">
              <a:defRPr/>
            </a:pPr>
            <a:r>
              <a:rPr lang="en-US" altLang="zh-TW" dirty="0"/>
              <a:t>Use long lease for desktop computers</a:t>
            </a:r>
          </a:p>
          <a:p>
            <a:pPr lvl="1">
              <a:defRPr/>
            </a:pPr>
            <a:r>
              <a:rPr lang="en-US" altLang="zh-TW" dirty="0"/>
              <a:t>Use short lease for mobile devices</a:t>
            </a:r>
          </a:p>
          <a:p>
            <a:pPr>
              <a:defRPr/>
            </a:pPr>
            <a:r>
              <a:rPr lang="en-US" altLang="zh-TW" dirty="0"/>
              <a:t>Factoring lease renewal into lease length selection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DHCP Lease “Life Cycle”</a:t>
            </a:r>
            <a:endParaRPr lang="zh-TW" altLang="en-US" dirty="0"/>
          </a:p>
        </p:txBody>
      </p:sp>
      <p:pic>
        <p:nvPicPr>
          <p:cNvPr id="1024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914400"/>
            <a:ext cx="5676900" cy="5676900"/>
          </a:xfrm>
        </p:spPr>
      </p:pic>
      <p:sp>
        <p:nvSpPr>
          <p:cNvPr id="10244" name="內容版面配置區 2"/>
          <p:cNvSpPr txBox="1">
            <a:spLocks/>
          </p:cNvSpPr>
          <p:nvPr/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25000"/>
              </a:spcBef>
              <a:buFont typeface="Wingdings" panose="05000000000000000000" pitchFamily="2" charset="2"/>
              <a:buChar char="q"/>
            </a:pPr>
            <a:r>
              <a:rPr kumimoji="1" lang="en-US" altLang="zh-TW" sz="2400">
                <a:latin typeface="Times New Roman" panose="02020603050405020304" pitchFamily="18" charset="0"/>
                <a:ea typeface="華康儷中黑(P)" pitchFamily="34" charset="-120"/>
              </a:rPr>
              <a:t>Life cycle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Allocation 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Reallocation 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Normal operation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Renewal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Rebinding 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kumimoji="1" lang="en-US" altLang="zh-TW" sz="2000">
                <a:latin typeface="Times New Roman" panose="02020603050405020304" pitchFamily="18" charset="0"/>
                <a:ea typeface="華康標楷體(P)" pitchFamily="66" charset="-120"/>
              </a:rPr>
              <a:t>Release </a:t>
            </a:r>
            <a:endParaRPr kumimoji="1" lang="zh-TW" altLang="en-US" sz="2000">
              <a:latin typeface="Times New Roman" panose="02020603050405020304" pitchFamily="18" charset="0"/>
              <a:ea typeface="華康標楷體(P)" pitchFamily="66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DHCP Lease Address Pools</a:t>
            </a:r>
            <a:endParaRPr lang="zh-TW" altLang="en-US" dirty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Each DHCP server maintains a set of IP addresses </a:t>
            </a:r>
          </a:p>
          <a:p>
            <a:pPr lvl="1"/>
            <a:r>
              <a:rPr lang="en-US" altLang="zh-TW"/>
              <a:t>Use to allocate leases to clients </a:t>
            </a:r>
          </a:p>
          <a:p>
            <a:pPr lvl="2"/>
            <a:r>
              <a:rPr lang="en-US" altLang="zh-TW"/>
              <a:t>Most of clients are equals </a:t>
            </a:r>
          </a:p>
          <a:p>
            <a:pPr lvl="3"/>
            <a:r>
              <a:rPr lang="en-US" altLang="zh-TW"/>
              <a:t>A range of addresses is normally handled as a single group defined for a particular network </a:t>
            </a:r>
            <a:endParaRPr lang="zh-TW" altLang="en-US"/>
          </a:p>
        </p:txBody>
      </p:sp>
      <p:pic>
        <p:nvPicPr>
          <p:cNvPr id="11268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5880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4660</TotalTime>
  <Words>2308</Words>
  <Application>Microsoft Macintosh PowerPoint</Application>
  <PresentationFormat>如螢幕大小 (4:3)</PresentationFormat>
  <Paragraphs>409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9" baseType="lpstr">
      <vt:lpstr>華康標楷體(P)</vt:lpstr>
      <vt:lpstr>華康儷中黑(P)</vt:lpstr>
      <vt:lpstr>華康儷粗黑(P)</vt:lpstr>
      <vt:lpstr>新細明體</vt:lpstr>
      <vt:lpstr>Arial</vt:lpstr>
      <vt:lpstr>Calibri</vt:lpstr>
      <vt:lpstr>Futura Md BT</vt:lpstr>
      <vt:lpstr>Times</vt:lpstr>
      <vt:lpstr>Times New Roman</vt:lpstr>
      <vt:lpstr>Verdana</vt:lpstr>
      <vt:lpstr>Wingdings</vt:lpstr>
      <vt:lpstr>Computer Center</vt:lpstr>
      <vt:lpstr>DHCP &amp; NAT</vt:lpstr>
      <vt:lpstr>DHCP – Dynamic Host Configuration Protocol</vt:lpstr>
      <vt:lpstr> DHCP Motivation</vt:lpstr>
      <vt:lpstr>DHCP introduction</vt:lpstr>
      <vt:lpstr>DHCP Address Assignment</vt:lpstr>
      <vt:lpstr>Dynamic allocation </vt:lpstr>
      <vt:lpstr>DHCP Leases</vt:lpstr>
      <vt:lpstr>DHCP Lease “Life Cycle”</vt:lpstr>
      <vt:lpstr>DHCP Lease Address Pools</vt:lpstr>
      <vt:lpstr>DHCP Protocol (1)</vt:lpstr>
      <vt:lpstr>DHCP Protocol (2)</vt:lpstr>
      <vt:lpstr>DHCP server on FreeBSD (1)</vt:lpstr>
      <vt:lpstr>DHCP server on FreeBSD (2)</vt:lpstr>
      <vt:lpstr>DHCP server on FreeBSD (3)</vt:lpstr>
      <vt:lpstr>DHCP server on FreeBSD (4)</vt:lpstr>
      <vt:lpstr>NAT – Network Address Translation</vt:lpstr>
      <vt:lpstr>IP address crisis </vt:lpstr>
      <vt:lpstr>Network Address Translation (NAT)</vt:lpstr>
      <vt:lpstr>Private Address Space</vt:lpstr>
      <vt:lpstr>Network Address Translation (NAT)</vt:lpstr>
      <vt:lpstr>NAT Terminology </vt:lpstr>
      <vt:lpstr>NAT Address Mappings</vt:lpstr>
      <vt:lpstr>NAT Unidirectional Operation</vt:lpstr>
      <vt:lpstr>NAT Bidirectional Operation</vt:lpstr>
      <vt:lpstr>NAT Bidirectional Operation</vt:lpstr>
      <vt:lpstr>NAT Bidirectional Operation</vt:lpstr>
      <vt:lpstr>NAT Port-Based Operation</vt:lpstr>
      <vt:lpstr>NAT Port-Based Operation</vt:lpstr>
      <vt:lpstr>NAT Port-Based Operation</vt:lpstr>
      <vt:lpstr>NAT Overlapping Operation</vt:lpstr>
      <vt:lpstr>NAT Overlapping Operation</vt:lpstr>
      <vt:lpstr>NAT Compatibility Issues</vt:lpstr>
      <vt:lpstr>SNAT</vt:lpstr>
      <vt:lpstr>DNAT</vt:lpstr>
      <vt:lpstr>NAT on FreeBSD (1)</vt:lpstr>
      <vt:lpstr>NAT on FreeBSD (2)</vt:lpstr>
      <vt:lpstr>NAT on FreeBSD (3)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&amp; NAT</dc:title>
  <dc:creator>Tse-Han Wang</dc:creator>
  <cp:lastModifiedBy>Liang-Chi Tseng</cp:lastModifiedBy>
  <cp:revision>579</cp:revision>
  <cp:lastPrinted>2018-04-02T07:08:54Z</cp:lastPrinted>
  <dcterms:created xsi:type="dcterms:W3CDTF">1601-01-01T00:00:00Z</dcterms:created>
  <dcterms:modified xsi:type="dcterms:W3CDTF">2020-03-11T11:19:41Z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