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  <p:sldMasterId id="214748366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400800" cy="8686800"/>
  <p:embeddedFontLst>
    <p:embeddedFont>
      <p:font typeface="Carme" panose="02000000000000000000" pitchFamily="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31"/>
  </p:normalViewPr>
  <p:slideViewPr>
    <p:cSldViewPr snapToGrid="0">
      <p:cViewPr varScale="1">
        <p:scale>
          <a:sx n="97" d="100"/>
          <a:sy n="97" d="100"/>
        </p:scale>
        <p:origin x="5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067000" y="651500"/>
            <a:ext cx="4267400" cy="3257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40075" y="4126225"/>
            <a:ext cx="5120625" cy="39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61794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40075" y="4126225"/>
            <a:ext cx="5120625" cy="3909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2774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40075" y="4126225"/>
            <a:ext cx="5120700" cy="3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115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40075" y="4126225"/>
            <a:ext cx="5120700" cy="3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262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40075" y="4126225"/>
            <a:ext cx="5120700" cy="3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173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40075" y="4126225"/>
            <a:ext cx="5120700" cy="3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945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40075" y="4126225"/>
            <a:ext cx="5120700" cy="3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854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40075" y="4126225"/>
            <a:ext cx="5120700" cy="3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128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40075" y="4126225"/>
            <a:ext cx="5120700" cy="3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83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40075" y="4126225"/>
            <a:ext cx="5120700" cy="3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794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40075" y="4126225"/>
            <a:ext cx="5120700" cy="3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040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40075" y="4126225"/>
            <a:ext cx="5120700" cy="3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21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40075" y="4126225"/>
            <a:ext cx="5120700" cy="3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163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40075" y="4126225"/>
            <a:ext cx="5120700" cy="3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280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40075" y="4126225"/>
            <a:ext cx="5120700" cy="3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246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40075" y="4126225"/>
            <a:ext cx="5120700" cy="3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929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40075" y="4126225"/>
            <a:ext cx="5120700" cy="3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33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40075" y="4126225"/>
            <a:ext cx="5120700" cy="3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122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40075" y="4126225"/>
            <a:ext cx="5120700" cy="3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940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40075" y="4126225"/>
            <a:ext cx="5120700" cy="3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04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40075" y="4126225"/>
            <a:ext cx="5120700" cy="3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525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40075" y="4126225"/>
            <a:ext cx="5120700" cy="3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332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40075" y="4126225"/>
            <a:ext cx="5120700" cy="3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657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40075" y="4126225"/>
            <a:ext cx="5120700" cy="3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46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124075" y="2205038"/>
            <a:ext cx="6553200" cy="9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128838" y="3400425"/>
            <a:ext cx="64008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>
  <p:cSld name="TEXT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 rot="5400000">
            <a:off x="4873625" y="2206625"/>
            <a:ext cx="583565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 rot="5400000">
            <a:off x="911225" y="339725"/>
            <a:ext cx="583565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 rot="5400000">
            <a:off x="25527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25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25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/>
        </p:nvSpPr>
        <p:spPr>
          <a:xfrm>
            <a:off x="0" y="0"/>
            <a:ext cx="1219200" cy="6858000"/>
          </a:xfrm>
          <a:prstGeom prst="rect">
            <a:avLst/>
          </a:prstGeom>
          <a:gradFill>
            <a:gsLst>
              <a:gs pos="0">
                <a:srgbClr val="0282E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Shape 7"/>
          <p:cNvCxnSpPr/>
          <p:nvPr/>
        </p:nvCxnSpPr>
        <p:spPr>
          <a:xfrm>
            <a:off x="914400" y="3276600"/>
            <a:ext cx="7543800" cy="0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" name="Shape 8"/>
          <p:cNvSpPr txBox="1"/>
          <p:nvPr/>
        </p:nvSpPr>
        <p:spPr>
          <a:xfrm>
            <a:off x="914400" y="609600"/>
            <a:ext cx="1219200" cy="4343400"/>
          </a:xfrm>
          <a:prstGeom prst="rect">
            <a:avLst/>
          </a:prstGeom>
          <a:gradFill>
            <a:gsLst>
              <a:gs pos="0">
                <a:srgbClr val="0282E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609600" y="2514600"/>
            <a:ext cx="1219200" cy="4343400"/>
          </a:xfrm>
          <a:prstGeom prst="rect">
            <a:avLst/>
          </a:prstGeom>
          <a:gradFill>
            <a:gsLst>
              <a:gs pos="0">
                <a:srgbClr val="0282E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/>
          <p:nvPr/>
        </p:nvSpPr>
        <p:spPr>
          <a:xfrm>
            <a:off x="0" y="0"/>
            <a:ext cx="609600" cy="6858000"/>
          </a:xfrm>
          <a:prstGeom prst="rect">
            <a:avLst/>
          </a:prstGeom>
          <a:gradFill>
            <a:gsLst>
              <a:gs pos="0">
                <a:srgbClr val="0282E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/>
          <p:nvPr/>
        </p:nvSpPr>
        <p:spPr>
          <a:xfrm rot="5400000">
            <a:off x="-2016919" y="2242343"/>
            <a:ext cx="4668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rme"/>
              <a:buNone/>
            </a:pPr>
            <a:r>
              <a:rPr lang="en-US" sz="2400" b="0" i="1" u="non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Computer Center, CS, NCTU</a:t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25412" y="6400800"/>
            <a:ext cx="304800" cy="3048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/>
        </p:nvSpPr>
        <p:spPr>
          <a:xfrm>
            <a:off x="0" y="6248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" tIns="0" rIns="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rme"/>
              <a:buNone/>
            </a:pPr>
            <a:fld id="{00000000-1234-1234-1234-123412341234}" type="slidenum">
              <a:rPr lang="en-US" sz="1400" b="0" i="0" u="non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‹#›</a:t>
            </a:fld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990600" y="1182687"/>
            <a:ext cx="7772400" cy="36512"/>
          </a:xfrm>
          <a:prstGeom prst="rect">
            <a:avLst/>
          </a:prstGeom>
          <a:gradFill>
            <a:gsLst>
              <a:gs pos="0">
                <a:srgbClr val="C0C0C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528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430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cc247338.aspx" TargetMode="External"/><Relationship Id="rId4" Type="http://schemas.openxmlformats.org/officeDocument/2006/relationships/hyperlink" Target="https://tools.ietf.org/html/rfc4364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net.microsoft.com/en-us/library/cc787927.aspx" TargetMode="External"/><Relationship Id="rId3" Type="http://schemas.openxmlformats.org/officeDocument/2006/relationships/hyperlink" Target="https://tools.ietf.org/html/rfc1661" TargetMode="External"/><Relationship Id="rId7" Type="http://schemas.openxmlformats.org/officeDocument/2006/relationships/hyperlink" Target="https://technet.microsoft.com/en-us/library/cc785956.asp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rfc5247" TargetMode="External"/><Relationship Id="rId11" Type="http://schemas.openxmlformats.org/officeDocument/2006/relationships/hyperlink" Target="https://tools.ietf.org/html/rfc1990" TargetMode="External"/><Relationship Id="rId5" Type="http://schemas.openxmlformats.org/officeDocument/2006/relationships/hyperlink" Target="https://tools.ietf.org/html/rfc1994" TargetMode="External"/><Relationship Id="rId10" Type="http://schemas.openxmlformats.org/officeDocument/2006/relationships/hyperlink" Target="https://tools.ietf.org/html/rfc3078" TargetMode="External"/><Relationship Id="rId4" Type="http://schemas.openxmlformats.org/officeDocument/2006/relationships/hyperlink" Target="https://tools.ietf.org/html/rfc1334" TargetMode="External"/><Relationship Id="rId9" Type="http://schemas.openxmlformats.org/officeDocument/2006/relationships/hyperlink" Target="https://tools.ietf.org/html/rfc211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unneling_protoco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ols.ietf.org/html/rfc278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263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net.microsoft.com/zh-tw/library/bb742566.aspx" TargetMode="Externa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521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ols.ietf.org/html/rfc3748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net.microsoft.com/zh-tw/library/bb742566.aspx" TargetMode="External"/><Relationship Id="rId3" Type="http://schemas.openxmlformats.org/officeDocument/2006/relationships/hyperlink" Target="https://tools.ietf.org/html/rfc2661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ayer_2_Tunneling_Protocol#History" TargetMode="External"/><Relationship Id="rId5" Type="http://schemas.openxmlformats.org/officeDocument/2006/relationships/hyperlink" Target="https://tools.ietf.org/html/rfc3931" TargetMode="External"/><Relationship Id="rId4" Type="http://schemas.openxmlformats.org/officeDocument/2006/relationships/hyperlink" Target="https://tools.ietf.org/html/rfc234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net.microsoft.com/zh-tw/library/bb742566.aspx" TargetMode="External"/><Relationship Id="rId5" Type="http://schemas.openxmlformats.org/officeDocument/2006/relationships/hyperlink" Target="https://tools.ietf.org/html/rfc4303" TargetMode="External"/><Relationship Id="rId4" Type="http://schemas.openxmlformats.org/officeDocument/2006/relationships/hyperlink" Target="https://tools.ietf.org/html/rfc430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430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ols.ietf.org/html/rfc5996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jazier.blogspot.com/2015/08/ipsec-vpn-theory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oint-to-Point_Protocol" TargetMode="External"/><Relationship Id="rId13" Type="http://schemas.openxmlformats.org/officeDocument/2006/relationships/hyperlink" Target="https://en.wikipedia.org/wiki/Internet_Key_Exchange" TargetMode="External"/><Relationship Id="rId3" Type="http://schemas.openxmlformats.org/officeDocument/2006/relationships/hyperlink" Target="https://www.goldenfrog.com/blog/myths-about-vpn-logging-and-anonymity" TargetMode="External"/><Relationship Id="rId7" Type="http://schemas.openxmlformats.org/officeDocument/2006/relationships/hyperlink" Target="https://en.wikipedia.org/wiki/Virtual_private_network" TargetMode="External"/><Relationship Id="rId12" Type="http://schemas.openxmlformats.org/officeDocument/2006/relationships/hyperlink" Target="https://en.wikipedia.org/wiki/IPsec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ole-based_access_control" TargetMode="External"/><Relationship Id="rId11" Type="http://schemas.openxmlformats.org/officeDocument/2006/relationships/hyperlink" Target="https://en.wikipedia.org/wiki/Layer_2_Tunneling_Protocol" TargetMode="External"/><Relationship Id="rId5" Type="http://schemas.openxmlformats.org/officeDocument/2006/relationships/hyperlink" Target="https://cloud.google.com/beyondcorp/" TargetMode="External"/><Relationship Id="rId10" Type="http://schemas.openxmlformats.org/officeDocument/2006/relationships/hyperlink" Target="https://en.wikipedia.org/wiki/Point-to-Point_Tunneling_Protocol" TargetMode="External"/><Relationship Id="rId4" Type="http://schemas.openxmlformats.org/officeDocument/2006/relationships/hyperlink" Target="https://technet.microsoft.com/zh-tw/library/bb742566.aspx" TargetMode="External"/><Relationship Id="rId9" Type="http://schemas.openxmlformats.org/officeDocument/2006/relationships/hyperlink" Target="https://en.wikipedia.org/wiki/Generic_Routing_Encapsulation" TargetMode="External"/><Relationship Id="rId14" Type="http://schemas.openxmlformats.org/officeDocument/2006/relationships/hyperlink" Target="https://en.wikipedia.org/wiki/List_of_IP_protocol_number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net.microsoft.com/zh-tw/library/bb742566.asp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net.microsoft.com/zh-tw/library/bb742566.asp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net.microsoft.com/zh-tw/library/bb742566.asp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2124075" y="2205037"/>
            <a:ext cx="6553200" cy="9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dirty="0"/>
              <a:t>VPN</a:t>
            </a:r>
            <a:br>
              <a:rPr lang="en-US" dirty="0"/>
            </a:br>
            <a:r>
              <a:rPr lang="en-US" altLang="zh-TW" sz="2400" dirty="0"/>
              <a:t>Virtual Private Network</a:t>
            </a:r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2128837" y="3400425"/>
            <a:ext cx="64008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jnlin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VPN Requirements </a:t>
            </a:r>
            <a:r>
              <a:rPr lang="en-US" sz="2400"/>
              <a:t>(1/2)</a:t>
            </a:r>
            <a:endParaRPr sz="240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User Authentication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Verify the VPN client's identity and restrict VPN access to authorized users only.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Provide audit and accounting records to show who accessed what information and when.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X.509</a:t>
            </a:r>
            <a:r>
              <a:rPr lang="en-US"/>
              <a:t>, pre-shared key, etc.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Key Management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Generate and refresh encryption keys for the client and the server.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Simple Key Management for IP: ISAKMP/Oakley, etc.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VPN Requirements </a:t>
            </a:r>
            <a:r>
              <a:rPr lang="en-US" sz="2400"/>
              <a:t>(2/2)</a:t>
            </a:r>
            <a:endParaRPr sz="2400"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Address Management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Assign a VPN client's address on the intranet and ensure that private addresses are kept private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Data Encryption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 one outside the VPN can alter the VPN.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carried on the public network must be rendered unreadable to unauthorized clients on the network.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VPN Security</a:t>
            </a: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❑"/>
            </a:pPr>
            <a:r>
              <a:rPr lang="en-US" b="1"/>
              <a:t>Authentication</a:t>
            </a:r>
            <a:endParaRPr b="1"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Ensuring that the data originates at the source that it claims.</a:t>
            </a:r>
            <a:endParaRPr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b="1"/>
              <a:t>Access Control</a:t>
            </a:r>
            <a:endParaRPr b="1"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Restricting unauthorized users from gaining admission to the network.</a:t>
            </a:r>
            <a:endParaRPr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b="1"/>
              <a:t>Confidentiality</a:t>
            </a:r>
            <a:endParaRPr b="1"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Preventing anyone from reading or copying data as it travels across the Internet.</a:t>
            </a:r>
            <a:endParaRPr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b="1"/>
              <a:t>Data Integrity</a:t>
            </a:r>
            <a:endParaRPr b="1"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Ensuring that no one tampers with data as it travels across the Internet.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Implementations</a:t>
            </a: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Based on PPP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Point-to-Point Tunneling Protocol (PPTP) (PPP + encryption + GRE)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Layer Two Tunneling Protocol (L2TP) (PPTP + L2F)</a:t>
            </a:r>
            <a:endParaRPr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Based on TCP/IP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L2TP/IPsec</a:t>
            </a:r>
            <a:endParaRPr/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IPsec Tunnel mode </a:t>
            </a:r>
            <a:r>
              <a:rPr lang="en-US" sz="1400"/>
              <a:t>[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RFC 4301</a:t>
            </a:r>
            <a:r>
              <a:rPr lang="en-US" sz="1400"/>
              <a:t>]</a:t>
            </a:r>
            <a:endParaRPr sz="1400"/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BGP/MPLS IP VPN </a:t>
            </a:r>
            <a:r>
              <a:rPr lang="en-US" sz="1400"/>
              <a:t>[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RFC 4364</a:t>
            </a:r>
            <a:r>
              <a:rPr lang="en-US" sz="1400"/>
              <a:t>]</a:t>
            </a:r>
            <a:endParaRPr sz="1400"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SSL/TLS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Secure Socket Tunneling Protocol (</a:t>
            </a:r>
            <a:r>
              <a:rPr lang="en-US" u="sng">
                <a:solidFill>
                  <a:schemeClr val="hlink"/>
                </a:solidFill>
                <a:hlinkClick r:id="rId5"/>
              </a:rPr>
              <a:t>SSTP</a:t>
            </a:r>
            <a:r>
              <a:rPr lang="en-US"/>
              <a:t>) (PPTP + SSL)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SSL VPN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OpenVPN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PPP - Point-to-Point Protocol</a:t>
            </a: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❑"/>
            </a:pPr>
            <a:r>
              <a:rPr lang="en-US">
                <a:solidFill>
                  <a:srgbClr val="000000"/>
                </a:solidFill>
              </a:rPr>
              <a:t>PPP</a:t>
            </a:r>
            <a:r>
              <a:rPr lang="en-US"/>
              <a:t> </a:t>
            </a:r>
            <a:r>
              <a:rPr lang="en-US" sz="1400"/>
              <a:t>[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RFC 1661</a:t>
            </a:r>
            <a:r>
              <a:rPr lang="en-US" sz="1400"/>
              <a:t>]</a:t>
            </a:r>
            <a:r>
              <a:rPr lang="en-US"/>
              <a:t> provides a standard method for transporting multi-protocol datagrams over point-to-point (direct) links.</a:t>
            </a:r>
            <a:br>
              <a:rPr lang="en-US"/>
            </a:br>
            <a:r>
              <a:rPr lang="en-US"/>
              <a:t>=&gt; Data link layer (layer 2) protocol</a:t>
            </a:r>
            <a:endParaRPr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Three components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Encapsulation (for transporting purpose)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Link Control Protocol (for data-link connectability)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Network Control Protocols (NCP) family (L3 management support)</a:t>
            </a:r>
            <a:endParaRPr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Extra Options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Authentication: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PAP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CHAP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EAP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MS-CHAP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MS-CHAPv2</a:t>
            </a:r>
            <a:r>
              <a:rPr lang="en-US"/>
              <a:t>, etc.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Link Quality and error detection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Compression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Encryption: </a:t>
            </a:r>
            <a:r>
              <a:rPr lang="en-US" u="sng">
                <a:solidFill>
                  <a:schemeClr val="hlink"/>
                </a:solidFill>
                <a:hlinkClick r:id="rId9"/>
              </a:rPr>
              <a:t>MPPC</a:t>
            </a:r>
            <a:r>
              <a:rPr lang="en-US"/>
              <a:t> + </a:t>
            </a:r>
            <a:r>
              <a:rPr lang="en-US" u="sng">
                <a:solidFill>
                  <a:schemeClr val="hlink"/>
                </a:solidFill>
                <a:hlinkClick r:id="rId10"/>
              </a:rPr>
              <a:t>MPPE</a:t>
            </a:r>
            <a:r>
              <a:rPr lang="en-US"/>
              <a:t>, etc.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Multilink (</a:t>
            </a:r>
            <a:r>
              <a:rPr lang="en-US" u="sng">
                <a:solidFill>
                  <a:schemeClr val="hlink"/>
                </a:solidFill>
                <a:hlinkClick r:id="rId11"/>
              </a:rPr>
              <a:t>MP</a:t>
            </a:r>
            <a:r>
              <a:rPr lang="en-US"/>
              <a:t>, The PPP Multilink Protocol)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Tunneling Protocol</a:t>
            </a:r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Allows a network user to access or provide a network service that the underlying network does not support or provide directly. </a:t>
            </a:r>
            <a:r>
              <a:rPr lang="en-US" sz="1400" i="1"/>
              <a:t>(</a:t>
            </a:r>
            <a:r>
              <a:rPr lang="en-US" sz="1400" i="1" u="sng">
                <a:solidFill>
                  <a:schemeClr val="hlink"/>
                </a:solidFill>
                <a:hlinkClick r:id="rId3"/>
              </a:rPr>
              <a:t>W</a:t>
            </a:r>
            <a:r>
              <a:rPr lang="en-US" sz="1400" i="1"/>
              <a:t>ikipedia)</a:t>
            </a:r>
            <a:endParaRPr sz="1400" i="1"/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❑"/>
            </a:pPr>
            <a:r>
              <a:rPr lang="en-US" u="sng">
                <a:solidFill>
                  <a:schemeClr val="hlink"/>
                </a:solidFill>
                <a:hlinkClick r:id="rId4"/>
              </a:rPr>
              <a:t>GRE</a:t>
            </a:r>
            <a:r>
              <a:rPr lang="en-US"/>
              <a:t> </a:t>
            </a:r>
            <a:r>
              <a:rPr lang="en-US" sz="1400"/>
              <a:t>(Generic Routing Encapsulation)</a:t>
            </a:r>
            <a:r>
              <a:rPr lang="en-US"/>
              <a:t>: Establish a virtual point-to-point connection between two networks.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IP as a delivery protocol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Virtual Tunnel: (Tunnel) IP header + GRE packet header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Encapsulation, </a:t>
            </a:r>
            <a:r>
              <a:rPr lang="en-US" i="1"/>
              <a:t>not</a:t>
            </a:r>
            <a:r>
              <a:rPr lang="en-US"/>
              <a:t> encryption</a:t>
            </a:r>
            <a:endParaRPr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PPTP / L2TP</a:t>
            </a:r>
            <a:endParaRPr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IPsec</a:t>
            </a:r>
            <a:endParaRPr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OpenVPN (with SSL/TLS)</a:t>
            </a:r>
            <a:endParaRPr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etc.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PPTP - Point-to-Point Tunneling Protocol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PPTP </a:t>
            </a:r>
            <a:r>
              <a:rPr lang="en-US" sz="1400"/>
              <a:t>[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RFC 2637</a:t>
            </a:r>
            <a:r>
              <a:rPr lang="en-US" sz="1400"/>
              <a:t>]</a:t>
            </a:r>
            <a:r>
              <a:rPr lang="en-US"/>
              <a:t> uses an enhanced GRE mechanism to provide a </a:t>
            </a:r>
            <a:r>
              <a:rPr lang="en-US" u="sng"/>
              <a:t>flow- and congestion-controlled</a:t>
            </a:r>
            <a:r>
              <a:rPr lang="en-US"/>
              <a:t> </a:t>
            </a:r>
            <a:r>
              <a:rPr lang="en-US" sz="1400"/>
              <a:t>(TCP)</a:t>
            </a:r>
            <a:r>
              <a:rPr lang="en-US"/>
              <a:t> encapsulated datagram service for carrying PPP packets.</a:t>
            </a:r>
            <a:endParaRPr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PPTP creates a GRE tunnel through which the PPTP GRE packets are sent.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975" y="3805253"/>
            <a:ext cx="7534800" cy="210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7795350" y="6288475"/>
            <a:ext cx="795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rgbClr val="B7B7B7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Source</a:t>
            </a:r>
            <a:endParaRPr sz="1600" dirty="0">
              <a:solidFill>
                <a:srgbClr val="B7B7B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of PPTP</a:t>
            </a: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PPTP has been the subject of many security analyses and</a:t>
            </a:r>
            <a:endParaRPr/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serious security vulnerabilities have been found</a:t>
            </a:r>
            <a:endParaRPr/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MS-CHAP is fundamentally insecure.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MS-CHAPv2 is vulnerable to dictionary attack on the captured challenge response packets.</a:t>
            </a:r>
            <a:endParaRPr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The PPP payload can be encrypted by using Microsoft Point to Point Encryption (MPPE) when using MS-CHAPv1/v2</a:t>
            </a:r>
            <a:endParaRPr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u="sng">
                <a:solidFill>
                  <a:schemeClr val="hlink"/>
                </a:solidFill>
                <a:hlinkClick r:id="rId3"/>
              </a:rPr>
              <a:t>EAP-TLS</a:t>
            </a:r>
            <a:r>
              <a:rPr lang="en-US"/>
              <a:t>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Extensible Authentication Protocol</a:t>
            </a:r>
            <a:r>
              <a:rPr lang="en-US"/>
              <a:t> – TLS) is the superior authentication choice for PPTP.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L2TP -  Layer Two Tunneling Protocol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326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L2TP </a:t>
            </a:r>
            <a:r>
              <a:rPr lang="en-US" sz="1400"/>
              <a:t>[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RFC 2661</a:t>
            </a:r>
            <a:r>
              <a:rPr lang="en-US" sz="1400"/>
              <a:t>]</a:t>
            </a:r>
            <a:r>
              <a:rPr lang="en-US"/>
              <a:t>: PPTP +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L2F</a:t>
            </a:r>
            <a:r>
              <a:rPr lang="en-US"/>
              <a:t> </a:t>
            </a:r>
            <a:r>
              <a:rPr lang="en-US" sz="1400"/>
              <a:t>(Layer Two Forwarding)</a:t>
            </a:r>
            <a:endParaRPr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High level protocols (e.g., PPP) establish L2TP session (“call”) within the L2TP tunnel, and traffic for each session is isolated.</a:t>
            </a:r>
            <a:endParaRPr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A tunnel can contains multiple connections at once.</a:t>
            </a:r>
            <a:endParaRPr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L2TP over IP internetworks uses UDP and a series of L2TP messages for tunnel maintenance.</a:t>
            </a:r>
            <a:endParaRPr/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u="sng">
                <a:solidFill>
                  <a:schemeClr val="hlink"/>
                </a:solidFill>
                <a:hlinkClick r:id="rId5"/>
              </a:rPr>
              <a:t>L2TPv3</a:t>
            </a:r>
            <a:r>
              <a:rPr lang="en-US"/>
              <a:t> provides additional security features, improved encapsulation, and the ability to carry data links other than simply PPP over an IP network. </a:t>
            </a:r>
            <a:r>
              <a:rPr lang="en-US" sz="1400" i="1"/>
              <a:t>(</a:t>
            </a:r>
            <a:r>
              <a:rPr lang="en-US" sz="1400" i="1" u="sng">
                <a:solidFill>
                  <a:schemeClr val="hlink"/>
                </a:solidFill>
                <a:hlinkClick r:id="rId6"/>
              </a:rPr>
              <a:t>W</a:t>
            </a:r>
            <a:r>
              <a:rPr lang="en-US" sz="1400" i="1"/>
              <a:t>ikipedia)</a:t>
            </a:r>
            <a:endParaRPr sz="1400" i="1"/>
          </a:p>
        </p:txBody>
      </p:sp>
      <p:pic>
        <p:nvPicPr>
          <p:cNvPr id="178" name="Shape 1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5513" y="4647388"/>
            <a:ext cx="67913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708750" y="6288475"/>
            <a:ext cx="795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rgbClr val="B7B7B7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Source</a:t>
            </a:r>
            <a:endParaRPr sz="1600" dirty="0">
              <a:solidFill>
                <a:srgbClr val="B7B7B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3587125"/>
            <a:ext cx="8008801" cy="30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L2TP/IPsec</a:t>
            </a: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223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L2TP does not provide confidentiality or strong authentication.</a:t>
            </a:r>
            <a:endParaRPr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Usually use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IPsec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ESP</a:t>
            </a:r>
            <a:r>
              <a:rPr lang="en-US"/>
              <a:t> </a:t>
            </a:r>
            <a:r>
              <a:rPr lang="en-US" sz="1400"/>
              <a:t>(Encapsulating Security Payload)</a:t>
            </a:r>
            <a:r>
              <a:rPr lang="en-US"/>
              <a:t> to encrypt the L2TP packet.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encryption begins before the PPP connection process by negotiating an IPSec security association.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Require computer-level authentication using computer certificates.</a:t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708750" y="6288475"/>
            <a:ext cx="795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B7B7B7"/>
                </a:solidFill>
                <a:hlinkClick r:id="rId6"/>
              </a:rPr>
              <a:t>Source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❑"/>
            </a:pPr>
            <a:r>
              <a:rPr lang="en-US" dirty="0"/>
              <a:t>Uses public telecommunication channels, such as the Internet or other network service, instead of leased lines channels.</a:t>
            </a:r>
            <a:endParaRPr dirty="0"/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dirty="0"/>
              <a:t>Described as Virtual because it is distant connection using private connections.</a:t>
            </a:r>
            <a:endParaRPr dirty="0"/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dirty="0"/>
              <a:t>Used to widely now because of today's globalization. </a:t>
            </a:r>
            <a:endParaRPr dirty="0"/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dirty="0"/>
              <a:t>Connects users or branches.</a:t>
            </a:r>
            <a:endParaRPr dirty="0"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dirty="0"/>
              <a:t>Used to use dial-up or Leased communication, now using IP-VPN’s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IPsec</a:t>
            </a: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48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rtl="0">
              <a:spcBef>
                <a:spcPts val="500"/>
              </a:spcBef>
              <a:spcAft>
                <a:spcPts val="0"/>
              </a:spcAft>
              <a:buSzPts val="2000"/>
              <a:buChar char="❑"/>
            </a:pPr>
            <a:r>
              <a:rPr lang="en-US" dirty="0"/>
              <a:t>IPsec </a:t>
            </a:r>
            <a:r>
              <a:rPr lang="en-US" sz="1400" dirty="0"/>
              <a:t>[</a:t>
            </a:r>
            <a:r>
              <a:rPr lang="en-US" sz="1400" u="sng" dirty="0">
                <a:solidFill>
                  <a:schemeClr val="hlink"/>
                </a:solidFill>
                <a:hlinkClick r:id="rId3"/>
              </a:rPr>
              <a:t>RFC 4301</a:t>
            </a:r>
            <a:r>
              <a:rPr lang="en-US" sz="1400" dirty="0"/>
              <a:t>]</a:t>
            </a:r>
            <a:r>
              <a:rPr lang="en-US" dirty="0"/>
              <a:t> is a secure network protocol suite provides authentication and encryption ability over IPv4 network.</a:t>
            </a:r>
            <a:endParaRPr dirty="0"/>
          </a:p>
          <a:p>
            <a: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dirty="0"/>
              <a:t>Two modes in IPsec</a:t>
            </a:r>
            <a:endParaRPr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Transport mode</a:t>
            </a:r>
            <a:r>
              <a:rPr lang="en-US" dirty="0"/>
              <a:t>: Insert IPsec header (AH/ESP) between IP and TCP header, then modify original IP header.</a:t>
            </a:r>
            <a:endParaRPr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Tunnel mode</a:t>
            </a:r>
            <a:r>
              <a:rPr lang="en-US" dirty="0"/>
              <a:t>: Encapsulate original packet, and prepend new IP and IPsec header.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dirty="0"/>
              <a:t>Two functions that ensure confidentiality:</a:t>
            </a:r>
            <a:endParaRPr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Authentication Header (AH)</a:t>
            </a:r>
            <a:endParaRPr dirty="0"/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 dirty="0"/>
              <a:t>Provide source authentication and integrity </a:t>
            </a:r>
            <a:r>
              <a:rPr lang="en-US" sz="1800" i="1" dirty="0"/>
              <a:t>without</a:t>
            </a:r>
            <a:r>
              <a:rPr lang="en-US" sz="1800" dirty="0"/>
              <a:t> encryption.</a:t>
            </a:r>
            <a:endParaRPr sz="1800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Encapsulating Security Payload (ESP)</a:t>
            </a:r>
            <a:endParaRPr dirty="0"/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 dirty="0"/>
              <a:t>Provide both data authentication, data integrity and data encryption.</a:t>
            </a:r>
            <a:endParaRPr sz="18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dirty="0"/>
              <a:t>Security Associations (SA) provides the parameters necessary for AH and/or ESP operations.</a:t>
            </a:r>
            <a:endParaRPr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IKE</a:t>
            </a:r>
            <a:r>
              <a:rPr lang="en-US" dirty="0"/>
              <a:t> (Internet Key Exchange): Provide authentication and key exchange. e.g., ISAKMP, OAKLEY</a:t>
            </a:r>
            <a:endParaRPr dirty="0"/>
          </a:p>
          <a:p>
            <a:pPr marL="0" lvl="0" indent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IPsec Modes</a:t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615075"/>
            <a:ext cx="7699524" cy="46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8100150" y="6288475"/>
            <a:ext cx="795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rgbClr val="B7B7B7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Source</a:t>
            </a:r>
            <a:endParaRPr sz="1600" dirty="0">
              <a:solidFill>
                <a:srgbClr val="B7B7B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SSL VPN</a:t>
            </a: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❑"/>
            </a:pPr>
            <a:r>
              <a:rPr lang="en-US" dirty="0"/>
              <a:t>A form of VPN that can be used with a standard Web browser.</a:t>
            </a:r>
          </a:p>
          <a:p>
            <a:pPr lvl="1" indent="-355600">
              <a:lnSpc>
                <a:spcPct val="115000"/>
              </a:lnSpc>
              <a:spcBef>
                <a:spcPts val="500"/>
              </a:spcBef>
              <a:buSzPts val="2000"/>
              <a:buChar char="❑"/>
            </a:pPr>
            <a:r>
              <a:rPr lang="en-US" dirty="0"/>
              <a:t>Also can be used to tunnel traffic via SSL or TLS protocol</a:t>
            </a:r>
            <a:endParaRPr dirty="0"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dirty="0"/>
              <a:t>The traffic is encrypted with the SSL protocol or Transport Layer Security (TLS) protocol.</a:t>
            </a:r>
          </a:p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Proprietary software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Cisco AnyConnect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Juniper Networks Pulse Secure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err="1"/>
              <a:t>Fortigate</a:t>
            </a:r>
            <a:endParaRPr lang="en-US"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Open Source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OpenVPN</a:t>
            </a:r>
          </a:p>
          <a:p>
            <a:pPr marL="571500" lvl="1" indent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rtl="0">
              <a:spcBef>
                <a:spcPts val="500"/>
              </a:spcBef>
              <a:spcAft>
                <a:spcPts val="0"/>
              </a:spcAft>
              <a:buSzPts val="2000"/>
              <a:buChar char="❑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I Am Anonymous When I Use a VPN – 10 Myths Debunked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Virtual Private Networking: An Overview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u="sng" dirty="0" err="1">
                <a:solidFill>
                  <a:schemeClr val="hlink"/>
                </a:solidFill>
                <a:hlinkClick r:id="rId5"/>
              </a:rPr>
              <a:t>BeyondCorp</a:t>
            </a:r>
            <a:r>
              <a:rPr lang="en-US" dirty="0"/>
              <a:t> by Google: Protected connection from untrusted networks without the use of a VPN.</a:t>
            </a:r>
            <a:endParaRPr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See also: Role-Based Access Control (</a:t>
            </a:r>
            <a:r>
              <a:rPr lang="en-US" u="sng" dirty="0">
                <a:solidFill>
                  <a:schemeClr val="hlink"/>
                </a:solidFill>
                <a:hlinkClick r:id="rId6"/>
              </a:rPr>
              <a:t>RBAC</a:t>
            </a:r>
            <a:r>
              <a:rPr lang="en-US" dirty="0"/>
              <a:t>)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dirty="0"/>
              <a:t>Protocol reference</a:t>
            </a:r>
            <a:endParaRPr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7"/>
              </a:rPr>
              <a:t>VPN</a:t>
            </a:r>
            <a:endParaRPr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8"/>
              </a:rPr>
              <a:t>PPP</a:t>
            </a:r>
            <a:r>
              <a:rPr lang="en-US" dirty="0"/>
              <a:t> / </a:t>
            </a:r>
            <a:r>
              <a:rPr lang="en-US" u="sng" dirty="0">
                <a:solidFill>
                  <a:schemeClr val="hlink"/>
                </a:solidFill>
                <a:hlinkClick r:id="rId9"/>
              </a:rPr>
              <a:t>GRE</a:t>
            </a:r>
            <a:r>
              <a:rPr lang="en-US" dirty="0"/>
              <a:t> / </a:t>
            </a:r>
            <a:r>
              <a:rPr lang="en-US" u="sng" dirty="0">
                <a:solidFill>
                  <a:schemeClr val="hlink"/>
                </a:solidFill>
                <a:hlinkClick r:id="rId10"/>
              </a:rPr>
              <a:t>PPTP</a:t>
            </a:r>
            <a:r>
              <a:rPr lang="en-US" dirty="0"/>
              <a:t> / </a:t>
            </a:r>
            <a:r>
              <a:rPr lang="en-US" u="sng" dirty="0">
                <a:solidFill>
                  <a:schemeClr val="hlink"/>
                </a:solidFill>
                <a:hlinkClick r:id="rId11"/>
              </a:rPr>
              <a:t>L2TP</a:t>
            </a:r>
            <a:endParaRPr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12"/>
              </a:rPr>
              <a:t>IPsec</a:t>
            </a:r>
            <a:r>
              <a:rPr lang="en-US" dirty="0"/>
              <a:t> / </a:t>
            </a:r>
            <a:r>
              <a:rPr lang="en-US" u="sng" dirty="0">
                <a:solidFill>
                  <a:schemeClr val="hlink"/>
                </a:solidFill>
                <a:hlinkClick r:id="rId13"/>
              </a:rPr>
              <a:t>IKE</a:t>
            </a:r>
            <a:endParaRPr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14"/>
              </a:rPr>
              <a:t>IP protocol numbers</a:t>
            </a:r>
            <a:endParaRPr dirty="0"/>
          </a:p>
          <a:p>
            <a:pPr marL="0" lvl="0" indent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VPN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433700" cy="464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Extension of a private network that encompasses links across shared or public networks like the Internet.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Enable to send data between two computers across a shared or public internetwork in a manner that emulates the properties of a point-to-point private link.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500" y="3704175"/>
            <a:ext cx="5291801" cy="29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Uses of VPNs </a:t>
            </a:r>
            <a:r>
              <a:rPr lang="en-US" sz="2400"/>
              <a:t>(1/3)</a:t>
            </a:r>
            <a:endParaRPr sz="240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1.  Remote Access Over the Internet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775" y="2464584"/>
            <a:ext cx="4566375" cy="33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7795350" y="6288475"/>
            <a:ext cx="795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B7B7B7"/>
                </a:solidFill>
                <a:hlinkClick r:id="rId4"/>
              </a:rPr>
              <a:t>Source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Uses of VPNs </a:t>
            </a:r>
            <a:r>
              <a:rPr lang="en-US" sz="2400"/>
              <a:t>(2/3)</a:t>
            </a:r>
            <a:endParaRPr sz="240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2.  Connecting Networks Over the Internet (Site to Site VPN)</a:t>
            </a:r>
            <a:endParaRPr/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300" y="2833125"/>
            <a:ext cx="7131575" cy="26722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7795350" y="6288475"/>
            <a:ext cx="795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B7B7B7"/>
                </a:solidFill>
                <a:hlinkClick r:id="rId4"/>
              </a:rPr>
              <a:t>Source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Uses of VPNs </a:t>
            </a:r>
            <a:r>
              <a:rPr lang="en-US" sz="2400"/>
              <a:t>(3/3)</a:t>
            </a:r>
            <a:endParaRPr sz="240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3.  Connecting Computers over an Intranet (similar to 1.)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224" y="2550850"/>
            <a:ext cx="5655850" cy="28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7795350" y="6288475"/>
            <a:ext cx="795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B7B7B7"/>
                </a:solidFill>
                <a:hlinkClick r:id="rId4"/>
              </a:rPr>
              <a:t>Source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Use VPN?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409700" cy="464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Cheap</a:t>
            </a:r>
            <a:endParaRPr/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Legacy private network uses remote connectivity through dial-up modems or through leased line connections, it’s expensive.</a:t>
            </a:r>
            <a:endParaRPr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Scalable</a:t>
            </a:r>
            <a:endParaRPr/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Extending a leased line connection is complex.</a:t>
            </a:r>
            <a:endParaRPr/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Easy to administer.</a:t>
            </a:r>
            <a:endParaRPr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Security</a:t>
            </a:r>
            <a:endParaRPr/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Provide encryption and file integrity.</a:t>
            </a:r>
            <a:endParaRPr/>
          </a:p>
          <a:p>
            <a:pPr marL="457200" lvl="0" indent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VPN Key Concept - Tunneling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VPN consists of a set of point to point connections tunneled over the Internet.</a:t>
            </a:r>
            <a:endParaRPr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In order to achieve tunneling, the packets are encapsulated as the payload of packets.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Payloads, to and from addresses, port numbers and other standard protocol packet headers</a:t>
            </a:r>
            <a:endParaRPr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 seen by the external routers carrying the connection</a:t>
            </a:r>
            <a:endParaRPr/>
          </a:p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500" y="3835250"/>
            <a:ext cx="6086249" cy="29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VPN Requirements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User Authentication</a:t>
            </a:r>
            <a:endParaRPr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Key Management</a:t>
            </a:r>
            <a:endParaRPr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Address Management</a:t>
            </a:r>
            <a:endParaRPr/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Data Encryption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佈景主題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佈景主題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1239</Words>
  <Application>Microsoft Macintosh PowerPoint</Application>
  <PresentationFormat>如螢幕大小 (4:3)</PresentationFormat>
  <Paragraphs>157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Arial</vt:lpstr>
      <vt:lpstr>Noto Sans Symbols</vt:lpstr>
      <vt:lpstr>Times New Roman</vt:lpstr>
      <vt:lpstr>Carme</vt:lpstr>
      <vt:lpstr>1_佈景主題1</vt:lpstr>
      <vt:lpstr>佈景主題1</vt:lpstr>
      <vt:lpstr>VPN Virtual Private Network</vt:lpstr>
      <vt:lpstr>Introduction</vt:lpstr>
      <vt:lpstr>What is VPN</vt:lpstr>
      <vt:lpstr>Common Uses of VPNs (1/3)</vt:lpstr>
      <vt:lpstr>Common Uses of VPNs (2/3)</vt:lpstr>
      <vt:lpstr>Common Uses of VPNs (3/3)</vt:lpstr>
      <vt:lpstr>Why Use VPN?</vt:lpstr>
      <vt:lpstr>VPN Key Concept - Tunneling</vt:lpstr>
      <vt:lpstr>Basic VPN Requirements</vt:lpstr>
      <vt:lpstr>Basic VPN Requirements (1/2)</vt:lpstr>
      <vt:lpstr>Basic VPN Requirements (2/2)</vt:lpstr>
      <vt:lpstr>VPN Security</vt:lpstr>
      <vt:lpstr>Common Implementations</vt:lpstr>
      <vt:lpstr>PPP - Point-to-Point Protocol</vt:lpstr>
      <vt:lpstr>Tunneling Protocol</vt:lpstr>
      <vt:lpstr>PPTP - Point-to-Point Tunneling Protocol </vt:lpstr>
      <vt:lpstr>Security of PPTP</vt:lpstr>
      <vt:lpstr>L2TP -  Layer Two Tunneling Protocol</vt:lpstr>
      <vt:lpstr>L2TP/IPsec</vt:lpstr>
      <vt:lpstr>IPsec</vt:lpstr>
      <vt:lpstr>IPsec Modes</vt:lpstr>
      <vt:lpstr>SSL VPN</vt:lpstr>
      <vt:lpstr>Appendix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</dc:title>
  <dc:creator>Tse-Han Wang</dc:creator>
  <cp:lastModifiedBy>Liang-Chi Tseng</cp:lastModifiedBy>
  <cp:revision>7</cp:revision>
  <cp:lastPrinted>2020-03-11T11:21:45Z</cp:lastPrinted>
  <dcterms:modified xsi:type="dcterms:W3CDTF">2020-03-11T11:23:29Z</dcterms:modified>
</cp:coreProperties>
</file>