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6" r:id="rId19"/>
    <p:sldId id="277" r:id="rId20"/>
    <p:sldId id="278" r:id="rId21"/>
    <p:sldId id="279" r:id="rId22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ECDD"/>
          </a:solidFill>
        </a:fill>
      </a:tcStyle>
    </a:wholeTbl>
    <a:band2H>
      <a:tcTxStyle/>
      <a:tcStyle>
        <a:tcBdr/>
        <a:fill>
          <a:solidFill>
            <a:srgbClr val="E6F6EF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CCCE6"/>
          </a:solidFill>
        </a:fill>
      </a:tcStyle>
    </a:wholeTbl>
    <a:band2H>
      <a:tcTxStyle/>
      <a:tcStyle>
        <a:tcBdr/>
        <a:fill>
          <a:solidFill>
            <a:srgbClr val="E7E7F3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8"/>
    <p:restoredTop sz="94799"/>
  </p:normalViewPr>
  <p:slideViewPr>
    <p:cSldViewPr snapToGrid="0">
      <p:cViewPr varScale="1">
        <p:scale>
          <a:sx n="97" d="100"/>
          <a:sy n="97" d="100"/>
        </p:scale>
        <p:origin x="5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6" name="Shape 17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1077324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6" name="Shape 20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r>
              <a:t>def1 是使用0.0.0.0/31,128.0.0.0/31</a:t>
            </a:r>
          </a:p>
        </p:txBody>
      </p:sp>
    </p:spTree>
    <p:extLst>
      <p:ext uri="{BB962C8B-B14F-4D97-AF65-F5344CB8AC3E}">
        <p14:creationId xmlns:p14="http://schemas.microsoft.com/office/powerpoint/2010/main" val="3506384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4"/>
          <p:cNvSpPr/>
          <p:nvPr/>
        </p:nvSpPr>
        <p:spPr>
          <a:xfrm>
            <a:off x="0" y="0"/>
            <a:ext cx="1219200" cy="6858000"/>
          </a:xfrm>
          <a:prstGeom prst="rect">
            <a:avLst/>
          </a:prstGeom>
          <a:gradFill>
            <a:gsLst>
              <a:gs pos="0">
                <a:srgbClr val="0282E2"/>
              </a:gs>
              <a:gs pos="100000">
                <a:schemeClr val="accent3">
                  <a:lumOff val="44000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800"/>
            </a:pPr>
            <a:endParaRPr/>
          </a:p>
        </p:txBody>
      </p:sp>
      <p:sp>
        <p:nvSpPr>
          <p:cNvPr id="16" name="Shape 15"/>
          <p:cNvSpPr/>
          <p:nvPr/>
        </p:nvSpPr>
        <p:spPr>
          <a:xfrm>
            <a:off x="914400" y="3276600"/>
            <a:ext cx="7543800" cy="0"/>
          </a:xfrm>
          <a:prstGeom prst="line">
            <a:avLst/>
          </a:prstGeom>
          <a:ln w="28575">
            <a:solidFill>
              <a:srgbClr val="003399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" name="Shape 16"/>
          <p:cNvSpPr/>
          <p:nvPr/>
        </p:nvSpPr>
        <p:spPr>
          <a:xfrm>
            <a:off x="914400" y="609600"/>
            <a:ext cx="1219200" cy="4343400"/>
          </a:xfrm>
          <a:prstGeom prst="rect">
            <a:avLst/>
          </a:prstGeom>
          <a:gradFill>
            <a:gsLst>
              <a:gs pos="0">
                <a:srgbClr val="0282E2"/>
              </a:gs>
              <a:gs pos="100000">
                <a:schemeClr val="accent3">
                  <a:lumOff val="44000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800"/>
            </a:pPr>
            <a:endParaRPr/>
          </a:p>
        </p:txBody>
      </p:sp>
      <p:sp>
        <p:nvSpPr>
          <p:cNvPr id="18" name="Shape 17"/>
          <p:cNvSpPr/>
          <p:nvPr/>
        </p:nvSpPr>
        <p:spPr>
          <a:xfrm>
            <a:off x="609600" y="2514600"/>
            <a:ext cx="1219200" cy="4343400"/>
          </a:xfrm>
          <a:prstGeom prst="rect">
            <a:avLst/>
          </a:prstGeom>
          <a:gradFill>
            <a:gsLst>
              <a:gs pos="0">
                <a:srgbClr val="0282E2"/>
              </a:gs>
              <a:gs pos="100000">
                <a:schemeClr val="accent3">
                  <a:lumOff val="44000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800"/>
            </a:pPr>
            <a:endParaRPr/>
          </a:p>
        </p:txBody>
      </p:sp>
      <p:sp>
        <p:nvSpPr>
          <p:cNvPr id="19" name="大標題文字"/>
          <p:cNvSpPr txBox="1">
            <a:spLocks noGrp="1"/>
          </p:cNvSpPr>
          <p:nvPr>
            <p:ph type="title"/>
          </p:nvPr>
        </p:nvSpPr>
        <p:spPr>
          <a:xfrm>
            <a:off x="2124075" y="2205038"/>
            <a:ext cx="6553200" cy="966901"/>
          </a:xfrm>
          <a:prstGeom prst="rect">
            <a:avLst/>
          </a:prstGeom>
        </p:spPr>
        <p:txBody>
          <a:bodyPr anchor="ctr"/>
          <a:lstStyle/>
          <a:p>
            <a:r>
              <a:t>大標題文字</a:t>
            </a:r>
          </a:p>
        </p:txBody>
      </p:sp>
      <p:sp>
        <p:nvSpPr>
          <p:cNvPr id="20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2128838" y="3400425"/>
            <a:ext cx="6400801" cy="2095500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</a:lvl1pPr>
            <a:lvl2pPr marL="800100" indent="-342900" algn="ctr">
              <a:buClrTx/>
              <a:buFontTx/>
            </a:lvl2pPr>
            <a:lvl3pPr marL="1219200" indent="-304800" algn="ctr">
              <a:buClrTx/>
              <a:buFontTx/>
            </a:lvl3pPr>
            <a:lvl4pPr marL="1714500" indent="-342900" algn="ctr">
              <a:buClrTx/>
              <a:buFontTx/>
            </a:lvl4pPr>
            <a:lvl5pPr marL="2103120" indent="-274320" algn="ctr">
              <a:buClrTx/>
              <a:buFontTx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1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r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03" name="大標題文字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01"/>
          </a:xfrm>
          <a:prstGeom prst="rect">
            <a:avLst/>
          </a:prstGeom>
        </p:spPr>
        <p:txBody>
          <a:bodyPr anchor="b"/>
          <a:lstStyle>
            <a:lvl1pPr>
              <a:defRPr sz="2000" b="1"/>
            </a:lvl1pPr>
          </a:lstStyle>
          <a:p>
            <a:r>
              <a:t>大標題文字</a:t>
            </a:r>
          </a:p>
        </p:txBody>
      </p:sp>
      <p:sp>
        <p:nvSpPr>
          <p:cNvPr id="104" name="Shape 48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5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901"/>
          </a:xfrm>
          <a:prstGeom prst="rect">
            <a:avLst/>
          </a:prstGeom>
        </p:spPr>
        <p:txBody>
          <a:bodyPr/>
          <a:lstStyle>
            <a:lvl1pPr marL="228600" indent="0">
              <a:spcBef>
                <a:spcPts val="300"/>
              </a:spcBef>
              <a:buClrTx/>
              <a:buSzTx/>
              <a:buFontTx/>
              <a:buNone/>
              <a:defRPr sz="1400"/>
            </a:lvl1pPr>
            <a:lvl2pPr marL="228600" indent="457200">
              <a:spcBef>
                <a:spcPts val="300"/>
              </a:spcBef>
              <a:buClrTx/>
              <a:buSzTx/>
              <a:buFontTx/>
              <a:buNone/>
              <a:defRPr sz="1400"/>
            </a:lvl2pPr>
            <a:lvl3pPr marL="228600" indent="914400">
              <a:spcBef>
                <a:spcPts val="300"/>
              </a:spcBef>
              <a:buClrTx/>
              <a:buSzTx/>
              <a:buFontTx/>
              <a:buNone/>
              <a:defRPr sz="1400"/>
            </a:lvl3pPr>
            <a:lvl4pPr marL="228600" indent="1371600">
              <a:spcBef>
                <a:spcPts val="300"/>
              </a:spcBef>
              <a:buClrTx/>
              <a:buSzTx/>
              <a:buFontTx/>
              <a:buNone/>
              <a:defRPr sz="1400"/>
            </a:lvl4pPr>
            <a:lvl5pPr marL="228600" indent="1828800">
              <a:spcBef>
                <a:spcPts val="300"/>
              </a:spcBef>
              <a:buClrTx/>
              <a:buSzTx/>
              <a:buFontTx/>
              <a:buNone/>
              <a:defRPr sz="14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13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114" name="內文層級一…"/>
          <p:cNvSpPr txBox="1">
            <a:spLocks noGrp="1"/>
          </p:cNvSpPr>
          <p:nvPr>
            <p:ph type="body" idx="1"/>
          </p:nvPr>
        </p:nvSpPr>
        <p:spPr>
          <a:xfrm rot="5400000">
            <a:off x="2552700" y="-114300"/>
            <a:ext cx="4648200" cy="7772400"/>
          </a:xfrm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22" name="大標題文字"/>
          <p:cNvSpPr txBox="1">
            <a:spLocks noGrp="1"/>
          </p:cNvSpPr>
          <p:nvPr>
            <p:ph type="title"/>
          </p:nvPr>
        </p:nvSpPr>
        <p:spPr>
          <a:xfrm rot="5400000">
            <a:off x="4873650" y="2206600"/>
            <a:ext cx="5835601" cy="1943101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123" name="內文層級一…"/>
          <p:cNvSpPr txBox="1">
            <a:spLocks noGrp="1"/>
          </p:cNvSpPr>
          <p:nvPr>
            <p:ph type="body" idx="1"/>
          </p:nvPr>
        </p:nvSpPr>
        <p:spPr>
          <a:xfrm rot="5400000">
            <a:off x="911249" y="339700"/>
            <a:ext cx="5835602" cy="5676901"/>
          </a:xfrm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EXT_AND_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31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132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990600" y="1447800"/>
            <a:ext cx="3810000" cy="4648200"/>
          </a:xfrm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3" name="Shape 59"/>
          <p:cNvSpPr txBox="1">
            <a:spLocks noGrp="1"/>
          </p:cNvSpPr>
          <p:nvPr>
            <p:ph type="body" sz="quarter" idx="13"/>
          </p:nvPr>
        </p:nvSpPr>
        <p:spPr>
          <a:xfrm>
            <a:off x="4953000" y="1447800"/>
            <a:ext cx="3810000" cy="22479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4" name="Shape 60"/>
          <p:cNvSpPr txBox="1">
            <a:spLocks noGrp="1"/>
          </p:cNvSpPr>
          <p:nvPr>
            <p:ph type="body" sz="quarter" idx="14"/>
          </p:nvPr>
        </p:nvSpPr>
        <p:spPr>
          <a:xfrm>
            <a:off x="4953000" y="3848100"/>
            <a:ext cx="3810000" cy="22479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42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50" name="大標題文字"/>
          <p:cNvSpPr txBox="1">
            <a:spLocks noGrp="1"/>
          </p:cNvSpPr>
          <p:nvPr>
            <p:ph type="title"/>
          </p:nvPr>
        </p:nvSpPr>
        <p:spPr>
          <a:xfrm>
            <a:off x="985525" y="593375"/>
            <a:ext cx="7846801" cy="763501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151" name="內文層級一…"/>
          <p:cNvSpPr txBox="1">
            <a:spLocks noGrp="1"/>
          </p:cNvSpPr>
          <p:nvPr>
            <p:ph type="body" idx="1"/>
          </p:nvPr>
        </p:nvSpPr>
        <p:spPr>
          <a:xfrm>
            <a:off x="985525" y="1536625"/>
            <a:ext cx="7846801" cy="4555200"/>
          </a:xfrm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59" name="大標題文字"/>
          <p:cNvSpPr txBox="1">
            <a:spLocks noGrp="1"/>
          </p:cNvSpPr>
          <p:nvPr>
            <p:ph type="title"/>
          </p:nvPr>
        </p:nvSpPr>
        <p:spPr>
          <a:xfrm>
            <a:off x="311699" y="2867799"/>
            <a:ext cx="8520602" cy="11223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大標題文字</a:t>
            </a:r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67" name="大標題文字"/>
          <p:cNvSpPr txBox="1">
            <a:spLocks noGrp="1"/>
          </p:cNvSpPr>
          <p:nvPr>
            <p:ph type="title"/>
          </p:nvPr>
        </p:nvSpPr>
        <p:spPr>
          <a:xfrm>
            <a:off x="985525" y="593375"/>
            <a:ext cx="7846801" cy="763501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168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985525" y="1536625"/>
            <a:ext cx="3326101" cy="45552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69" name="Shape 73"/>
          <p:cNvSpPr txBox="1">
            <a:spLocks noGrp="1"/>
          </p:cNvSpPr>
          <p:nvPr>
            <p:ph type="body" sz="half" idx="13"/>
          </p:nvPr>
        </p:nvSpPr>
        <p:spPr>
          <a:xfrm>
            <a:off x="4832399" y="1536632"/>
            <a:ext cx="3999902" cy="4555202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9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30" name="內文層級一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BJEC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8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39" name="內文層級一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solidFill>
            <a:srgbClr val="000000"/>
          </a:solidFill>
        </p:spPr>
        <p:txBody>
          <a:bodyPr/>
          <a:lstStyle>
            <a:lvl1pPr indent="-304800">
              <a:buClr>
                <a:srgbClr val="00FF00"/>
              </a:buClr>
              <a:buSzPts val="1200"/>
              <a:defRPr sz="1200">
                <a:solidFill>
                  <a:srgbClr val="00FF00"/>
                </a:solidFill>
              </a:defRPr>
            </a:lvl1pPr>
            <a:lvl2pPr marL="772159" indent="-213359">
              <a:buClr>
                <a:srgbClr val="00FF00"/>
              </a:buClr>
              <a:buSzPts val="1200"/>
              <a:defRPr sz="1200">
                <a:solidFill>
                  <a:srgbClr val="00FF00"/>
                </a:solidFill>
              </a:defRPr>
            </a:lvl2pPr>
            <a:lvl3pPr marL="1257300" indent="-228600">
              <a:buClr>
                <a:srgbClr val="00FF00"/>
              </a:buClr>
              <a:buSzPts val="1200"/>
              <a:defRPr sz="1200">
                <a:solidFill>
                  <a:srgbClr val="00FF00"/>
                </a:solidFill>
              </a:defRPr>
            </a:lvl3pPr>
            <a:lvl4pPr marL="1746250" indent="-247650">
              <a:buClr>
                <a:srgbClr val="00FF00"/>
              </a:buClr>
              <a:buSzPts val="1200"/>
              <a:defRPr sz="1200">
                <a:solidFill>
                  <a:srgbClr val="00FF00"/>
                </a:solidFill>
              </a:defRPr>
            </a:lvl4pPr>
            <a:lvl5pPr marL="2143760" indent="-213360">
              <a:buClr>
                <a:srgbClr val="00FF00"/>
              </a:buClr>
              <a:buSzPts val="1200"/>
              <a:defRPr sz="1200">
                <a:solidFill>
                  <a:srgbClr val="00FF00"/>
                </a:solidFill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7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2" name="大標題文字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01"/>
          </a:xfrm>
          <a:prstGeom prst="rect">
            <a:avLst/>
          </a:prstGeom>
        </p:spPr>
        <p:txBody>
          <a:bodyPr/>
          <a:lstStyle>
            <a:lvl1pPr>
              <a:defRPr sz="4000" b="1"/>
            </a:lvl1pPr>
          </a:lstStyle>
          <a:p>
            <a:r>
              <a:t>大標題文字</a:t>
            </a:r>
          </a:p>
        </p:txBody>
      </p:sp>
      <p:sp>
        <p:nvSpPr>
          <p:cNvPr id="63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301"/>
          </a:xfrm>
          <a:prstGeom prst="rect">
            <a:avLst/>
          </a:prstGeom>
        </p:spPr>
        <p:txBody>
          <a:bodyPr anchor="b"/>
          <a:lstStyle>
            <a:lvl1pPr marL="228600" indent="0">
              <a:spcBef>
                <a:spcPts val="500"/>
              </a:spcBef>
              <a:buClrTx/>
              <a:buSzTx/>
              <a:buFontTx/>
              <a:buNone/>
              <a:defRPr sz="2000"/>
            </a:lvl1pPr>
            <a:lvl2pPr marL="228600" indent="457200">
              <a:spcBef>
                <a:spcPts val="500"/>
              </a:spcBef>
              <a:buClrTx/>
              <a:buSzTx/>
              <a:buFontTx/>
              <a:buNone/>
              <a:defRPr sz="2000"/>
            </a:lvl2pPr>
            <a:lvl3pPr marL="228600" indent="914400">
              <a:spcBef>
                <a:spcPts val="500"/>
              </a:spcBef>
              <a:buClrTx/>
              <a:buSzTx/>
              <a:buFontTx/>
              <a:buNone/>
              <a:defRPr sz="2000"/>
            </a:lvl3pPr>
            <a:lvl4pPr marL="228600" indent="1371600">
              <a:spcBef>
                <a:spcPts val="500"/>
              </a:spcBef>
              <a:buClrTx/>
              <a:buSzTx/>
              <a:buFontTx/>
              <a:buNone/>
              <a:defRPr sz="2000"/>
            </a:lvl4pPr>
            <a:lvl5pPr marL="228600" indent="1828800">
              <a:spcBef>
                <a:spcPts val="500"/>
              </a:spcBef>
              <a:buClrTx/>
              <a:buSzTx/>
              <a:buFontTx/>
              <a:buNone/>
              <a:defRPr sz="20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1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72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990600" y="1447800"/>
            <a:ext cx="3810000" cy="4648200"/>
          </a:xfrm>
          <a:prstGeom prst="rect">
            <a:avLst/>
          </a:prstGeom>
        </p:spPr>
        <p:txBody>
          <a:bodyPr/>
          <a:lstStyle>
            <a:lvl1pPr indent="-406400">
              <a:spcBef>
                <a:spcPts val="700"/>
              </a:spcBef>
              <a:buSzPts val="2800"/>
              <a:defRPr sz="2800"/>
            </a:lvl1pPr>
            <a:lvl2pPr marL="977900" indent="-444500">
              <a:spcBef>
                <a:spcPts val="700"/>
              </a:spcBef>
              <a:buSzPts val="2800"/>
              <a:defRPr sz="2800"/>
            </a:lvl2pPr>
            <a:lvl3pPr marL="1513839" indent="-497839">
              <a:spcBef>
                <a:spcPts val="700"/>
              </a:spcBef>
              <a:buSzPts val="2800"/>
              <a:defRPr sz="2800"/>
            </a:lvl3pPr>
            <a:lvl4pPr marL="2019300" indent="-533400">
              <a:spcBef>
                <a:spcPts val="700"/>
              </a:spcBef>
              <a:buSzPts val="2800"/>
              <a:defRPr sz="2800"/>
            </a:lvl4pPr>
            <a:lvl5pPr marL="2476500" indent="-533400">
              <a:spcBef>
                <a:spcPts val="700"/>
              </a:spcBef>
              <a:buSzPts val="2800"/>
              <a:defRPr sz="28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3" name="Shape 35"/>
          <p:cNvSpPr txBox="1">
            <a:spLocks noGrp="1"/>
          </p:cNvSpPr>
          <p:nvPr>
            <p:ph type="body" sz="half" idx="13"/>
          </p:nvPr>
        </p:nvSpPr>
        <p:spPr>
          <a:xfrm>
            <a:off x="4953000" y="1447800"/>
            <a:ext cx="3810000" cy="4648200"/>
          </a:xfrm>
          <a:prstGeom prst="rect">
            <a:avLst/>
          </a:prstGeom>
        </p:spPr>
        <p:txBody>
          <a:bodyPr/>
          <a:lstStyle/>
          <a:p>
            <a:pPr indent="-406400">
              <a:spcBef>
                <a:spcPts val="700"/>
              </a:spcBef>
              <a:buSzPts val="2800"/>
              <a:defRPr sz="2800"/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1" name="大標題文字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82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00" cy="639901"/>
          </a:xfrm>
          <a:prstGeom prst="rect">
            <a:avLst/>
          </a:prstGeom>
        </p:spPr>
        <p:txBody>
          <a:bodyPr anchor="b"/>
          <a:lstStyle>
            <a:lvl1pPr marL="228600" indent="0">
              <a:buClrTx/>
              <a:buSzTx/>
              <a:buFontTx/>
              <a:buNone/>
              <a:defRPr b="1"/>
            </a:lvl1pPr>
            <a:lvl2pPr marL="228600" indent="457200">
              <a:buClrTx/>
              <a:buSzTx/>
              <a:buFontTx/>
              <a:buNone/>
              <a:defRPr b="1"/>
            </a:lvl2pPr>
            <a:lvl3pPr marL="228600" indent="914400">
              <a:buClrTx/>
              <a:buSzTx/>
              <a:buFontTx/>
              <a:buNone/>
              <a:defRPr b="1"/>
            </a:lvl3pPr>
            <a:lvl4pPr marL="228600" indent="1371600">
              <a:buClrTx/>
              <a:buSzTx/>
              <a:buFontTx/>
              <a:buNone/>
              <a:defRPr b="1"/>
            </a:lvl4pPr>
            <a:lvl5pPr marL="228600" indent="1828800">
              <a:buClrTx/>
              <a:buSzTx/>
              <a:buFontTx/>
              <a:buNone/>
              <a:defRPr b="1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3" name="Shape 39"/>
          <p:cNvSpPr txBox="1">
            <a:spLocks noGrp="1"/>
          </p:cNvSpPr>
          <p:nvPr>
            <p:ph type="body" sz="half" idx="13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4" name="Shape 40"/>
          <p:cNvSpPr txBox="1">
            <a:spLocks noGrp="1"/>
          </p:cNvSpPr>
          <p:nvPr>
            <p:ph type="body" sz="quarter" idx="14"/>
          </p:nvPr>
        </p:nvSpPr>
        <p:spPr>
          <a:xfrm>
            <a:off x="4645025" y="1535112"/>
            <a:ext cx="4041901" cy="639901"/>
          </a:xfrm>
          <a:prstGeom prst="rect">
            <a:avLst/>
          </a:prstGeom>
        </p:spPr>
        <p:txBody>
          <a:bodyPr anchor="b"/>
          <a:lstStyle/>
          <a:p>
            <a:pPr marL="228600" indent="0">
              <a:buClrTx/>
              <a:buSzTx/>
              <a:buFontTx/>
              <a:buNone/>
              <a:defRPr b="1"/>
            </a:pPr>
            <a:endParaRPr/>
          </a:p>
        </p:txBody>
      </p:sp>
      <p:sp>
        <p:nvSpPr>
          <p:cNvPr id="85" name="Shape 41"/>
          <p:cNvSpPr txBox="1">
            <a:spLocks noGrp="1"/>
          </p:cNvSpPr>
          <p:nvPr>
            <p:ph type="body" sz="half" idx="15"/>
          </p:nvPr>
        </p:nvSpPr>
        <p:spPr>
          <a:xfrm>
            <a:off x="4645025" y="2174875"/>
            <a:ext cx="4041901" cy="39513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93" name="大標題文字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1" cy="1161901"/>
          </a:xfrm>
          <a:prstGeom prst="rect">
            <a:avLst/>
          </a:prstGeom>
        </p:spPr>
        <p:txBody>
          <a:bodyPr anchor="b"/>
          <a:lstStyle>
            <a:lvl1pPr>
              <a:defRPr sz="2000" b="1"/>
            </a:lvl1pPr>
          </a:lstStyle>
          <a:p>
            <a:r>
              <a:t>大標題文字</a:t>
            </a:r>
          </a:p>
        </p:txBody>
      </p:sp>
      <p:sp>
        <p:nvSpPr>
          <p:cNvPr id="94" name="內文層級一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1" cy="5853001"/>
          </a:xfrm>
          <a:prstGeom prst="rect">
            <a:avLst/>
          </a:prstGeom>
        </p:spPr>
        <p:txBody>
          <a:bodyPr/>
          <a:lstStyle>
            <a:lvl1pPr indent="-431800">
              <a:spcBef>
                <a:spcPts val="800"/>
              </a:spcBef>
              <a:buSzPts val="3200"/>
              <a:defRPr sz="3200"/>
            </a:lvl1pPr>
            <a:lvl2pPr marL="972457" indent="-464457">
              <a:spcBef>
                <a:spcPts val="800"/>
              </a:spcBef>
              <a:buSzPts val="3200"/>
              <a:defRPr sz="3200"/>
            </a:lvl2pPr>
            <a:lvl3pPr marL="1498600" indent="-508000">
              <a:spcBef>
                <a:spcPts val="800"/>
              </a:spcBef>
              <a:buSzPts val="3200"/>
              <a:defRPr sz="3200"/>
            </a:lvl3pPr>
            <a:lvl4pPr marL="2042160" indent="-568960">
              <a:spcBef>
                <a:spcPts val="800"/>
              </a:spcBef>
              <a:buSzPts val="3200"/>
              <a:defRPr sz="3200"/>
            </a:lvl4pPr>
            <a:lvl5pPr marL="2499360" indent="-568960">
              <a:spcBef>
                <a:spcPts val="800"/>
              </a:spcBef>
              <a:buSzPts val="3200"/>
              <a:defRPr sz="32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95" name="Shape 45"/>
          <p:cNvSpPr txBox="1">
            <a:spLocks noGrp="1"/>
          </p:cNvSpPr>
          <p:nvPr>
            <p:ph type="body" sz="half" idx="13"/>
          </p:nvPr>
        </p:nvSpPr>
        <p:spPr>
          <a:xfrm>
            <a:off x="457199" y="1435100"/>
            <a:ext cx="3008402" cy="4691101"/>
          </a:xfrm>
          <a:prstGeom prst="rect">
            <a:avLst/>
          </a:prstGeom>
        </p:spPr>
        <p:txBody>
          <a:bodyPr/>
          <a:lstStyle/>
          <a:p>
            <a:pPr marL="228600" indent="0">
              <a:spcBef>
                <a:spcPts val="300"/>
              </a:spcBef>
              <a:buClrTx/>
              <a:buSzTx/>
              <a:buFontTx/>
              <a:buNone/>
              <a:defRPr sz="1400"/>
            </a:pPr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"/>
          <p:cNvSpPr/>
          <p:nvPr/>
        </p:nvSpPr>
        <p:spPr>
          <a:xfrm>
            <a:off x="0" y="0"/>
            <a:ext cx="609600" cy="6858000"/>
          </a:xfrm>
          <a:prstGeom prst="rect">
            <a:avLst/>
          </a:prstGeom>
          <a:gradFill>
            <a:gsLst>
              <a:gs pos="0">
                <a:srgbClr val="0282E2"/>
              </a:gs>
              <a:gs pos="100000">
                <a:schemeClr val="accent3">
                  <a:lumOff val="44000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800"/>
            </a:pPr>
            <a:endParaRPr/>
          </a:p>
        </p:txBody>
      </p:sp>
      <p:sp>
        <p:nvSpPr>
          <p:cNvPr id="3" name="Shape 9"/>
          <p:cNvSpPr txBox="1"/>
          <p:nvPr/>
        </p:nvSpPr>
        <p:spPr>
          <a:xfrm rot="5400000">
            <a:off x="-2018537" y="2240788"/>
            <a:ext cx="4668901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2400" i="1">
                <a:solidFill>
                  <a:schemeClr val="accent3">
                    <a:lumOff val="44000"/>
                  </a:schemeClr>
                </a:solidFill>
                <a:latin typeface="Carme"/>
                <a:ea typeface="Carme"/>
                <a:cs typeface="Carme"/>
                <a:sym typeface="Carme"/>
              </a:defRPr>
            </a:lvl1pPr>
          </a:lstStyle>
          <a:p>
            <a:r>
              <a:rPr dirty="0"/>
              <a:t>Computer Center, CS, NCTU</a:t>
            </a:r>
          </a:p>
        </p:txBody>
      </p:sp>
      <p:sp>
        <p:nvSpPr>
          <p:cNvPr id="4" name="Shape 10"/>
          <p:cNvSpPr/>
          <p:nvPr/>
        </p:nvSpPr>
        <p:spPr>
          <a:xfrm>
            <a:off x="125412" y="6400800"/>
            <a:ext cx="304801" cy="304800"/>
          </a:xfrm>
          <a:prstGeom prst="ellipse">
            <a:avLst/>
          </a:prstGeom>
          <a:solidFill>
            <a:srgbClr val="99CC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/>
            </a:pPr>
            <a:endParaRPr/>
          </a:p>
        </p:txBody>
      </p:sp>
      <p:sp>
        <p:nvSpPr>
          <p:cNvPr id="5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61466" y="6489699"/>
            <a:ext cx="210468" cy="2159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b">
            <a:spAutoFit/>
          </a:bodyPr>
          <a:lstStyle>
            <a:lvl1pPr algn="ctr">
              <a:defRPr>
                <a:solidFill>
                  <a:schemeClr val="accent3">
                    <a:lumOff val="44000"/>
                  </a:schemeClr>
                </a:solidFill>
                <a:latin typeface="Carme"/>
                <a:ea typeface="Carme"/>
                <a:cs typeface="Carme"/>
                <a:sym typeface="Carm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Shape 12"/>
          <p:cNvSpPr/>
          <p:nvPr/>
        </p:nvSpPr>
        <p:spPr>
          <a:xfrm>
            <a:off x="990600" y="1182687"/>
            <a:ext cx="7772400" cy="36601"/>
          </a:xfrm>
          <a:prstGeom prst="rect">
            <a:avLst/>
          </a:prstGeom>
          <a:gradFill>
            <a:gsLst>
              <a:gs pos="0">
                <a:srgbClr val="C0C0C0"/>
              </a:gs>
              <a:gs pos="100000">
                <a:schemeClr val="accent3">
                  <a:lumOff val="44000"/>
                </a:scheme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800"/>
            </a:pPr>
            <a:endParaRPr/>
          </a:p>
        </p:txBody>
      </p:sp>
      <p:sp>
        <p:nvSpPr>
          <p:cNvPr id="7" name="大標題文字"/>
          <p:cNvSpPr txBox="1">
            <a:spLocks noGrp="1"/>
          </p:cNvSpPr>
          <p:nvPr>
            <p:ph type="title"/>
          </p:nvPr>
        </p:nvSpPr>
        <p:spPr>
          <a:xfrm>
            <a:off x="990600" y="260350"/>
            <a:ext cx="77724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大標題文字</a:t>
            </a:r>
          </a:p>
        </p:txBody>
      </p:sp>
      <p:sp>
        <p:nvSpPr>
          <p:cNvPr id="8" name="內文層級一…"/>
          <p:cNvSpPr txBox="1">
            <a:spLocks noGrp="1"/>
          </p:cNvSpPr>
          <p:nvPr>
            <p:ph type="body" idx="1"/>
          </p:nvPr>
        </p:nvSpPr>
        <p:spPr>
          <a:xfrm>
            <a:off x="990600" y="1447800"/>
            <a:ext cx="7772400" cy="464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ln>
            <a:noFill/>
          </a:ln>
          <a:solidFill>
            <a:srgbClr val="333399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ln>
            <a:noFill/>
          </a:ln>
          <a:solidFill>
            <a:srgbClr val="333399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ln>
            <a:noFill/>
          </a:ln>
          <a:solidFill>
            <a:srgbClr val="333399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ln>
            <a:noFill/>
          </a:ln>
          <a:solidFill>
            <a:srgbClr val="333399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ln>
            <a:noFill/>
          </a:ln>
          <a:solidFill>
            <a:srgbClr val="333399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ln>
            <a:noFill/>
          </a:ln>
          <a:solidFill>
            <a:srgbClr val="333399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ln>
            <a:noFill/>
          </a:ln>
          <a:solidFill>
            <a:srgbClr val="333399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ln>
            <a:noFill/>
          </a:ln>
          <a:solidFill>
            <a:srgbClr val="333399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ln>
            <a:noFill/>
          </a:ln>
          <a:solidFill>
            <a:srgbClr val="333399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457200" marR="0" indent="-3810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400"/>
        <a:buFont typeface="Helvetica"/>
        <a:buChar char="❑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985519" marR="0" indent="-42671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400"/>
        <a:buFont typeface="Helvetica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1485900" marR="0" indent="-4572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400"/>
        <a:buFont typeface="Helvetica"/>
        <a:buChar char="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1993900" marR="0" indent="-4953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400"/>
        <a:buFont typeface="Helvetica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2357120" marR="0" indent="-42672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400"/>
        <a:buFont typeface="Helvetica"/>
        <a:buChar char="»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2814320" marR="0" indent="-42672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400"/>
        <a:buFont typeface="Helvetica"/>
        <a:buChar char="»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3271520" marR="0" indent="-42672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400"/>
        <a:buFont typeface="Helvetica"/>
        <a:buChar char="»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3728720" marR="0" indent="-42672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400"/>
        <a:buFont typeface="Helvetica"/>
        <a:buChar char="»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4185920" marR="0" indent="-42672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400"/>
        <a:buFont typeface="Helvetica"/>
        <a:buChar char="»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rme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rme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rme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rme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rme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rme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rme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rme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rm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Interne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unity.openvpn.net/openvpn/wiki/EasyRSA3-OpenVPN-Howto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openvpn.net/index.php/documentation/security-overview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archlinux.org/index.php/OpenVP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79"/>
          <p:cNvSpPr txBox="1">
            <a:spLocks noGrp="1"/>
          </p:cNvSpPr>
          <p:nvPr>
            <p:ph type="title"/>
          </p:nvPr>
        </p:nvSpPr>
        <p:spPr>
          <a:xfrm>
            <a:off x="2124075" y="2205036"/>
            <a:ext cx="6553200" cy="966788"/>
          </a:xfrm>
          <a:prstGeom prst="rect">
            <a:avLst/>
          </a:prstGeom>
        </p:spPr>
        <p:txBody>
          <a:bodyPr lIns="45699" tIns="45699" rIns="45699" bIns="45699"/>
          <a:lstStyle/>
          <a:p>
            <a:r>
              <a:rPr dirty="0" err="1"/>
              <a:t>Open</a:t>
            </a:r>
            <a:r>
              <a:rPr lang="en-US" dirty="0" err="1"/>
              <a:t>VPN</a:t>
            </a:r>
            <a:endParaRPr dirty="0"/>
          </a:p>
        </p:txBody>
      </p:sp>
      <p:sp>
        <p:nvSpPr>
          <p:cNvPr id="179" name="Shape 80"/>
          <p:cNvSpPr txBox="1">
            <a:spLocks noGrp="1"/>
          </p:cNvSpPr>
          <p:nvPr>
            <p:ph type="body" sz="half" idx="1"/>
          </p:nvPr>
        </p:nvSpPr>
        <p:spPr>
          <a:xfrm>
            <a:off x="2128836" y="3400425"/>
            <a:ext cx="6400801" cy="2095500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spcBef>
                <a:spcPts val="0"/>
              </a:spcBef>
            </a:lvl1pPr>
          </a:lstStyle>
          <a:p>
            <a:r>
              <a:rPr lang="en-US" dirty="0" err="1"/>
              <a:t>jnlin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11"/>
          <p:cNvSpPr txBox="1">
            <a:spLocks noGrp="1"/>
          </p:cNvSpPr>
          <p:nvPr>
            <p:ph type="sldNum" sz="quarter" idx="2"/>
          </p:nvPr>
        </p:nvSpPr>
        <p:spPr>
          <a:xfrm>
            <a:off x="168020" y="6489700"/>
            <a:ext cx="197360" cy="215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222" name="Shape 1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Diffie Hellman parameters</a:t>
            </a:r>
          </a:p>
        </p:txBody>
      </p:sp>
      <p:sp>
        <p:nvSpPr>
          <p:cNvPr id="223" name="Shape 1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90500" indent="-38100">
              <a:buSzTx/>
              <a:buNone/>
            </a:pPr>
            <a:r>
              <a:t>From wikipedia:</a:t>
            </a:r>
          </a:p>
          <a:p>
            <a:pPr marL="190500" indent="-38100">
              <a:buSzTx/>
              <a:buNone/>
              <a:defRPr sz="1400"/>
            </a:pPr>
            <a:r>
              <a:t>Diffie–Hellman is used to secure a variety of </a:t>
            </a:r>
            <a:r>
              <a:rPr u="sng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hlinkClick r:id="rId2"/>
              </a:rPr>
              <a:t>Internet</a:t>
            </a:r>
            <a:r>
              <a:t> services. However, research published in October 2015 suggests that the parameters in use for many D-H Internet applications at that time are not strong enough to prevent compromise by very well-funded attackers, such as the security services of large governments.</a:t>
            </a:r>
          </a:p>
          <a:p>
            <a:pPr marL="190500" indent="-38100">
              <a:buSzTx/>
              <a:buNone/>
            </a:pPr>
            <a:r>
              <a:t>Generate 2048bit dhparams!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11"/>
          <p:cNvSpPr txBox="1">
            <a:spLocks noGrp="1"/>
          </p:cNvSpPr>
          <p:nvPr>
            <p:ph type="sldNum" sz="quarter" idx="2"/>
          </p:nvPr>
        </p:nvSpPr>
        <p:spPr>
          <a:xfrm>
            <a:off x="161466" y="6489700"/>
            <a:ext cx="210468" cy="215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226" name="Shape 1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HMAC</a:t>
            </a:r>
          </a:p>
        </p:txBody>
      </p:sp>
      <p:sp>
        <p:nvSpPr>
          <p:cNvPr id="227" name="Shape 1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90500" indent="-38100">
              <a:buSzTx/>
              <a:buNone/>
              <a:defRPr sz="1400"/>
            </a:pPr>
            <a:r>
              <a:t>tls-auth</a:t>
            </a:r>
          </a:p>
          <a:p>
            <a:pPr marL="190500" indent="-38100">
              <a:buSzTx/>
              <a:buNone/>
              <a:defRPr sz="1400"/>
            </a:pPr>
            <a:r>
              <a:t>The tls-auth directive adds an additional HMAC signature to all SSL/TLS handshake packets for integrity verification. Any UDP packet not bearing the correct HMAC signature can be dropped without further processing. The tls-auth HMAC signature provides an additional level of security above and beyond that provided by SSL/TLS. It can protect against:</a:t>
            </a:r>
          </a:p>
          <a:p>
            <a:pPr indent="-317500">
              <a:buSzPts val="1400"/>
              <a:buChar char="●"/>
              <a:defRPr sz="1400"/>
            </a:pPr>
            <a:r>
              <a:t>DoS attacks or port flooding on the OpenVPN UDP port.</a:t>
            </a:r>
          </a:p>
          <a:p>
            <a:pPr indent="-317500">
              <a:buSzPts val="1400"/>
              <a:buChar char="●"/>
              <a:defRPr sz="1400"/>
            </a:pPr>
            <a:r>
              <a:t>Port scanning to determine which server UDP ports are in a listening state.</a:t>
            </a:r>
          </a:p>
          <a:p>
            <a:pPr indent="-317500">
              <a:buSzPts val="1400"/>
              <a:buChar char="●"/>
              <a:defRPr sz="1400"/>
            </a:pPr>
            <a:r>
              <a:t>Buffer overflow vulnerabilities in the SSL/TLS implementation.</a:t>
            </a:r>
          </a:p>
          <a:p>
            <a:pPr indent="-317500">
              <a:buSzPts val="1400"/>
              <a:buChar char="●"/>
              <a:defRPr sz="1400"/>
            </a:pPr>
            <a:r>
              <a:t>SSL/TLS handshake initiations from unauthorized machines (while such handshakes would ultimately fail to authenticate, tls-auth can cut them off at a much earlier point).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11"/>
          <p:cNvSpPr txBox="1">
            <a:spLocks noGrp="1"/>
          </p:cNvSpPr>
          <p:nvPr>
            <p:ph type="sldNum" sz="quarter" idx="2"/>
          </p:nvPr>
        </p:nvSpPr>
        <p:spPr>
          <a:xfrm>
            <a:off x="161466" y="6489700"/>
            <a:ext cx="210468" cy="215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230" name="Shape 1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Generate ca, cert</a:t>
            </a:r>
          </a:p>
        </p:txBody>
      </p:sp>
      <p:sp>
        <p:nvSpPr>
          <p:cNvPr id="231" name="Shape 14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09600" indent="-457200">
              <a:buSzTx/>
              <a:buFont typeface="+mj-lt"/>
              <a:buAutoNum type="arabicPeriod"/>
            </a:pPr>
            <a:r>
              <a:rPr dirty="0"/>
              <a:t>Use easy-</a:t>
            </a:r>
            <a:r>
              <a:rPr dirty="0" err="1"/>
              <a:t>rsa</a:t>
            </a:r>
            <a:r>
              <a:rPr dirty="0"/>
              <a:t>, a</a:t>
            </a:r>
            <a:r>
              <a:rPr lang="en-US" dirty="0"/>
              <a:t>n</a:t>
            </a:r>
            <a:r>
              <a:rPr dirty="0"/>
              <a:t> </a:t>
            </a:r>
            <a:r>
              <a:rPr dirty="0" err="1"/>
              <a:t>openvpn</a:t>
            </a:r>
            <a:r>
              <a:rPr dirty="0"/>
              <a:t> </a:t>
            </a:r>
            <a:r>
              <a:rPr dirty="0" err="1"/>
              <a:t>ca,cert</a:t>
            </a:r>
            <a:r>
              <a:rPr dirty="0"/>
              <a:t> generate tool</a:t>
            </a:r>
          </a:p>
          <a:p>
            <a:pPr marL="609600" indent="-457200">
              <a:buSzTx/>
              <a:buFont typeface="+mj-lt"/>
              <a:buAutoNum type="arabicPeriod"/>
            </a:pPr>
            <a:r>
              <a:rPr dirty="0"/>
              <a:t>Do it from scratch with </a:t>
            </a:r>
            <a:r>
              <a:rPr dirty="0" err="1"/>
              <a:t>openssl</a:t>
            </a:r>
            <a:br>
              <a:rPr lang="en-US" altLang="zh-TW" dirty="0"/>
            </a:br>
            <a:endParaRPr lang="en-US" altLang="zh-TW" dirty="0"/>
          </a:p>
          <a:p>
            <a:pPr marL="152400" indent="0">
              <a:buSzTx/>
              <a:buNone/>
            </a:pPr>
            <a:r>
              <a:rPr lang="en-US" dirty="0"/>
              <a:t>Question: Can we generate certificates using Let’s Encrypt?</a:t>
            </a:r>
            <a:endParaRPr dirty="0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11"/>
          <p:cNvSpPr txBox="1">
            <a:spLocks noGrp="1"/>
          </p:cNvSpPr>
          <p:nvPr>
            <p:ph type="sldNum" sz="quarter" idx="2"/>
          </p:nvPr>
        </p:nvSpPr>
        <p:spPr>
          <a:xfrm>
            <a:off x="161466" y="6489700"/>
            <a:ext cx="210468" cy="215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234" name="Shape 1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easy-rsa</a:t>
            </a:r>
          </a:p>
        </p:txBody>
      </p:sp>
      <p:sp>
        <p:nvSpPr>
          <p:cNvPr id="235" name="Shape 154"/>
          <p:cNvSpPr txBox="1">
            <a:spLocks noGrp="1"/>
          </p:cNvSpPr>
          <p:nvPr>
            <p:ph type="body" idx="1"/>
          </p:nvPr>
        </p:nvSpPr>
        <p:spPr>
          <a:xfrm>
            <a:off x="990600" y="1447800"/>
            <a:ext cx="7772400" cy="4053297"/>
          </a:xfrm>
          <a:prstGeom prst="rect">
            <a:avLst/>
          </a:prstGeom>
        </p:spPr>
        <p:txBody>
          <a:bodyPr/>
          <a:lstStyle/>
          <a:p>
            <a:pPr marL="160019" indent="-32003" defTabSz="768095">
              <a:spcBef>
                <a:spcPts val="500"/>
              </a:spcBef>
              <a:buSzTx/>
              <a:buNone/>
              <a:defRPr sz="1175"/>
            </a:pPr>
            <a:r>
              <a:rPr dirty="0"/>
              <a:t># </a:t>
            </a:r>
            <a:r>
              <a:rPr lang="en-US" dirty="0"/>
              <a:t>pkg install easy-</a:t>
            </a:r>
            <a:r>
              <a:rPr lang="en-US" dirty="0" err="1"/>
              <a:t>rsa</a:t>
            </a:r>
            <a:endParaRPr dirty="0"/>
          </a:p>
          <a:p>
            <a:pPr marL="160019" indent="-32003" defTabSz="768095">
              <a:spcBef>
                <a:spcPts val="500"/>
              </a:spcBef>
              <a:buSzTx/>
              <a:buNone/>
              <a:defRPr sz="1175"/>
            </a:pPr>
            <a:endParaRPr dirty="0"/>
          </a:p>
          <a:p>
            <a:pPr marL="160019" indent="-32003" defTabSz="768095">
              <a:spcBef>
                <a:spcPts val="500"/>
              </a:spcBef>
              <a:buSzTx/>
              <a:buNone/>
              <a:defRPr sz="1175"/>
            </a:pPr>
            <a:r>
              <a:rPr dirty="0"/>
              <a:t># </a:t>
            </a:r>
            <a:r>
              <a:rPr dirty="0" err="1"/>
              <a:t>mkdir</a:t>
            </a:r>
            <a:r>
              <a:rPr dirty="0"/>
              <a:t> /root/ca</a:t>
            </a:r>
          </a:p>
          <a:p>
            <a:pPr marL="160019" indent="-32003" defTabSz="768095">
              <a:spcBef>
                <a:spcPts val="500"/>
              </a:spcBef>
              <a:buSzTx/>
              <a:buNone/>
              <a:defRPr sz="1175"/>
            </a:pPr>
            <a:r>
              <a:rPr dirty="0"/>
              <a:t># cd /root/ca</a:t>
            </a:r>
          </a:p>
          <a:p>
            <a:pPr marL="160019" indent="-32003" defTabSz="768095">
              <a:spcBef>
                <a:spcPts val="500"/>
              </a:spcBef>
              <a:buSzTx/>
              <a:buNone/>
              <a:defRPr sz="1175"/>
            </a:pPr>
            <a:r>
              <a:rPr dirty="0"/>
              <a:t># </a:t>
            </a:r>
            <a:r>
              <a:rPr dirty="0" err="1"/>
              <a:t>easyrsa</a:t>
            </a:r>
            <a:r>
              <a:rPr dirty="0"/>
              <a:t> </a:t>
            </a:r>
            <a:r>
              <a:rPr dirty="0" err="1"/>
              <a:t>init-pki</a:t>
            </a:r>
            <a:endParaRPr dirty="0"/>
          </a:p>
          <a:p>
            <a:pPr marL="160019" indent="-32003" defTabSz="768095">
              <a:spcBef>
                <a:spcPts val="500"/>
              </a:spcBef>
              <a:buSzTx/>
              <a:buNone/>
              <a:defRPr sz="1175"/>
            </a:pPr>
            <a:r>
              <a:rPr dirty="0"/>
              <a:t># </a:t>
            </a:r>
            <a:r>
              <a:rPr dirty="0" err="1"/>
              <a:t>easyrsa</a:t>
            </a:r>
            <a:r>
              <a:rPr dirty="0"/>
              <a:t> build-ca</a:t>
            </a:r>
          </a:p>
          <a:p>
            <a:pPr marL="160019" indent="-32003" defTabSz="768095">
              <a:spcBef>
                <a:spcPts val="500"/>
              </a:spcBef>
              <a:buSzTx/>
              <a:buNone/>
              <a:defRPr sz="1175"/>
            </a:pPr>
            <a:endParaRPr dirty="0"/>
          </a:p>
          <a:p>
            <a:pPr marL="160019" indent="-32003" defTabSz="768095">
              <a:spcBef>
                <a:spcPts val="500"/>
              </a:spcBef>
              <a:buSzTx/>
              <a:buNone/>
              <a:defRPr sz="1175"/>
            </a:pPr>
            <a:r>
              <a:rPr dirty="0"/>
              <a:t># cd /</a:t>
            </a:r>
            <a:r>
              <a:rPr lang="en-US" dirty="0" err="1"/>
              <a:t>usr</a:t>
            </a:r>
            <a:r>
              <a:rPr lang="en-US" dirty="0"/>
              <a:t>/local/</a:t>
            </a:r>
            <a:r>
              <a:rPr dirty="0" err="1"/>
              <a:t>etc</a:t>
            </a:r>
            <a:r>
              <a:rPr dirty="0"/>
              <a:t>/</a:t>
            </a:r>
            <a:r>
              <a:rPr dirty="0" err="1"/>
              <a:t>openvpn</a:t>
            </a:r>
            <a:r>
              <a:rPr dirty="0"/>
              <a:t>/</a:t>
            </a:r>
          </a:p>
          <a:p>
            <a:pPr marL="160019" indent="-32003" defTabSz="768095">
              <a:spcBef>
                <a:spcPts val="500"/>
              </a:spcBef>
              <a:buSzTx/>
              <a:buNone/>
              <a:defRPr sz="1175"/>
            </a:pPr>
            <a:r>
              <a:rPr dirty="0"/>
              <a:t># </a:t>
            </a:r>
            <a:r>
              <a:rPr dirty="0" err="1"/>
              <a:t>easyrsa</a:t>
            </a:r>
            <a:r>
              <a:rPr dirty="0"/>
              <a:t> </a:t>
            </a:r>
            <a:r>
              <a:rPr dirty="0" err="1"/>
              <a:t>init-pki</a:t>
            </a:r>
            <a:endParaRPr dirty="0"/>
          </a:p>
          <a:p>
            <a:pPr marL="160019" indent="-32003" defTabSz="768095">
              <a:spcBef>
                <a:spcPts val="500"/>
              </a:spcBef>
              <a:buSzTx/>
              <a:buNone/>
              <a:defRPr sz="1175"/>
            </a:pPr>
            <a:r>
              <a:rPr dirty="0"/>
              <a:t># </a:t>
            </a:r>
            <a:r>
              <a:rPr dirty="0" err="1"/>
              <a:t>easyrsa</a:t>
            </a:r>
            <a:r>
              <a:rPr dirty="0"/>
              <a:t> gen-req [NAME] </a:t>
            </a:r>
            <a:r>
              <a:rPr dirty="0" err="1"/>
              <a:t>nopass</a:t>
            </a:r>
            <a:endParaRPr dirty="0"/>
          </a:p>
          <a:p>
            <a:pPr marL="160019" indent="-32003" defTabSz="768095">
              <a:spcBef>
                <a:spcPts val="500"/>
              </a:spcBef>
              <a:buSzTx/>
              <a:buNone/>
              <a:defRPr sz="1175"/>
            </a:pPr>
            <a:r>
              <a:rPr dirty="0"/>
              <a:t># </a:t>
            </a:r>
            <a:r>
              <a:rPr dirty="0" err="1"/>
              <a:t>easyrsa</a:t>
            </a:r>
            <a:r>
              <a:rPr dirty="0"/>
              <a:t> gen-dh</a:t>
            </a:r>
          </a:p>
          <a:p>
            <a:pPr marL="160019" indent="-32003" defTabSz="768095">
              <a:spcBef>
                <a:spcPts val="500"/>
              </a:spcBef>
              <a:buSzTx/>
              <a:buNone/>
              <a:defRPr sz="1175"/>
            </a:pPr>
            <a:endParaRPr dirty="0"/>
          </a:p>
          <a:p>
            <a:pPr marL="160019" indent="-32003" defTabSz="768095">
              <a:spcBef>
                <a:spcPts val="500"/>
              </a:spcBef>
              <a:buSzTx/>
              <a:buNone/>
              <a:defRPr sz="1175"/>
            </a:pPr>
            <a:r>
              <a:rPr dirty="0"/>
              <a:t># </a:t>
            </a:r>
            <a:r>
              <a:rPr dirty="0" err="1"/>
              <a:t>mkdir</a:t>
            </a:r>
            <a:r>
              <a:rPr dirty="0"/>
              <a:t> /root/client</a:t>
            </a:r>
          </a:p>
          <a:p>
            <a:pPr marL="160019" indent="-32003" defTabSz="768095">
              <a:spcBef>
                <a:spcPts val="500"/>
              </a:spcBef>
              <a:buSzTx/>
              <a:buNone/>
              <a:defRPr sz="1175"/>
            </a:pPr>
            <a:r>
              <a:rPr dirty="0"/>
              <a:t># cd /root/client</a:t>
            </a:r>
          </a:p>
          <a:p>
            <a:pPr marL="160019" indent="-32003" defTabSz="768095">
              <a:spcBef>
                <a:spcPts val="500"/>
              </a:spcBef>
              <a:buSzTx/>
              <a:buNone/>
              <a:defRPr sz="1175"/>
            </a:pPr>
            <a:r>
              <a:rPr dirty="0"/>
              <a:t># </a:t>
            </a:r>
            <a:r>
              <a:rPr dirty="0" err="1"/>
              <a:t>easyrsa</a:t>
            </a:r>
            <a:r>
              <a:rPr dirty="0"/>
              <a:t> </a:t>
            </a:r>
            <a:r>
              <a:rPr dirty="0" err="1"/>
              <a:t>init-pki</a:t>
            </a:r>
            <a:endParaRPr dirty="0"/>
          </a:p>
          <a:p>
            <a:pPr marL="160019" indent="-32003" defTabSz="768095">
              <a:spcBef>
                <a:spcPts val="500"/>
              </a:spcBef>
              <a:buSzTx/>
              <a:buNone/>
              <a:defRPr sz="1175"/>
            </a:pPr>
            <a:r>
              <a:rPr dirty="0"/>
              <a:t># /</a:t>
            </a:r>
            <a:r>
              <a:rPr dirty="0" err="1"/>
              <a:t>easyrsa</a:t>
            </a:r>
            <a:r>
              <a:rPr dirty="0"/>
              <a:t> fen-req [NAME]</a:t>
            </a:r>
          </a:p>
        </p:txBody>
      </p:sp>
      <p:sp>
        <p:nvSpPr>
          <p:cNvPr id="236" name="參考：…"/>
          <p:cNvSpPr txBox="1"/>
          <p:nvPr/>
        </p:nvSpPr>
        <p:spPr>
          <a:xfrm>
            <a:off x="990600" y="5729608"/>
            <a:ext cx="7772401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rPr lang="en-US" dirty="0"/>
              <a:t>Reference:</a:t>
            </a:r>
            <a:endParaRPr dirty="0"/>
          </a:p>
          <a:p>
            <a:r>
              <a:rPr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hlinkClick r:id="rId2"/>
              </a:rPr>
              <a:t>https://community.openvpn.net/openvpn/wiki/EasyRSA3-OpenVPN-Howto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11"/>
          <p:cNvSpPr txBox="1">
            <a:spLocks noGrp="1"/>
          </p:cNvSpPr>
          <p:nvPr>
            <p:ph type="sldNum" sz="quarter" idx="2"/>
          </p:nvPr>
        </p:nvSpPr>
        <p:spPr>
          <a:xfrm>
            <a:off x="161466" y="6489700"/>
            <a:ext cx="210468" cy="215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239" name="Shape 1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Sign key to CA</a:t>
            </a:r>
          </a:p>
        </p:txBody>
      </p:sp>
      <p:sp>
        <p:nvSpPr>
          <p:cNvPr id="240" name="Shape 16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90500" indent="-38100">
              <a:buSzTx/>
              <a:buNone/>
              <a:defRPr sz="1500"/>
            </a:pPr>
            <a:r>
              <a:rPr dirty="0"/>
              <a:t># cd /root/ca</a:t>
            </a:r>
          </a:p>
          <a:p>
            <a:pPr marL="190500" indent="-38100">
              <a:buSzTx/>
              <a:buNone/>
              <a:defRPr sz="1500"/>
            </a:pPr>
            <a:r>
              <a:rPr dirty="0"/>
              <a:t># </a:t>
            </a:r>
            <a:r>
              <a:rPr dirty="0" err="1"/>
              <a:t>easyrsa</a:t>
            </a:r>
            <a:r>
              <a:rPr dirty="0"/>
              <a:t> import-req </a:t>
            </a:r>
            <a:r>
              <a:rPr lang="en-US" altLang="zh-TW" dirty="0"/>
              <a:t>/</a:t>
            </a:r>
            <a:r>
              <a:rPr lang="en-US" altLang="zh-TW" dirty="0" err="1"/>
              <a:t>usr</a:t>
            </a:r>
            <a:r>
              <a:rPr lang="en-US" altLang="zh-TW" dirty="0"/>
              <a:t>/local/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openvpn</a:t>
            </a:r>
            <a:r>
              <a:rPr lang="en-US" altLang="zh-TW" dirty="0"/>
              <a:t>/</a:t>
            </a:r>
            <a:r>
              <a:rPr dirty="0" err="1"/>
              <a:t>pki</a:t>
            </a:r>
            <a:r>
              <a:rPr dirty="0"/>
              <a:t>/</a:t>
            </a:r>
            <a:r>
              <a:rPr dirty="0" err="1"/>
              <a:t>reqs</a:t>
            </a:r>
            <a:r>
              <a:rPr dirty="0"/>
              <a:t>/[NAME].req [NAME]</a:t>
            </a:r>
          </a:p>
          <a:p>
            <a:pPr marL="190500" indent="-38100">
              <a:buSzTx/>
              <a:buNone/>
              <a:defRPr sz="1500"/>
            </a:pPr>
            <a:r>
              <a:rPr dirty="0"/>
              <a:t># </a:t>
            </a:r>
            <a:r>
              <a:rPr dirty="0" err="1"/>
              <a:t>easyrsa</a:t>
            </a:r>
            <a:r>
              <a:rPr dirty="0"/>
              <a:t> import-req /root/client/</a:t>
            </a:r>
            <a:r>
              <a:rPr dirty="0" err="1"/>
              <a:t>pki</a:t>
            </a:r>
            <a:r>
              <a:rPr dirty="0"/>
              <a:t>/</a:t>
            </a:r>
            <a:r>
              <a:rPr dirty="0" err="1"/>
              <a:t>reqs</a:t>
            </a:r>
            <a:r>
              <a:rPr dirty="0"/>
              <a:t>/[NAME].req [NAME]</a:t>
            </a:r>
          </a:p>
          <a:p>
            <a:pPr marL="190500" indent="-38100">
              <a:buSzTx/>
              <a:buNone/>
              <a:defRPr sz="1500"/>
            </a:pPr>
            <a:endParaRPr dirty="0"/>
          </a:p>
          <a:p>
            <a:pPr marL="190500" indent="-38100">
              <a:buSzTx/>
              <a:buNone/>
              <a:defRPr sz="1500"/>
            </a:pPr>
            <a:r>
              <a:rPr dirty="0"/>
              <a:t># </a:t>
            </a:r>
            <a:r>
              <a:rPr dirty="0" err="1"/>
              <a:t>easyrsa</a:t>
            </a:r>
            <a:r>
              <a:rPr dirty="0"/>
              <a:t> sign-req server [NAME]</a:t>
            </a:r>
          </a:p>
          <a:p>
            <a:pPr marL="190500" indent="-38100">
              <a:buSzTx/>
              <a:buNone/>
              <a:defRPr sz="1500"/>
            </a:pPr>
            <a:r>
              <a:rPr dirty="0"/>
              <a:t># </a:t>
            </a:r>
            <a:r>
              <a:rPr dirty="0" err="1"/>
              <a:t>easyrsa</a:t>
            </a:r>
            <a:r>
              <a:rPr dirty="0"/>
              <a:t> sign-req client [NAME]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243" name="Diffie-Hellman / TLS-auth ke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Diffie-Hellman / TLS-auth key</a:t>
            </a:r>
          </a:p>
        </p:txBody>
      </p:sp>
      <p:sp>
        <p:nvSpPr>
          <p:cNvPr id="244" name="DH-KEY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1800"/>
            </a:pPr>
            <a:r>
              <a:rPr dirty="0"/>
              <a:t>DH-KEY</a:t>
            </a:r>
          </a:p>
          <a:p>
            <a:pPr marL="0" indent="0">
              <a:buClrTx/>
              <a:buSzTx/>
              <a:buFontTx/>
              <a:buNone/>
              <a:defRPr sz="1800"/>
            </a:pPr>
            <a:r>
              <a:rPr dirty="0"/>
              <a:t># cd /</a:t>
            </a:r>
            <a:r>
              <a:rPr lang="en-US" dirty="0" err="1"/>
              <a:t>usr</a:t>
            </a:r>
            <a:r>
              <a:rPr lang="en-US" dirty="0"/>
              <a:t>/local/</a:t>
            </a:r>
            <a:r>
              <a:rPr dirty="0" err="1"/>
              <a:t>etc</a:t>
            </a:r>
            <a:r>
              <a:rPr dirty="0"/>
              <a:t>/</a:t>
            </a:r>
            <a:r>
              <a:rPr dirty="0" err="1"/>
              <a:t>openvpn</a:t>
            </a:r>
            <a:endParaRPr dirty="0"/>
          </a:p>
          <a:p>
            <a:pPr marL="0" indent="0">
              <a:buClrTx/>
              <a:buSzTx/>
              <a:buFontTx/>
              <a:buNone/>
              <a:defRPr sz="1800"/>
            </a:pPr>
            <a:r>
              <a:rPr dirty="0"/>
              <a:t># </a:t>
            </a:r>
            <a:r>
              <a:rPr dirty="0" err="1"/>
              <a:t>easyrsa</a:t>
            </a:r>
            <a:r>
              <a:rPr dirty="0"/>
              <a:t> gen dh</a:t>
            </a:r>
          </a:p>
          <a:p>
            <a:pPr marL="0" indent="0">
              <a:buClrTx/>
              <a:buSzTx/>
              <a:buFontTx/>
              <a:buNone/>
              <a:defRPr sz="1800"/>
            </a:pPr>
            <a:endParaRPr dirty="0"/>
          </a:p>
          <a:p>
            <a:pPr marL="0" indent="0">
              <a:buClrTx/>
              <a:buSzTx/>
              <a:buFontTx/>
              <a:buNone/>
              <a:defRPr sz="1800"/>
            </a:pPr>
            <a:r>
              <a:rPr dirty="0"/>
              <a:t>AUTH KEY</a:t>
            </a:r>
            <a:r>
              <a:rPr lang="en-US" altLang="zh-TW" dirty="0"/>
              <a:t> (Server &amp; Client)</a:t>
            </a:r>
            <a:endParaRPr dirty="0"/>
          </a:p>
          <a:p>
            <a:pPr marL="0" indent="0">
              <a:buClrTx/>
              <a:buSzTx/>
              <a:buFontTx/>
              <a:buNone/>
              <a:defRPr sz="1800"/>
            </a:pPr>
            <a:r>
              <a:rPr dirty="0"/>
              <a:t># cd /</a:t>
            </a:r>
            <a:r>
              <a:rPr lang="en-US" dirty="0" err="1"/>
              <a:t>usr</a:t>
            </a:r>
            <a:r>
              <a:rPr lang="en-US" dirty="0"/>
              <a:t>/local/</a:t>
            </a:r>
            <a:r>
              <a:rPr dirty="0" err="1"/>
              <a:t>etc</a:t>
            </a:r>
            <a:r>
              <a:rPr dirty="0"/>
              <a:t>/</a:t>
            </a:r>
            <a:r>
              <a:rPr dirty="0" err="1"/>
              <a:t>openvpn</a:t>
            </a:r>
            <a:endParaRPr dirty="0"/>
          </a:p>
          <a:p>
            <a:pPr marL="0" indent="0">
              <a:buClrTx/>
              <a:buSzTx/>
              <a:buFontTx/>
              <a:buNone/>
              <a:defRPr sz="1800"/>
            </a:pPr>
            <a:r>
              <a:rPr dirty="0"/>
              <a:t># </a:t>
            </a:r>
            <a:r>
              <a:rPr dirty="0" err="1"/>
              <a:t>openvpn</a:t>
            </a:r>
            <a:r>
              <a:rPr dirty="0"/>
              <a:t> -</a:t>
            </a:r>
            <a:r>
              <a:rPr dirty="0" err="1"/>
              <a:t>genkey</a:t>
            </a:r>
            <a:r>
              <a:rPr dirty="0"/>
              <a:t> -secret </a:t>
            </a:r>
            <a:r>
              <a:rPr dirty="0" err="1"/>
              <a:t>ta.key</a:t>
            </a:r>
            <a:endParaRPr dirty="0"/>
          </a:p>
          <a:p>
            <a:pPr marL="0" indent="0">
              <a:buClrTx/>
              <a:buSzTx/>
              <a:buFontTx/>
              <a:buNone/>
              <a:defRPr sz="1800"/>
            </a:pPr>
            <a:endParaRPr dirty="0"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11"/>
          <p:cNvSpPr txBox="1">
            <a:spLocks noGrp="1"/>
          </p:cNvSpPr>
          <p:nvPr>
            <p:ph type="sldNum" sz="quarter" idx="2"/>
          </p:nvPr>
        </p:nvSpPr>
        <p:spPr>
          <a:xfrm>
            <a:off x="161466" y="6489700"/>
            <a:ext cx="210468" cy="215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247" name="Shape 1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Package your config</a:t>
            </a:r>
          </a:p>
        </p:txBody>
      </p:sp>
      <p:sp>
        <p:nvSpPr>
          <p:cNvPr id="248" name="Shape 172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165100" indent="12700">
              <a:buSzTx/>
              <a:buNone/>
            </a:pPr>
            <a:r>
              <a:t>Server</a:t>
            </a:r>
            <a:endParaRPr sz="1400"/>
          </a:p>
          <a:p>
            <a:pPr marL="165100" indent="12700">
              <a:buSzTx/>
              <a:buNone/>
              <a:defRPr sz="1400"/>
            </a:pPr>
            <a:r>
              <a:t>ca.crt</a:t>
            </a:r>
          </a:p>
          <a:p>
            <a:pPr marL="165100" indent="12700">
              <a:buSzTx/>
              <a:buNone/>
              <a:defRPr sz="1400"/>
            </a:pPr>
            <a:r>
              <a:t>server.conf</a:t>
            </a:r>
          </a:p>
          <a:p>
            <a:pPr marL="165100" indent="12700">
              <a:buSzTx/>
              <a:buNone/>
              <a:defRPr sz="1400"/>
            </a:pPr>
            <a:r>
              <a:t>server.key</a:t>
            </a:r>
          </a:p>
          <a:p>
            <a:pPr marL="165100" indent="12700">
              <a:buSzTx/>
              <a:buNone/>
              <a:defRPr sz="1400"/>
            </a:pPr>
            <a:r>
              <a:t>server.crt</a:t>
            </a:r>
          </a:p>
          <a:p>
            <a:pPr marL="165100" indent="12700">
              <a:buSzTx/>
              <a:buNone/>
              <a:defRPr sz="1400"/>
            </a:pPr>
            <a:r>
              <a:t>dh.pem</a:t>
            </a:r>
          </a:p>
          <a:p>
            <a:pPr marL="165100" indent="12700">
              <a:buSzTx/>
              <a:buNone/>
              <a:defRPr sz="1400"/>
            </a:pPr>
            <a:r>
              <a:t>ta.key</a:t>
            </a:r>
          </a:p>
        </p:txBody>
      </p:sp>
      <p:sp>
        <p:nvSpPr>
          <p:cNvPr id="249" name="Shape 173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marL="165100" indent="12700">
              <a:spcBef>
                <a:spcPts val="700"/>
              </a:spcBef>
              <a:buSzTx/>
              <a:buNone/>
              <a:defRPr sz="2800"/>
            </a:pPr>
            <a:r>
              <a:t>Client</a:t>
            </a:r>
            <a:endParaRPr sz="1400"/>
          </a:p>
          <a:p>
            <a:pPr marL="165100" indent="12700">
              <a:spcBef>
                <a:spcPts val="700"/>
              </a:spcBef>
              <a:buSzTx/>
              <a:buNone/>
              <a:defRPr sz="1400"/>
            </a:pPr>
            <a:r>
              <a:t>ca.crt</a:t>
            </a:r>
          </a:p>
          <a:p>
            <a:pPr marL="165100" indent="12700">
              <a:spcBef>
                <a:spcPts val="700"/>
              </a:spcBef>
              <a:buSzTx/>
              <a:buNone/>
              <a:defRPr sz="1400"/>
            </a:pPr>
            <a:r>
              <a:t>client.conf</a:t>
            </a:r>
          </a:p>
          <a:p>
            <a:pPr marL="165100" indent="12700">
              <a:spcBef>
                <a:spcPts val="700"/>
              </a:spcBef>
              <a:buSzTx/>
              <a:buNone/>
              <a:defRPr sz="1400"/>
            </a:pPr>
            <a:r>
              <a:t>client.key</a:t>
            </a:r>
          </a:p>
          <a:p>
            <a:pPr marL="165100" indent="12700">
              <a:spcBef>
                <a:spcPts val="700"/>
              </a:spcBef>
              <a:buSzTx/>
              <a:buNone/>
              <a:defRPr sz="1400"/>
            </a:pPr>
            <a:r>
              <a:t>client.crt</a:t>
            </a:r>
          </a:p>
          <a:p>
            <a:pPr marL="165100" indent="12700">
              <a:spcBef>
                <a:spcPts val="700"/>
              </a:spcBef>
              <a:buSzTx/>
              <a:buNone/>
              <a:defRPr sz="1400"/>
            </a:pPr>
            <a:r>
              <a:t>ta.key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11"/>
          <p:cNvSpPr txBox="1">
            <a:spLocks noGrp="1"/>
          </p:cNvSpPr>
          <p:nvPr>
            <p:ph type="sldNum" sz="quarter" idx="2"/>
          </p:nvPr>
        </p:nvSpPr>
        <p:spPr>
          <a:xfrm>
            <a:off x="161466" y="6489700"/>
            <a:ext cx="210468" cy="215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252" name="Shape 1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Enable and start</a:t>
            </a:r>
          </a:p>
        </p:txBody>
      </p:sp>
      <p:sp>
        <p:nvSpPr>
          <p:cNvPr id="253" name="Shape 17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90500" indent="-38100">
              <a:buSzTx/>
              <a:buNone/>
            </a:pPr>
            <a:r>
              <a:rPr dirty="0"/>
              <a:t>SERVER SIDE</a:t>
            </a:r>
          </a:p>
          <a:p>
            <a:pPr marL="190500" indent="-38100">
              <a:buSzTx/>
              <a:buNone/>
            </a:pPr>
            <a:r>
              <a:rPr dirty="0"/>
              <a:t># cp </a:t>
            </a:r>
            <a:r>
              <a:rPr dirty="0" err="1"/>
              <a:t>keys,conf,crts</a:t>
            </a:r>
            <a:r>
              <a:rPr dirty="0"/>
              <a:t>… /</a:t>
            </a:r>
            <a:r>
              <a:rPr lang="en-US" dirty="0" err="1"/>
              <a:t>usr</a:t>
            </a:r>
            <a:r>
              <a:rPr lang="en-US" dirty="0"/>
              <a:t>/local/</a:t>
            </a:r>
            <a:r>
              <a:rPr dirty="0" err="1"/>
              <a:t>etc</a:t>
            </a:r>
            <a:r>
              <a:rPr dirty="0"/>
              <a:t>/</a:t>
            </a:r>
            <a:r>
              <a:rPr dirty="0" err="1"/>
              <a:t>openvpn</a:t>
            </a:r>
            <a:endParaRPr dirty="0"/>
          </a:p>
          <a:p>
            <a:pPr marL="190500" indent="-38100">
              <a:buSzTx/>
              <a:buNone/>
            </a:pPr>
            <a:r>
              <a:rPr dirty="0"/>
              <a:t># </a:t>
            </a:r>
            <a:r>
              <a:rPr lang="en-US" altLang="zh-TW" dirty="0"/>
              <a:t>/</a:t>
            </a:r>
            <a:r>
              <a:rPr lang="en-US" altLang="zh-TW" dirty="0" err="1"/>
              <a:t>usr</a:t>
            </a:r>
            <a:r>
              <a:rPr lang="en-US" altLang="zh-TW" dirty="0"/>
              <a:t>/local/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rc.d</a:t>
            </a:r>
            <a:r>
              <a:rPr lang="en-US" altLang="zh-TW" dirty="0"/>
              <a:t>/</a:t>
            </a:r>
            <a:r>
              <a:rPr lang="en-US" altLang="zh-TW" dirty="0" err="1"/>
              <a:t>openvpn</a:t>
            </a:r>
            <a:r>
              <a:rPr lang="en-US" altLang="zh-TW" dirty="0"/>
              <a:t> start</a:t>
            </a:r>
            <a:endParaRPr dirty="0"/>
          </a:p>
          <a:p>
            <a:pPr marL="190500" indent="-38100">
              <a:buSzTx/>
              <a:buNone/>
            </a:pPr>
            <a:endParaRPr dirty="0"/>
          </a:p>
          <a:p>
            <a:pPr marL="190500" indent="-38100">
              <a:buSzTx/>
              <a:buNone/>
            </a:pPr>
            <a:r>
              <a:rPr dirty="0"/>
              <a:t>CLIENT SIDE</a:t>
            </a:r>
          </a:p>
          <a:p>
            <a:pPr marL="190500" indent="-38100">
              <a:buSzTx/>
              <a:buNone/>
            </a:pPr>
            <a:r>
              <a:rPr dirty="0"/>
              <a:t># cp </a:t>
            </a:r>
            <a:r>
              <a:rPr dirty="0" err="1"/>
              <a:t>keys,conf,crts</a:t>
            </a:r>
            <a:r>
              <a:rPr dirty="0"/>
              <a:t>… /</a:t>
            </a:r>
            <a:r>
              <a:rPr lang="en-US" dirty="0" err="1"/>
              <a:t>usr</a:t>
            </a:r>
            <a:r>
              <a:rPr lang="en-US" dirty="0"/>
              <a:t>/local/</a:t>
            </a:r>
            <a:r>
              <a:rPr dirty="0" err="1"/>
              <a:t>etc</a:t>
            </a:r>
            <a:r>
              <a:rPr dirty="0"/>
              <a:t>/</a:t>
            </a:r>
            <a:r>
              <a:rPr dirty="0" err="1"/>
              <a:t>openvpn</a:t>
            </a:r>
            <a:endParaRPr dirty="0"/>
          </a:p>
          <a:p>
            <a:pPr marL="190500" indent="-38100">
              <a:buSzTx/>
              <a:buNone/>
            </a:pPr>
            <a:r>
              <a:rPr dirty="0"/>
              <a:t># </a:t>
            </a:r>
            <a:r>
              <a:rPr lang="en-US" altLang="zh-TW" dirty="0"/>
              <a:t>/</a:t>
            </a:r>
            <a:r>
              <a:rPr lang="en-US" altLang="zh-TW" dirty="0" err="1"/>
              <a:t>usr</a:t>
            </a:r>
            <a:r>
              <a:rPr lang="en-US" altLang="zh-TW" dirty="0"/>
              <a:t>/local/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rc.d</a:t>
            </a:r>
            <a:r>
              <a:rPr lang="en-US" altLang="zh-TW" dirty="0"/>
              <a:t>/</a:t>
            </a:r>
            <a:r>
              <a:rPr lang="en-US" altLang="zh-TW" dirty="0" err="1"/>
              <a:t>openvpn</a:t>
            </a:r>
            <a:r>
              <a:rPr lang="en-US" altLang="zh-TW" dirty="0"/>
              <a:t> start</a:t>
            </a:r>
            <a:endParaRPr dirty="0"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11"/>
          <p:cNvSpPr txBox="1">
            <a:spLocks noGrp="1"/>
          </p:cNvSpPr>
          <p:nvPr>
            <p:ph type="sldNum" sz="quarter" idx="2"/>
          </p:nvPr>
        </p:nvSpPr>
        <p:spPr>
          <a:xfrm>
            <a:off x="161466" y="6489700"/>
            <a:ext cx="210468" cy="215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264" name="Shape 1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User-authentication</a:t>
            </a:r>
          </a:p>
        </p:txBody>
      </p:sp>
      <p:sp>
        <p:nvSpPr>
          <p:cNvPr id="265" name="Shape 19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09600" indent="-457200">
              <a:buSzTx/>
              <a:buFont typeface="+mj-lt"/>
              <a:buAutoNum type="arabicPeriod"/>
            </a:pPr>
            <a:r>
              <a:rPr dirty="0"/>
              <a:t>Simply by signing client certs.</a:t>
            </a:r>
          </a:p>
          <a:p>
            <a:pPr marL="609600" indent="-457200">
              <a:buSzTx/>
              <a:buFont typeface="+mj-lt"/>
              <a:buAutoNum type="arabicPeriod"/>
            </a:pPr>
            <a:r>
              <a:rPr dirty="0"/>
              <a:t>Use Username/password</a:t>
            </a:r>
            <a:endParaRPr lang="en-US" altLang="zh-TW" dirty="0"/>
          </a:p>
          <a:p>
            <a:pPr marL="609600" indent="-457200">
              <a:buSzTx/>
              <a:buFont typeface="+mj-lt"/>
              <a:buAutoNum type="arabicPeriod"/>
            </a:pPr>
            <a:r>
              <a:rPr lang="en-US" dirty="0"/>
              <a:t>Use 3</a:t>
            </a:r>
            <a:r>
              <a:rPr lang="en-US" baseline="30000" dirty="0"/>
              <a:t>rd</a:t>
            </a:r>
            <a:r>
              <a:rPr lang="en-US" dirty="0"/>
              <a:t> party authentication</a:t>
            </a:r>
          </a:p>
          <a:p>
            <a:pPr marL="1137919" lvl="1" indent="-457200">
              <a:buSzTx/>
            </a:pPr>
            <a:r>
              <a:rPr lang="en-US" dirty="0"/>
              <a:t>RADIUS</a:t>
            </a:r>
          </a:p>
          <a:p>
            <a:pPr marL="1137919" lvl="1" indent="-457200">
              <a:buSzTx/>
            </a:pPr>
            <a:r>
              <a:rPr lang="en-US" dirty="0"/>
              <a:t>LDAP</a:t>
            </a:r>
            <a:endParaRPr dirty="0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11"/>
          <p:cNvSpPr txBox="1">
            <a:spLocks noGrp="1"/>
          </p:cNvSpPr>
          <p:nvPr>
            <p:ph type="sldNum" sz="quarter" idx="2"/>
          </p:nvPr>
        </p:nvSpPr>
        <p:spPr>
          <a:xfrm>
            <a:off x="161466" y="6489700"/>
            <a:ext cx="210468" cy="215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268" name="Shape 20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Server Side</a:t>
            </a:r>
          </a:p>
        </p:txBody>
      </p:sp>
      <p:sp>
        <p:nvSpPr>
          <p:cNvPr id="269" name="Shape 203"/>
          <p:cNvSpPr txBox="1">
            <a:spLocks noGrp="1"/>
          </p:cNvSpPr>
          <p:nvPr>
            <p:ph type="body" idx="1"/>
          </p:nvPr>
        </p:nvSpPr>
        <p:spPr>
          <a:xfrm>
            <a:off x="990600" y="1447800"/>
            <a:ext cx="7772400" cy="3614756"/>
          </a:xfrm>
          <a:prstGeom prst="rect">
            <a:avLst/>
          </a:prstGeom>
        </p:spPr>
        <p:txBody>
          <a:bodyPr/>
          <a:lstStyle/>
          <a:p>
            <a:pPr marL="190500" indent="-38100">
              <a:buSzTx/>
              <a:buNone/>
              <a:defRPr sz="1800"/>
            </a:pPr>
            <a:r>
              <a:rPr dirty="0"/>
              <a:t>Inside </a:t>
            </a:r>
            <a:r>
              <a:rPr dirty="0" err="1"/>
              <a:t>server.conf</a:t>
            </a:r>
            <a:endParaRPr dirty="0"/>
          </a:p>
          <a:p>
            <a:pPr marL="190500" indent="-38100">
              <a:buSzTx/>
              <a:buNone/>
              <a:defRPr sz="1800"/>
            </a:pPr>
            <a:endParaRPr dirty="0"/>
          </a:p>
          <a:p>
            <a:pPr marL="190500" indent="-38100">
              <a:buSzTx/>
              <a:buNone/>
              <a:defRPr sz="1800"/>
            </a:pPr>
            <a:r>
              <a:rPr dirty="0"/>
              <a:t># Using PAM to auth (Working with LDAP/NIS/Local </a:t>
            </a:r>
            <a:r>
              <a:rPr dirty="0" err="1"/>
              <a:t>Accout</a:t>
            </a:r>
            <a:r>
              <a:rPr dirty="0"/>
              <a:t>)</a:t>
            </a:r>
          </a:p>
          <a:p>
            <a:pPr marL="190500" indent="-38100">
              <a:buSzTx/>
              <a:buNone/>
              <a:defRPr sz="1800"/>
            </a:pPr>
            <a:r>
              <a:rPr dirty="0"/>
              <a:t>(verify-client-cert)</a:t>
            </a:r>
          </a:p>
          <a:p>
            <a:pPr marL="190500" indent="-38100">
              <a:buSzTx/>
              <a:buNone/>
              <a:defRPr sz="1800"/>
            </a:pPr>
            <a:r>
              <a:rPr dirty="0"/>
              <a:t>plugin </a:t>
            </a:r>
            <a:r>
              <a:rPr lang="en" dirty="0"/>
              <a:t>/</a:t>
            </a:r>
            <a:r>
              <a:rPr lang="en" dirty="0" err="1"/>
              <a:t>usr</a:t>
            </a:r>
            <a:r>
              <a:rPr lang="en" dirty="0"/>
              <a:t>/local/lib/</a:t>
            </a:r>
            <a:r>
              <a:rPr lang="en" dirty="0" err="1"/>
              <a:t>openvpn</a:t>
            </a:r>
            <a:r>
              <a:rPr lang="en" dirty="0"/>
              <a:t>/plugins/</a:t>
            </a:r>
            <a:r>
              <a:rPr lang="en" dirty="0" err="1"/>
              <a:t>openvpn</a:t>
            </a:r>
            <a:r>
              <a:rPr lang="en" dirty="0"/>
              <a:t>-plugin-auth-</a:t>
            </a:r>
            <a:r>
              <a:rPr lang="en" dirty="0" err="1"/>
              <a:t>pam.so</a:t>
            </a:r>
            <a:r>
              <a:rPr lang="en" dirty="0"/>
              <a:t> </a:t>
            </a:r>
            <a:r>
              <a:rPr dirty="0"/>
              <a:t>login</a:t>
            </a:r>
          </a:p>
          <a:p>
            <a:pPr marL="190500" indent="-38100">
              <a:buSzTx/>
              <a:buNone/>
              <a:defRPr sz="1800"/>
            </a:pPr>
            <a:endParaRPr dirty="0"/>
          </a:p>
          <a:p>
            <a:pPr marL="190500" indent="-38100">
              <a:buSzTx/>
              <a:buNone/>
              <a:defRPr sz="1800"/>
            </a:pPr>
            <a:r>
              <a:rPr dirty="0"/>
              <a:t># Use a shell script to auth</a:t>
            </a:r>
          </a:p>
          <a:p>
            <a:pPr marL="190500" indent="-38100">
              <a:buSzTx/>
              <a:buNone/>
              <a:defRPr sz="1800"/>
            </a:pPr>
            <a:r>
              <a:rPr dirty="0"/>
              <a:t>auth-user-pass-verify /</a:t>
            </a:r>
            <a:r>
              <a:rPr dirty="0" err="1"/>
              <a:t>etc</a:t>
            </a:r>
            <a:r>
              <a:rPr dirty="0"/>
              <a:t>/</a:t>
            </a:r>
            <a:r>
              <a:rPr dirty="0" err="1"/>
              <a:t>openvpn</a:t>
            </a:r>
            <a:r>
              <a:rPr dirty="0"/>
              <a:t>/</a:t>
            </a:r>
            <a:r>
              <a:rPr dirty="0" err="1"/>
              <a:t>auth.sh</a:t>
            </a:r>
            <a:r>
              <a:rPr dirty="0"/>
              <a:t> via-env</a:t>
            </a:r>
          </a:p>
          <a:p>
            <a:pPr marL="190500" indent="-38100">
              <a:buSzTx/>
              <a:buNone/>
              <a:defRPr sz="1800"/>
            </a:pPr>
            <a:r>
              <a:rPr dirty="0"/>
              <a:t>script-security 3 # To allow script reading passwords</a:t>
            </a:r>
          </a:p>
        </p:txBody>
      </p:sp>
      <p:sp>
        <p:nvSpPr>
          <p:cNvPr id="270" name="參考：…"/>
          <p:cNvSpPr txBox="1"/>
          <p:nvPr/>
        </p:nvSpPr>
        <p:spPr>
          <a:xfrm>
            <a:off x="963588" y="5291067"/>
            <a:ext cx="7772401" cy="746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rPr lang="en-US" altLang="zh-TW" dirty="0"/>
              <a:t>Reference:</a:t>
            </a:r>
          </a:p>
          <a:p>
            <a:r>
              <a:rPr dirty="0"/>
              <a:t>/</a:t>
            </a:r>
            <a:r>
              <a:rPr dirty="0" err="1"/>
              <a:t>usr</a:t>
            </a:r>
            <a:r>
              <a:rPr dirty="0"/>
              <a:t>/share/doc/openvpn-2.4.6/</a:t>
            </a:r>
            <a:r>
              <a:rPr dirty="0" err="1"/>
              <a:t>README.auth</a:t>
            </a:r>
            <a:r>
              <a:rPr dirty="0"/>
              <a:t>-pam</a:t>
            </a:r>
          </a:p>
          <a:p>
            <a:r>
              <a:rPr dirty="0"/>
              <a:t>/</a:t>
            </a:r>
            <a:r>
              <a:rPr dirty="0" err="1"/>
              <a:t>etc</a:t>
            </a:r>
            <a:r>
              <a:rPr dirty="0"/>
              <a:t>/</a:t>
            </a:r>
            <a:r>
              <a:rPr dirty="0" err="1"/>
              <a:t>pam.d</a:t>
            </a:r>
            <a:r>
              <a:rPr dirty="0"/>
              <a:t>/login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1"/>
          <p:cNvSpPr txBox="1">
            <a:spLocks noGrp="1"/>
          </p:cNvSpPr>
          <p:nvPr>
            <p:ph type="sldNum" sz="quarter" idx="2"/>
          </p:nvPr>
        </p:nvSpPr>
        <p:spPr>
          <a:xfrm>
            <a:off x="203199" y="6489700"/>
            <a:ext cx="127001" cy="215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86" name="Shape 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Why Openvpn</a:t>
            </a:r>
          </a:p>
        </p:txBody>
      </p:sp>
      <p:sp>
        <p:nvSpPr>
          <p:cNvPr id="187" name="Shape 9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09600" indent="-457200">
              <a:buSzTx/>
              <a:buFont typeface="+mj-lt"/>
              <a:buAutoNum type="arabicPeriod"/>
            </a:pPr>
            <a:r>
              <a:rPr lang="en-US" dirty="0"/>
              <a:t>C</a:t>
            </a:r>
            <a:r>
              <a:rPr dirty="0"/>
              <a:t>ross-platform portability</a:t>
            </a:r>
            <a:endParaRPr lang="en-US" altLang="zh-TW" dirty="0"/>
          </a:p>
          <a:p>
            <a:pPr marL="1137919" lvl="1" indent="-457200">
              <a:buSzTx/>
            </a:pPr>
            <a:r>
              <a:rPr lang="en-US" dirty="0"/>
              <a:t>iOS / Android / Windows / Linux / FreeBSD </a:t>
            </a:r>
          </a:p>
          <a:p>
            <a:pPr marL="1137919" lvl="1" indent="-457200">
              <a:buSzTx/>
            </a:pPr>
            <a:r>
              <a:rPr lang="en-US" dirty="0" err="1"/>
              <a:t>OpenWRT</a:t>
            </a:r>
            <a:br>
              <a:rPr lang="en-US" dirty="0"/>
            </a:br>
            <a:endParaRPr dirty="0"/>
          </a:p>
          <a:p>
            <a:pPr marL="609600" indent="-457200">
              <a:buSzTx/>
              <a:buFont typeface="+mj-lt"/>
              <a:buAutoNum type="arabicPeriod"/>
            </a:pPr>
            <a:r>
              <a:rPr lang="en-US" dirty="0"/>
              <a:t>E</a:t>
            </a:r>
            <a:r>
              <a:rPr dirty="0"/>
              <a:t>xtensible VPN framework</a:t>
            </a:r>
            <a:endParaRPr lang="en-US" altLang="zh-TW" dirty="0"/>
          </a:p>
          <a:p>
            <a:pPr marL="1137919" lvl="1" indent="-457200">
              <a:buSzTx/>
            </a:pPr>
            <a:r>
              <a:rPr lang="en-US" dirty="0"/>
              <a:t>Logging</a:t>
            </a:r>
          </a:p>
          <a:p>
            <a:pPr marL="1137919" lvl="1" indent="-457200">
              <a:buSzTx/>
            </a:pPr>
            <a:r>
              <a:rPr lang="en" dirty="0"/>
              <a:t>Authentication</a:t>
            </a:r>
            <a:br>
              <a:rPr lang="en" dirty="0"/>
            </a:br>
            <a:endParaRPr dirty="0"/>
          </a:p>
          <a:p>
            <a:pPr marL="609600" indent="-457200">
              <a:buSzTx/>
              <a:buFont typeface="+mj-lt"/>
              <a:buAutoNum type="arabicPeriod"/>
            </a:pPr>
            <a:r>
              <a:rPr dirty="0"/>
              <a:t>OpenVPN uses an </a:t>
            </a:r>
            <a:r>
              <a:rPr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hlinkClick r:id="rId2"/>
              </a:rPr>
              <a:t>industrial-strength security model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11"/>
          <p:cNvSpPr txBox="1">
            <a:spLocks noGrp="1"/>
          </p:cNvSpPr>
          <p:nvPr>
            <p:ph type="sldNum" sz="quarter" idx="2"/>
          </p:nvPr>
        </p:nvSpPr>
        <p:spPr>
          <a:xfrm>
            <a:off x="161466" y="6489700"/>
            <a:ext cx="210468" cy="215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273" name="Shape 2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Client Side</a:t>
            </a:r>
          </a:p>
        </p:txBody>
      </p:sp>
      <p:sp>
        <p:nvSpPr>
          <p:cNvPr id="274" name="Shape 20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90500" indent="-38100">
              <a:buSzTx/>
              <a:buNone/>
              <a:defRPr sz="1800"/>
            </a:pPr>
            <a:r>
              <a:rPr dirty="0"/>
              <a:t># A dialog will popup to ask you username/password</a:t>
            </a:r>
          </a:p>
          <a:p>
            <a:pPr marL="190500" indent="-38100">
              <a:buSzTx/>
              <a:buNone/>
              <a:defRPr sz="1800"/>
            </a:pPr>
            <a:r>
              <a:rPr dirty="0"/>
              <a:t>auth-user-pass</a:t>
            </a:r>
          </a:p>
          <a:p>
            <a:pPr marL="190500" indent="-38100">
              <a:buSzTx/>
              <a:buNone/>
              <a:defRPr sz="1800"/>
            </a:pPr>
            <a:r>
              <a:rPr dirty="0"/>
              <a:t># Saving username/password into a file</a:t>
            </a:r>
          </a:p>
          <a:p>
            <a:pPr marL="190500" indent="-38100">
              <a:buSzTx/>
              <a:buNone/>
              <a:defRPr sz="1800"/>
            </a:pPr>
            <a:r>
              <a:rPr dirty="0"/>
              <a:t>auth-user-pass </a:t>
            </a:r>
            <a:r>
              <a:rPr dirty="0" err="1"/>
              <a:t>client.secret</a:t>
            </a:r>
            <a:endParaRPr dirty="0"/>
          </a:p>
          <a:p>
            <a:pPr marL="190500" indent="-38100">
              <a:buSzTx/>
              <a:buNone/>
              <a:defRPr sz="1800"/>
            </a:pPr>
            <a:r>
              <a:rPr dirty="0"/>
              <a:t># cat </a:t>
            </a:r>
            <a:r>
              <a:rPr dirty="0" err="1"/>
              <a:t>client.secret</a:t>
            </a:r>
            <a:endParaRPr dirty="0"/>
          </a:p>
          <a:p>
            <a:pPr marL="190500" indent="-38100">
              <a:buSzTx/>
              <a:buNone/>
              <a:defRPr sz="1800"/>
            </a:pPr>
            <a:r>
              <a:rPr dirty="0" err="1"/>
              <a:t>Client</a:t>
            </a:r>
            <a:r>
              <a:rPr lang="en-US" dirty="0" err="1"/>
              <a:t>N</a:t>
            </a:r>
            <a:r>
              <a:rPr dirty="0" err="1"/>
              <a:t>ame</a:t>
            </a:r>
            <a:endParaRPr dirty="0"/>
          </a:p>
          <a:p>
            <a:pPr marL="190500" indent="-38100">
              <a:buSzTx/>
              <a:buNone/>
              <a:defRPr sz="1800"/>
            </a:pPr>
            <a:r>
              <a:rPr dirty="0" err="1"/>
              <a:t>Client</a:t>
            </a:r>
            <a:r>
              <a:rPr lang="en-US" dirty="0" err="1"/>
              <a:t>P</a:t>
            </a:r>
            <a:r>
              <a:rPr dirty="0" err="1"/>
              <a:t>assword</a:t>
            </a:r>
            <a:endParaRPr dirty="0"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277" name="Refere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Reference</a:t>
            </a:r>
          </a:p>
        </p:txBody>
      </p:sp>
      <p:sp>
        <p:nvSpPr>
          <p:cNvPr id="278" name="https://www.digitalocean.com/community/tutorials/how-to-setup-and-configure-an-openvpn-server-on-centos-7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2000" u="sng" dirty="0">
                <a:solidFill>
                  <a:srgbClr val="FF0000"/>
                </a:solidFill>
              </a:rPr>
              <a:t>https://www.digitalocean.com/community/tutorials/how-to-setup-and-configure-an-openvpn-server-on-centos-7</a:t>
            </a:r>
          </a:p>
          <a:p>
            <a:r>
              <a:rPr sz="2000" u="sng" dirty="0">
                <a:solidFill>
                  <a:srgbClr val="FF0000"/>
                </a:solidFill>
              </a:rPr>
              <a:t>https://www.howtoforge.com/tutorial/how-to-install-openvpn-on-centos-7/</a:t>
            </a:r>
          </a:p>
          <a:p>
            <a:r>
              <a:rPr sz="2000" u="sng" dirty="0">
                <a:solidFill>
                  <a:srgbClr val="FF0000"/>
                </a:solidFill>
              </a:rPr>
              <a:t>https://wiki.archlinux.org/index.php/OpenVPN</a:t>
            </a:r>
            <a:endParaRPr sz="2000" u="sng" dirty="0">
              <a:solidFill>
                <a:srgbClr val="FF0000"/>
              </a:solidFill>
              <a:hlinkClick r:id="rId2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1"/>
          <p:cNvSpPr txBox="1">
            <a:spLocks noGrp="1"/>
          </p:cNvSpPr>
          <p:nvPr>
            <p:ph type="sldNum" sz="quarter" idx="2"/>
          </p:nvPr>
        </p:nvSpPr>
        <p:spPr>
          <a:xfrm>
            <a:off x="203199" y="6489700"/>
            <a:ext cx="127001" cy="215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90" name="Shape 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TUN/TAP</a:t>
            </a:r>
          </a:p>
        </p:txBody>
      </p:sp>
      <p:sp>
        <p:nvSpPr>
          <p:cNvPr id="191" name="Shape 98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165100" indent="12700">
              <a:buSzTx/>
              <a:buNone/>
            </a:pPr>
            <a:r>
              <a:t>TAP</a:t>
            </a:r>
          </a:p>
          <a:p>
            <a:pPr marL="165100" indent="12700">
              <a:buSzTx/>
              <a:buNone/>
              <a:defRPr sz="1800"/>
            </a:pPr>
            <a:r>
              <a:t>Layer 2</a:t>
            </a:r>
          </a:p>
          <a:p>
            <a:pPr marL="165100" indent="12700">
              <a:buSzTx/>
              <a:buNone/>
              <a:defRPr sz="1800"/>
            </a:pPr>
            <a:r>
              <a:t>behave like adapter</a:t>
            </a:r>
          </a:p>
          <a:p>
            <a:pPr marL="165100" indent="12700">
              <a:buSzTx/>
              <a:buNone/>
              <a:defRPr sz="1800"/>
            </a:pPr>
            <a:r>
              <a:t>More overhead(L2)</a:t>
            </a:r>
          </a:p>
          <a:p>
            <a:pPr marL="165100" indent="12700">
              <a:buSzTx/>
              <a:buNone/>
              <a:defRPr sz="1800"/>
            </a:pPr>
            <a:r>
              <a:t>Transfer any protocol</a:t>
            </a:r>
          </a:p>
          <a:p>
            <a:pPr marL="165100" indent="12700">
              <a:buSzTx/>
              <a:buNone/>
              <a:defRPr sz="1800"/>
            </a:pPr>
            <a:r>
              <a:t>Bridge</a:t>
            </a:r>
          </a:p>
        </p:txBody>
      </p:sp>
      <p:sp>
        <p:nvSpPr>
          <p:cNvPr id="192" name="Shape 99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marL="165100" indent="12700">
              <a:spcBef>
                <a:spcPts val="700"/>
              </a:spcBef>
              <a:buSzTx/>
              <a:buNone/>
              <a:defRPr sz="2800"/>
            </a:pPr>
            <a:r>
              <a:t>TUN</a:t>
            </a:r>
          </a:p>
          <a:p>
            <a:pPr marL="165100" indent="12700">
              <a:spcBef>
                <a:spcPts val="700"/>
              </a:spcBef>
              <a:buSzTx/>
              <a:buNone/>
              <a:defRPr sz="1800"/>
            </a:pPr>
            <a:r>
              <a:t>Layer 3</a:t>
            </a:r>
          </a:p>
          <a:p>
            <a:pPr marL="165100" indent="12700">
              <a:spcBef>
                <a:spcPts val="700"/>
              </a:spcBef>
              <a:buSzTx/>
              <a:buNone/>
              <a:defRPr sz="1800"/>
            </a:pPr>
            <a:r>
              <a:t>Less Overhead(L3)</a:t>
            </a:r>
          </a:p>
          <a:p>
            <a:pPr marL="165100" indent="12700">
              <a:spcBef>
                <a:spcPts val="700"/>
              </a:spcBef>
              <a:buSzTx/>
              <a:buNone/>
              <a:defRPr sz="1800"/>
            </a:pPr>
            <a:r>
              <a:t>Only IPv4 , IPv6(Ovpn2.3)</a:t>
            </a:r>
          </a:p>
          <a:p>
            <a:pPr marL="165100" indent="12700">
              <a:spcBef>
                <a:spcPts val="700"/>
              </a:spcBef>
              <a:buSzTx/>
              <a:buNone/>
              <a:defRPr sz="1800"/>
            </a:pPr>
            <a:r>
              <a:t>No Bridges!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1"/>
          <p:cNvSpPr txBox="1">
            <a:spLocks noGrp="1"/>
          </p:cNvSpPr>
          <p:nvPr>
            <p:ph type="sldNum" sz="quarter" idx="2"/>
          </p:nvPr>
        </p:nvSpPr>
        <p:spPr>
          <a:xfrm>
            <a:off x="203199" y="6489700"/>
            <a:ext cx="127001" cy="215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95" name="Shape 1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Configuring Openvpn</a:t>
            </a:r>
          </a:p>
        </p:txBody>
      </p:sp>
      <p:sp>
        <p:nvSpPr>
          <p:cNvPr id="196" name="Shape 1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90500" indent="-38100">
              <a:buSzTx/>
              <a:buNone/>
            </a:pPr>
            <a:r>
              <a:t>A server/client setting can be describe as a ovpn/conf file.</a:t>
            </a:r>
          </a:p>
          <a:p>
            <a:pPr marL="190500" indent="-38100">
              <a:buSzTx/>
              <a:buNone/>
            </a:pPr>
            <a:r>
              <a:t>At most circumstances, we will separate key/ca files to make config file clean.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203199" y="6489699"/>
            <a:ext cx="127001" cy="215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99" name="server.conf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Configuration</a:t>
            </a:r>
            <a:endParaRPr dirty="0"/>
          </a:p>
        </p:txBody>
      </p:sp>
      <p:sp>
        <p:nvSpPr>
          <p:cNvPr id="200" name="/etc/openvpn/server/serv.conf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/</a:t>
            </a:r>
            <a:r>
              <a:rPr lang="en-US" dirty="0" err="1"/>
              <a:t>usr</a:t>
            </a:r>
            <a:r>
              <a:rPr lang="en-US" dirty="0"/>
              <a:t>/local/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openvpn</a:t>
            </a:r>
            <a:r>
              <a:rPr lang="en-US" dirty="0"/>
              <a:t>/</a:t>
            </a:r>
            <a:r>
              <a:rPr lang="en-US" dirty="0" err="1"/>
              <a:t>openvpn.conf</a:t>
            </a:r>
            <a:endParaRPr dirty="0"/>
          </a:p>
          <a:p>
            <a:r>
              <a:rPr dirty="0"/>
              <a:t>cp </a:t>
            </a:r>
            <a:r>
              <a:rPr lang="en" dirty="0"/>
              <a:t>/</a:t>
            </a:r>
            <a:r>
              <a:rPr lang="en" dirty="0" err="1"/>
              <a:t>usr</a:t>
            </a:r>
            <a:r>
              <a:rPr lang="en" dirty="0"/>
              <a:t>/local/share/examples/</a:t>
            </a:r>
            <a:r>
              <a:rPr lang="en" dirty="0" err="1"/>
              <a:t>openvpn</a:t>
            </a:r>
            <a:r>
              <a:rPr lang="en" dirty="0"/>
              <a:t>/sample-config-files/</a:t>
            </a:r>
            <a:r>
              <a:rPr lang="en" dirty="0" err="1"/>
              <a:t>server.conf</a:t>
            </a:r>
            <a:r>
              <a:rPr lang="en" dirty="0"/>
              <a:t> </a:t>
            </a:r>
            <a:r>
              <a:rPr lang="en" altLang="zh-TW" dirty="0"/>
              <a:t>/</a:t>
            </a:r>
            <a:r>
              <a:rPr lang="en" altLang="zh-TW" dirty="0" err="1"/>
              <a:t>usr</a:t>
            </a:r>
            <a:r>
              <a:rPr lang="en" altLang="zh-TW" dirty="0"/>
              <a:t>/local/</a:t>
            </a:r>
            <a:r>
              <a:rPr lang="en" altLang="zh-TW" dirty="0" err="1"/>
              <a:t>etc</a:t>
            </a:r>
            <a:r>
              <a:rPr lang="en" altLang="zh-TW" dirty="0"/>
              <a:t>/</a:t>
            </a:r>
            <a:r>
              <a:rPr lang="en" altLang="zh-TW" dirty="0" err="1"/>
              <a:t>openvpn</a:t>
            </a:r>
            <a:r>
              <a:rPr lang="en" altLang="zh-TW" dirty="0"/>
              <a:t>/</a:t>
            </a:r>
            <a:r>
              <a:rPr lang="en" altLang="zh-TW" dirty="0" err="1"/>
              <a:t>openvpn.conf</a:t>
            </a:r>
            <a:endParaRPr lang="en" altLang="zh-TW" dirty="0"/>
          </a:p>
          <a:p>
            <a:endParaRPr lang="en-US" altLang="zh-TW" dirty="0"/>
          </a:p>
          <a:p>
            <a:r>
              <a:rPr lang="en-US" dirty="0"/>
              <a:t>In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rc.conf.local</a:t>
            </a:r>
            <a:endParaRPr lang="en-US" dirty="0"/>
          </a:p>
          <a:p>
            <a:pPr lvl="1"/>
            <a:r>
              <a:rPr lang="en-US" dirty="0" err="1"/>
              <a:t>openvpn_enable</a:t>
            </a:r>
            <a:r>
              <a:rPr lang="en-US" dirty="0"/>
              <a:t>=“YES”</a:t>
            </a:r>
          </a:p>
          <a:p>
            <a:pPr lvl="1"/>
            <a:r>
              <a:rPr lang="en-US" dirty="0" err="1"/>
              <a:t>openvpn_configfile</a:t>
            </a:r>
            <a:r>
              <a:rPr lang="en-US" dirty="0"/>
              <a:t>=“</a:t>
            </a:r>
            <a:r>
              <a:rPr lang="en" altLang="zh-TW" dirty="0"/>
              <a:t>/</a:t>
            </a:r>
            <a:r>
              <a:rPr lang="en" altLang="zh-TW" dirty="0" err="1"/>
              <a:t>usr</a:t>
            </a:r>
            <a:r>
              <a:rPr lang="en" altLang="zh-TW" dirty="0"/>
              <a:t>/local/</a:t>
            </a:r>
            <a:r>
              <a:rPr lang="en" altLang="zh-TW" dirty="0" err="1"/>
              <a:t>etc</a:t>
            </a:r>
            <a:r>
              <a:rPr lang="en" altLang="zh-TW" dirty="0"/>
              <a:t>/</a:t>
            </a:r>
            <a:r>
              <a:rPr lang="en" altLang="zh-TW" dirty="0" err="1"/>
              <a:t>openvpn</a:t>
            </a:r>
            <a:r>
              <a:rPr lang="en" altLang="zh-TW" dirty="0"/>
              <a:t>/</a:t>
            </a:r>
            <a:r>
              <a:rPr lang="en" altLang="zh-TW" dirty="0" err="1"/>
              <a:t>openvpn.conf</a:t>
            </a:r>
            <a:r>
              <a:rPr lang="en" altLang="zh-TW" dirty="0"/>
              <a:t>”</a:t>
            </a:r>
            <a:endParaRPr lang="en-US" dirty="0"/>
          </a:p>
          <a:p>
            <a:pPr lvl="1"/>
            <a:endParaRPr lang="en-US" dirty="0"/>
          </a:p>
          <a:p>
            <a:pPr lvl="1"/>
            <a:endParaRPr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11"/>
          <p:cNvSpPr txBox="1">
            <a:spLocks noGrp="1"/>
          </p:cNvSpPr>
          <p:nvPr>
            <p:ph type="sldNum" sz="quarter" idx="2"/>
          </p:nvPr>
        </p:nvSpPr>
        <p:spPr>
          <a:xfrm>
            <a:off x="203199" y="6489700"/>
            <a:ext cx="127001" cy="215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203" name="Shape 1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 simple server config(1/2)</a:t>
            </a:r>
          </a:p>
        </p:txBody>
      </p:sp>
      <p:sp>
        <p:nvSpPr>
          <p:cNvPr id="204" name="Shape 1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90500" indent="-38100">
              <a:buSzTx/>
              <a:buNone/>
            </a:pPr>
            <a:r>
              <a:t>port 1194</a:t>
            </a:r>
          </a:p>
          <a:p>
            <a:pPr marL="190500" indent="-38100">
              <a:buSzTx/>
              <a:buNone/>
            </a:pPr>
            <a:r>
              <a:t>proto udp</a:t>
            </a:r>
          </a:p>
          <a:p>
            <a:pPr marL="190500" indent="-38100">
              <a:buSzTx/>
              <a:buNone/>
            </a:pPr>
            <a:r>
              <a:t>dev tun</a:t>
            </a:r>
          </a:p>
          <a:p>
            <a:pPr marL="190500" indent="-38100">
              <a:buSzTx/>
              <a:buNone/>
            </a:pPr>
            <a:r>
              <a:t>ca ca.crt</a:t>
            </a:r>
          </a:p>
          <a:p>
            <a:pPr marL="190500" indent="-38100">
              <a:buSzTx/>
              <a:buNone/>
            </a:pPr>
            <a:r>
              <a:t>cert server.crt</a:t>
            </a:r>
          </a:p>
          <a:p>
            <a:pPr marL="190500" indent="-38100">
              <a:buSzTx/>
              <a:buNone/>
            </a:pPr>
            <a:r>
              <a:t>key server.key  # This file should be kept secret</a:t>
            </a:r>
          </a:p>
          <a:p>
            <a:pPr marL="190500" indent="-38100">
              <a:buSzTx/>
              <a:buNone/>
            </a:pPr>
            <a:r>
              <a:t>dh dh2048.pem</a:t>
            </a:r>
          </a:p>
          <a:p>
            <a:pPr marL="190500" indent="-38100">
              <a:buSzTx/>
              <a:buNone/>
            </a:pPr>
            <a:r>
              <a:t>topology subnet</a:t>
            </a:r>
          </a:p>
          <a:p>
            <a:pPr marL="190500" indent="-38100">
              <a:buSzTx/>
              <a:buNone/>
            </a:pPr>
            <a:r>
              <a:t>server 192.168.14.0 255.255.255.0</a:t>
            </a:r>
          </a:p>
          <a:p>
            <a:pPr marL="190500" indent="-38100">
              <a:buSzTx/>
              <a:buNone/>
            </a:pPr>
            <a:r>
              <a:t>ifconfig-pool-persist ipp.txt</a:t>
            </a:r>
          </a:p>
          <a:p>
            <a:pPr marL="190500" indent="-38100">
              <a:buSzTx/>
              <a:buNone/>
            </a:pPr>
            <a:r>
              <a:t>client-config-dir static_clients</a:t>
            </a:r>
          </a:p>
          <a:p>
            <a:pPr marL="190500" indent="-38100">
              <a:buSzTx/>
              <a:buNone/>
            </a:pPr>
            <a:r>
              <a:t>push "redirect-gateway def1 bypass-dhcp"</a:t>
            </a:r>
          </a:p>
          <a:p>
            <a:pPr marL="190500" indent="-38100">
              <a:buSzTx/>
              <a:buNone/>
            </a:pPr>
            <a:r>
              <a:t>push "dhcp-option DNS 8.8.8.8"</a:t>
            </a:r>
          </a:p>
          <a:p>
            <a:pPr marL="190500" indent="-38100">
              <a:buSzTx/>
              <a:buNone/>
            </a:pPr>
            <a:r>
              <a:t>push "dhcp-option DNS 8.8.4.4"</a:t>
            </a:r>
          </a:p>
          <a:p>
            <a:pPr marL="190500" indent="-38100">
              <a:buSzTx/>
              <a:buNone/>
            </a:pPr>
            <a:r>
              <a:t>client-to-client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11"/>
          <p:cNvSpPr txBox="1">
            <a:spLocks noGrp="1"/>
          </p:cNvSpPr>
          <p:nvPr>
            <p:ph type="sldNum" sz="quarter" idx="2"/>
          </p:nvPr>
        </p:nvSpPr>
        <p:spPr>
          <a:xfrm>
            <a:off x="203199" y="6489700"/>
            <a:ext cx="127001" cy="215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209" name="Shape 1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 simple server config(2/2)</a:t>
            </a:r>
          </a:p>
        </p:txBody>
      </p:sp>
      <p:sp>
        <p:nvSpPr>
          <p:cNvPr id="210" name="Shape 1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90500" indent="-38100">
              <a:buSzTx/>
              <a:buNone/>
            </a:pPr>
            <a:r>
              <a:t>keepalive 10 120</a:t>
            </a:r>
          </a:p>
          <a:p>
            <a:pPr marL="190500" indent="-38100">
              <a:buSzTx/>
              <a:buNone/>
            </a:pPr>
            <a:r>
              <a:t>tls-auth ta.key 0 # This file is secret</a:t>
            </a:r>
          </a:p>
          <a:p>
            <a:pPr marL="190500" indent="-38100">
              <a:buSzTx/>
              <a:buNone/>
            </a:pPr>
            <a:r>
              <a:t>cipher AES-256-CBC   # AES</a:t>
            </a:r>
          </a:p>
          <a:p>
            <a:pPr marL="190500" indent="-38100">
              <a:buSzTx/>
              <a:buNone/>
            </a:pPr>
            <a:r>
              <a:t>comp-lzo</a:t>
            </a:r>
          </a:p>
          <a:p>
            <a:pPr marL="190500" indent="-38100">
              <a:buSzTx/>
              <a:buNone/>
            </a:pPr>
            <a:r>
              <a:t>max-clients 10</a:t>
            </a:r>
          </a:p>
          <a:p>
            <a:pPr marL="190500" indent="-38100">
              <a:buSzTx/>
              <a:buNone/>
            </a:pPr>
            <a:r>
              <a:t>user nobody</a:t>
            </a:r>
          </a:p>
          <a:p>
            <a:pPr marL="190500" indent="-38100">
              <a:buSzTx/>
              <a:buNone/>
            </a:pPr>
            <a:r>
              <a:t>group nobody</a:t>
            </a:r>
          </a:p>
          <a:p>
            <a:pPr marL="190500" indent="-38100">
              <a:buSzTx/>
              <a:buNone/>
            </a:pPr>
            <a:r>
              <a:t>persist-key</a:t>
            </a:r>
          </a:p>
          <a:p>
            <a:pPr marL="190500" indent="-38100">
              <a:buSzTx/>
              <a:buNone/>
            </a:pPr>
            <a:r>
              <a:t>persist-tun</a:t>
            </a:r>
          </a:p>
          <a:p>
            <a:pPr marL="190500" indent="-38100">
              <a:buSzTx/>
              <a:buNone/>
            </a:pPr>
            <a:r>
              <a:t>verb 5</a:t>
            </a:r>
          </a:p>
          <a:p>
            <a:pPr marL="190500" indent="-38100">
              <a:buSzTx/>
              <a:buNone/>
            </a:pPr>
            <a:r>
              <a:t>mute 20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11"/>
          <p:cNvSpPr txBox="1">
            <a:spLocks noGrp="1"/>
          </p:cNvSpPr>
          <p:nvPr>
            <p:ph type="sldNum" sz="quarter" idx="2"/>
          </p:nvPr>
        </p:nvSpPr>
        <p:spPr>
          <a:xfrm>
            <a:off x="203199" y="6489700"/>
            <a:ext cx="127001" cy="215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213" name="Shape 1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 simple client config</a:t>
            </a:r>
          </a:p>
        </p:txBody>
      </p:sp>
      <p:sp>
        <p:nvSpPr>
          <p:cNvPr id="214" name="Shape 1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457200">
              <a:lnSpc>
                <a:spcPct val="115000"/>
              </a:lnSpc>
              <a:spcBef>
                <a:spcPts val="0"/>
              </a:spcBef>
              <a:buSzTx/>
              <a:buNone/>
            </a:pPr>
            <a:r>
              <a:t>client</a:t>
            </a:r>
          </a:p>
          <a:p>
            <a:pPr marL="0" indent="431800">
              <a:lnSpc>
                <a:spcPct val="115000"/>
              </a:lnSpc>
              <a:spcBef>
                <a:spcPts val="0"/>
              </a:spcBef>
              <a:buSzTx/>
              <a:buNone/>
            </a:pPr>
            <a:r>
              <a:t>dev tun</a:t>
            </a:r>
          </a:p>
          <a:p>
            <a:pPr marL="0" indent="431800">
              <a:lnSpc>
                <a:spcPct val="115000"/>
              </a:lnSpc>
              <a:spcBef>
                <a:spcPts val="0"/>
              </a:spcBef>
              <a:buSzTx/>
              <a:buNone/>
            </a:pPr>
            <a:r>
              <a:t>proto udp</a:t>
            </a:r>
          </a:p>
          <a:p>
            <a:pPr marL="0" indent="431800">
              <a:lnSpc>
                <a:spcPct val="115000"/>
              </a:lnSpc>
              <a:spcBef>
                <a:spcPts val="0"/>
              </a:spcBef>
              <a:buSzTx/>
              <a:buNone/>
            </a:pPr>
            <a:r>
              <a:t>remote xxx.com 1194</a:t>
            </a:r>
          </a:p>
          <a:p>
            <a:pPr marL="0" indent="431800">
              <a:lnSpc>
                <a:spcPct val="115000"/>
              </a:lnSpc>
              <a:spcBef>
                <a:spcPts val="0"/>
              </a:spcBef>
              <a:buSzTx/>
              <a:buNone/>
            </a:pPr>
            <a:r>
              <a:t>resolv-retry infinite</a:t>
            </a:r>
          </a:p>
          <a:p>
            <a:pPr marL="0" indent="431800">
              <a:lnSpc>
                <a:spcPct val="115000"/>
              </a:lnSpc>
              <a:spcBef>
                <a:spcPts val="0"/>
              </a:spcBef>
              <a:buSzTx/>
              <a:buNone/>
            </a:pPr>
            <a:r>
              <a:t>nobind</a:t>
            </a:r>
          </a:p>
          <a:p>
            <a:pPr marL="0" indent="431800">
              <a:lnSpc>
                <a:spcPct val="115000"/>
              </a:lnSpc>
              <a:spcBef>
                <a:spcPts val="0"/>
              </a:spcBef>
              <a:buSzTx/>
              <a:buNone/>
            </a:pPr>
            <a:r>
              <a:t>persist-key</a:t>
            </a:r>
          </a:p>
          <a:p>
            <a:pPr marL="0" indent="431800">
              <a:lnSpc>
                <a:spcPct val="115000"/>
              </a:lnSpc>
              <a:spcBef>
                <a:spcPts val="0"/>
              </a:spcBef>
              <a:buSzTx/>
              <a:buNone/>
            </a:pPr>
            <a:r>
              <a:t>persist-tun</a:t>
            </a:r>
          </a:p>
          <a:p>
            <a:pPr marL="0" indent="431800">
              <a:lnSpc>
                <a:spcPct val="115000"/>
              </a:lnSpc>
              <a:spcBef>
                <a:spcPts val="0"/>
              </a:spcBef>
              <a:buSzTx/>
              <a:buNone/>
            </a:pPr>
            <a:r>
              <a:t>ca ca.crt</a:t>
            </a:r>
          </a:p>
          <a:p>
            <a:pPr marL="0" indent="431800">
              <a:lnSpc>
                <a:spcPct val="115000"/>
              </a:lnSpc>
              <a:spcBef>
                <a:spcPts val="0"/>
              </a:spcBef>
              <a:buSzTx/>
              <a:buNone/>
            </a:pPr>
            <a:r>
              <a:t>cert client.crt</a:t>
            </a:r>
          </a:p>
          <a:p>
            <a:pPr marL="0" indent="431800">
              <a:lnSpc>
                <a:spcPct val="115000"/>
              </a:lnSpc>
              <a:spcBef>
                <a:spcPts val="0"/>
              </a:spcBef>
              <a:buSzTx/>
              <a:buNone/>
            </a:pPr>
            <a:r>
              <a:t>key client.key</a:t>
            </a:r>
          </a:p>
          <a:p>
            <a:pPr marL="0" indent="431800">
              <a:lnSpc>
                <a:spcPct val="115000"/>
              </a:lnSpc>
              <a:spcBef>
                <a:spcPts val="0"/>
              </a:spcBef>
              <a:buSzTx/>
              <a:buNone/>
            </a:pPr>
            <a:r>
              <a:t>remote-cert-tls server</a:t>
            </a:r>
          </a:p>
          <a:p>
            <a:pPr marL="0" indent="431800">
              <a:lnSpc>
                <a:spcPct val="115000"/>
              </a:lnSpc>
              <a:spcBef>
                <a:spcPts val="0"/>
              </a:spcBef>
              <a:buSzTx/>
              <a:buNone/>
            </a:pPr>
            <a:r>
              <a:t>tls-auth ta.key 1</a:t>
            </a:r>
          </a:p>
          <a:p>
            <a:pPr marL="0" indent="431800">
              <a:lnSpc>
                <a:spcPct val="115000"/>
              </a:lnSpc>
              <a:spcBef>
                <a:spcPts val="0"/>
              </a:spcBef>
              <a:buSzTx/>
              <a:buNone/>
            </a:pPr>
            <a:r>
              <a:t>cipher AES-256-CBC</a:t>
            </a:r>
          </a:p>
          <a:p>
            <a:pPr marL="0" indent="431800">
              <a:lnSpc>
                <a:spcPct val="115000"/>
              </a:lnSpc>
              <a:spcBef>
                <a:spcPts val="0"/>
              </a:spcBef>
              <a:buSzTx/>
              <a:buNone/>
            </a:pPr>
            <a:r>
              <a:t>comp-lzo</a:t>
            </a:r>
          </a:p>
          <a:p>
            <a:pPr marL="0" indent="431800">
              <a:lnSpc>
                <a:spcPct val="115000"/>
              </a:lnSpc>
              <a:spcBef>
                <a:spcPts val="0"/>
              </a:spcBef>
              <a:buSzTx/>
              <a:buNone/>
            </a:pPr>
            <a:r>
              <a:t>verb 3</a:t>
            </a:r>
          </a:p>
          <a:p>
            <a:pPr marL="0" indent="431800">
              <a:lnSpc>
                <a:spcPct val="115000"/>
              </a:lnSpc>
              <a:spcBef>
                <a:spcPts val="0"/>
              </a:spcBef>
              <a:buSzTx/>
              <a:buNone/>
            </a:pPr>
            <a:r>
              <a:t>mute 20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11"/>
          <p:cNvSpPr txBox="1">
            <a:spLocks noGrp="1"/>
          </p:cNvSpPr>
          <p:nvPr>
            <p:ph type="sldNum" sz="quarter" idx="2"/>
          </p:nvPr>
        </p:nvSpPr>
        <p:spPr>
          <a:xfrm>
            <a:off x="161466" y="6489700"/>
            <a:ext cx="210468" cy="215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217" name="Shape 1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X.509 PKI  </a:t>
            </a:r>
          </a:p>
        </p:txBody>
      </p:sp>
      <p:pic>
        <p:nvPicPr>
          <p:cNvPr id="219" name="Shape 130" descr="Shape 1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525" y="1253173"/>
            <a:ext cx="5354550" cy="55536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CSCC">
  <a:themeElements>
    <a:clrScheme name="CSCC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2CA"/>
      </a:accent5>
      <a:accent6>
        <a:srgbClr val="2D2DB9"/>
      </a:accent6>
      <a:hlink>
        <a:srgbClr val="0000FF"/>
      </a:hlink>
      <a:folHlink>
        <a:srgbClr val="FF00FF"/>
      </a:folHlink>
    </a:clrScheme>
    <a:fontScheme name="CSCC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CSCC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SCC">
  <a:themeElements>
    <a:clrScheme name="CSCC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2CA"/>
      </a:accent5>
      <a:accent6>
        <a:srgbClr val="2D2DB9"/>
      </a:accent6>
      <a:hlink>
        <a:srgbClr val="0000FF"/>
      </a:hlink>
      <a:folHlink>
        <a:srgbClr val="FF00FF"/>
      </a:folHlink>
    </a:clrScheme>
    <a:fontScheme name="CSCC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CSCC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1054</Words>
  <Application>Microsoft Macintosh PowerPoint</Application>
  <PresentationFormat>如螢幕大小 (4:3)</PresentationFormat>
  <Paragraphs>202</Paragraphs>
  <Slides>21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6" baseType="lpstr">
      <vt:lpstr>Carme</vt:lpstr>
      <vt:lpstr>Arial</vt:lpstr>
      <vt:lpstr>Helvetica</vt:lpstr>
      <vt:lpstr>Times New Roman</vt:lpstr>
      <vt:lpstr>CSCC</vt:lpstr>
      <vt:lpstr>OpenVPN</vt:lpstr>
      <vt:lpstr>Why Openvpn</vt:lpstr>
      <vt:lpstr>TUN/TAP</vt:lpstr>
      <vt:lpstr>Configuring Openvpn</vt:lpstr>
      <vt:lpstr>Configuration</vt:lpstr>
      <vt:lpstr>A simple server config(1/2)</vt:lpstr>
      <vt:lpstr>A simple server config(2/2)</vt:lpstr>
      <vt:lpstr>A simple client config</vt:lpstr>
      <vt:lpstr>X.509 PKI  </vt:lpstr>
      <vt:lpstr>Diffie Hellman parameters</vt:lpstr>
      <vt:lpstr>HMAC</vt:lpstr>
      <vt:lpstr>Generate ca, cert</vt:lpstr>
      <vt:lpstr>easy-rsa</vt:lpstr>
      <vt:lpstr>Sign key to CA</vt:lpstr>
      <vt:lpstr>Diffie-Hellman / TLS-auth key</vt:lpstr>
      <vt:lpstr>Package your config</vt:lpstr>
      <vt:lpstr>Enable and start</vt:lpstr>
      <vt:lpstr>User-authentication</vt:lpstr>
      <vt:lpstr>Server Side</vt:lpstr>
      <vt:lpstr>Client Side</vt:lpstr>
      <vt:lpstr>Reference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OpenVPN</dc:title>
  <dc:creator>Tse-Han Wang</dc:creator>
  <cp:lastModifiedBy>Liang-Chi Tseng</cp:lastModifiedBy>
  <cp:revision>15</cp:revision>
  <dcterms:modified xsi:type="dcterms:W3CDTF">2020-03-18T15:38:20Z</dcterms:modified>
</cp:coreProperties>
</file>