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1" r:id="rId4"/>
    <p:sldId id="262" r:id="rId5"/>
    <p:sldId id="343" r:id="rId6"/>
    <p:sldId id="349" r:id="rId7"/>
    <p:sldId id="350" r:id="rId8"/>
    <p:sldId id="351" r:id="rId9"/>
    <p:sldId id="352" r:id="rId10"/>
    <p:sldId id="263" r:id="rId11"/>
    <p:sldId id="356" r:id="rId12"/>
    <p:sldId id="353" r:id="rId13"/>
    <p:sldId id="354" r:id="rId14"/>
    <p:sldId id="360" r:id="rId15"/>
    <p:sldId id="361" r:id="rId16"/>
    <p:sldId id="362" r:id="rId17"/>
    <p:sldId id="363" r:id="rId18"/>
    <p:sldId id="364" r:id="rId19"/>
    <p:sldId id="365" r:id="rId20"/>
    <p:sldId id="369" r:id="rId21"/>
    <p:sldId id="370" r:id="rId22"/>
    <p:sldId id="371" r:id="rId23"/>
    <p:sldId id="372" r:id="rId24"/>
    <p:sldId id="373" r:id="rId25"/>
    <p:sldId id="374" r:id="rId26"/>
    <p:sldId id="377" r:id="rId27"/>
    <p:sldId id="376" r:id="rId28"/>
    <p:sldId id="378" r:id="rId29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9900"/>
    <a:srgbClr val="0080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3475" autoAdjust="0"/>
  </p:normalViewPr>
  <p:slideViewPr>
    <p:cSldViewPr>
      <p:cViewPr varScale="1">
        <p:scale>
          <a:sx n="108" d="100"/>
          <a:sy n="108" d="100"/>
        </p:scale>
        <p:origin x="8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9695" cy="341141"/>
          </a:xfrm>
          <a:prstGeom prst="rect">
            <a:avLst/>
          </a:prstGeom>
        </p:spPr>
        <p:txBody>
          <a:bodyPr vert="horz" lIns="91806" tIns="45903" rIns="91806" bIns="4590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228" y="0"/>
            <a:ext cx="4279694" cy="341141"/>
          </a:xfrm>
          <a:prstGeom prst="rect">
            <a:avLst/>
          </a:prstGeom>
        </p:spPr>
        <p:txBody>
          <a:bodyPr vert="horz" lIns="91806" tIns="45903" rIns="91806" bIns="45903" rtlCol="0"/>
          <a:lstStyle>
            <a:lvl1pPr algn="r">
              <a:defRPr sz="1200"/>
            </a:lvl1pPr>
          </a:lstStyle>
          <a:p>
            <a:fld id="{32B0B504-FFD8-43FB-988B-031C3281E0F2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56534"/>
            <a:ext cx="4279695" cy="341141"/>
          </a:xfrm>
          <a:prstGeom prst="rect">
            <a:avLst/>
          </a:prstGeom>
        </p:spPr>
        <p:txBody>
          <a:bodyPr vert="horz" lIns="91806" tIns="45903" rIns="91806" bIns="4590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228" y="6456534"/>
            <a:ext cx="4279694" cy="341141"/>
          </a:xfrm>
          <a:prstGeom prst="rect">
            <a:avLst/>
          </a:prstGeom>
        </p:spPr>
        <p:txBody>
          <a:bodyPr vert="horz" lIns="91806" tIns="45903" rIns="91806" bIns="45903" rtlCol="0" anchor="b"/>
          <a:lstStyle>
            <a:lvl1pPr algn="r">
              <a:defRPr sz="1200"/>
            </a:lvl1pPr>
          </a:lstStyle>
          <a:p>
            <a:fld id="{A3BC4961-5E3A-47E6-8A4C-35CC690AF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19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9695" cy="34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8" y="1"/>
            <a:ext cx="4279694" cy="34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28" y="3228814"/>
            <a:ext cx="7900796" cy="305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534"/>
            <a:ext cx="4279695" cy="34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8" y="6456534"/>
            <a:ext cx="4279694" cy="34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063E479-B7CE-49AE-8F78-ECA5F8DDDF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402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5922" indent="-28689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7572" indent="-229514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6601" indent="-229514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65630" indent="-229514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782AE61-201A-4044-8C54-61B3D316026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SRI – Stanford Research Institute In Menlo Park, California</a:t>
            </a:r>
          </a:p>
        </p:txBody>
      </p:sp>
    </p:spTree>
    <p:extLst>
      <p:ext uri="{BB962C8B-B14F-4D97-AF65-F5344CB8AC3E}">
        <p14:creationId xmlns:p14="http://schemas.microsoft.com/office/powerpoint/2010/main" val="3952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subdomain != delegation </a:t>
            </a:r>
          </a:p>
          <a:p>
            <a:r>
              <a:rPr lang="en-US" dirty="0"/>
              <a:t>Security need: wildcard, cookie</a:t>
            </a:r>
          </a:p>
          <a:p>
            <a:r>
              <a:rPr lang="en-US" dirty="0"/>
              <a:t>Management: Email address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32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01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21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resolvconf.conf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310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Availability – cannot prevent DDoS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542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3E479-B7CE-49AE-8F78-ECA5F8DDDF1B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1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01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89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974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128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65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5277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16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3516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70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549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53776A5D-BEA4-4E96-A6BF-4B3979EA97DF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fi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domains/root/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The Domain Name System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lwhsu</a:t>
            </a:r>
            <a:r>
              <a:rPr lang="en-US" altLang="zh-TW" dirty="0">
                <a:ea typeface="新細明體" panose="02020500000000000000" pitchFamily="18" charset="-120"/>
              </a:rPr>
              <a:t> (2020, CC-BY)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? (?-2019)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mg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2698" r="7692" b="55397"/>
          <a:stretch>
            <a:fillRect/>
          </a:stretch>
        </p:blipFill>
        <p:spPr bwMode="auto">
          <a:xfrm>
            <a:off x="1066800" y="2471738"/>
            <a:ext cx="777240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How DNS Works 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– DNS Delegation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Administration delegation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Each domain can delegate responsibility to subdomain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Specify name servers of subdomain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Recursive query process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 query </a:t>
            </a:r>
            <a:r>
              <a:rPr lang="en-US" altLang="zh-TW" u="sng">
                <a:ea typeface="新細明體" panose="02020500000000000000" pitchFamily="18" charset="-120"/>
              </a:rPr>
              <a:t>lair.cs.colorado.edu </a:t>
            </a:r>
            <a:r>
              <a:rPr lang="en-US" altLang="zh-TW" u="sng">
                <a:ea typeface="新細明體" panose="02020500000000000000" pitchFamily="18" charset="-120"/>
                <a:sym typeface="Wingdings" panose="05000000000000000000" pitchFamily="2" charset="2"/>
              </a:rPr>
              <a:t> vangogh.cs.berkeley.edu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,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name server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ns.cs.colorado.edu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has no cache data </a:t>
            </a:r>
          </a:p>
        </p:txBody>
      </p:sp>
      <p:pic>
        <p:nvPicPr>
          <p:cNvPr id="13315" name="Picture 5" descr="img248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r="1852" b="2211"/>
          <a:stretch>
            <a:fillRect/>
          </a:stretch>
        </p:blipFill>
        <p:spPr bwMode="auto">
          <a:xfrm>
            <a:off x="838200" y="2743200"/>
            <a:ext cx="7924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TW" sz="3000" dirty="0"/>
              <a:t>How DNS Works </a:t>
            </a:r>
            <a:br>
              <a:rPr lang="en-US" altLang="zh-TW" sz="3000" dirty="0"/>
            </a:br>
            <a:r>
              <a:rPr lang="en-US" altLang="zh-TW" sz="3000" dirty="0"/>
              <a:t>	– DNS query process</a:t>
            </a:r>
            <a:br>
              <a:rPr lang="en-US" altLang="zh-TW" sz="3000" dirty="0"/>
            </a:br>
            <a:endParaRPr lang="zh-TW" altLang="en-US" sz="3000" dirty="0"/>
          </a:p>
        </p:txBody>
      </p:sp>
      <p:sp>
        <p:nvSpPr>
          <p:cNvPr id="13317" name="橢圓 2"/>
          <p:cNvSpPr>
            <a:spLocks noChangeArrowheads="1"/>
          </p:cNvSpPr>
          <p:nvPr/>
        </p:nvSpPr>
        <p:spPr bwMode="auto">
          <a:xfrm>
            <a:off x="6858000" y="3429000"/>
            <a:ext cx="1219200" cy="609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img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2" t="5061" r="12466" b="11438"/>
          <a:stretch>
            <a:fillRect/>
          </a:stretch>
        </p:blipFill>
        <p:spPr bwMode="auto">
          <a:xfrm>
            <a:off x="3494088" y="2771775"/>
            <a:ext cx="5649912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DNS Delegation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Administrated Zone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Zone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Autonomously administered piece of namespace</a:t>
            </a:r>
          </a:p>
          <a:p>
            <a:pPr lvl="2"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Once the subdomain becomes a zone, it is independent to it</a:t>
            </a:r>
            <a:r>
              <a:rPr lang="en-US" altLang="zh-TW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 parent</a:t>
            </a:r>
          </a:p>
          <a:p>
            <a:pPr lvl="3"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Even parent contains NS’s A record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DNS Delegation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Administrated Zone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Two kinds of zone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Forward Zone files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Hostname-to-Address mapping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u="sng">
                <a:ea typeface="新細明體" panose="02020500000000000000" pitchFamily="18" charset="-120"/>
              </a:rPr>
              <a:t>bsd1.cs.nctu.edu.tw.        IN      A       140.113.235.131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Reverse Zone files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Address-to-Hostname mapping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u="sng">
                <a:ea typeface="新細明體" panose="02020500000000000000" pitchFamily="18" charset="-120"/>
              </a:rPr>
              <a:t>131.235.113.140.in-addr.arpa.    IN    PTR        bsd1.cs.nctu.edu.tw.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Categories of name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Based on the source of name server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Authoritative</a:t>
            </a:r>
            <a:r>
              <a:rPr lang="en-US" altLang="zh-TW">
                <a:ea typeface="新細明體" panose="02020500000000000000" pitchFamily="18" charset="-120"/>
              </a:rPr>
              <a:t>: official representative of a zone (master/slave)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Master</a:t>
            </a:r>
            <a:r>
              <a:rPr lang="en-US" altLang="zh-TW">
                <a:ea typeface="新細明體" panose="02020500000000000000" pitchFamily="18" charset="-120"/>
              </a:rPr>
              <a:t>: get zone data from disk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Slave</a:t>
            </a:r>
            <a:r>
              <a:rPr lang="en-US" altLang="zh-TW">
                <a:ea typeface="新細明體" panose="02020500000000000000" pitchFamily="18" charset="-120"/>
              </a:rPr>
              <a:t>: copy zone data from master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Nonauthoritative</a:t>
            </a:r>
            <a:r>
              <a:rPr lang="en-US" altLang="zh-TW">
                <a:ea typeface="新細明體" panose="02020500000000000000" pitchFamily="18" charset="-120"/>
              </a:rPr>
              <a:t>: answer a query from cache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caching</a:t>
            </a:r>
            <a:r>
              <a:rPr lang="en-US" altLang="zh-TW">
                <a:ea typeface="新細明體" panose="02020500000000000000" pitchFamily="18" charset="-120"/>
              </a:rPr>
              <a:t>: caches data from previous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Based on the type of answers handed 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Recursive</a:t>
            </a:r>
            <a:r>
              <a:rPr lang="en-US" altLang="zh-TW">
                <a:ea typeface="新細明體" panose="02020500000000000000" pitchFamily="18" charset="-120"/>
              </a:rPr>
              <a:t>: do query for you until it return an answer or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Nonrecursive</a:t>
            </a:r>
            <a:r>
              <a:rPr lang="en-US" altLang="zh-TW">
                <a:ea typeface="新細明體" panose="02020500000000000000" pitchFamily="18" charset="-120"/>
              </a:rPr>
              <a:t>: refer you to the authoritative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Based on the query path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Forwarder</a:t>
            </a:r>
            <a:r>
              <a:rPr lang="en-US" altLang="zh-TW">
                <a:ea typeface="新細明體" panose="02020500000000000000" pitchFamily="18" charset="-120"/>
              </a:rPr>
              <a:t>: performs queries on behalf of many clients with large cache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Caching</a:t>
            </a:r>
            <a:r>
              <a:rPr lang="en-US" altLang="zh-TW">
                <a:ea typeface="新細明體" panose="02020500000000000000" pitchFamily="18" charset="-120"/>
              </a:rPr>
              <a:t>: performs queries as a recursive name 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876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Nonrecursive referral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Hierarchical and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longest</a:t>
            </a:r>
            <a:r>
              <a:rPr lang="en-US" altLang="zh-TW">
                <a:ea typeface="新細明體" panose="02020500000000000000" pitchFamily="18" charset="-120"/>
              </a:rPr>
              <a:t> known domain referral with cache data of other zone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name servers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addresses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Query lair.cs.colorado.edu from a nonrecursive server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Whether cache has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IP of lair.cs.colorado.edu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Name servers of cs.colorado.edu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Name servers of colorado.edu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Name servers of edu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Name servers of root</a:t>
            </a:r>
          </a:p>
          <a:p>
            <a:pPr lvl="3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resolver libraries do not understand referrals mostly. They expect the local name server to be recursive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Caching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Positive cache (Long TTL)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Negative cache (Short TTL)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No host or domain matches the name queried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type of data requested does not exist for this host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server to ask is not responding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server is unreachable of network problem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Negative cache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60% DNS queries are failed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To reduce the load of root servers, the authoritative negative answers must be cached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(4)</a:t>
            </a:r>
            <a:endParaRPr lang="zh-TW" altLang="en-US" dirty="0"/>
          </a:p>
        </p:txBody>
      </p:sp>
      <p:pic>
        <p:nvPicPr>
          <p:cNvPr id="19459" name="內容版面配置區 3" descr="cache_forwar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922338"/>
            <a:ext cx="4268788" cy="5783262"/>
          </a:xfr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spcBef>
                <a:spcPct val="25000"/>
              </a:spcBef>
              <a:buFont typeface="Wingdings" pitchFamily="2" charset="2"/>
              <a:buChar char="q"/>
              <a:defRPr/>
            </a:pPr>
            <a:r>
              <a:rPr kumimoji="1" lang="en-US" altLang="zh-TW" sz="2400" kern="0" dirty="0">
                <a:latin typeface="+mn-lt"/>
              </a:rPr>
              <a:t>Caching and forwarder </a:t>
            </a:r>
            <a:br>
              <a:rPr kumimoji="1" lang="en-US" altLang="zh-TW" sz="2400" kern="0" dirty="0">
                <a:latin typeface="+mn-lt"/>
              </a:rPr>
            </a:br>
            <a:r>
              <a:rPr kumimoji="1" lang="en-US" altLang="zh-TW" sz="2400" kern="0" dirty="0">
                <a:latin typeface="+mn-lt"/>
              </a:rPr>
              <a:t>DNS server</a:t>
            </a:r>
            <a:endParaRPr kumimoji="1" lang="en-US" altLang="zh-TW" sz="2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How to arrange your DNS servers?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pic>
        <p:nvPicPr>
          <p:cNvPr id="20483" name="Picture 4" descr="img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82296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(5)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Name Server Taxonomy (6)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Root name servers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In </a:t>
            </a:r>
            <a:r>
              <a:rPr lang="en-US" altLang="zh-TW" dirty="0" err="1">
                <a:ea typeface="新細明體" panose="02020500000000000000" pitchFamily="18" charset="-120"/>
              </a:rPr>
              <a:t>named.root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file of BIND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3733800" y="831850"/>
            <a:ext cx="5334000" cy="5924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 tIns="28800" bIns="28800">
            <a:spAutoFit/>
          </a:bodyPr>
          <a:lstStyle/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IN  NS    A.ROOT-SERVERS.NET.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A.ROOT-SERVERS.NET.      3600000      A     198.41.0.4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A.ROOT-SERVERS.NET.      3600000      AAAA  2001:503:BA3E::2:30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B.ROOT-SERVERS.NET.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B.ROOT-SERVERS.NET.      3600000      A     199.9.14.201</a:t>
            </a:r>
          </a:p>
          <a:p>
            <a:pPr lvl="1">
              <a:lnSpc>
                <a:spcPct val="85000"/>
              </a:lnSpc>
              <a:defRPr/>
            </a:pPr>
            <a:r>
              <a:rPr lang="nl-NL" altLang="zh-TW" sz="1150" dirty="0">
                <a:latin typeface="細明體" pitchFamily="49" charset="-120"/>
                <a:ea typeface="細明體" pitchFamily="49" charset="-120"/>
              </a:rPr>
              <a:t>B.ROOT-SERVERS.NET.      3600000      AAAA  2001:500:200::b</a:t>
            </a:r>
            <a:endParaRPr lang="en-US" altLang="zh-TW" sz="1150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C.ROOT-SERVERS.NET.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C.ROOT-SERVERS.NET.      3600000      A     192.33.4.12</a:t>
            </a:r>
          </a:p>
          <a:p>
            <a:pPr lvl="1">
              <a:lnSpc>
                <a:spcPct val="85000"/>
              </a:lnSpc>
              <a:defRPr/>
            </a:pPr>
            <a:r>
              <a:rPr lang="nl-NL" altLang="zh-TW" sz="1150" dirty="0">
                <a:latin typeface="細明體" pitchFamily="49" charset="-120"/>
                <a:ea typeface="細明體" pitchFamily="49" charset="-120"/>
              </a:rPr>
              <a:t>C.ROOT-SERVERS.NET.      3600000      AAAA  2001:500:2::c</a:t>
            </a:r>
            <a:endParaRPr lang="en-US" altLang="zh-TW" sz="1150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D.ROOT-SERVERS.NET.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D.ROOT-SERVERS.NET.      3600000      A     199.7.91.13</a:t>
            </a:r>
          </a:p>
          <a:p>
            <a:pPr lvl="1">
              <a:lnSpc>
                <a:spcPct val="85000"/>
              </a:lnSpc>
              <a:defRPr/>
            </a:pPr>
            <a:r>
              <a:rPr lang="nl-NL" altLang="zh-TW" sz="1150" dirty="0">
                <a:latin typeface="細明體" pitchFamily="49" charset="-120"/>
                <a:ea typeface="細明體" pitchFamily="49" charset="-120"/>
              </a:rPr>
              <a:t>D.ROOT-SERVERS.NET.      3600000      AAAA  2001:500:2d::d</a:t>
            </a:r>
            <a:endParaRPr lang="en-US" altLang="zh-TW" sz="1150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E.ROOT-SERVERS.NET.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E.ROOT-SERVERS.NET.      3600000      A     192.203.230.10</a:t>
            </a:r>
          </a:p>
          <a:p>
            <a:pPr lvl="1">
              <a:lnSpc>
                <a:spcPct val="85000"/>
              </a:lnSpc>
              <a:defRPr/>
            </a:pPr>
            <a:r>
              <a:rPr lang="pt-BR" altLang="zh-TW" sz="1150" dirty="0">
                <a:latin typeface="細明體" pitchFamily="49" charset="-120"/>
                <a:ea typeface="細明體" pitchFamily="49" charset="-120"/>
              </a:rPr>
              <a:t>E.ROOT-SERVERS.NET.      3600000      AAAA  2001:500:a8::e</a:t>
            </a:r>
            <a:endParaRPr lang="en-US" altLang="zh-TW" sz="1150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F.ROOT-SERVERS.NET.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F.ROOT-SERVERS.NET.      3600000      A     192.5.5.241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F.ROOT-SERVERS.NET.      3600000      AAAA  2001:500:2F::F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G.ROOT-SERVERS.NET.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G.ROOT-SERVERS.NET.      3600000      A     192.112.36.4</a:t>
            </a:r>
          </a:p>
          <a:p>
            <a:pPr lvl="1">
              <a:lnSpc>
                <a:spcPct val="85000"/>
              </a:lnSpc>
              <a:defRPr/>
            </a:pPr>
            <a:r>
              <a:rPr lang="nl-NL" altLang="zh-TW" sz="1150" dirty="0">
                <a:latin typeface="細明體" pitchFamily="49" charset="-120"/>
                <a:ea typeface="細明體" pitchFamily="49" charset="-120"/>
              </a:rPr>
              <a:t>G.ROOT-SERVERS.NET.      3600000      AAAA  2001:500:12::d0d</a:t>
            </a:r>
            <a:endParaRPr lang="en-US" altLang="zh-TW" sz="1150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H.ROOT-SERVERS.NET.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H.ROOT-SERVERS.NET.      3600000      A     198.97.190.53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H.ROOT-SERVERS.NET.      3600000      AAAA  2001:500:1::53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I.ROOT-SERVERS.NET.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I.ROOT-SERVERS.NET.      3600000      A     192.36.148.17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I.ROOT-SERVERS.NET.      3600000      AAAA  2001:7FE::53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J.ROOT-SERVERS.NET.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J.ROOT-SERVERS.NET.      3600000      A     192.58.128.30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J.ROOT-SERVERS.NET.      3600000      AAAA  2001:503:C27::2:30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K.ROOT-SERVERS.NET.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K.ROOT-SERVERS.NET.      3600000      A     193.0.14.129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K.ROOT-SERVERS.NET.      3600000      AAAA  2001:7FD::1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L.ROOT-SERVERS.NET.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L.ROOT-SERVERS.NET.      3600000      A     199.7.83.42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L.ROOT-SERVERS.NET.      3600000      AAAA  2001:500:3::42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.                        3600000      NS    M.ROOT-SERVERS.NET.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M.ROOT-SERVERS.NET.      3600000      A     202.12.27.33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zh-TW" sz="1150" dirty="0">
                <a:latin typeface="細明體" pitchFamily="49" charset="-120"/>
                <a:ea typeface="細明體" pitchFamily="49" charset="-120"/>
              </a:rPr>
              <a:t>M.ROOT-SERVERS.NET.      3600000      AAAA  2001:DC3::35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81000" y="6367046"/>
            <a:ext cx="3461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  <a:hlinkClick r:id="rId3"/>
              </a:rPr>
              <a:t>https://www.iana.org/domains/root/files</a:t>
            </a:r>
            <a:endParaRPr lang="en-US" altLang="zh-TW" sz="16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History of DNS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What and Why is DNS?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IP is not easy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Domain Name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↔ IP Address(</a:t>
            </a:r>
            <a:r>
              <a:rPr lang="en-US" altLang="zh-TW" sz="1600" dirty="0" err="1">
                <a:ea typeface="新細明體" panose="02020500000000000000" pitchFamily="18" charset="-120"/>
                <a:sym typeface="Wingdings" panose="05000000000000000000" pitchFamily="2" charset="2"/>
              </a:rPr>
              <a:t>es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Before DNS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ARPANET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HOSTS.txt contains all the hosts’ information (/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/hosts)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Maintained by SRI’s Network Information Center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Register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Distribute DB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Problems: Not scalable!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Traffic and Load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Name Collision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Domain Name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Administration decentralization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Paul Mockapetris (University of Southern California)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RFC 882, 883 (1983)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 1034, 1035 (1984)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Client Configurations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resolv.conf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nameserver</a:t>
            </a:r>
          </a:p>
          <a:p>
            <a:pPr lvl="1"/>
            <a:r>
              <a:rPr lang="en-US" altLang="zh-TW" dirty="0"/>
              <a:t>domain</a:t>
            </a:r>
          </a:p>
          <a:p>
            <a:pPr lvl="1"/>
            <a:r>
              <a:rPr lang="en-US" altLang="zh-TW" dirty="0"/>
              <a:t>search</a:t>
            </a:r>
          </a:p>
          <a:p>
            <a:pPr lvl="1"/>
            <a:r>
              <a:rPr lang="en-US" altLang="zh-TW" dirty="0"/>
              <a:t>resolver(5) </a:t>
            </a:r>
            <a:r>
              <a:rPr lang="en-US" altLang="zh-TW" dirty="0" err="1"/>
              <a:t>resolverconf</a:t>
            </a:r>
            <a:r>
              <a:rPr lang="en-US" altLang="zh-TW" dirty="0"/>
              <a:t>(8)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/hosts</a:t>
            </a:r>
          </a:p>
          <a:p>
            <a:pPr lvl="1"/>
            <a:r>
              <a:rPr lang="en-US" altLang="zh-TW" dirty="0"/>
              <a:t>IP    FQDN    Aliases</a:t>
            </a:r>
          </a:p>
          <a:p>
            <a:pPr lvl="1"/>
            <a:r>
              <a:rPr lang="en-US" altLang="zh-TW" dirty="0"/>
              <a:t>C:\Windows\system32\drivers\etc\hosts</a:t>
            </a:r>
          </a:p>
          <a:p>
            <a:pPr lvl="1"/>
            <a:r>
              <a:rPr lang="en-US" altLang="zh-TW" dirty="0"/>
              <a:t>hosts(5)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nsswitch.conf</a:t>
            </a:r>
            <a:endParaRPr lang="en-US" altLang="zh-TW" dirty="0"/>
          </a:p>
          <a:p>
            <a:pPr lvl="1"/>
            <a:r>
              <a:rPr lang="en-US" altLang="zh-TW" dirty="0"/>
              <a:t>hosts: files (</a:t>
            </a:r>
            <a:r>
              <a:rPr lang="en-US" altLang="zh-TW" dirty="0" err="1"/>
              <a:t>nis</a:t>
            </a:r>
            <a:r>
              <a:rPr lang="en-US" altLang="zh-TW" dirty="0"/>
              <a:t>) (</a:t>
            </a:r>
            <a:r>
              <a:rPr lang="en-US" altLang="zh-TW" dirty="0" err="1"/>
              <a:t>ldap</a:t>
            </a:r>
            <a:r>
              <a:rPr lang="en-US" altLang="zh-TW" dirty="0"/>
              <a:t>) </a:t>
            </a:r>
            <a:r>
              <a:rPr lang="en-US" altLang="zh-TW" dirty="0" err="1"/>
              <a:t>dns</a:t>
            </a:r>
            <a:endParaRPr lang="en-US" altLang="zh-TW" dirty="0"/>
          </a:p>
          <a:p>
            <a:pPr lvl="1"/>
            <a:r>
              <a:rPr lang="en-US" altLang="zh-TW" dirty="0" err="1"/>
              <a:t>nsswitch.conf</a:t>
            </a:r>
            <a:r>
              <a:rPr lang="en-US" altLang="zh-TW" dirty="0"/>
              <a:t>(5)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Client Commands – host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host nasa.cs.nctu.edu.tw</a:t>
            </a:r>
          </a:p>
          <a:p>
            <a:pPr lvl="1"/>
            <a:r>
              <a:rPr lang="en-US" altLang="zh-TW" dirty="0"/>
              <a:t>nasa.cs.nctu.edu.tw has address 140.113.17.32</a:t>
            </a:r>
          </a:p>
          <a:p>
            <a:r>
              <a:rPr lang="en-US" altLang="zh-TW" dirty="0"/>
              <a:t>$ host 140.113.17.32</a:t>
            </a:r>
          </a:p>
          <a:p>
            <a:pPr lvl="1"/>
            <a:r>
              <a:rPr lang="en-US" altLang="zh-TW" dirty="0"/>
              <a:t>32.17.113.140.in-addr.arpa domain name pointer nasa.cs.nctu.edu.tw.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Client Commands – </a:t>
            </a:r>
            <a:r>
              <a:rPr lang="en-US" altLang="zh-TW" dirty="0" err="1"/>
              <a:t>nslookup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nslookup</a:t>
            </a:r>
            <a:r>
              <a:rPr lang="en-US" altLang="zh-TW" dirty="0"/>
              <a:t> nasa.cs.nctu.edu.tw</a:t>
            </a:r>
          </a:p>
          <a:p>
            <a:pPr lvl="1"/>
            <a:r>
              <a:rPr lang="en-US" altLang="zh-TW" dirty="0"/>
              <a:t>Server:         140.113.235.1</a:t>
            </a:r>
            <a:br>
              <a:rPr lang="en-US" altLang="zh-TW" dirty="0"/>
            </a:br>
            <a:r>
              <a:rPr lang="en-US" altLang="zh-TW" dirty="0"/>
              <a:t>Address:        140.113.235.1#53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Name:   nasa.cs.nctu.edu.tw</a:t>
            </a:r>
            <a:br>
              <a:rPr lang="en-US" altLang="zh-TW" dirty="0"/>
            </a:br>
            <a:r>
              <a:rPr lang="en-US" altLang="zh-TW" dirty="0"/>
              <a:t>Address: 140.113.17.32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nslookup</a:t>
            </a:r>
            <a:r>
              <a:rPr lang="en-US" altLang="zh-TW" dirty="0"/>
              <a:t> 140.113.17.225</a:t>
            </a:r>
          </a:p>
          <a:p>
            <a:pPr lvl="1"/>
            <a:r>
              <a:rPr lang="en-US" altLang="zh-TW" dirty="0"/>
              <a:t>Server:         140.113.235.1</a:t>
            </a:r>
            <a:br>
              <a:rPr lang="en-US" altLang="zh-TW" dirty="0"/>
            </a:br>
            <a:r>
              <a:rPr lang="en-US" altLang="zh-TW" dirty="0"/>
              <a:t>Address:        140.113.235.1#53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32.17.113.140.in-addr.arpa      name = nasa.cs.nctu.edu.tw.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Client Commands – dig (1)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dig nasa.cs.nctu.edu.tw</a:t>
            </a:r>
          </a:p>
          <a:p>
            <a:pPr lvl="1"/>
            <a:r>
              <a:rPr lang="en-US" altLang="zh-TW" dirty="0"/>
              <a:t>;; Got answer:</a:t>
            </a:r>
            <a:br>
              <a:rPr lang="en-US" altLang="zh-TW" dirty="0"/>
            </a:br>
            <a:r>
              <a:rPr lang="en-US" altLang="zh-TW" dirty="0"/>
              <a:t>;; -&gt;&gt;HEADER&lt;&lt;- opcode: QUERY, status: NOERROR, id: 47883</a:t>
            </a:r>
            <a:br>
              <a:rPr lang="en-US" altLang="zh-TW" dirty="0"/>
            </a:br>
            <a:r>
              <a:rPr lang="en-US" altLang="zh-TW" dirty="0"/>
              <a:t>;; flags: </a:t>
            </a:r>
            <a:r>
              <a:rPr lang="en-US" altLang="zh-TW" dirty="0" err="1"/>
              <a:t>qr</a:t>
            </a:r>
            <a:r>
              <a:rPr lang="en-US" altLang="zh-TW" dirty="0"/>
              <a:t> aa </a:t>
            </a:r>
            <a:r>
              <a:rPr lang="en-US" altLang="zh-TW" dirty="0" err="1"/>
              <a:t>rd</a:t>
            </a:r>
            <a:r>
              <a:rPr lang="en-US" altLang="zh-TW" dirty="0"/>
              <a:t> ra; QUERY: 1, ANSWER: 1, AUTHORITY: 3, ADDITIONAL: 3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;; QUESTION SECTION:</a:t>
            </a:r>
            <a:br>
              <a:rPr lang="en-US" altLang="zh-TW" dirty="0"/>
            </a:br>
            <a:r>
              <a:rPr lang="en-US" altLang="zh-TW" dirty="0"/>
              <a:t>;nasa.cs.nctu.edu.tw.           IN      A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;; ANSWER SECTION:</a:t>
            </a:r>
            <a:br>
              <a:rPr lang="en-US" altLang="zh-TW" dirty="0"/>
            </a:br>
            <a:r>
              <a:rPr lang="en-US" altLang="zh-TW" dirty="0"/>
              <a:t>nasa.cs.nctu.edu.tw.    3600    IN      A       140.113.17.32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……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Client Commands – dig (2)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dig </a:t>
            </a:r>
            <a:r>
              <a:rPr lang="en-US" altLang="zh-TW" dirty="0">
                <a:solidFill>
                  <a:srgbClr val="FF0000"/>
                </a:solidFill>
              </a:rPr>
              <a:t>-x</a:t>
            </a:r>
            <a:r>
              <a:rPr lang="en-US" altLang="zh-TW" dirty="0"/>
              <a:t> 140.113.17.32</a:t>
            </a:r>
          </a:p>
          <a:p>
            <a:pPr lvl="1"/>
            <a:r>
              <a:rPr lang="en-US" altLang="zh-TW" dirty="0"/>
              <a:t>;; Got answer:</a:t>
            </a:r>
            <a:br>
              <a:rPr lang="en-US" altLang="zh-TW" dirty="0"/>
            </a:br>
            <a:r>
              <a:rPr lang="en-US" altLang="zh-TW" dirty="0"/>
              <a:t>;; -&gt;&gt;HEADER&lt;&lt;- opcode: QUERY, status: NOERROR, id: 5514</a:t>
            </a:r>
            <a:br>
              <a:rPr lang="en-US" altLang="zh-TW" dirty="0"/>
            </a:br>
            <a:r>
              <a:rPr lang="en-US" altLang="zh-TW" dirty="0"/>
              <a:t>;; flags: </a:t>
            </a:r>
            <a:r>
              <a:rPr lang="en-US" altLang="zh-TW" dirty="0" err="1"/>
              <a:t>qr</a:t>
            </a:r>
            <a:r>
              <a:rPr lang="en-US" altLang="zh-TW" dirty="0"/>
              <a:t> aa </a:t>
            </a:r>
            <a:r>
              <a:rPr lang="en-US" altLang="zh-TW" dirty="0" err="1"/>
              <a:t>rd</a:t>
            </a:r>
            <a:r>
              <a:rPr lang="en-US" altLang="zh-TW" dirty="0"/>
              <a:t> ra; QUERY: 1, ANSWER: 1, AUTHORITY: 3, ADDITIONAL: 3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;; QUESTION SECTION:</a:t>
            </a:r>
            <a:br>
              <a:rPr lang="en-US" altLang="zh-TW" dirty="0"/>
            </a:br>
            <a:r>
              <a:rPr lang="en-US" altLang="zh-TW" dirty="0"/>
              <a:t>;32.17.113.140.in-addr.arpa.   IN      PTR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;; ANSWER SECTION:</a:t>
            </a:r>
            <a:br>
              <a:rPr lang="en-US" altLang="zh-TW" dirty="0"/>
            </a:br>
            <a:r>
              <a:rPr lang="en-US" altLang="zh-TW" dirty="0"/>
              <a:t>32.17.113.140.in-addr.arpa. 86400 IN   PTR     nasa.cs.nctu.edu.tw.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……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Security</a:t>
            </a:r>
            <a:endParaRPr lang="zh-TW" altLang="en-US" dirty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648200"/>
          </a:xfrm>
        </p:spPr>
        <p:txBody>
          <a:bodyPr/>
          <a:lstStyle/>
          <a:p>
            <a:r>
              <a:rPr lang="en-US" altLang="zh-TW" dirty="0"/>
              <a:t>DNSSEC</a:t>
            </a:r>
          </a:p>
          <a:p>
            <a:pPr lvl="1"/>
            <a:r>
              <a:rPr lang="en-US" altLang="zh-TW" dirty="0"/>
              <a:t>Provide</a:t>
            </a:r>
          </a:p>
          <a:p>
            <a:pPr lvl="2"/>
            <a:r>
              <a:rPr lang="en-US" altLang="zh-TW" dirty="0"/>
              <a:t>Origin authentication of DNS data</a:t>
            </a:r>
          </a:p>
          <a:p>
            <a:pPr lvl="2"/>
            <a:r>
              <a:rPr lang="en-US" altLang="zh-TW" dirty="0"/>
              <a:t>Data integrity</a:t>
            </a:r>
          </a:p>
          <a:p>
            <a:pPr lvl="2"/>
            <a:r>
              <a:rPr lang="en-US" altLang="zh-TW" dirty="0"/>
              <a:t>Authenticated denial of existence</a:t>
            </a:r>
          </a:p>
          <a:p>
            <a:pPr lvl="1"/>
            <a:r>
              <a:rPr lang="en-US" altLang="zh-TW" dirty="0"/>
              <a:t>Not provide</a:t>
            </a:r>
          </a:p>
          <a:p>
            <a:pPr lvl="2"/>
            <a:r>
              <a:rPr lang="en-US" altLang="zh-TW" dirty="0"/>
              <a:t>Confidentiality</a:t>
            </a:r>
          </a:p>
          <a:p>
            <a:pPr lvl="2"/>
            <a:r>
              <a:rPr lang="en-US" altLang="zh-TW" dirty="0"/>
              <a:t>Availability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$ dig +</a:t>
            </a:r>
            <a:r>
              <a:rPr lang="en-US" altLang="zh-TW" dirty="0" err="1"/>
              <a:t>dnssec</a:t>
            </a:r>
            <a:r>
              <a:rPr lang="en-US" altLang="zh-TW" dirty="0"/>
              <a:t> bsd1.cs.nctu.edu.tw</a:t>
            </a:r>
          </a:p>
          <a:p>
            <a:pPr lvl="2"/>
            <a:r>
              <a:rPr lang="en-US" altLang="zh-TW" dirty="0"/>
              <a:t>;; ANSWER SECTION:</a:t>
            </a:r>
            <a:br>
              <a:rPr lang="en-US" altLang="zh-TW" dirty="0"/>
            </a:br>
            <a:r>
              <a:rPr lang="en-US" altLang="zh-TW" dirty="0"/>
              <a:t>bsd1.cs.nctu.edu.tw.    3600    IN      A       140.113.235.131</a:t>
            </a:r>
            <a:br>
              <a:rPr lang="en-US" altLang="zh-TW" dirty="0"/>
            </a:br>
            <a:r>
              <a:rPr lang="en-US" altLang="zh-TW" dirty="0"/>
              <a:t>bsd1.cs.nctu.edu.tw.    3600    IN      </a:t>
            </a:r>
            <a:r>
              <a:rPr lang="en-US" altLang="zh-TW" dirty="0">
                <a:solidFill>
                  <a:srgbClr val="FF0000"/>
                </a:solidFill>
              </a:rPr>
              <a:t>RRSIG</a:t>
            </a:r>
            <a:r>
              <a:rPr lang="en-US" altLang="zh-TW" dirty="0"/>
              <a:t>   A 7 5 3600 …</a:t>
            </a:r>
          </a:p>
          <a:p>
            <a:pPr lvl="2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90600" y="632460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RRSIG: Resource Record Signature</a:t>
            </a:r>
            <a:endParaRPr lang="zh-TW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20AF0-8CA7-43E8-91DB-68A24D15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DNS Security (c)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15275-15A5-4B17-A194-71A4FD02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over TLS (DoT)</a:t>
            </a:r>
          </a:p>
          <a:p>
            <a:r>
              <a:rPr lang="en-US" dirty="0"/>
              <a:t>DNS over HTTPS (</a:t>
            </a:r>
            <a:r>
              <a:rPr lang="en-US" dirty="0" err="1"/>
              <a:t>DoH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DNS Amplification Attack</a:t>
            </a:r>
          </a:p>
          <a:p>
            <a:pPr lvl="1"/>
            <a:r>
              <a:rPr lang="en-US" dirty="0"/>
              <a:t>http://www.cc.ntu.edu.tw/chinese/epaper/0028/20140320_2808.html</a:t>
            </a:r>
          </a:p>
        </p:txBody>
      </p:sp>
    </p:spTree>
    <p:extLst>
      <p:ext uri="{BB962C8B-B14F-4D97-AF65-F5344CB8AC3E}">
        <p14:creationId xmlns:p14="http://schemas.microsoft.com/office/powerpoint/2010/main" val="364930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4D981-BA2C-4343-BD53-FA9214A7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 Software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2A571-49E3-49BE-9F29-E0ED775D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</a:t>
            </a:r>
          </a:p>
          <a:p>
            <a:pPr lvl="1"/>
            <a:r>
              <a:rPr lang="en-US" dirty="0"/>
              <a:t>Complete DNS Server solution</a:t>
            </a:r>
          </a:p>
          <a:p>
            <a:r>
              <a:rPr lang="en-US" dirty="0"/>
              <a:t>Unbound</a:t>
            </a:r>
          </a:p>
          <a:p>
            <a:pPr lvl="1"/>
            <a:r>
              <a:rPr lang="en-US" dirty="0"/>
              <a:t>Local resolver</a:t>
            </a:r>
          </a:p>
          <a:p>
            <a:pPr lvl="2"/>
            <a:r>
              <a:rPr lang="en-US" dirty="0"/>
              <a:t>Validating</a:t>
            </a:r>
          </a:p>
          <a:p>
            <a:pPr lvl="2"/>
            <a:r>
              <a:rPr lang="en-US" dirty="0"/>
              <a:t>Recursive</a:t>
            </a:r>
          </a:p>
          <a:p>
            <a:pPr lvl="2"/>
            <a:r>
              <a:rPr lang="en-US" dirty="0"/>
              <a:t>Caching</a:t>
            </a:r>
          </a:p>
          <a:p>
            <a:r>
              <a:rPr lang="en-US" dirty="0"/>
              <a:t>https://en.wikipedia.org/wiki/Comparison_of_DNS_server_software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5C3F5-9AE0-4D58-8BF9-09107A18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EDA55-F0C4-4078-93D1-096E7202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Internationalized Domain Name (IDN)</a:t>
            </a:r>
          </a:p>
          <a:p>
            <a:pPr lvl="1"/>
            <a:r>
              <a:rPr lang="en-US" dirty="0"/>
              <a:t>Punycode</a:t>
            </a:r>
          </a:p>
          <a:p>
            <a:pPr lvl="2"/>
            <a:r>
              <a:rPr lang="en-US" dirty="0"/>
              <a:t>A representation of Unicode with ASCII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台灣 </a:t>
            </a:r>
            <a:r>
              <a:rPr lang="en-US" altLang="zh-TW" dirty="0"/>
              <a:t>&lt;-&gt; .</a:t>
            </a:r>
            <a:r>
              <a:rPr lang="en-US" dirty="0" err="1"/>
              <a:t>xn</a:t>
            </a:r>
            <a:r>
              <a:rPr lang="en-US" dirty="0"/>
              <a:t>--kpry57d</a:t>
            </a:r>
          </a:p>
          <a:p>
            <a:pPr lvl="2"/>
            <a:r>
              <a:rPr lang="en-US" dirty="0"/>
              <a:t>https://en.wikipedia.org/wiki/Punycode</a:t>
            </a:r>
          </a:p>
          <a:p>
            <a:r>
              <a:rPr lang="en-US" dirty="0"/>
              <a:t>Public &amp; cloud services</a:t>
            </a:r>
          </a:p>
          <a:p>
            <a:pPr lvl="1"/>
            <a:r>
              <a:rPr lang="en-US" dirty="0"/>
              <a:t>Hurricane Electric Free DNS Hosting</a:t>
            </a:r>
          </a:p>
          <a:p>
            <a:pPr lvl="2"/>
            <a:r>
              <a:rPr lang="en-US" dirty="0"/>
              <a:t>https://dns.he.net/</a:t>
            </a:r>
          </a:p>
          <a:p>
            <a:pPr lvl="1"/>
            <a:r>
              <a:rPr lang="en-US" dirty="0"/>
              <a:t>AWS Route53</a:t>
            </a:r>
          </a:p>
          <a:p>
            <a:pPr lvl="2"/>
            <a:r>
              <a:rPr lang="en-US" dirty="0"/>
              <a:t>https://aws.amazon.com/route53/</a:t>
            </a:r>
          </a:p>
          <a:p>
            <a:r>
              <a:rPr lang="en-US" dirty="0" err="1"/>
              <a:t>GeoDNS</a:t>
            </a:r>
            <a:endParaRPr lang="en-US" dirty="0"/>
          </a:p>
          <a:p>
            <a:pPr lvl="1"/>
            <a:r>
              <a:rPr lang="en-US" dirty="0"/>
              <a:t>Different DNS answers based on client’s geographical location</a:t>
            </a:r>
          </a:p>
        </p:txBody>
      </p:sp>
    </p:spTree>
    <p:extLst>
      <p:ext uri="{BB962C8B-B14F-4D97-AF65-F5344CB8AC3E}">
        <p14:creationId xmlns:p14="http://schemas.microsoft.com/office/powerpoint/2010/main" val="1449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DNS Specification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Tree architecture </a:t>
            </a:r>
            <a:r>
              <a:rPr lang="en-US" altLang="zh-TW" dirty="0">
                <a:ea typeface="新細明體" panose="02020500000000000000" pitchFamily="18" charset="-120"/>
              </a:rPr>
              <a:t>–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“</a:t>
            </a:r>
            <a:r>
              <a:rPr lang="en-US" altLang="zh-TW" b="1" dirty="0">
                <a:ea typeface="新細明體" panose="02020500000000000000" pitchFamily="18" charset="-120"/>
                <a:sym typeface="Wingdings" panose="05000000000000000000" pitchFamily="2" charset="2"/>
              </a:rPr>
              <a:t>domain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” and “</a:t>
            </a:r>
            <a:r>
              <a:rPr lang="en-US" altLang="zh-TW" b="1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subdomain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”</a:t>
            </a:r>
          </a:p>
          <a:p>
            <a:pPr lvl="1" eaLnBrk="1" hangingPunct="1"/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Divide into categories</a:t>
            </a:r>
          </a:p>
          <a:p>
            <a:pPr lvl="2" eaLnBrk="1" hangingPunct="1"/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Solve name collision</a:t>
            </a: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Distributed database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site maintains segment of DB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site opens self information via network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Client-Server architecture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Name servers provide information (Name Server)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Clients make queries to server (Resolver) </a:t>
            </a:r>
          </a:p>
          <a:p>
            <a:pPr lvl="2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DNS Namespace –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Domain name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inverted tree (Rooted tree)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Root with label ‘.’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Root with label ‘’ (Null)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Domain and subdomain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domain has a “domain name” to identify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its position in database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domain:	nctu.edu.tw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subdomain:     cs.nctu.edu.tw</a:t>
            </a:r>
          </a:p>
        </p:txBody>
      </p:sp>
      <p:pic>
        <p:nvPicPr>
          <p:cNvPr id="6148" name="Picture 10" descr="img2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5104" r="51869" b="8118"/>
          <a:stretch>
            <a:fillRect/>
          </a:stretch>
        </p:blipFill>
        <p:spPr bwMode="auto">
          <a:xfrm>
            <a:off x="5562600" y="817563"/>
            <a:ext cx="326866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DNS Namespace – (2)</a:t>
            </a:r>
            <a:endParaRPr lang="zh-TW" altLang="en-US" dirty="0"/>
          </a:p>
        </p:txBody>
      </p:sp>
      <p:pic>
        <p:nvPicPr>
          <p:cNvPr id="7171" name="內容版面配置區 4" descr="d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24000"/>
            <a:ext cx="7015163" cy="4648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DNS Namespace –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Domain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Top-level / First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Direct child of “root”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Maintained by ICANN (Internet Corporation for Assigned Names and Numbers)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Second-level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Child of a Top-level domain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Domain name limitations (RFC1035: 2.3.4 “Size limits”)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Up to 63-octets in each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Up to 255-octets in a full domain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253 visible characters and 2 length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What is the real maximum length of a DNS name?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https://devblogs.microsoft.com/oldnewthing/20120412-00/?p=7873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DNS Namespace – 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gTLDs (generic Top-Level Domains)</a:t>
            </a:r>
          </a:p>
          <a:p>
            <a:pPr lvl="1" eaLnBrk="1" hangingPunct="1"/>
            <a:r>
              <a:rPr lang="en-US" altLang="zh-TW" dirty="0">
                <a:ea typeface="細明體" panose="02020509000000000000" pitchFamily="49" charset="-120"/>
              </a:rPr>
              <a:t>com:	commercial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ibm.com</a:t>
            </a:r>
            <a:r>
              <a:rPr lang="en-US" altLang="zh-TW" dirty="0">
                <a:ea typeface="細明體" panose="02020509000000000000" pitchFamily="49" charset="-120"/>
              </a:rPr>
              <a:t>  </a:t>
            </a:r>
          </a:p>
          <a:p>
            <a:pPr lvl="1" eaLnBrk="1" hangingPunct="1"/>
            <a:r>
              <a:rPr lang="en-US" altLang="zh-TW" dirty="0" err="1">
                <a:ea typeface="細明體" panose="02020509000000000000" pitchFamily="49" charset="-120"/>
              </a:rPr>
              <a:t>edu</a:t>
            </a:r>
            <a:r>
              <a:rPr lang="en-US" altLang="zh-TW" dirty="0">
                <a:ea typeface="細明體" panose="02020509000000000000" pitchFamily="49" charset="-120"/>
              </a:rPr>
              <a:t>:	educational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purdue.edu</a:t>
            </a:r>
          </a:p>
          <a:p>
            <a:pPr lvl="1" eaLnBrk="1" hangingPunct="1"/>
            <a:r>
              <a:rPr lang="en-US" altLang="zh-TW" dirty="0" err="1">
                <a:ea typeface="細明體" panose="02020509000000000000" pitchFamily="49" charset="-120"/>
              </a:rPr>
              <a:t>gov</a:t>
            </a:r>
            <a:r>
              <a:rPr lang="en-US" altLang="zh-TW" dirty="0">
                <a:ea typeface="細明體" panose="02020509000000000000" pitchFamily="49" charset="-120"/>
              </a:rPr>
              <a:t>:	government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nasa.gov</a:t>
            </a:r>
          </a:p>
          <a:p>
            <a:pPr lvl="1" eaLnBrk="1" hangingPunct="1"/>
            <a:r>
              <a:rPr lang="en-US" altLang="zh-TW" dirty="0">
                <a:ea typeface="細明體" panose="02020509000000000000" pitchFamily="49" charset="-120"/>
              </a:rPr>
              <a:t>mil:	military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navy.mil</a:t>
            </a:r>
            <a:endParaRPr lang="en-US" altLang="zh-TW" dirty="0">
              <a:ea typeface="細明體" panose="02020509000000000000" pitchFamily="49" charset="-120"/>
            </a:endParaRPr>
          </a:p>
          <a:p>
            <a:pPr lvl="1" eaLnBrk="1" hangingPunct="1"/>
            <a:r>
              <a:rPr lang="en-US" altLang="zh-TW" dirty="0">
                <a:ea typeface="細明體" panose="02020509000000000000" pitchFamily="49" charset="-120"/>
              </a:rPr>
              <a:t>net:	network infrastructure providing organization,</a:t>
            </a:r>
            <a:br>
              <a:rPr lang="en-US" altLang="zh-TW" dirty="0">
                <a:ea typeface="細明體" panose="02020509000000000000" pitchFamily="49" charset="-120"/>
              </a:rPr>
            </a:br>
            <a:r>
              <a:rPr lang="en-US" altLang="zh-TW" dirty="0">
                <a:ea typeface="細明體" panose="02020509000000000000" pitchFamily="49" charset="-120"/>
              </a:rPr>
              <a:t>		such as </a:t>
            </a:r>
            <a:r>
              <a:rPr lang="en-US" altLang="zh-TW" u="sng" dirty="0">
                <a:ea typeface="細明體" panose="02020509000000000000" pitchFamily="49" charset="-120"/>
              </a:rPr>
              <a:t>hinet.net</a:t>
            </a:r>
          </a:p>
          <a:p>
            <a:pPr lvl="1" eaLnBrk="1" hangingPunct="1"/>
            <a:r>
              <a:rPr lang="en-US" altLang="zh-TW" dirty="0">
                <a:ea typeface="細明體" panose="02020509000000000000" pitchFamily="49" charset="-120"/>
              </a:rPr>
              <a:t>org:	noncommercial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x.org</a:t>
            </a:r>
          </a:p>
          <a:p>
            <a:pPr lvl="1" eaLnBrk="1" hangingPunct="1"/>
            <a:endParaRPr lang="en-US" altLang="zh-TW" dirty="0">
              <a:ea typeface="細明體" panose="02020509000000000000" pitchFamily="49" charset="-120"/>
            </a:endParaRPr>
          </a:p>
          <a:p>
            <a:pPr lvl="1" eaLnBrk="1" hangingPunct="1"/>
            <a:r>
              <a:rPr lang="en-US" altLang="zh-TW" dirty="0" err="1">
                <a:ea typeface="細明體" panose="02020509000000000000" pitchFamily="49" charset="-120"/>
              </a:rPr>
              <a:t>int</a:t>
            </a:r>
            <a:r>
              <a:rPr lang="en-US" altLang="zh-TW" dirty="0">
                <a:ea typeface="細明體" panose="02020509000000000000" pitchFamily="49" charset="-120"/>
              </a:rPr>
              <a:t>:	International organization, such as </a:t>
            </a:r>
            <a:r>
              <a:rPr lang="en-US" altLang="zh-TW" u="sng" dirty="0">
                <a:ea typeface="細明體" panose="02020509000000000000" pitchFamily="49" charset="-120"/>
              </a:rPr>
              <a:t>nato.int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DNS Namespace – (5)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New </a:t>
            </a:r>
            <a:r>
              <a:rPr lang="en-US" altLang="zh-TW" dirty="0" err="1">
                <a:ea typeface="新細明體" panose="02020500000000000000" pitchFamily="18" charset="-120"/>
              </a:rPr>
              <a:t>gTLDs</a:t>
            </a:r>
            <a:r>
              <a:rPr lang="en-US" altLang="zh-TW" dirty="0">
                <a:ea typeface="新細明體" panose="02020500000000000000" pitchFamily="18" charset="-120"/>
              </a:rPr>
              <a:t> launched in year 2000: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aero:	for air-transport industry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biz:	for business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coop:	for cooperatives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info:	for all uses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museum:	for museum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name:	for individuals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pro:	for professionals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xxx:	for adult entertainment industry (</a:t>
            </a:r>
            <a:r>
              <a:rPr lang="en-US" altLang="zh-TW" dirty="0" err="1">
                <a:ea typeface="新細明體" panose="02020500000000000000" pitchFamily="18" charset="-120"/>
              </a:rPr>
              <a:t>sTLD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On March 18</a:t>
            </a:r>
            <a:r>
              <a:rPr lang="en-US" altLang="zh-TW" baseline="30000" dirty="0">
                <a:ea typeface="新細明體" panose="02020500000000000000" pitchFamily="18" charset="-120"/>
              </a:rPr>
              <a:t>st</a:t>
            </a:r>
            <a:r>
              <a:rPr lang="en-US" altLang="zh-TW" dirty="0">
                <a:ea typeface="新細明體" panose="02020500000000000000" pitchFamily="18" charset="-120"/>
              </a:rPr>
              <a:t> , 2011</a:t>
            </a:r>
          </a:p>
          <a:p>
            <a:pPr lvl="2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hlinkClick r:id="rId2"/>
              </a:rPr>
              <a:t>https://www.iana.org/domains/root/db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DNS Namespace – (6)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Other than US, ccTLD (country code TLD)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ISO 3166, but just based 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Taiwan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tw</a:t>
            </a: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Japan 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jp</a:t>
            </a: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United States  us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United Kingdom 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uk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 (ISO3166 is GB)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European Union 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eu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Follow or not follow US-like scheme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US-like scheme example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edu.tw, com.tw, gov.tw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Other scheme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ac.jp, co.jp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6865</TotalTime>
  <Words>2102</Words>
  <Application>Microsoft Office PowerPoint</Application>
  <PresentationFormat>如螢幕大小 (4:3)</PresentationFormat>
  <Paragraphs>283</Paragraphs>
  <Slides>28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Futura Md BT</vt:lpstr>
      <vt:lpstr>細明體</vt:lpstr>
      <vt:lpstr>Arial</vt:lpstr>
      <vt:lpstr>Times</vt:lpstr>
      <vt:lpstr>Times New Roman</vt:lpstr>
      <vt:lpstr>Verdana</vt:lpstr>
      <vt:lpstr>Wingdings</vt:lpstr>
      <vt:lpstr>Computer Center</vt:lpstr>
      <vt:lpstr>The Domain Name System</vt:lpstr>
      <vt:lpstr>History of DNS</vt:lpstr>
      <vt:lpstr>DNS Specification</vt:lpstr>
      <vt:lpstr>The DNS Namespace – (1)</vt:lpstr>
      <vt:lpstr>The DNS Namespace – (2)</vt:lpstr>
      <vt:lpstr>The DNS Namespace – (3)</vt:lpstr>
      <vt:lpstr>The DNS Namespace – (4)</vt:lpstr>
      <vt:lpstr>The DNS Namespace – (5)</vt:lpstr>
      <vt:lpstr>The DNS Namespace – (6)</vt:lpstr>
      <vt:lpstr>How DNS Works   – DNS Delegation </vt:lpstr>
      <vt:lpstr>How DNS Works   – DNS query process </vt:lpstr>
      <vt:lpstr>DNS Delegation  – Administrated Zone</vt:lpstr>
      <vt:lpstr>DNS Delegation  – Administrated Zone</vt:lpstr>
      <vt:lpstr>The Name Server Taxonomy (1)</vt:lpstr>
      <vt:lpstr>The Name Server Taxonomy (2)</vt:lpstr>
      <vt:lpstr>The Name Server Taxonomy (3)</vt:lpstr>
      <vt:lpstr>The Name Server Taxonomy (4)</vt:lpstr>
      <vt:lpstr>The Name Server Taxonomy (5)</vt:lpstr>
      <vt:lpstr>The Name Server Taxonomy (6)</vt:lpstr>
      <vt:lpstr>DNS Client Configurations</vt:lpstr>
      <vt:lpstr>DNS Client Commands – host</vt:lpstr>
      <vt:lpstr>DNS Client Commands – nslookup</vt:lpstr>
      <vt:lpstr>DNS Client Commands – dig (1)</vt:lpstr>
      <vt:lpstr>DNS Client Commands – dig (2)</vt:lpstr>
      <vt:lpstr>DNS Security</vt:lpstr>
      <vt:lpstr>DNS Security (c)</vt:lpstr>
      <vt:lpstr>DNS Server Software</vt:lpstr>
      <vt:lpstr>Misc.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Tse-Han Wang</dc:creator>
  <cp:lastModifiedBy>Li-Wen Hsu</cp:lastModifiedBy>
  <cp:revision>1344</cp:revision>
  <cp:lastPrinted>2018-03-21T09:24:00Z</cp:lastPrinted>
  <dcterms:created xsi:type="dcterms:W3CDTF">1601-01-01T00:00:00Z</dcterms:created>
  <dcterms:modified xsi:type="dcterms:W3CDTF">2020-04-09T00:08:14Z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