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</p:sldMasterIdLst>
  <p:notesMasterIdLst>
    <p:notesMasterId r:id="rId79"/>
  </p:notesMasterIdLst>
  <p:sldIdLst>
    <p:sldId id="368" r:id="rId2"/>
    <p:sldId id="366" r:id="rId3"/>
    <p:sldId id="367" r:id="rId4"/>
    <p:sldId id="301" r:id="rId5"/>
    <p:sldId id="302" r:id="rId6"/>
    <p:sldId id="369" r:id="rId7"/>
    <p:sldId id="370" r:id="rId8"/>
    <p:sldId id="372" r:id="rId9"/>
    <p:sldId id="373" r:id="rId10"/>
    <p:sldId id="374" r:id="rId11"/>
    <p:sldId id="375" r:id="rId12"/>
    <p:sldId id="376" r:id="rId13"/>
    <p:sldId id="377" r:id="rId14"/>
    <p:sldId id="378" r:id="rId15"/>
    <p:sldId id="379" r:id="rId16"/>
    <p:sldId id="380" r:id="rId17"/>
    <p:sldId id="381" r:id="rId18"/>
    <p:sldId id="382" r:id="rId19"/>
    <p:sldId id="383" r:id="rId20"/>
    <p:sldId id="384" r:id="rId21"/>
    <p:sldId id="385" r:id="rId22"/>
    <p:sldId id="386" r:id="rId23"/>
    <p:sldId id="393" r:id="rId24"/>
    <p:sldId id="387" r:id="rId25"/>
    <p:sldId id="391" r:id="rId26"/>
    <p:sldId id="389" r:id="rId27"/>
    <p:sldId id="390" r:id="rId28"/>
    <p:sldId id="306" r:id="rId29"/>
    <p:sldId id="309" r:id="rId30"/>
    <p:sldId id="312" r:id="rId31"/>
    <p:sldId id="346" r:id="rId32"/>
    <p:sldId id="304" r:id="rId33"/>
    <p:sldId id="305" r:id="rId34"/>
    <p:sldId id="308" r:id="rId35"/>
    <p:sldId id="315" r:id="rId36"/>
    <p:sldId id="316" r:id="rId37"/>
    <p:sldId id="318" r:id="rId38"/>
    <p:sldId id="335" r:id="rId39"/>
    <p:sldId id="317" r:id="rId40"/>
    <p:sldId id="392" r:id="rId41"/>
    <p:sldId id="329" r:id="rId42"/>
    <p:sldId id="330" r:id="rId43"/>
    <p:sldId id="336" r:id="rId44"/>
    <p:sldId id="348" r:id="rId45"/>
    <p:sldId id="331" r:id="rId46"/>
    <p:sldId id="347" r:id="rId47"/>
    <p:sldId id="337" r:id="rId48"/>
    <p:sldId id="339" r:id="rId49"/>
    <p:sldId id="338" r:id="rId50"/>
    <p:sldId id="340" r:id="rId51"/>
    <p:sldId id="341" r:id="rId52"/>
    <p:sldId id="313" r:id="rId53"/>
    <p:sldId id="332" r:id="rId54"/>
    <p:sldId id="333" r:id="rId55"/>
    <p:sldId id="397" r:id="rId56"/>
    <p:sldId id="334" r:id="rId57"/>
    <p:sldId id="396" r:id="rId58"/>
    <p:sldId id="398" r:id="rId59"/>
    <p:sldId id="399" r:id="rId60"/>
    <p:sldId id="314" r:id="rId61"/>
    <p:sldId id="322" r:id="rId62"/>
    <p:sldId id="323" r:id="rId63"/>
    <p:sldId id="324" r:id="rId64"/>
    <p:sldId id="325" r:id="rId65"/>
    <p:sldId id="326" r:id="rId66"/>
    <p:sldId id="300" r:id="rId67"/>
    <p:sldId id="296" r:id="rId68"/>
    <p:sldId id="298" r:id="rId69"/>
    <p:sldId id="327" r:id="rId70"/>
    <p:sldId id="400" r:id="rId71"/>
    <p:sldId id="402" r:id="rId72"/>
    <p:sldId id="403" r:id="rId73"/>
    <p:sldId id="404" r:id="rId74"/>
    <p:sldId id="405" r:id="rId75"/>
    <p:sldId id="406" r:id="rId76"/>
    <p:sldId id="407" r:id="rId77"/>
    <p:sldId id="408" r:id="rId78"/>
  </p:sldIdLst>
  <p:sldSz cx="9144000" cy="6858000" type="screen4x3"/>
  <p:notesSz cx="6858000" cy="9144000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FF9900"/>
    <a:srgbClr val="0000FF"/>
    <a:srgbClr val="FFCC00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 autoAdjust="0"/>
    <p:restoredTop sz="94675" autoAdjust="0"/>
  </p:normalViewPr>
  <p:slideViewPr>
    <p:cSldViewPr>
      <p:cViewPr varScale="1">
        <p:scale>
          <a:sx n="161" d="100"/>
          <a:sy n="161" d="100"/>
        </p:scale>
        <p:origin x="1796" y="1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1" sz="120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96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/>
              <a:t>按一下以編輯母片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kumimoji="1" sz="1200">
                <a:latin typeface="Arial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kumimoji="1" sz="1200"/>
            </a:lvl1pPr>
          </a:lstStyle>
          <a:p>
            <a:fld id="{3BC1819C-4F3C-4546-A459-471B80400ADD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3413635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>
              <a:latin typeface="Arial" panose="020B0604020202020204" pitchFamily="34" charset="0"/>
            </a:endParaRPr>
          </a:p>
        </p:txBody>
      </p:sp>
      <p:sp>
        <p:nvSpPr>
          <p:cNvPr id="70660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096AEC3E-1CCF-4681-A93B-7F7FB5130EBB}" type="slidenum">
              <a:rPr lang="en-US" altLang="zh-TW"/>
              <a:pPr/>
              <a:t>40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891567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C1819C-4F3C-4546-A459-471B80400ADD}" type="slidenum">
              <a:rPr lang="en-US" altLang="zh-TW" smtClean="0"/>
              <a:pPr/>
              <a:t>75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52292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" cy="6858000"/>
          </a:xfrm>
          <a:prstGeom prst="rect">
            <a:avLst/>
          </a:prstGeom>
          <a:gradFill rotWithShape="0">
            <a:gsLst>
              <a:gs pos="0">
                <a:srgbClr val="0282E2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endParaRPr lang="zh-TW" altLang="en-US"/>
          </a:p>
        </p:txBody>
      </p:sp>
      <p:sp>
        <p:nvSpPr>
          <p:cNvPr id="5" name="Line 3"/>
          <p:cNvSpPr>
            <a:spLocks noChangeShapeType="1"/>
          </p:cNvSpPr>
          <p:nvPr/>
        </p:nvSpPr>
        <p:spPr bwMode="auto">
          <a:xfrm>
            <a:off x="914400" y="3276600"/>
            <a:ext cx="7543800" cy="0"/>
          </a:xfrm>
          <a:prstGeom prst="line">
            <a:avLst/>
          </a:prstGeom>
          <a:noFill/>
          <a:ln w="28575">
            <a:solidFill>
              <a:srgbClr val="0033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TW" altLang="en-US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914400" y="609600"/>
            <a:ext cx="1219200" cy="4343400"/>
          </a:xfrm>
          <a:prstGeom prst="rect">
            <a:avLst/>
          </a:prstGeom>
          <a:gradFill rotWithShape="0">
            <a:gsLst>
              <a:gs pos="0">
                <a:srgbClr val="0282E2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endParaRPr lang="zh-TW" altLang="en-US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09600" y="2514600"/>
            <a:ext cx="1219200" cy="4343400"/>
          </a:xfrm>
          <a:prstGeom prst="rect">
            <a:avLst/>
          </a:prstGeom>
          <a:gradFill rotWithShape="0">
            <a:gsLst>
              <a:gs pos="0">
                <a:srgbClr val="0282E2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endParaRPr lang="zh-TW" altLang="en-US"/>
          </a:p>
        </p:txBody>
      </p:sp>
      <p:sp>
        <p:nvSpPr>
          <p:cNvPr id="115718" name="Rectangle 6"/>
          <p:cNvSpPr>
            <a:spLocks noGrp="1" noChangeArrowheads="1"/>
          </p:cNvSpPr>
          <p:nvPr>
            <p:ph type="ctrTitle" sz="quarter"/>
          </p:nvPr>
        </p:nvSpPr>
        <p:spPr>
          <a:xfrm>
            <a:off x="2124075" y="2205038"/>
            <a:ext cx="6553200" cy="966787"/>
          </a:xfrm>
        </p:spPr>
        <p:txBody>
          <a:bodyPr lIns="91440" tIns="45720" rIns="91440" bIns="45720" anchor="ctr"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115719" name="Rectangle 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128838" y="3400425"/>
            <a:ext cx="6400800" cy="2095500"/>
          </a:xfrm>
        </p:spPr>
        <p:txBody>
          <a:bodyPr lIns="91440" tIns="45720" rIns="91440" bIns="45720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TW" altLang="en-US"/>
              <a:t>按一下以編輯母片副標題樣式</a:t>
            </a:r>
          </a:p>
        </p:txBody>
      </p:sp>
    </p:spTree>
    <p:extLst>
      <p:ext uri="{BB962C8B-B14F-4D97-AF65-F5344CB8AC3E}">
        <p14:creationId xmlns:p14="http://schemas.microsoft.com/office/powerpoint/2010/main" val="3268443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085730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819900" y="260350"/>
            <a:ext cx="1943100" cy="583565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990600" y="260350"/>
            <a:ext cx="5676900" cy="583565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587873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786523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123557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990600" y="14478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953000" y="14478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28612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242392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2301239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1814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15170050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3471667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90600" y="26035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90600" y="14478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0" y="0"/>
            <a:ext cx="609600" cy="6858000"/>
          </a:xfrm>
          <a:prstGeom prst="rect">
            <a:avLst/>
          </a:prstGeom>
          <a:gradFill rotWithShape="0">
            <a:gsLst>
              <a:gs pos="0">
                <a:srgbClr val="0282E2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endParaRPr lang="zh-TW" altLang="en-US"/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134938" y="90488"/>
            <a:ext cx="365125" cy="4668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eaVert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新細明體" pitchFamily="18" charset="-120"/>
              </a:defRPr>
            </a:lvl9pPr>
          </a:lstStyle>
          <a:p>
            <a:pPr eaLnBrk="1" hangingPunct="1">
              <a:defRPr/>
            </a:pPr>
            <a:r>
              <a:rPr kumimoji="1" lang="en-US" altLang="zh-TW" sz="2400" i="1">
                <a:solidFill>
                  <a:schemeClr val="bg1"/>
                </a:solidFill>
                <a:latin typeface="Futura Md BT" pitchFamily="34" charset="0"/>
              </a:rPr>
              <a:t>Computer Center, CS, NCTU</a:t>
            </a:r>
          </a:p>
        </p:txBody>
      </p:sp>
      <p:sp>
        <p:nvSpPr>
          <p:cNvPr id="1030" name="Oval 6"/>
          <p:cNvSpPr>
            <a:spLocks noChangeArrowheads="1"/>
          </p:cNvSpPr>
          <p:nvPr/>
        </p:nvSpPr>
        <p:spPr bwMode="auto">
          <a:xfrm>
            <a:off x="125413" y="6400800"/>
            <a:ext cx="304800" cy="304800"/>
          </a:xfrm>
          <a:prstGeom prst="ellipse">
            <a:avLst/>
          </a:prstGeom>
          <a:solidFill>
            <a:srgbClr val="99CCFF"/>
          </a:solidFill>
          <a:ln>
            <a:noFill/>
          </a:ln>
          <a:extLst>
            <a:ext uri="{91240B29-F687-4F45-9708-019B960494DF}">
              <a14:hiddenLine xmlns:a14="http://schemas.microsoft.com/office/drawing/2010/main" w="22225" cap="rnd">
                <a:solidFill>
                  <a:srgbClr val="000000"/>
                </a:solidFill>
                <a:prstDash val="sysDot"/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endParaRPr lang="zh-TW" altLang="en-US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62484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21600" tIns="0" rIns="0" bIns="46800"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 eaLnBrk="1" hangingPunct="1"/>
            <a:fld id="{E6A903BB-A477-4890-A0FA-653A06D64275}" type="slidenum">
              <a:rPr lang="en-US" altLang="zh-TW" sz="1400">
                <a:solidFill>
                  <a:schemeClr val="bg1"/>
                </a:solidFill>
                <a:latin typeface="Futura Md BT" pitchFamily="34" charset="0"/>
              </a:rPr>
              <a:pPr algn="ctr" eaLnBrk="1" hangingPunct="1"/>
              <a:t>‹#›</a:t>
            </a:fld>
            <a:endParaRPr lang="en-US" altLang="zh-TW" sz="1400">
              <a:solidFill>
                <a:schemeClr val="bg1"/>
              </a:solidFill>
              <a:latin typeface="Futura Md BT" pitchFamily="34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990600" y="1182688"/>
            <a:ext cx="7772400" cy="36512"/>
          </a:xfrm>
          <a:prstGeom prst="rect">
            <a:avLst/>
          </a:prstGeom>
          <a:gradFill rotWithShape="0">
            <a:gsLst>
              <a:gs pos="0">
                <a:srgbClr val="C0C0C0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4" r:id="rId1"/>
    <p:sldLayoutId id="2147483904" r:id="rId2"/>
    <p:sldLayoutId id="2147483905" r:id="rId3"/>
    <p:sldLayoutId id="2147483906" r:id="rId4"/>
    <p:sldLayoutId id="2147483907" r:id="rId5"/>
    <p:sldLayoutId id="2147483908" r:id="rId6"/>
    <p:sldLayoutId id="2147483909" r:id="rId7"/>
    <p:sldLayoutId id="2147483910" r:id="rId8"/>
    <p:sldLayoutId id="2147483911" r:id="rId9"/>
    <p:sldLayoutId id="2147483912" r:id="rId10"/>
    <p:sldLayoutId id="2147483913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400">
          <a:solidFill>
            <a:srgbClr val="333399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400">
          <a:solidFill>
            <a:srgbClr val="333399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華康儷粗黑(P)" pitchFamily="3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400">
          <a:solidFill>
            <a:srgbClr val="333399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華康儷粗黑(P)" pitchFamily="3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400">
          <a:solidFill>
            <a:srgbClr val="333399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華康儷粗黑(P)" pitchFamily="3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400">
          <a:solidFill>
            <a:srgbClr val="333399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華康儷粗黑(P)" pitchFamily="34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3400">
          <a:solidFill>
            <a:srgbClr val="333399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華康儷粗黑(P)" pitchFamily="34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3400">
          <a:solidFill>
            <a:srgbClr val="333399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華康儷粗黑(P)" pitchFamily="34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3400">
          <a:solidFill>
            <a:srgbClr val="333399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華康儷粗黑(P)" pitchFamily="34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3400">
          <a:solidFill>
            <a:srgbClr val="333399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華康儷粗黑(P)" pitchFamily="34" charset="-120"/>
        </a:defRPr>
      </a:lvl9pPr>
    </p:titleStyle>
    <p:bodyStyle>
      <a:lvl1pPr marL="342900" indent="-342900" algn="l" rtl="0" eaLnBrk="0" fontAlgn="base" hangingPunct="0">
        <a:spcBef>
          <a:spcPct val="25000"/>
        </a:spcBef>
        <a:spcAft>
          <a:spcPct val="0"/>
        </a:spcAft>
        <a:buFont typeface="Wingdings" panose="05000000000000000000" pitchFamily="2" charset="2"/>
        <a:buChar char="q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5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  <a:ea typeface="華康標楷體(P)" pitchFamily="66" charset="-120"/>
        </a:defRPr>
      </a:lvl2pPr>
      <a:lvl3pPr marL="1143000" indent="-228600" algn="l" rtl="0" eaLnBrk="0" fontAlgn="base" hangingPunct="0">
        <a:spcBef>
          <a:spcPct val="25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Ø"/>
        <a:defRPr kumimoji="1">
          <a:solidFill>
            <a:schemeClr val="tx1"/>
          </a:solidFill>
          <a:latin typeface="+mn-lt"/>
          <a:ea typeface="華康標楷體(P)" pitchFamily="66" charset="-120"/>
        </a:defRPr>
      </a:lvl3pPr>
      <a:lvl4pPr marL="1600200" indent="-228600" algn="l" rtl="0" eaLnBrk="0" fontAlgn="base" hangingPunct="0">
        <a:spcBef>
          <a:spcPct val="25000"/>
        </a:spcBef>
        <a:spcAft>
          <a:spcPct val="0"/>
        </a:spcAft>
        <a:buChar char="–"/>
        <a:defRPr kumimoji="1" sz="1600">
          <a:solidFill>
            <a:schemeClr val="tx1"/>
          </a:solidFill>
          <a:latin typeface="+mn-lt"/>
          <a:ea typeface="華康標楷體(P)" pitchFamily="66" charset="-120"/>
        </a:defRPr>
      </a:lvl4pPr>
      <a:lvl5pPr marL="2057400" indent="-228600" algn="l" rtl="0" eaLnBrk="0" fontAlgn="base" hangingPunct="0">
        <a:spcBef>
          <a:spcPct val="25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華康標楷體(P)" pitchFamily="66" charset="-120"/>
        </a:defRPr>
      </a:lvl5pPr>
      <a:lvl6pPr marL="2514600" indent="-228600" algn="l" rtl="0" fontAlgn="base">
        <a:spcBef>
          <a:spcPct val="25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華康標楷體(P)" pitchFamily="66" charset="-120"/>
        </a:defRPr>
      </a:lvl6pPr>
      <a:lvl7pPr marL="2971800" indent="-228600" algn="l" rtl="0" fontAlgn="base">
        <a:spcBef>
          <a:spcPct val="25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華康標楷體(P)" pitchFamily="66" charset="-120"/>
        </a:defRPr>
      </a:lvl7pPr>
      <a:lvl8pPr marL="3429000" indent="-228600" algn="l" rtl="0" fontAlgn="base">
        <a:spcBef>
          <a:spcPct val="25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華康標楷體(P)" pitchFamily="66" charset="-120"/>
        </a:defRPr>
      </a:lvl8pPr>
      <a:lvl9pPr marL="3886200" indent="-228600" algn="l" rtl="0" fontAlgn="base">
        <a:spcBef>
          <a:spcPct val="25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華康標楷體(P)" pitchFamily="66" charset="-120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8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>
                <a:ea typeface="新細明體" pitchFamily="18" charset="-120"/>
              </a:rPr>
              <a:t>The BIND Software </a:t>
            </a:r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 dirty="0" err="1">
                <a:ea typeface="新細明體" panose="02020500000000000000" pitchFamily="18" charset="-120"/>
              </a:rPr>
              <a:t>lwhsu</a:t>
            </a:r>
            <a:r>
              <a:rPr lang="en-US" altLang="zh-TW" dirty="0">
                <a:ea typeface="新細明體" panose="02020500000000000000" pitchFamily="18" charset="-120"/>
              </a:rPr>
              <a:t> (2020, CC-BY)</a:t>
            </a:r>
          </a:p>
          <a:p>
            <a:pPr eaLnBrk="1" hangingPunct="1"/>
            <a:r>
              <a:rPr lang="en-US" altLang="zh-TW" dirty="0">
                <a:ea typeface="新細明體" panose="02020500000000000000" pitchFamily="18" charset="-120"/>
              </a:rPr>
              <a:t>? (?-2019)</a:t>
            </a:r>
            <a:endParaRPr lang="zh-TW" altLang="zh-TW" dirty="0"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3000">
                <a:ea typeface="新細明體" pitchFamily="18" charset="-120"/>
              </a:rPr>
              <a:t>The DNS Database</a:t>
            </a:r>
            <a:br>
              <a:rPr lang="en-US" altLang="zh-TW" sz="3000">
                <a:ea typeface="新細明體" pitchFamily="18" charset="-120"/>
              </a:rPr>
            </a:br>
            <a:r>
              <a:rPr lang="en-US" altLang="zh-TW" sz="3000">
                <a:ea typeface="新細明體" pitchFamily="18" charset="-120"/>
              </a:rPr>
              <a:t>	</a:t>
            </a:r>
            <a:r>
              <a:rPr lang="en-US" altLang="zh-TW" sz="3000">
                <a:latin typeface="Verdana"/>
                <a:ea typeface="新細明體" pitchFamily="18" charset="-120"/>
              </a:rPr>
              <a:t>–</a:t>
            </a:r>
            <a:r>
              <a:rPr lang="en-US" altLang="zh-TW" sz="3000">
                <a:ea typeface="新細明體" pitchFamily="18" charset="-120"/>
              </a:rPr>
              <a:t> Parser Commands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447800"/>
            <a:ext cx="7467600" cy="4495800"/>
          </a:xfrm>
        </p:spPr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en-US" altLang="zh-TW" sz="2000" dirty="0">
                <a:ea typeface="新細明體" pitchFamily="18" charset="-120"/>
              </a:rPr>
              <a:t>Commands must start in first column and be on a line by themselves</a:t>
            </a:r>
          </a:p>
          <a:p>
            <a:pPr eaLnBrk="1" hangingPunct="1">
              <a:defRPr/>
            </a:pPr>
            <a:endParaRPr lang="en-US" altLang="zh-TW" sz="2000" dirty="0">
              <a:ea typeface="新細明體" pitchFamily="18" charset="-120"/>
            </a:endParaRPr>
          </a:p>
          <a:p>
            <a:pPr eaLnBrk="1" hangingPunct="1">
              <a:defRPr/>
            </a:pPr>
            <a:r>
              <a:rPr lang="en-US" altLang="zh-TW" sz="2000" dirty="0">
                <a:ea typeface="新細明體" pitchFamily="18" charset="-120"/>
              </a:rPr>
              <a:t>$ORIGIN domain-name</a:t>
            </a:r>
          </a:p>
          <a:p>
            <a:pPr lvl="1" eaLnBrk="1" hangingPunct="1">
              <a:defRPr/>
            </a:pPr>
            <a:r>
              <a:rPr lang="en-US" altLang="zh-TW" sz="1800" dirty="0">
                <a:ea typeface="新細明體" pitchFamily="18" charset="-120"/>
              </a:rPr>
              <a:t>Used to append to un-fully-qualified name</a:t>
            </a:r>
          </a:p>
          <a:p>
            <a:pPr eaLnBrk="1" hangingPunct="1">
              <a:defRPr/>
            </a:pPr>
            <a:r>
              <a:rPr lang="en-US" altLang="zh-TW" sz="2000" dirty="0">
                <a:ea typeface="新細明體" pitchFamily="18" charset="-120"/>
              </a:rPr>
              <a:t>$INCLUDE file-name</a:t>
            </a:r>
          </a:p>
          <a:p>
            <a:pPr lvl="1" eaLnBrk="1" hangingPunct="1">
              <a:defRPr/>
            </a:pPr>
            <a:r>
              <a:rPr lang="en-US" altLang="zh-TW" sz="1800" dirty="0">
                <a:ea typeface="新細明體" pitchFamily="18" charset="-120"/>
              </a:rPr>
              <a:t>Separate logical pieces of a zone file</a:t>
            </a:r>
          </a:p>
          <a:p>
            <a:pPr lvl="1" eaLnBrk="1" hangingPunct="1">
              <a:defRPr/>
            </a:pPr>
            <a:r>
              <a:rPr lang="en-US" altLang="zh-TW" sz="1800" dirty="0">
                <a:ea typeface="新細明體" pitchFamily="18" charset="-120"/>
              </a:rPr>
              <a:t>Keep cryptographic keys with restricted permissions</a:t>
            </a:r>
          </a:p>
          <a:p>
            <a:pPr eaLnBrk="1" hangingPunct="1">
              <a:defRPr/>
            </a:pPr>
            <a:r>
              <a:rPr lang="en-US" altLang="zh-TW" sz="2000" dirty="0">
                <a:ea typeface="新細明體" pitchFamily="18" charset="-120"/>
              </a:rPr>
              <a:t>$TTL default-</a:t>
            </a:r>
            <a:r>
              <a:rPr lang="en-US" altLang="zh-TW" sz="2000" dirty="0" err="1">
                <a:ea typeface="新細明體" pitchFamily="18" charset="-120"/>
              </a:rPr>
              <a:t>ttl</a:t>
            </a:r>
            <a:endParaRPr lang="en-US" altLang="zh-TW" sz="2000" dirty="0">
              <a:ea typeface="新細明體" pitchFamily="18" charset="-120"/>
            </a:endParaRPr>
          </a:p>
          <a:p>
            <a:pPr lvl="1" eaLnBrk="1" hangingPunct="1">
              <a:defRPr/>
            </a:pPr>
            <a:r>
              <a:rPr lang="en-US" altLang="zh-TW" sz="1800" dirty="0">
                <a:ea typeface="新細明體" pitchFamily="18" charset="-120"/>
              </a:rPr>
              <a:t>Default value for time-to-live filed of records</a:t>
            </a:r>
          </a:p>
          <a:p>
            <a:pPr eaLnBrk="1" hangingPunct="1">
              <a:defRPr/>
            </a:pPr>
            <a:r>
              <a:rPr lang="en-US" altLang="zh-TW" sz="2000" dirty="0">
                <a:ea typeface="新細明體" pitchFamily="18" charset="-120"/>
              </a:rPr>
              <a:t>$GENERATE start-stop/[step] lhs type </a:t>
            </a:r>
            <a:r>
              <a:rPr lang="en-US" altLang="zh-TW" sz="2000" dirty="0" err="1">
                <a:ea typeface="新細明體" pitchFamily="18" charset="-120"/>
              </a:rPr>
              <a:t>rhs</a:t>
            </a:r>
            <a:endParaRPr lang="en-US" altLang="zh-TW" sz="2000" dirty="0">
              <a:ea typeface="新細明體" pitchFamily="18" charset="-120"/>
            </a:endParaRPr>
          </a:p>
          <a:p>
            <a:pPr lvl="1" eaLnBrk="1" hangingPunct="1">
              <a:defRPr/>
            </a:pPr>
            <a:r>
              <a:rPr lang="en-US" altLang="zh-TW" sz="1600" dirty="0">
                <a:solidFill>
                  <a:srgbClr val="FF0000"/>
                </a:solidFill>
                <a:ea typeface="新細明體" pitchFamily="18" charset="-120"/>
              </a:rPr>
              <a:t>Be found only in BIND</a:t>
            </a:r>
          </a:p>
          <a:p>
            <a:pPr lvl="1" eaLnBrk="1" hangingPunct="1">
              <a:defRPr/>
            </a:pPr>
            <a:r>
              <a:rPr lang="en-US" altLang="zh-TW" sz="1800" dirty="0">
                <a:ea typeface="新細明體" pitchFamily="18" charset="-120"/>
              </a:rPr>
              <a:t>Used to generate a series of similar records</a:t>
            </a:r>
          </a:p>
          <a:p>
            <a:pPr lvl="1" eaLnBrk="1" hangingPunct="1">
              <a:defRPr/>
            </a:pPr>
            <a:r>
              <a:rPr lang="en-US" altLang="zh-TW" sz="1800" dirty="0">
                <a:ea typeface="新細明體" pitchFamily="18" charset="-120"/>
              </a:rPr>
              <a:t>Can be used in only CNAME, PTR</a:t>
            </a:r>
            <a:r>
              <a:rPr lang="en-US" altLang="zh-TW" sz="1800">
                <a:ea typeface="新細明體" pitchFamily="18" charset="-120"/>
              </a:rPr>
              <a:t>, NS, A, AAAA, etc. </a:t>
            </a:r>
            <a:r>
              <a:rPr lang="en-US" altLang="zh-TW" sz="1800" dirty="0">
                <a:ea typeface="新細明體" pitchFamily="18" charset="-120"/>
              </a:rPr>
              <a:t>record types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3000">
                <a:ea typeface="新細明體" pitchFamily="18" charset="-120"/>
              </a:rPr>
              <a:t>The DNS Database</a:t>
            </a:r>
            <a:br>
              <a:rPr lang="en-US" altLang="zh-TW" sz="3000">
                <a:ea typeface="新細明體" pitchFamily="18" charset="-120"/>
              </a:rPr>
            </a:br>
            <a:r>
              <a:rPr lang="en-US" altLang="zh-TW" sz="3000">
                <a:ea typeface="新細明體" pitchFamily="18" charset="-120"/>
              </a:rPr>
              <a:t>	</a:t>
            </a:r>
            <a:r>
              <a:rPr lang="en-US" altLang="zh-TW" sz="3000">
                <a:latin typeface="Verdana"/>
                <a:ea typeface="新細明體" pitchFamily="18" charset="-120"/>
              </a:rPr>
              <a:t>–</a:t>
            </a:r>
            <a:r>
              <a:rPr lang="en-US" altLang="zh-TW" sz="3000">
                <a:ea typeface="新細明體" pitchFamily="18" charset="-120"/>
              </a:rPr>
              <a:t> Resource Record (1)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dirty="0">
                <a:ea typeface="新細明體" panose="02020500000000000000" pitchFamily="18" charset="-120"/>
              </a:rPr>
              <a:t>Basic format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dirty="0">
                <a:ea typeface="新細明體" panose="02020500000000000000" pitchFamily="18" charset="-120"/>
              </a:rPr>
              <a:t>[name] [</a:t>
            </a:r>
            <a:r>
              <a:rPr lang="en-US" altLang="zh-TW" dirty="0" err="1">
                <a:ea typeface="新細明體" panose="02020500000000000000" pitchFamily="18" charset="-120"/>
              </a:rPr>
              <a:t>ttl</a:t>
            </a:r>
            <a:r>
              <a:rPr lang="en-US" altLang="zh-TW" dirty="0">
                <a:ea typeface="新細明體" panose="02020500000000000000" pitchFamily="18" charset="-120"/>
              </a:rPr>
              <a:t>] [class] type data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dirty="0">
                <a:ea typeface="新細明體" panose="02020500000000000000" pitchFamily="18" charset="-120"/>
              </a:rPr>
              <a:t>name: the entity that the RR describes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zh-TW" dirty="0">
                <a:ea typeface="新細明體" panose="02020500000000000000" pitchFamily="18" charset="-120"/>
              </a:rPr>
              <a:t>Can be relative or absolute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dirty="0" err="1">
                <a:ea typeface="新細明體" panose="02020500000000000000" pitchFamily="18" charset="-120"/>
              </a:rPr>
              <a:t>ttl</a:t>
            </a:r>
            <a:r>
              <a:rPr lang="en-US" altLang="zh-TW" dirty="0">
                <a:ea typeface="新細明體" panose="02020500000000000000" pitchFamily="18" charset="-120"/>
              </a:rPr>
              <a:t>: time in second of this RR’s validity in cache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dirty="0">
                <a:ea typeface="新細明體" panose="02020500000000000000" pitchFamily="18" charset="-120"/>
              </a:rPr>
              <a:t>class: network type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zh-TW" dirty="0">
                <a:ea typeface="新細明體" panose="02020500000000000000" pitchFamily="18" charset="-120"/>
              </a:rPr>
              <a:t>IN for Internet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zh-TW" dirty="0">
                <a:ea typeface="新細明體" panose="02020500000000000000" pitchFamily="18" charset="-120"/>
              </a:rPr>
              <a:t>CH for </a:t>
            </a:r>
            <a:r>
              <a:rPr lang="en-US" altLang="zh-TW" dirty="0" err="1">
                <a:ea typeface="新細明體" panose="02020500000000000000" pitchFamily="18" charset="-120"/>
              </a:rPr>
              <a:t>ChaosNet</a:t>
            </a:r>
            <a:endParaRPr lang="en-US" altLang="zh-TW" dirty="0">
              <a:ea typeface="新細明體" panose="02020500000000000000" pitchFamily="18" charset="-120"/>
            </a:endParaRPr>
          </a:p>
          <a:p>
            <a:pPr lvl="3" eaLnBrk="1" hangingPunct="1">
              <a:lnSpc>
                <a:spcPct val="90000"/>
              </a:lnSpc>
            </a:pPr>
            <a:r>
              <a:rPr lang="en-US" altLang="zh-TW" dirty="0">
                <a:ea typeface="新細明體" panose="02020500000000000000" pitchFamily="18" charset="-120"/>
              </a:rPr>
              <a:t>HS for Hesiod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dirty="0">
                <a:ea typeface="新細明體" panose="02020500000000000000" pitchFamily="18" charset="-120"/>
              </a:rPr>
              <a:t>Special characters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dirty="0">
                <a:ea typeface="新細明體" panose="02020500000000000000" pitchFamily="18" charset="-120"/>
              </a:rPr>
              <a:t>;	(comment)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dirty="0">
                <a:ea typeface="新細明體" panose="02020500000000000000" pitchFamily="18" charset="-120"/>
              </a:rPr>
              <a:t>@	(The current domain name)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dirty="0">
                <a:ea typeface="新細明體" panose="02020500000000000000" pitchFamily="18" charset="-120"/>
              </a:rPr>
              <a:t>()	(allow data to span lines)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dirty="0">
                <a:ea typeface="新細明體" panose="02020500000000000000" pitchFamily="18" charset="-120"/>
              </a:rPr>
              <a:t>*	(wild card character, </a:t>
            </a:r>
            <a:r>
              <a:rPr lang="en-US" altLang="zh-TW" i="1" dirty="0">
                <a:ea typeface="新細明體" panose="02020500000000000000" pitchFamily="18" charset="-120"/>
              </a:rPr>
              <a:t>name</a:t>
            </a:r>
            <a:r>
              <a:rPr lang="en-US" altLang="zh-TW" dirty="0">
                <a:ea typeface="新細明體" panose="02020500000000000000" pitchFamily="18" charset="-120"/>
              </a:rPr>
              <a:t> filed only)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3000">
                <a:ea typeface="新細明體" pitchFamily="18" charset="-120"/>
              </a:rPr>
              <a:t>The DNS Database</a:t>
            </a:r>
            <a:br>
              <a:rPr lang="en-US" altLang="zh-TW" sz="3000">
                <a:ea typeface="新細明體" pitchFamily="18" charset="-120"/>
              </a:rPr>
            </a:br>
            <a:r>
              <a:rPr lang="en-US" altLang="zh-TW" sz="3000">
                <a:ea typeface="新細明體" pitchFamily="18" charset="-120"/>
              </a:rPr>
              <a:t>	</a:t>
            </a:r>
            <a:r>
              <a:rPr lang="en-US" altLang="zh-TW" sz="3000">
                <a:latin typeface="Verdana"/>
                <a:ea typeface="新細明體" pitchFamily="18" charset="-120"/>
              </a:rPr>
              <a:t>–</a:t>
            </a:r>
            <a:r>
              <a:rPr lang="en-US" altLang="zh-TW" sz="3000">
                <a:ea typeface="新細明體" pitchFamily="18" charset="-120"/>
              </a:rPr>
              <a:t> Resource Record (2)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447800"/>
            <a:ext cx="7924800" cy="4267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dirty="0">
                <a:ea typeface="細明體" panose="02020509000000000000" pitchFamily="49" charset="-120"/>
              </a:rPr>
              <a:t>Type of resource record discussed later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dirty="0">
                <a:ea typeface="細明體" panose="02020509000000000000" pitchFamily="49" charset="-120"/>
              </a:rPr>
              <a:t>Zone records:  </a:t>
            </a:r>
            <a:r>
              <a:rPr lang="en-US" altLang="zh-TW" b="1" dirty="0">
                <a:ea typeface="細明體" panose="02020509000000000000" pitchFamily="49" charset="-120"/>
              </a:rPr>
              <a:t>identify domains and name servers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b="1" dirty="0">
                <a:ea typeface="細明體" panose="02020509000000000000" pitchFamily="49" charset="-120"/>
              </a:rPr>
              <a:t>SOA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b="1" dirty="0">
                <a:ea typeface="細明體" panose="02020509000000000000" pitchFamily="49" charset="-120"/>
              </a:rPr>
              <a:t>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dirty="0">
                <a:ea typeface="細明體" panose="02020509000000000000" pitchFamily="49" charset="-120"/>
              </a:rPr>
              <a:t>Basic records:  </a:t>
            </a:r>
            <a:r>
              <a:rPr lang="en-US" altLang="zh-TW" b="1" dirty="0">
                <a:ea typeface="細明體" panose="02020509000000000000" pitchFamily="49" charset="-120"/>
              </a:rPr>
              <a:t>map names to addresses and </a:t>
            </a:r>
            <a:r>
              <a:rPr lang="en-US" altLang="zh-TW" b="1">
                <a:ea typeface="細明體" panose="02020509000000000000" pitchFamily="49" charset="-120"/>
              </a:rPr>
              <a:t>route mails</a:t>
            </a:r>
            <a:endParaRPr lang="en-US" altLang="zh-TW" b="1" dirty="0">
              <a:ea typeface="細明體" panose="02020509000000000000" pitchFamily="49" charset="-120"/>
            </a:endParaRPr>
          </a:p>
          <a:p>
            <a:pPr lvl="2" eaLnBrk="1" hangingPunct="1">
              <a:lnSpc>
                <a:spcPct val="90000"/>
              </a:lnSpc>
            </a:pPr>
            <a:r>
              <a:rPr lang="en-US" altLang="zh-TW" b="1" dirty="0">
                <a:ea typeface="細明體" panose="02020509000000000000" pitchFamily="49" charset="-120"/>
              </a:rPr>
              <a:t>A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b="1" dirty="0">
                <a:ea typeface="細明體" panose="02020509000000000000" pitchFamily="49" charset="-120"/>
              </a:rPr>
              <a:t>AAAA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b="1" dirty="0">
                <a:ea typeface="細明體" panose="02020509000000000000" pitchFamily="49" charset="-120"/>
              </a:rPr>
              <a:t>PTR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b="1" dirty="0">
                <a:ea typeface="細明體" panose="02020509000000000000" pitchFamily="49" charset="-120"/>
              </a:rPr>
              <a:t>MX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dirty="0">
                <a:ea typeface="細明體" panose="02020509000000000000" pitchFamily="49" charset="-120"/>
              </a:rPr>
              <a:t>Optional records: </a:t>
            </a:r>
            <a:r>
              <a:rPr lang="en-US" altLang="zh-TW" b="1" dirty="0">
                <a:ea typeface="細明體" panose="02020509000000000000" pitchFamily="49" charset="-120"/>
              </a:rPr>
              <a:t>extra information to host or domain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b="1" dirty="0">
                <a:ea typeface="細明體" panose="02020509000000000000" pitchFamily="49" charset="-120"/>
              </a:rPr>
              <a:t>CNAME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b="1" dirty="0">
                <a:ea typeface="細明體" panose="02020509000000000000" pitchFamily="49" charset="-120"/>
              </a:rPr>
              <a:t>TXT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b="1" dirty="0">
                <a:ea typeface="細明體" panose="02020509000000000000" pitchFamily="49" charset="-120"/>
              </a:rPr>
              <a:t>SRV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3000">
                <a:ea typeface="新細明體" pitchFamily="18" charset="-120"/>
              </a:rPr>
              <a:t>The DNS Database</a:t>
            </a:r>
            <a:br>
              <a:rPr lang="en-US" altLang="zh-TW" sz="3000">
                <a:ea typeface="新細明體" pitchFamily="18" charset="-120"/>
              </a:rPr>
            </a:br>
            <a:r>
              <a:rPr lang="en-US" altLang="zh-TW" sz="3000">
                <a:ea typeface="新細明體" pitchFamily="18" charset="-120"/>
              </a:rPr>
              <a:t>	</a:t>
            </a:r>
            <a:r>
              <a:rPr lang="en-US" altLang="zh-TW" sz="3000">
                <a:latin typeface="Verdana"/>
                <a:ea typeface="新細明體" pitchFamily="18" charset="-120"/>
              </a:rPr>
              <a:t>–</a:t>
            </a:r>
            <a:r>
              <a:rPr lang="en-US" altLang="zh-TW" sz="3000">
                <a:ea typeface="新細明體" pitchFamily="18" charset="-120"/>
              </a:rPr>
              <a:t> Resource Record (3)</a:t>
            </a:r>
          </a:p>
        </p:txBody>
      </p:sp>
      <p:pic>
        <p:nvPicPr>
          <p:cNvPr id="1536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219200"/>
            <a:ext cx="7019925" cy="5462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3000" dirty="0">
                <a:ea typeface="新細明體" pitchFamily="18" charset="-120"/>
              </a:rPr>
              <a:t>The DNS Database</a:t>
            </a:r>
            <a:br>
              <a:rPr lang="en-US" altLang="zh-TW" sz="3000" dirty="0">
                <a:ea typeface="新細明體" pitchFamily="18" charset="-120"/>
              </a:rPr>
            </a:br>
            <a:r>
              <a:rPr lang="en-US" altLang="zh-TW" sz="3000" dirty="0">
                <a:ea typeface="新細明體" pitchFamily="18" charset="-120"/>
              </a:rPr>
              <a:t>	</a:t>
            </a:r>
            <a:r>
              <a:rPr lang="en-US" altLang="zh-TW" sz="3000" dirty="0">
                <a:latin typeface="Verdana"/>
                <a:ea typeface="新細明體" pitchFamily="18" charset="-120"/>
              </a:rPr>
              <a:t>–</a:t>
            </a:r>
            <a:r>
              <a:rPr lang="en-US" altLang="zh-TW" sz="3000" dirty="0">
                <a:ea typeface="新細明體" pitchFamily="18" charset="-120"/>
              </a:rPr>
              <a:t> Resource Record (4)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000" dirty="0">
                <a:ea typeface="新細明體" panose="02020500000000000000" pitchFamily="18" charset="-120"/>
              </a:rPr>
              <a:t>SOA: Start Of Authority</a:t>
            </a:r>
          </a:p>
          <a:p>
            <a:pPr lvl="1" eaLnBrk="1" hangingPunct="1"/>
            <a:r>
              <a:rPr lang="en-US" altLang="zh-TW" sz="1800" dirty="0">
                <a:ea typeface="新細明體" panose="02020500000000000000" pitchFamily="18" charset="-120"/>
              </a:rPr>
              <a:t>Defines a DNS zone of authority, each zone has exactly one SOA record</a:t>
            </a:r>
          </a:p>
          <a:p>
            <a:pPr lvl="1" eaLnBrk="1" hangingPunct="1"/>
            <a:r>
              <a:rPr lang="en-US" altLang="zh-TW" sz="1800" dirty="0">
                <a:ea typeface="新細明體" panose="02020500000000000000" pitchFamily="18" charset="-120"/>
              </a:rPr>
              <a:t>Specify the name of the zone, the technical contact and various timeout information</a:t>
            </a:r>
          </a:p>
          <a:p>
            <a:pPr lvl="1" eaLnBrk="1" hangingPunct="1"/>
            <a:r>
              <a:rPr lang="en-US" altLang="zh-TW" sz="1800" dirty="0">
                <a:ea typeface="新細明體" panose="02020500000000000000" pitchFamily="18" charset="-120"/>
              </a:rPr>
              <a:t>Format:</a:t>
            </a:r>
          </a:p>
          <a:p>
            <a:pPr lvl="2" eaLnBrk="1" hangingPunct="1"/>
            <a:r>
              <a:rPr lang="en-US" altLang="zh-TW" sz="1400" b="1" dirty="0">
                <a:ea typeface="新細明體" panose="02020500000000000000" pitchFamily="18" charset="-120"/>
              </a:rPr>
              <a:t>[zone] IN SOA [server-name] [administrator</a:t>
            </a:r>
            <a:r>
              <a:rPr lang="en-US" altLang="zh-TW" sz="1400" b="1" dirty="0">
                <a:latin typeface="Times" panose="02020603050405020304" pitchFamily="18" charset="0"/>
                <a:ea typeface="新細明體" panose="02020500000000000000" pitchFamily="18" charset="-120"/>
              </a:rPr>
              <a:t>’</a:t>
            </a:r>
            <a:r>
              <a:rPr lang="en-US" altLang="zh-TW" sz="1400" b="1" dirty="0">
                <a:ea typeface="新細明體" panose="02020500000000000000" pitchFamily="18" charset="-120"/>
              </a:rPr>
              <a:t>s mail] ( serial, refresh, retry, expire, </a:t>
            </a:r>
            <a:r>
              <a:rPr lang="en-US" altLang="zh-TW" sz="1400" b="1" dirty="0" err="1">
                <a:ea typeface="新細明體" panose="02020500000000000000" pitchFamily="18" charset="-120"/>
              </a:rPr>
              <a:t>ttl</a:t>
            </a:r>
            <a:r>
              <a:rPr lang="en-US" altLang="zh-TW" sz="1400" b="1" dirty="0">
                <a:ea typeface="新細明體" panose="02020500000000000000" pitchFamily="18" charset="-120"/>
              </a:rPr>
              <a:t> )</a:t>
            </a:r>
          </a:p>
          <a:p>
            <a:pPr lvl="1" eaLnBrk="1" hangingPunct="1"/>
            <a:r>
              <a:rPr lang="en-US" altLang="zh-TW" sz="1800" dirty="0">
                <a:ea typeface="新細明體" panose="02020500000000000000" pitchFamily="18" charset="-120"/>
              </a:rPr>
              <a:t>Ex:</a:t>
            </a:r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616260" y="4419600"/>
            <a:ext cx="8521079" cy="20621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$TTL 3600;</a:t>
            </a:r>
          </a:p>
          <a:p>
            <a:r>
              <a:rPr lang="en-US" altLang="zh-TW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$ORIGIN cs.nctu.edu.tw.</a:t>
            </a:r>
          </a:p>
          <a:p>
            <a:r>
              <a:rPr lang="en-US" altLang="zh-TW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@       IN      SOA</a:t>
            </a:r>
            <a:r>
              <a:rPr lang="zh-TW" alt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zh-TW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csns.cs.nctu.edu.tw.</a:t>
            </a:r>
            <a:r>
              <a:rPr lang="zh-TW" alt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</a:t>
            </a:r>
            <a:r>
              <a:rPr lang="en-US" altLang="zh-TW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root.cs.nctu.edu.tw.</a:t>
            </a:r>
            <a:r>
              <a:rPr lang="zh-TW" alt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en-US" altLang="zh-TW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</a:p>
          <a:p>
            <a:r>
              <a:rPr lang="en-US" altLang="zh-TW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		2012050802             </a:t>
            </a:r>
            <a:r>
              <a:rPr lang="zh-TW" alt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</a:t>
            </a:r>
            <a:r>
              <a:rPr lang="en-US" altLang="zh-TW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 serial number</a:t>
            </a:r>
          </a:p>
          <a:p>
            <a:r>
              <a:rPr lang="en-US" altLang="zh-TW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		1D		</a:t>
            </a:r>
            <a:r>
              <a:rPr lang="zh-TW" alt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 </a:t>
            </a:r>
            <a:r>
              <a:rPr lang="en-US" altLang="zh-TW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 refresh time for slave server</a:t>
            </a:r>
          </a:p>
          <a:p>
            <a:r>
              <a:rPr lang="en-US" altLang="zh-TW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		30M	</a:t>
            </a:r>
            <a:r>
              <a:rPr lang="zh-TW" alt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              </a:t>
            </a:r>
            <a:r>
              <a:rPr lang="en-US" altLang="zh-TW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 retry</a:t>
            </a:r>
          </a:p>
          <a:p>
            <a:r>
              <a:rPr lang="en-US" altLang="zh-TW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		1W	</a:t>
            </a:r>
            <a:r>
              <a:rPr lang="zh-TW" alt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              </a:t>
            </a:r>
            <a:r>
              <a:rPr lang="en-US" altLang="zh-TW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 expire</a:t>
            </a:r>
          </a:p>
          <a:p>
            <a:r>
              <a:rPr lang="en-US" altLang="zh-TW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			2H      )	</a:t>
            </a:r>
            <a:r>
              <a:rPr lang="zh-TW" altLang="en-US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                     </a:t>
            </a:r>
            <a:r>
              <a:rPr lang="en-US" altLang="zh-TW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; minimum</a:t>
            </a:r>
          </a:p>
        </p:txBody>
      </p:sp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5410200" y="3505200"/>
            <a:ext cx="3402013" cy="1079500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1600" dirty="0">
                <a:latin typeface="Times" panose="02020603050405020304" pitchFamily="18" charset="0"/>
              </a:rPr>
              <a:t>;   	means comments</a:t>
            </a:r>
          </a:p>
          <a:p>
            <a:r>
              <a:rPr lang="en-US" altLang="zh-TW" sz="1600" dirty="0">
                <a:latin typeface="Times" panose="02020603050405020304" pitchFamily="18" charset="0"/>
              </a:rPr>
              <a:t>@ 	means current domain name</a:t>
            </a:r>
          </a:p>
          <a:p>
            <a:r>
              <a:rPr lang="en-US" altLang="zh-TW" sz="1600" dirty="0">
                <a:latin typeface="Times" panose="02020603050405020304" pitchFamily="18" charset="0"/>
              </a:rPr>
              <a:t>( )	allow data to span lines</a:t>
            </a:r>
          </a:p>
          <a:p>
            <a:r>
              <a:rPr lang="en-US" altLang="zh-TW" sz="1600" dirty="0">
                <a:latin typeface="Times" panose="02020603050405020304" pitchFamily="18" charset="0"/>
              </a:rPr>
              <a:t>*	Wild card character	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3000">
                <a:ea typeface="新細明體" pitchFamily="18" charset="-120"/>
              </a:rPr>
              <a:t>The DNS Database</a:t>
            </a:r>
            <a:br>
              <a:rPr lang="en-US" altLang="zh-TW" sz="3000">
                <a:ea typeface="新細明體" pitchFamily="18" charset="-120"/>
              </a:rPr>
            </a:br>
            <a:r>
              <a:rPr lang="en-US" altLang="zh-TW" sz="3000">
                <a:ea typeface="新細明體" pitchFamily="18" charset="-120"/>
              </a:rPr>
              <a:t>	</a:t>
            </a:r>
            <a:r>
              <a:rPr lang="en-US" altLang="zh-TW" sz="3000">
                <a:latin typeface="Verdana"/>
                <a:ea typeface="新細明體" pitchFamily="18" charset="-120"/>
              </a:rPr>
              <a:t>–</a:t>
            </a:r>
            <a:r>
              <a:rPr lang="en-US" altLang="zh-TW" sz="3000">
                <a:ea typeface="新細明體" pitchFamily="18" charset="-120"/>
              </a:rPr>
              <a:t> Resource Record (5)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447800"/>
            <a:ext cx="7772400" cy="2438400"/>
          </a:xfrm>
        </p:spPr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en-US" altLang="zh-TW" dirty="0">
                <a:ea typeface="新細明體" pitchFamily="18" charset="-120"/>
              </a:rPr>
              <a:t>NS: Name Server</a:t>
            </a:r>
          </a:p>
          <a:p>
            <a:pPr lvl="1" eaLnBrk="1" hangingPunct="1">
              <a:defRPr/>
            </a:pPr>
            <a:r>
              <a:rPr lang="en-US" altLang="zh-TW" dirty="0">
                <a:ea typeface="新細明體" pitchFamily="18" charset="-120"/>
              </a:rPr>
              <a:t>Format</a:t>
            </a:r>
          </a:p>
          <a:p>
            <a:pPr lvl="2" eaLnBrk="1" hangingPunct="1">
              <a:defRPr/>
            </a:pPr>
            <a:r>
              <a:rPr lang="en-US" altLang="zh-TW" dirty="0">
                <a:ea typeface="新細明體" pitchFamily="18" charset="-120"/>
              </a:rPr>
              <a:t>zone [</a:t>
            </a:r>
            <a:r>
              <a:rPr lang="en-US" altLang="zh-TW" dirty="0" err="1">
                <a:ea typeface="新細明體" pitchFamily="18" charset="-120"/>
              </a:rPr>
              <a:t>ttl</a:t>
            </a:r>
            <a:r>
              <a:rPr lang="en-US" altLang="zh-TW" dirty="0">
                <a:ea typeface="新細明體" pitchFamily="18" charset="-120"/>
              </a:rPr>
              <a:t>] [IN] NS hostname</a:t>
            </a:r>
          </a:p>
          <a:p>
            <a:pPr lvl="1" eaLnBrk="1" hangingPunct="1">
              <a:defRPr/>
            </a:pPr>
            <a:r>
              <a:rPr lang="en-US" altLang="zh-TW" dirty="0">
                <a:ea typeface="新細明體" pitchFamily="18" charset="-120"/>
              </a:rPr>
              <a:t>Usually follow the SOA record</a:t>
            </a:r>
          </a:p>
          <a:p>
            <a:pPr lvl="1" eaLnBrk="1" hangingPunct="1">
              <a:defRPr/>
            </a:pPr>
            <a:r>
              <a:rPr lang="en-US" altLang="zh-TW" dirty="0">
                <a:ea typeface="新細明體" pitchFamily="18" charset="-120"/>
              </a:rPr>
              <a:t>Goal </a:t>
            </a:r>
          </a:p>
          <a:p>
            <a:pPr lvl="2" eaLnBrk="1" hangingPunct="1">
              <a:defRPr/>
            </a:pPr>
            <a:r>
              <a:rPr lang="en-US" altLang="zh-TW" dirty="0">
                <a:ea typeface="新細明體" pitchFamily="18" charset="-120"/>
              </a:rPr>
              <a:t>Identify the </a:t>
            </a:r>
            <a:r>
              <a:rPr lang="en-US" altLang="zh-TW" dirty="0">
                <a:solidFill>
                  <a:schemeClr val="hlink"/>
                </a:solidFill>
                <a:ea typeface="新細明體" pitchFamily="18" charset="-120"/>
              </a:rPr>
              <a:t>authoritative server</a:t>
            </a:r>
            <a:r>
              <a:rPr lang="en-US" altLang="zh-TW" dirty="0">
                <a:ea typeface="新細明體" pitchFamily="18" charset="-120"/>
              </a:rPr>
              <a:t> for a zone</a:t>
            </a:r>
          </a:p>
          <a:p>
            <a:pPr lvl="2" eaLnBrk="1" hangingPunct="1">
              <a:defRPr/>
            </a:pPr>
            <a:r>
              <a:rPr lang="en-US" altLang="zh-TW" dirty="0">
                <a:solidFill>
                  <a:schemeClr val="accent2"/>
                </a:solidFill>
                <a:ea typeface="新細明體" pitchFamily="18" charset="-120"/>
              </a:rPr>
              <a:t>Delegate</a:t>
            </a:r>
            <a:r>
              <a:rPr lang="en-US" altLang="zh-TW" dirty="0">
                <a:ea typeface="新細明體" pitchFamily="18" charset="-120"/>
              </a:rPr>
              <a:t> subdomains to other organization’s NS</a:t>
            </a:r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990600" y="3886200"/>
            <a:ext cx="7902741" cy="28007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zh-TW"/>
            </a:defPPr>
            <a:lvl1pPr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altLang="zh-TW" dirty="0"/>
              <a:t>$TTL 3600;</a:t>
            </a:r>
          </a:p>
          <a:p>
            <a:r>
              <a:rPr lang="en-US" altLang="zh-TW" dirty="0"/>
              <a:t>$ORIGIN cs.nctu.edu.tw.</a:t>
            </a:r>
          </a:p>
          <a:p>
            <a:r>
              <a:rPr lang="en-US" altLang="zh-TW" dirty="0"/>
              <a:t>@     </a:t>
            </a:r>
            <a:r>
              <a:rPr lang="zh-TW" altLang="en-US" dirty="0"/>
              <a:t>   </a:t>
            </a:r>
            <a:r>
              <a:rPr lang="en-US" altLang="zh-TW" dirty="0"/>
              <a:t>  IN      SOA     dns.cs.nctu.edu.tw.	root.cs.nctu.edu.tw.    (</a:t>
            </a:r>
          </a:p>
          <a:p>
            <a:r>
              <a:rPr lang="en-US" altLang="zh-TW" dirty="0"/>
              <a:t>                        </a:t>
            </a:r>
            <a:r>
              <a:rPr lang="zh-TW" altLang="en-US" dirty="0"/>
              <a:t>         </a:t>
            </a:r>
            <a:r>
              <a:rPr lang="en-US" altLang="zh-TW" dirty="0"/>
              <a:t>2012050802		; serial number</a:t>
            </a:r>
          </a:p>
          <a:p>
            <a:r>
              <a:rPr lang="en-US" altLang="zh-TW" dirty="0"/>
              <a:t>                        </a:t>
            </a:r>
            <a:r>
              <a:rPr lang="zh-TW" altLang="en-US" dirty="0"/>
              <a:t>         </a:t>
            </a:r>
            <a:r>
              <a:rPr lang="en-US" altLang="zh-TW" dirty="0"/>
              <a:t>1D			; refresh time for slave server</a:t>
            </a:r>
          </a:p>
          <a:p>
            <a:r>
              <a:rPr lang="en-US" altLang="zh-TW" dirty="0"/>
              <a:t>                        </a:t>
            </a:r>
            <a:r>
              <a:rPr lang="zh-TW" altLang="en-US" dirty="0"/>
              <a:t>         </a:t>
            </a:r>
            <a:r>
              <a:rPr lang="en-US" altLang="zh-TW" dirty="0"/>
              <a:t>30M		; retry</a:t>
            </a:r>
          </a:p>
          <a:p>
            <a:r>
              <a:rPr lang="en-US" altLang="zh-TW" dirty="0"/>
              <a:t>                        </a:t>
            </a:r>
            <a:r>
              <a:rPr lang="zh-TW" altLang="en-US" dirty="0"/>
              <a:t>         </a:t>
            </a:r>
            <a:r>
              <a:rPr lang="en-US" altLang="zh-TW" dirty="0"/>
              <a:t>1W			; expire</a:t>
            </a:r>
          </a:p>
          <a:p>
            <a:r>
              <a:rPr lang="en-US" altLang="zh-TW" dirty="0"/>
              <a:t>                        </a:t>
            </a:r>
            <a:r>
              <a:rPr lang="zh-TW" altLang="en-US" dirty="0"/>
              <a:t>         </a:t>
            </a:r>
            <a:r>
              <a:rPr lang="en-US" altLang="zh-TW" dirty="0"/>
              <a:t>2H      )		; minimum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        	IN      NS      dns.cs.nctu.edu.tw.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        	IN      NS      dns2.cs.nctu.edu.tw.</a:t>
            </a:r>
          </a:p>
          <a:p>
            <a:r>
              <a:rPr lang="en-US" altLang="zh-TW" dirty="0">
                <a:solidFill>
                  <a:schemeClr val="accent2"/>
                </a:solidFill>
              </a:rPr>
              <a:t>test	IN      NS      dns.test.cs.nctu.edu.tw. ; delegate </a:t>
            </a:r>
            <a:r>
              <a:rPr lang="en-US" altLang="zh-TW" dirty="0" err="1">
                <a:solidFill>
                  <a:schemeClr val="accent2"/>
                </a:solidFill>
              </a:rPr>
              <a:t>test.$ORIGIN</a:t>
            </a:r>
            <a:endParaRPr lang="en-US" altLang="zh-TW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3000">
                <a:ea typeface="新細明體" pitchFamily="18" charset="-120"/>
              </a:rPr>
              <a:t>The DNS Database</a:t>
            </a:r>
            <a:br>
              <a:rPr lang="en-US" altLang="zh-TW" sz="3000">
                <a:ea typeface="新細明體" pitchFamily="18" charset="-120"/>
              </a:rPr>
            </a:br>
            <a:r>
              <a:rPr lang="en-US" altLang="zh-TW" sz="3000">
                <a:ea typeface="新細明體" pitchFamily="18" charset="-120"/>
              </a:rPr>
              <a:t>	</a:t>
            </a:r>
            <a:r>
              <a:rPr lang="en-US" altLang="zh-TW" sz="3000">
                <a:latin typeface="Verdana"/>
                <a:ea typeface="新細明體" pitchFamily="18" charset="-120"/>
              </a:rPr>
              <a:t>–</a:t>
            </a:r>
            <a:r>
              <a:rPr lang="en-US" altLang="zh-TW" sz="3000">
                <a:ea typeface="新細明體" pitchFamily="18" charset="-120"/>
              </a:rPr>
              <a:t> Resource Record (6)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371600"/>
            <a:ext cx="7772400" cy="4648200"/>
          </a:xfrm>
        </p:spPr>
        <p:txBody>
          <a:bodyPr/>
          <a:lstStyle/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A record: Address</a:t>
            </a:r>
          </a:p>
          <a:p>
            <a:pPr lvl="1" eaLnBrk="1" hangingPunct="1"/>
            <a:r>
              <a:rPr lang="en-US" altLang="zh-TW">
                <a:ea typeface="新細明體" panose="02020500000000000000" pitchFamily="18" charset="-120"/>
              </a:rPr>
              <a:t>Format </a:t>
            </a:r>
          </a:p>
          <a:p>
            <a:pPr lvl="2" eaLnBrk="1" hangingPunct="1"/>
            <a:r>
              <a:rPr lang="en-US" altLang="zh-TW">
                <a:ea typeface="新細明體" panose="02020500000000000000" pitchFamily="18" charset="-120"/>
              </a:rPr>
              <a:t>hostname [ttl] [IN] A ipaddr </a:t>
            </a:r>
          </a:p>
          <a:p>
            <a:pPr lvl="1" eaLnBrk="1" hangingPunct="1"/>
            <a:r>
              <a:rPr lang="en-US" altLang="zh-TW">
                <a:ea typeface="新細明體" panose="02020500000000000000" pitchFamily="18" charset="-120"/>
              </a:rPr>
              <a:t>Provide mapping from hostname to IP address</a:t>
            </a:r>
          </a:p>
          <a:p>
            <a:pPr lvl="1" eaLnBrk="1" hangingPunct="1"/>
            <a:r>
              <a:rPr lang="en-US" altLang="zh-TW">
                <a:ea typeface="新細明體" panose="02020500000000000000" pitchFamily="18" charset="-120"/>
              </a:rPr>
              <a:t>Load balance </a:t>
            </a:r>
          </a:p>
          <a:p>
            <a:pPr lvl="1" eaLnBrk="1" hangingPunct="1"/>
            <a:r>
              <a:rPr lang="en-US" altLang="zh-TW">
                <a:ea typeface="新細明體" panose="02020500000000000000" pitchFamily="18" charset="-120"/>
              </a:rPr>
              <a:t>Ex:</a:t>
            </a:r>
          </a:p>
        </p:txBody>
      </p:sp>
      <p:sp>
        <p:nvSpPr>
          <p:cNvPr id="18436" name="Rectangle 5"/>
          <p:cNvSpPr>
            <a:spLocks noChangeArrowheads="1"/>
          </p:cNvSpPr>
          <p:nvPr/>
        </p:nvSpPr>
        <p:spPr bwMode="auto">
          <a:xfrm>
            <a:off x="1752600" y="3767138"/>
            <a:ext cx="5410200" cy="258532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dirty="0">
                <a:latin typeface="Consolas" panose="020B0609020204030204" pitchFamily="49" charset="0"/>
                <a:ea typeface="細明體" panose="02020509000000000000" pitchFamily="49" charset="-120"/>
              </a:rPr>
              <a:t>$ORIGIN cs.nctu.edu.tw.</a:t>
            </a:r>
          </a:p>
          <a:p>
            <a:r>
              <a:rPr lang="en-US" altLang="zh-TW" dirty="0">
                <a:latin typeface="Consolas" panose="020B0609020204030204" pitchFamily="49" charset="0"/>
                <a:ea typeface="細明體" panose="02020509000000000000" pitchFamily="49" charset="-120"/>
              </a:rPr>
              <a:t>@       IN      NS      dns.cs.nctu.edu.tw.</a:t>
            </a:r>
          </a:p>
          <a:p>
            <a:r>
              <a:rPr lang="en-US" altLang="zh-TW" dirty="0">
                <a:latin typeface="Consolas" panose="020B0609020204030204" pitchFamily="49" charset="0"/>
                <a:ea typeface="細明體" panose="02020509000000000000" pitchFamily="49" charset="-120"/>
              </a:rPr>
              <a:t>        IN      NS      dns2.cs.nctu.edu.tw.</a:t>
            </a:r>
          </a:p>
          <a:p>
            <a:r>
              <a:rPr lang="en-US" altLang="zh-TW" dirty="0" err="1">
                <a:latin typeface="Consolas" panose="020B0609020204030204" pitchFamily="49" charset="0"/>
                <a:ea typeface="細明體" panose="02020509000000000000" pitchFamily="49" charset="-120"/>
              </a:rPr>
              <a:t>dns</a:t>
            </a:r>
            <a:r>
              <a:rPr lang="en-US" altLang="zh-TW" dirty="0">
                <a:latin typeface="Consolas" panose="020B0609020204030204" pitchFamily="49" charset="0"/>
                <a:ea typeface="細明體" panose="02020509000000000000" pitchFamily="49" charset="-120"/>
              </a:rPr>
              <a:t>     IN      A       140.113.235.107</a:t>
            </a:r>
          </a:p>
          <a:p>
            <a:r>
              <a:rPr lang="en-US" altLang="zh-TW" dirty="0">
                <a:latin typeface="Consolas" panose="020B0609020204030204" pitchFamily="49" charset="0"/>
                <a:ea typeface="細明體" panose="02020509000000000000" pitchFamily="49" charset="-120"/>
              </a:rPr>
              <a:t>dns2    IN      A       140.113.235.103</a:t>
            </a:r>
          </a:p>
          <a:p>
            <a:endParaRPr lang="en-US" altLang="zh-TW" dirty="0">
              <a:latin typeface="Consolas" panose="020B0609020204030204" pitchFamily="49" charset="0"/>
              <a:ea typeface="細明體" panose="02020509000000000000" pitchFamily="49" charset="-120"/>
            </a:endParaRPr>
          </a:p>
          <a:p>
            <a:r>
              <a:rPr lang="en-US" altLang="zh-TW" dirty="0">
                <a:latin typeface="Consolas" panose="020B0609020204030204" pitchFamily="49" charset="0"/>
                <a:ea typeface="細明體" panose="02020509000000000000" pitchFamily="49" charset="-120"/>
              </a:rPr>
              <a:t>www     IN      A       140.113.235.111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3000" dirty="0">
                <a:ea typeface="新細明體" pitchFamily="18" charset="-120"/>
              </a:rPr>
              <a:t>The DNS Database</a:t>
            </a:r>
            <a:br>
              <a:rPr lang="en-US" altLang="zh-TW" sz="3000" dirty="0">
                <a:ea typeface="新細明體" pitchFamily="18" charset="-120"/>
              </a:rPr>
            </a:br>
            <a:r>
              <a:rPr lang="en-US" altLang="zh-TW" sz="3000" dirty="0">
                <a:ea typeface="新細明體" pitchFamily="18" charset="-120"/>
              </a:rPr>
              <a:t>	</a:t>
            </a:r>
            <a:r>
              <a:rPr lang="en-US" altLang="zh-TW" sz="3000" dirty="0">
                <a:latin typeface="Verdana"/>
                <a:ea typeface="新細明體" pitchFamily="18" charset="-120"/>
              </a:rPr>
              <a:t>–</a:t>
            </a:r>
            <a:r>
              <a:rPr lang="en-US" altLang="zh-TW" sz="3000" dirty="0">
                <a:ea typeface="新細明體" pitchFamily="18" charset="-120"/>
              </a:rPr>
              <a:t> Resource Record (7)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PTR: Pointer</a:t>
            </a:r>
          </a:p>
          <a:p>
            <a:pPr lvl="1" eaLnBrk="1" hangingPunct="1"/>
            <a:r>
              <a:rPr lang="en-US" altLang="zh-TW">
                <a:ea typeface="新細明體" panose="02020500000000000000" pitchFamily="18" charset="-120"/>
              </a:rPr>
              <a:t>Perform the reverse mapping from IP address to hostname</a:t>
            </a:r>
          </a:p>
          <a:p>
            <a:pPr lvl="1" eaLnBrk="1" hangingPunct="1"/>
            <a:r>
              <a:rPr lang="en-US" altLang="zh-TW">
                <a:ea typeface="新細明體" panose="02020500000000000000" pitchFamily="18" charset="-120"/>
              </a:rPr>
              <a:t>Special top-level domain: </a:t>
            </a:r>
            <a:r>
              <a:rPr lang="en-US" altLang="zh-TW">
                <a:solidFill>
                  <a:schemeClr val="hlink"/>
                </a:solidFill>
                <a:ea typeface="新細明體" panose="02020500000000000000" pitchFamily="18" charset="-120"/>
              </a:rPr>
              <a:t>in-addr.arpa</a:t>
            </a:r>
          </a:p>
          <a:p>
            <a:pPr lvl="2" eaLnBrk="1" hangingPunct="1"/>
            <a:r>
              <a:rPr lang="en-US" altLang="zh-TW">
                <a:ea typeface="新細明體" panose="02020500000000000000" pitchFamily="18" charset="-120"/>
              </a:rPr>
              <a:t>Used to create a naming tree from  IP address to hostnames</a:t>
            </a:r>
          </a:p>
          <a:p>
            <a:pPr lvl="1" eaLnBrk="1" hangingPunct="1"/>
            <a:r>
              <a:rPr lang="en-US" altLang="zh-TW">
                <a:ea typeface="新細明體" panose="02020500000000000000" pitchFamily="18" charset="-120"/>
              </a:rPr>
              <a:t>Format </a:t>
            </a:r>
          </a:p>
          <a:p>
            <a:pPr lvl="2" eaLnBrk="1" hangingPunct="1"/>
            <a:r>
              <a:rPr lang="en-US" altLang="zh-TW">
                <a:ea typeface="新細明體" panose="02020500000000000000" pitchFamily="18" charset="-120"/>
              </a:rPr>
              <a:t>addr [ttl] [IN] PTR hostname</a:t>
            </a: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838200" y="3688646"/>
            <a:ext cx="8123918" cy="30931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zh-TW"/>
            </a:defPPr>
            <a:lvl1pPr>
              <a:defRPr sz="16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altLang="zh-TW" sz="1500" dirty="0"/>
              <a:t>$TTL 259200;</a:t>
            </a:r>
          </a:p>
          <a:p>
            <a:r>
              <a:rPr lang="en-US" altLang="zh-TW" sz="1500" dirty="0">
                <a:solidFill>
                  <a:srgbClr val="FF0000"/>
                </a:solidFill>
              </a:rPr>
              <a:t>$ORIGIN 235.113.140.in-addr.arpa.</a:t>
            </a:r>
          </a:p>
          <a:p>
            <a:r>
              <a:rPr lang="en-US" altLang="zh-TW" sz="1500" dirty="0"/>
              <a:t>@       IN      SOA     csns.cs.nctu.edu.tw.	root.cs.nctu.edu.tw.    (</a:t>
            </a:r>
          </a:p>
          <a:p>
            <a:r>
              <a:rPr lang="en-US" altLang="zh-TW" sz="1500" dirty="0"/>
              <a:t>                        </a:t>
            </a:r>
            <a:r>
              <a:rPr lang="zh-TW" altLang="en-US" sz="1500" dirty="0"/>
              <a:t>      </a:t>
            </a:r>
            <a:r>
              <a:rPr lang="en-US" altLang="zh-TW" sz="1500" dirty="0"/>
              <a:t>2007052102		; serial number</a:t>
            </a:r>
          </a:p>
          <a:p>
            <a:r>
              <a:rPr lang="en-US" altLang="zh-TW" sz="1500" dirty="0"/>
              <a:t>                        </a:t>
            </a:r>
            <a:r>
              <a:rPr lang="zh-TW" altLang="en-US" sz="1500" dirty="0"/>
              <a:t>      </a:t>
            </a:r>
            <a:r>
              <a:rPr lang="en-US" altLang="zh-TW" sz="1500" dirty="0"/>
              <a:t>1D			; refresh time for secondary server</a:t>
            </a:r>
          </a:p>
          <a:p>
            <a:r>
              <a:rPr lang="en-US" altLang="zh-TW" sz="1500" dirty="0"/>
              <a:t>                        </a:t>
            </a:r>
            <a:r>
              <a:rPr lang="zh-TW" altLang="en-US" sz="1500" dirty="0"/>
              <a:t>      </a:t>
            </a:r>
            <a:r>
              <a:rPr lang="en-US" altLang="zh-TW" sz="1500" dirty="0"/>
              <a:t>30M			; retry</a:t>
            </a:r>
          </a:p>
          <a:p>
            <a:r>
              <a:rPr lang="en-US" altLang="zh-TW" sz="1500" dirty="0"/>
              <a:t>                       </a:t>
            </a:r>
            <a:r>
              <a:rPr lang="zh-TW" altLang="en-US" sz="1500" dirty="0"/>
              <a:t>      </a:t>
            </a:r>
            <a:r>
              <a:rPr lang="en-US" altLang="zh-TW" sz="1500" dirty="0"/>
              <a:t> 1W			; expire</a:t>
            </a:r>
          </a:p>
          <a:p>
            <a:r>
              <a:rPr lang="en-US" altLang="zh-TW" sz="1500" dirty="0"/>
              <a:t>                        </a:t>
            </a:r>
            <a:r>
              <a:rPr lang="zh-TW" altLang="en-US" sz="1500" dirty="0"/>
              <a:t>      </a:t>
            </a:r>
            <a:r>
              <a:rPr lang="en-US" altLang="zh-TW" sz="1500" dirty="0"/>
              <a:t>2H)			; minimum</a:t>
            </a:r>
          </a:p>
          <a:p>
            <a:r>
              <a:rPr lang="en-US" altLang="zh-TW" sz="1500" dirty="0"/>
              <a:t>       </a:t>
            </a:r>
            <a:r>
              <a:rPr lang="zh-TW" altLang="en-US" sz="1500" dirty="0"/>
              <a:t>  </a:t>
            </a:r>
            <a:r>
              <a:rPr lang="en-US" altLang="zh-TW" sz="1500" dirty="0"/>
              <a:t> IN      NS      dns.cs.nctu.edu.tw.</a:t>
            </a:r>
          </a:p>
          <a:p>
            <a:r>
              <a:rPr lang="en-US" altLang="zh-TW" sz="1500" dirty="0"/>
              <a:t>       </a:t>
            </a:r>
            <a:r>
              <a:rPr lang="zh-TW" altLang="en-US" sz="1500" dirty="0"/>
              <a:t>  </a:t>
            </a:r>
            <a:r>
              <a:rPr lang="en-US" altLang="zh-TW" sz="1500" dirty="0"/>
              <a:t> IN      NS      dns2.cs.nctu.edu.tw.</a:t>
            </a:r>
          </a:p>
          <a:p>
            <a:r>
              <a:rPr lang="en-US" altLang="zh-TW" sz="1500" dirty="0">
                <a:solidFill>
                  <a:srgbClr val="FF0000"/>
                </a:solidFill>
              </a:rPr>
              <a:t>$ORIGIN in-</a:t>
            </a:r>
            <a:r>
              <a:rPr lang="en-US" altLang="zh-TW" sz="1500" dirty="0" err="1">
                <a:solidFill>
                  <a:srgbClr val="FF0000"/>
                </a:solidFill>
              </a:rPr>
              <a:t>addr.arpa</a:t>
            </a:r>
            <a:r>
              <a:rPr lang="en-US" altLang="zh-TW" sz="1500" dirty="0">
                <a:solidFill>
                  <a:srgbClr val="FF0000"/>
                </a:solidFill>
              </a:rPr>
              <a:t>.</a:t>
            </a:r>
          </a:p>
          <a:p>
            <a:r>
              <a:rPr lang="en-US" altLang="zh-TW" sz="1500" dirty="0"/>
              <a:t>103.235.113.140         IN PTR csmailgate.cs.nctu.edu.tw.</a:t>
            </a:r>
          </a:p>
          <a:p>
            <a:r>
              <a:rPr lang="en-US" altLang="zh-TW" sz="1500" dirty="0"/>
              <a:t>107.235.113.140         IN PTR csns.cs.nctu.edu.tw.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3000" dirty="0">
                <a:ea typeface="新細明體" pitchFamily="18" charset="-120"/>
              </a:rPr>
              <a:t>The DNS Database</a:t>
            </a:r>
            <a:br>
              <a:rPr lang="en-US" altLang="zh-TW" sz="3000" dirty="0">
                <a:ea typeface="新細明體" pitchFamily="18" charset="-120"/>
              </a:rPr>
            </a:br>
            <a:r>
              <a:rPr lang="en-US" altLang="zh-TW" sz="3000" dirty="0">
                <a:ea typeface="新細明體" pitchFamily="18" charset="-120"/>
              </a:rPr>
              <a:t>	</a:t>
            </a:r>
            <a:r>
              <a:rPr lang="en-US" altLang="zh-TW" sz="3000" dirty="0">
                <a:latin typeface="Verdana"/>
                <a:ea typeface="新細明體" pitchFamily="18" charset="-120"/>
              </a:rPr>
              <a:t>–</a:t>
            </a:r>
            <a:r>
              <a:rPr lang="en-US" altLang="zh-TW" sz="3000" dirty="0">
                <a:ea typeface="新細明體" pitchFamily="18" charset="-120"/>
              </a:rPr>
              <a:t> Resource Record (8)</a:t>
            </a:r>
            <a:endParaRPr lang="zh-TW" altLang="en-US" sz="3000" dirty="0"/>
          </a:p>
        </p:txBody>
      </p:sp>
      <p:pic>
        <p:nvPicPr>
          <p:cNvPr id="20483" name="內容版面配置區 3" descr="arpa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43063" y="1371600"/>
            <a:ext cx="5595937" cy="5216525"/>
          </a:xfr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3000" dirty="0">
                <a:ea typeface="新細明體" pitchFamily="18" charset="-120"/>
              </a:rPr>
              <a:t>The DNS Database</a:t>
            </a:r>
            <a:br>
              <a:rPr lang="en-US" altLang="zh-TW" sz="3000" dirty="0">
                <a:ea typeface="新細明體" pitchFamily="18" charset="-120"/>
              </a:rPr>
            </a:br>
            <a:r>
              <a:rPr lang="en-US" altLang="zh-TW" sz="3000" dirty="0">
                <a:ea typeface="新細明體" pitchFamily="18" charset="-120"/>
              </a:rPr>
              <a:t>	</a:t>
            </a:r>
            <a:r>
              <a:rPr lang="en-US" altLang="zh-TW" sz="3000" dirty="0">
                <a:latin typeface="Verdana"/>
                <a:ea typeface="新細明體" pitchFamily="18" charset="-120"/>
              </a:rPr>
              <a:t>–</a:t>
            </a:r>
            <a:r>
              <a:rPr lang="en-US" altLang="zh-TW" sz="3000" dirty="0">
                <a:ea typeface="新細明體" pitchFamily="18" charset="-120"/>
              </a:rPr>
              <a:t> Resource Record (9)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ea typeface="新細明體" panose="02020500000000000000" pitchFamily="18" charset="-120"/>
              </a:rPr>
              <a:t>MX: Mail </a:t>
            </a:r>
            <a:r>
              <a:rPr lang="en-US" altLang="zh-TW" dirty="0" err="1">
                <a:ea typeface="新細明體" panose="02020500000000000000" pitchFamily="18" charset="-120"/>
              </a:rPr>
              <a:t>eXchanger</a:t>
            </a:r>
            <a:endParaRPr lang="en-US" altLang="zh-TW" dirty="0">
              <a:ea typeface="新細明體" panose="02020500000000000000" pitchFamily="18" charset="-120"/>
            </a:endParaRPr>
          </a:p>
          <a:p>
            <a:pPr lvl="1" eaLnBrk="1" hangingPunct="1"/>
            <a:r>
              <a:rPr lang="en-US" altLang="zh-TW" dirty="0">
                <a:ea typeface="新細明體" panose="02020500000000000000" pitchFamily="18" charset="-120"/>
              </a:rPr>
              <a:t>Direct mail to a mail hub rather than the recipient</a:t>
            </a:r>
            <a:r>
              <a:rPr lang="en-US" altLang="zh-TW" dirty="0">
                <a:latin typeface="Times" panose="02020603050405020304" pitchFamily="18" charset="0"/>
                <a:ea typeface="新細明體" panose="02020500000000000000" pitchFamily="18" charset="-120"/>
              </a:rPr>
              <a:t>’</a:t>
            </a:r>
            <a:r>
              <a:rPr lang="en-US" altLang="zh-TW" dirty="0">
                <a:ea typeface="新細明體" panose="02020500000000000000" pitchFamily="18" charset="-120"/>
              </a:rPr>
              <a:t>s own workstation</a:t>
            </a:r>
          </a:p>
          <a:p>
            <a:pPr lvl="1" eaLnBrk="1" hangingPunct="1"/>
            <a:r>
              <a:rPr lang="en-US" altLang="zh-TW" dirty="0">
                <a:ea typeface="新細明體" panose="02020500000000000000" pitchFamily="18" charset="-120"/>
              </a:rPr>
              <a:t>Format </a:t>
            </a:r>
          </a:p>
          <a:p>
            <a:pPr lvl="2" eaLnBrk="1" hangingPunct="1"/>
            <a:r>
              <a:rPr lang="en-US" altLang="zh-TW" dirty="0">
                <a:ea typeface="新細明體" panose="02020500000000000000" pitchFamily="18" charset="-120"/>
              </a:rPr>
              <a:t>host [</a:t>
            </a:r>
            <a:r>
              <a:rPr lang="en-US" altLang="zh-TW" dirty="0" err="1">
                <a:ea typeface="新細明體" panose="02020500000000000000" pitchFamily="18" charset="-120"/>
              </a:rPr>
              <a:t>ttl</a:t>
            </a:r>
            <a:r>
              <a:rPr lang="en-US" altLang="zh-TW" dirty="0">
                <a:ea typeface="新細明體" panose="02020500000000000000" pitchFamily="18" charset="-120"/>
              </a:rPr>
              <a:t>] [IN] MX preference host</a:t>
            </a:r>
          </a:p>
          <a:p>
            <a:pPr lvl="1" eaLnBrk="1" hangingPunct="1"/>
            <a:r>
              <a:rPr lang="en-US" altLang="zh-TW" dirty="0">
                <a:ea typeface="新細明體" panose="02020500000000000000" pitchFamily="18" charset="-120"/>
              </a:rPr>
              <a:t>Ex:</a:t>
            </a:r>
          </a:p>
        </p:txBody>
      </p:sp>
      <p:sp>
        <p:nvSpPr>
          <p:cNvPr id="21508" name="Text Box 4"/>
          <p:cNvSpPr txBox="1">
            <a:spLocks noChangeArrowheads="1"/>
          </p:cNvSpPr>
          <p:nvPr/>
        </p:nvSpPr>
        <p:spPr bwMode="auto">
          <a:xfrm>
            <a:off x="1431925" y="3276600"/>
            <a:ext cx="7180171" cy="35394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zh-TW"/>
            </a:defPPr>
            <a:lvl1pPr>
              <a:defRPr sz="15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altLang="zh-TW" dirty="0"/>
              <a:t>$TTL 3600;</a:t>
            </a:r>
          </a:p>
          <a:p>
            <a:r>
              <a:rPr lang="en-US" altLang="zh-TW" dirty="0"/>
              <a:t>$ORIGIN cs.nctu.edu.tw.</a:t>
            </a:r>
          </a:p>
          <a:p>
            <a:r>
              <a:rPr lang="en-US" altLang="zh-TW" dirty="0"/>
              <a:t>@       IN      SOA     csns.cs.nctu.edu.tw.    root.cs.nctu.edu.tw.    (</a:t>
            </a:r>
          </a:p>
          <a:p>
            <a:r>
              <a:rPr lang="en-US" altLang="zh-TW" dirty="0"/>
              <a:t>                        2007052102	</a:t>
            </a:r>
            <a:r>
              <a:rPr lang="zh-TW" altLang="en-US" dirty="0"/>
              <a:t>      </a:t>
            </a:r>
            <a:r>
              <a:rPr lang="en-US" altLang="zh-TW" dirty="0"/>
              <a:t>; serial number</a:t>
            </a:r>
          </a:p>
          <a:p>
            <a:r>
              <a:rPr lang="en-US" altLang="zh-TW" dirty="0"/>
              <a:t>                        1D		</a:t>
            </a:r>
            <a:r>
              <a:rPr lang="zh-TW" altLang="en-US" dirty="0"/>
              <a:t>      </a:t>
            </a:r>
            <a:r>
              <a:rPr lang="en-US" altLang="zh-TW" dirty="0"/>
              <a:t>; refresh time for slave server</a:t>
            </a:r>
          </a:p>
          <a:p>
            <a:r>
              <a:rPr lang="en-US" altLang="zh-TW" dirty="0"/>
              <a:t>                        30M	</a:t>
            </a:r>
            <a:r>
              <a:rPr lang="zh-TW" altLang="en-US" dirty="0"/>
              <a:t>      </a:t>
            </a:r>
            <a:r>
              <a:rPr lang="en-US" altLang="zh-TW" dirty="0"/>
              <a:t>; retry</a:t>
            </a:r>
          </a:p>
          <a:p>
            <a:r>
              <a:rPr lang="en-US" altLang="zh-TW" dirty="0"/>
              <a:t>                        1W                      ; expire</a:t>
            </a:r>
          </a:p>
          <a:p>
            <a:r>
              <a:rPr lang="en-US" altLang="zh-TW" dirty="0"/>
              <a:t>                        2H      )               ; minimum</a:t>
            </a:r>
          </a:p>
          <a:p>
            <a:r>
              <a:rPr lang="en-US" altLang="zh-TW" dirty="0"/>
              <a:t>        IN      NS      dns.cs.nctu.edu.tw.</a:t>
            </a:r>
          </a:p>
          <a:p>
            <a:r>
              <a:rPr lang="en-US" altLang="zh-TW" dirty="0"/>
              <a:t>        IN      NS      dns2.cs.nctu.edu.tw.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        7200   IN   MX  </a:t>
            </a:r>
            <a:r>
              <a:rPr lang="en-US" altLang="zh-TW" dirty="0">
                <a:solidFill>
                  <a:srgbClr val="008000"/>
                </a:solidFill>
              </a:rPr>
              <a:t>1</a:t>
            </a:r>
            <a:r>
              <a:rPr lang="en-US" altLang="zh-TW" dirty="0">
                <a:solidFill>
                  <a:srgbClr val="FF0000"/>
                </a:solidFill>
              </a:rPr>
              <a:t> csmx1.cs.nctu.edu.tw.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        7200   IN   MX  </a:t>
            </a:r>
            <a:r>
              <a:rPr lang="en-US" altLang="zh-TW" dirty="0">
                <a:solidFill>
                  <a:srgbClr val="008000"/>
                </a:solidFill>
              </a:rPr>
              <a:t>5</a:t>
            </a:r>
            <a:r>
              <a:rPr lang="en-US" altLang="zh-TW" dirty="0">
                <a:solidFill>
                  <a:srgbClr val="FF0000"/>
                </a:solidFill>
              </a:rPr>
              <a:t> csmx2.cs.nctu.edu.tw.</a:t>
            </a:r>
          </a:p>
          <a:p>
            <a:endParaRPr lang="en-US" altLang="zh-TW" dirty="0">
              <a:solidFill>
                <a:srgbClr val="FF0000"/>
              </a:solidFill>
            </a:endParaRPr>
          </a:p>
          <a:p>
            <a:r>
              <a:rPr lang="en-US" altLang="zh-TW" dirty="0">
                <a:solidFill>
                  <a:srgbClr val="FF0000"/>
                </a:solidFill>
              </a:rPr>
              <a:t>csmx1   IN      A       140.113.235.104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csmx2   IN      A       140.113.235.105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>
                <a:ea typeface="新細明體" pitchFamily="18" charset="-120"/>
              </a:rPr>
              <a:t>BIND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447800"/>
            <a:ext cx="7315200" cy="4495800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zh-TW" sz="2000" dirty="0">
                <a:ea typeface="細明體" pitchFamily="49" charset="-120"/>
              </a:rPr>
              <a:t>BIND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TW" sz="1800" dirty="0">
                <a:ea typeface="細明體" pitchFamily="49" charset="-120"/>
              </a:rPr>
              <a:t>The </a:t>
            </a:r>
            <a:r>
              <a:rPr lang="en-US" altLang="zh-TW" sz="1800" b="1" dirty="0">
                <a:solidFill>
                  <a:srgbClr val="FF0000"/>
                </a:solidFill>
                <a:ea typeface="細明體" pitchFamily="49" charset="-120"/>
              </a:rPr>
              <a:t>B</a:t>
            </a:r>
            <a:r>
              <a:rPr lang="en-US" altLang="zh-TW" sz="1800" dirty="0">
                <a:ea typeface="細明體" pitchFamily="49" charset="-120"/>
              </a:rPr>
              <a:t>erkeley </a:t>
            </a:r>
            <a:r>
              <a:rPr lang="en-US" altLang="zh-TW" sz="1800" b="1" dirty="0">
                <a:solidFill>
                  <a:srgbClr val="FF0000"/>
                </a:solidFill>
                <a:ea typeface="細明體" pitchFamily="49" charset="-120"/>
              </a:rPr>
              <a:t>I</a:t>
            </a:r>
            <a:r>
              <a:rPr lang="en-US" altLang="zh-TW" sz="1800" dirty="0">
                <a:ea typeface="細明體" pitchFamily="49" charset="-120"/>
              </a:rPr>
              <a:t>nternet </a:t>
            </a:r>
            <a:r>
              <a:rPr lang="en-US" altLang="zh-TW" sz="1800" b="1" dirty="0">
                <a:solidFill>
                  <a:srgbClr val="FF0000"/>
                </a:solidFill>
                <a:ea typeface="細明體" pitchFamily="49" charset="-120"/>
              </a:rPr>
              <a:t>N</a:t>
            </a:r>
            <a:r>
              <a:rPr lang="en-US" altLang="zh-TW" sz="1800" dirty="0">
                <a:ea typeface="細明體" pitchFamily="49" charset="-120"/>
              </a:rPr>
              <a:t>ame </a:t>
            </a:r>
            <a:r>
              <a:rPr lang="en-US" altLang="zh-TW" sz="1800" b="1" dirty="0">
                <a:solidFill>
                  <a:srgbClr val="FF0000"/>
                </a:solidFill>
                <a:ea typeface="細明體" pitchFamily="49" charset="-120"/>
              </a:rPr>
              <a:t>D</a:t>
            </a:r>
            <a:r>
              <a:rPr lang="en-US" altLang="zh-TW" sz="1800" dirty="0">
                <a:ea typeface="細明體" pitchFamily="49" charset="-120"/>
              </a:rPr>
              <a:t>omain system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TW" sz="1800" dirty="0">
                <a:ea typeface="細明體" pitchFamily="49" charset="-120"/>
              </a:rPr>
              <a:t>CSRG, UC Berkeley, 1980s</a:t>
            </a:r>
          </a:p>
          <a:p>
            <a:pPr lvl="1" eaLnBrk="1" hangingPunct="1">
              <a:lnSpc>
                <a:spcPct val="90000"/>
              </a:lnSpc>
              <a:defRPr/>
            </a:pPr>
            <a:endParaRPr lang="en-US" altLang="zh-TW" sz="1800" dirty="0">
              <a:ea typeface="細明體" pitchFamily="49" charset="-12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2000" dirty="0">
                <a:ea typeface="細明體" pitchFamily="49" charset="-120"/>
              </a:rPr>
              <a:t>Three main versions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TW" sz="1800" dirty="0">
                <a:ea typeface="細明體" pitchFamily="49" charset="-120"/>
              </a:rPr>
              <a:t>BIND</a:t>
            </a:r>
            <a:r>
              <a:rPr lang="zh-TW" altLang="en-US" sz="1800" dirty="0">
                <a:ea typeface="細明體" pitchFamily="49" charset="-120"/>
              </a:rPr>
              <a:t> </a:t>
            </a:r>
            <a:r>
              <a:rPr lang="en-US" altLang="zh-TW" sz="1800" dirty="0">
                <a:ea typeface="細明體" pitchFamily="49" charset="-120"/>
              </a:rPr>
              <a:t>4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altLang="zh-TW" sz="1600" dirty="0">
                <a:ea typeface="細明體" pitchFamily="49" charset="-120"/>
              </a:rPr>
              <a:t>Announced in 1980s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altLang="zh-TW" sz="1600" dirty="0">
                <a:ea typeface="細明體" pitchFamily="49" charset="-120"/>
              </a:rPr>
              <a:t>Based on RFC 1034, 1035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TW" sz="1800" dirty="0">
                <a:ea typeface="細明體" pitchFamily="49" charset="-120"/>
              </a:rPr>
              <a:t>BIND</a:t>
            </a:r>
            <a:r>
              <a:rPr lang="zh-TW" altLang="en-US" sz="1800" dirty="0">
                <a:ea typeface="細明體" pitchFamily="49" charset="-120"/>
              </a:rPr>
              <a:t> </a:t>
            </a:r>
            <a:r>
              <a:rPr lang="en-US" altLang="zh-TW" sz="1800" dirty="0">
                <a:ea typeface="細明體" pitchFamily="49" charset="-120"/>
              </a:rPr>
              <a:t>8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altLang="zh-TW" sz="1600" dirty="0">
                <a:ea typeface="細明體" pitchFamily="49" charset="-120"/>
              </a:rPr>
              <a:t>Released in 1997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altLang="zh-TW" sz="1600" dirty="0">
                <a:ea typeface="細明體" pitchFamily="49" charset="-120"/>
              </a:rPr>
              <a:t>Improvements including: </a:t>
            </a:r>
          </a:p>
          <a:p>
            <a:pPr lvl="3" eaLnBrk="1" hangingPunct="1">
              <a:lnSpc>
                <a:spcPct val="90000"/>
              </a:lnSpc>
              <a:defRPr/>
            </a:pPr>
            <a:r>
              <a:rPr lang="en-US" altLang="zh-TW" sz="1400" dirty="0">
                <a:ea typeface="細明體" pitchFamily="49" charset="-120"/>
              </a:rPr>
              <a:t>efficiency, robustness and security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TW" sz="1800" b="1" dirty="0">
                <a:ea typeface="細明體" pitchFamily="49" charset="-120"/>
              </a:rPr>
              <a:t>BIND</a:t>
            </a:r>
            <a:r>
              <a:rPr lang="zh-TW" altLang="en-US" sz="1800" b="1" dirty="0">
                <a:ea typeface="細明體" pitchFamily="49" charset="-120"/>
              </a:rPr>
              <a:t> </a:t>
            </a:r>
            <a:r>
              <a:rPr lang="en-US" altLang="zh-TW" sz="1800" b="1" dirty="0">
                <a:ea typeface="細明體" pitchFamily="49" charset="-120"/>
              </a:rPr>
              <a:t>9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altLang="zh-TW" sz="1600" dirty="0">
                <a:ea typeface="細明體" pitchFamily="49" charset="-120"/>
              </a:rPr>
              <a:t>Released in 2000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altLang="zh-TW" sz="1600" dirty="0">
                <a:ea typeface="細明體" pitchFamily="49" charset="-120"/>
              </a:rPr>
              <a:t>Enhancements including:</a:t>
            </a:r>
          </a:p>
          <a:p>
            <a:pPr lvl="3" eaLnBrk="1" hangingPunct="1">
              <a:lnSpc>
                <a:spcPct val="90000"/>
              </a:lnSpc>
              <a:defRPr/>
            </a:pPr>
            <a:r>
              <a:rPr lang="en-US" altLang="zh-TW" sz="1400" dirty="0">
                <a:ea typeface="細明體" pitchFamily="49" charset="-120"/>
              </a:rPr>
              <a:t> multiprocessor support, DNSSEC, IPv6 support, </a:t>
            </a:r>
            <a:r>
              <a:rPr lang="en-US" altLang="zh-TW" sz="1400" dirty="0" err="1">
                <a:ea typeface="細明體" pitchFamily="49" charset="-120"/>
              </a:rPr>
              <a:t>etc</a:t>
            </a:r>
            <a:endParaRPr lang="en-US" altLang="zh-TW" sz="1400" dirty="0">
              <a:ea typeface="細明體" pitchFamily="49" charset="-120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TW" sz="1800" dirty="0">
                <a:ea typeface="細明體" pitchFamily="49" charset="-120"/>
              </a:rPr>
              <a:t>BIND 10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altLang="zh-TW" sz="1600" dirty="0">
                <a:ea typeface="細明體" pitchFamily="49" charset="-120"/>
              </a:rPr>
              <a:t>Released version 1.0 and 1.1 in 2013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altLang="zh-TW" sz="1600" dirty="0">
                <a:ea typeface="細明體" pitchFamily="49" charset="-120"/>
              </a:rPr>
              <a:t>Released version 1.2</a:t>
            </a:r>
            <a:r>
              <a:rPr lang="zh-TW" altLang="en-US" sz="1600" dirty="0">
                <a:ea typeface="細明體" pitchFamily="49" charset="-120"/>
              </a:rPr>
              <a:t> </a:t>
            </a:r>
            <a:r>
              <a:rPr lang="en-US" altLang="zh-TW" sz="1600" dirty="0">
                <a:ea typeface="細明體" pitchFamily="49" charset="-120"/>
              </a:rPr>
              <a:t>in 2014</a:t>
            </a:r>
          </a:p>
          <a:p>
            <a:pPr lvl="3" eaLnBrk="1" hangingPunct="1">
              <a:lnSpc>
                <a:spcPct val="90000"/>
              </a:lnSpc>
              <a:defRPr/>
            </a:pPr>
            <a:r>
              <a:rPr lang="en-US" altLang="zh-TW" sz="1400" dirty="0">
                <a:ea typeface="細明體" pitchFamily="49" charset="-120"/>
              </a:rPr>
              <a:t>ISC (Internet Software Consortium) has concluded BIND 10 development with Release 1.2</a:t>
            </a:r>
          </a:p>
          <a:p>
            <a:pPr lvl="3" eaLnBrk="1" hangingPunct="1">
              <a:lnSpc>
                <a:spcPct val="90000"/>
              </a:lnSpc>
              <a:defRPr/>
            </a:pPr>
            <a:r>
              <a:rPr lang="en-US" altLang="zh-TW" sz="1400" dirty="0">
                <a:ea typeface="細明體" pitchFamily="49" charset="-120"/>
              </a:rPr>
              <a:t>“Bundy” https://bundy-dns.de/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3000" dirty="0">
                <a:ea typeface="新細明體" pitchFamily="18" charset="-120"/>
              </a:rPr>
              <a:t>The DNS Database</a:t>
            </a:r>
            <a:br>
              <a:rPr lang="en-US" altLang="zh-TW" sz="3000" dirty="0">
                <a:ea typeface="新細明體" pitchFamily="18" charset="-120"/>
              </a:rPr>
            </a:br>
            <a:r>
              <a:rPr lang="en-US" altLang="zh-TW" sz="3000" dirty="0">
                <a:ea typeface="新細明體" pitchFamily="18" charset="-120"/>
              </a:rPr>
              <a:t>	</a:t>
            </a:r>
            <a:r>
              <a:rPr lang="en-US" altLang="zh-TW" sz="3000" dirty="0">
                <a:latin typeface="Verdana"/>
                <a:ea typeface="新細明體" pitchFamily="18" charset="-120"/>
              </a:rPr>
              <a:t>–</a:t>
            </a:r>
            <a:r>
              <a:rPr lang="en-US" altLang="zh-TW" sz="3000" dirty="0">
                <a:ea typeface="新細明體" pitchFamily="18" charset="-120"/>
              </a:rPr>
              <a:t> Resource Record (10)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ea typeface="新細明體" panose="02020500000000000000" pitchFamily="18" charset="-120"/>
              </a:rPr>
              <a:t>CNAME: Canonical name</a:t>
            </a:r>
          </a:p>
          <a:p>
            <a:pPr lvl="1" eaLnBrk="1" hangingPunct="1"/>
            <a:r>
              <a:rPr lang="en-US" altLang="zh-TW" dirty="0">
                <a:solidFill>
                  <a:srgbClr val="FF0000"/>
                </a:solidFill>
                <a:ea typeface="新細明體" panose="02020500000000000000" pitchFamily="18" charset="-120"/>
              </a:rPr>
              <a:t>nickname [</a:t>
            </a:r>
            <a:r>
              <a:rPr lang="en-US" altLang="zh-TW" dirty="0" err="1">
                <a:solidFill>
                  <a:srgbClr val="FF0000"/>
                </a:solidFill>
                <a:ea typeface="新細明體" panose="02020500000000000000" pitchFamily="18" charset="-120"/>
              </a:rPr>
              <a:t>ttl</a:t>
            </a:r>
            <a:r>
              <a:rPr lang="en-US" altLang="zh-TW" dirty="0">
                <a:solidFill>
                  <a:srgbClr val="FF0000"/>
                </a:solidFill>
                <a:ea typeface="新細明體" panose="02020500000000000000" pitchFamily="18" charset="-120"/>
              </a:rPr>
              <a:t>] IN CNAME hostname</a:t>
            </a:r>
          </a:p>
          <a:p>
            <a:pPr lvl="1" eaLnBrk="1" hangingPunct="1"/>
            <a:r>
              <a:rPr lang="en-US" altLang="zh-TW" dirty="0">
                <a:ea typeface="新細明體" panose="02020500000000000000" pitchFamily="18" charset="-120"/>
              </a:rPr>
              <a:t>Add additional names to a host</a:t>
            </a:r>
          </a:p>
          <a:p>
            <a:pPr lvl="2" eaLnBrk="1" hangingPunct="1"/>
            <a:r>
              <a:rPr lang="en-US" altLang="zh-TW" dirty="0">
                <a:ea typeface="新細明體" panose="02020500000000000000" pitchFamily="18" charset="-120"/>
              </a:rPr>
              <a:t>To associate a function or to shorten a hostname</a:t>
            </a:r>
          </a:p>
          <a:p>
            <a:pPr lvl="1" eaLnBrk="1" hangingPunct="1"/>
            <a:r>
              <a:rPr lang="en-US" altLang="zh-TW" dirty="0">
                <a:ea typeface="新細明體" panose="02020500000000000000" pitchFamily="18" charset="-120"/>
              </a:rPr>
              <a:t>CNAME record can nest eight deep in BIND</a:t>
            </a:r>
          </a:p>
          <a:p>
            <a:pPr lvl="1" eaLnBrk="1" hangingPunct="1"/>
            <a:r>
              <a:rPr lang="en-US" altLang="zh-TW" dirty="0">
                <a:solidFill>
                  <a:srgbClr val="FF0000"/>
                </a:solidFill>
                <a:ea typeface="新細明體" panose="02020500000000000000" pitchFamily="18" charset="-120"/>
              </a:rPr>
              <a:t>Other records must refer to its real hostname</a:t>
            </a:r>
          </a:p>
          <a:p>
            <a:pPr lvl="1" eaLnBrk="1" hangingPunct="1"/>
            <a:r>
              <a:rPr lang="en-US" altLang="zh-TW" dirty="0">
                <a:solidFill>
                  <a:srgbClr val="FF0000"/>
                </a:solidFill>
                <a:ea typeface="新細明體" panose="02020500000000000000" pitchFamily="18" charset="-120"/>
              </a:rPr>
              <a:t>Not for load balance </a:t>
            </a:r>
            <a:r>
              <a:rPr lang="en-US" altLang="zh-TW" dirty="0">
                <a:ea typeface="新細明體" panose="02020500000000000000" pitchFamily="18" charset="-120"/>
              </a:rPr>
              <a:t>(use multiple A/AAAA instead)</a:t>
            </a:r>
          </a:p>
          <a:p>
            <a:pPr lvl="1" eaLnBrk="1" hangingPunct="1"/>
            <a:r>
              <a:rPr lang="en-US" altLang="zh-TW" dirty="0">
                <a:ea typeface="新細明體" panose="02020500000000000000" pitchFamily="18" charset="-120"/>
              </a:rPr>
              <a:t>Ex:</a:t>
            </a:r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1752600" y="4572000"/>
            <a:ext cx="5492209" cy="17081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zh-TW"/>
            </a:defPPr>
            <a:lvl1pPr>
              <a:defRPr sz="15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altLang="zh-TW" dirty="0"/>
              <a:t>www		IN	A	140.113.209.63</a:t>
            </a:r>
          </a:p>
          <a:p>
            <a:r>
              <a:rPr lang="en-US" altLang="zh-TW" dirty="0"/>
              <a:t>		IN	A	140.113.209.77</a:t>
            </a:r>
          </a:p>
          <a:p>
            <a:r>
              <a:rPr lang="en-US" altLang="zh-TW" dirty="0" err="1"/>
              <a:t>penghu</a:t>
            </a:r>
            <a:r>
              <a:rPr lang="en-US" altLang="zh-TW" dirty="0"/>
              <a:t>-club	IN	CNAME	www</a:t>
            </a:r>
          </a:p>
          <a:p>
            <a:r>
              <a:rPr lang="en-US" altLang="zh-TW" dirty="0"/>
              <a:t>King		IN	CNAME	www</a:t>
            </a:r>
          </a:p>
          <a:p>
            <a:endParaRPr lang="en-US" altLang="zh-TW" dirty="0"/>
          </a:p>
          <a:p>
            <a:r>
              <a:rPr lang="en-US" altLang="zh-TW" dirty="0"/>
              <a:t>R21601		IN	A	140.113.214.31</a:t>
            </a:r>
          </a:p>
          <a:p>
            <a:r>
              <a:rPr lang="en-US" altLang="zh-TW" dirty="0"/>
              <a:t>superman	IN	CNAME	r21601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3000" dirty="0">
                <a:ea typeface="新細明體" pitchFamily="18" charset="-120"/>
              </a:rPr>
              <a:t>The DNS Database</a:t>
            </a:r>
            <a:br>
              <a:rPr lang="en-US" altLang="zh-TW" sz="3000" dirty="0">
                <a:ea typeface="新細明體" pitchFamily="18" charset="-120"/>
              </a:rPr>
            </a:br>
            <a:r>
              <a:rPr lang="en-US" altLang="zh-TW" sz="3000" dirty="0">
                <a:ea typeface="新細明體" pitchFamily="18" charset="-120"/>
              </a:rPr>
              <a:t>	</a:t>
            </a:r>
            <a:r>
              <a:rPr lang="en-US" altLang="zh-TW" sz="3000" dirty="0">
                <a:latin typeface="Verdana"/>
                <a:ea typeface="新細明體" pitchFamily="18" charset="-120"/>
              </a:rPr>
              <a:t>–</a:t>
            </a:r>
            <a:r>
              <a:rPr lang="en-US" altLang="zh-TW" sz="3000" dirty="0">
                <a:ea typeface="新細明體" pitchFamily="18" charset="-120"/>
              </a:rPr>
              <a:t> Resource Record (11)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447800"/>
            <a:ext cx="7772400" cy="2438400"/>
          </a:xfrm>
        </p:spPr>
        <p:txBody>
          <a:bodyPr>
            <a:normAutofit fontScale="92500"/>
          </a:bodyPr>
          <a:lstStyle/>
          <a:p>
            <a:pPr eaLnBrk="1" hangingPunct="1">
              <a:defRPr/>
            </a:pPr>
            <a:r>
              <a:rPr lang="en-US" altLang="zh-TW" dirty="0">
                <a:ea typeface="新細明體" pitchFamily="18" charset="-120"/>
              </a:rPr>
              <a:t>TXT: Text </a:t>
            </a:r>
          </a:p>
          <a:p>
            <a:pPr lvl="1" eaLnBrk="1" hangingPunct="1">
              <a:defRPr/>
            </a:pPr>
            <a:r>
              <a:rPr lang="en-US" altLang="zh-TW" dirty="0">
                <a:ea typeface="新細明體" pitchFamily="18" charset="-120"/>
              </a:rPr>
              <a:t>Add arbitrary text to a host</a:t>
            </a:r>
            <a:r>
              <a:rPr lang="en-US" altLang="zh-TW" dirty="0">
                <a:latin typeface="Times" pitchFamily="18" charset="0"/>
                <a:ea typeface="新細明體" pitchFamily="18" charset="-120"/>
              </a:rPr>
              <a:t>’</a:t>
            </a:r>
            <a:r>
              <a:rPr lang="en-US" altLang="zh-TW" dirty="0">
                <a:ea typeface="新細明體" pitchFamily="18" charset="-120"/>
              </a:rPr>
              <a:t>s DNS records</a:t>
            </a:r>
          </a:p>
          <a:p>
            <a:pPr lvl="1" eaLnBrk="1" hangingPunct="1">
              <a:defRPr/>
            </a:pPr>
            <a:r>
              <a:rPr lang="en-US" altLang="zh-TW" dirty="0">
                <a:ea typeface="新細明體" pitchFamily="18" charset="-120"/>
              </a:rPr>
              <a:t>Format </a:t>
            </a:r>
          </a:p>
          <a:p>
            <a:pPr lvl="2" eaLnBrk="1" hangingPunct="1">
              <a:defRPr/>
            </a:pPr>
            <a:r>
              <a:rPr lang="en-US" altLang="zh-TW" dirty="0">
                <a:ea typeface="新細明體" pitchFamily="18" charset="-120"/>
              </a:rPr>
              <a:t>Name [</a:t>
            </a:r>
            <a:r>
              <a:rPr lang="en-US" altLang="zh-TW" dirty="0" err="1">
                <a:ea typeface="新細明體" pitchFamily="18" charset="-120"/>
              </a:rPr>
              <a:t>ttl</a:t>
            </a:r>
            <a:r>
              <a:rPr lang="en-US" altLang="zh-TW" dirty="0">
                <a:ea typeface="新細明體" pitchFamily="18" charset="-120"/>
              </a:rPr>
              <a:t>] [IN] TXT info</a:t>
            </a:r>
          </a:p>
          <a:p>
            <a:pPr lvl="2" eaLnBrk="1" hangingPunct="1">
              <a:defRPr/>
            </a:pPr>
            <a:r>
              <a:rPr lang="en-US" altLang="zh-TW" dirty="0">
                <a:ea typeface="新細明體" pitchFamily="18" charset="-120"/>
              </a:rPr>
              <a:t>All info items should be quoted </a:t>
            </a:r>
          </a:p>
          <a:p>
            <a:pPr lvl="1" eaLnBrk="1" hangingPunct="1">
              <a:defRPr/>
            </a:pPr>
            <a:r>
              <a:rPr lang="en-US" altLang="zh-TW" dirty="0">
                <a:ea typeface="新細明體" pitchFamily="18" charset="-120"/>
              </a:rPr>
              <a:t>They are sometimes used to test prospective new types of DNS records</a:t>
            </a:r>
          </a:p>
          <a:p>
            <a:pPr lvl="2" eaLnBrk="1" hangingPunct="1">
              <a:defRPr/>
            </a:pPr>
            <a:r>
              <a:rPr lang="en-US" altLang="zh-TW" dirty="0">
                <a:ea typeface="新細明體" pitchFamily="18" charset="-120"/>
              </a:rPr>
              <a:t>SPF records </a:t>
            </a:r>
          </a:p>
        </p:txBody>
      </p:sp>
      <p:sp>
        <p:nvSpPr>
          <p:cNvPr id="23556" name="Text Box 5"/>
          <p:cNvSpPr txBox="1">
            <a:spLocks noChangeArrowheads="1"/>
          </p:cNvSpPr>
          <p:nvPr/>
        </p:nvSpPr>
        <p:spPr bwMode="auto">
          <a:xfrm>
            <a:off x="1139656" y="3930650"/>
            <a:ext cx="7699544" cy="284693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zh-TW"/>
            </a:defPPr>
            <a:lvl1pPr>
              <a:defRPr sz="15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altLang="zh-TW" dirty="0"/>
              <a:t>$TTL 3600;</a:t>
            </a:r>
          </a:p>
          <a:p>
            <a:r>
              <a:rPr lang="en-US" altLang="zh-TW" dirty="0"/>
              <a:t>$ORIGIN cs.nctu.edu.tw.</a:t>
            </a:r>
          </a:p>
          <a:p>
            <a:r>
              <a:rPr lang="en-US" altLang="zh-TW" dirty="0"/>
              <a:t>@       	IN      SOA     csns.cs.nctu.edu.tw.    root.cs.nctu.edu.tw.    (</a:t>
            </a:r>
          </a:p>
          <a:p>
            <a:r>
              <a:rPr lang="en-US" altLang="zh-TW" dirty="0"/>
              <a:t>                        2007052102		; serial number</a:t>
            </a:r>
          </a:p>
          <a:p>
            <a:r>
              <a:rPr lang="en-US" altLang="zh-TW" dirty="0"/>
              <a:t>                        1D			; refresh time for slave server</a:t>
            </a:r>
          </a:p>
          <a:p>
            <a:r>
              <a:rPr lang="en-US" altLang="zh-TW" dirty="0"/>
              <a:t>                        30M		; retry</a:t>
            </a:r>
          </a:p>
          <a:p>
            <a:r>
              <a:rPr lang="en-US" altLang="zh-TW" dirty="0"/>
              <a:t>                        1W			; expire</a:t>
            </a:r>
          </a:p>
          <a:p>
            <a:r>
              <a:rPr lang="en-US" altLang="zh-TW" dirty="0"/>
              <a:t>                        2H      )		; minimum</a:t>
            </a:r>
          </a:p>
          <a:p>
            <a:r>
              <a:rPr lang="en-US" altLang="zh-TW" dirty="0"/>
              <a:t>	IN      NS      dns.cs.nctu.edu.tw.</a:t>
            </a:r>
          </a:p>
          <a:p>
            <a:r>
              <a:rPr lang="en-US" altLang="zh-TW" dirty="0"/>
              <a:t>	IN      NS      dns2.cs.nctu.edu.tw.</a:t>
            </a:r>
          </a:p>
          <a:p>
            <a:endParaRPr lang="en-US" altLang="zh-TW" dirty="0"/>
          </a:p>
          <a:p>
            <a:r>
              <a:rPr lang="en-US" altLang="zh-TW" dirty="0">
                <a:solidFill>
                  <a:srgbClr val="FF0000"/>
                </a:solidFill>
              </a:rPr>
              <a:t>	IN      TXT    "Department of Computer Science"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3000" dirty="0">
                <a:ea typeface="新細明體" pitchFamily="18" charset="-120"/>
              </a:rPr>
              <a:t>The DNS Database</a:t>
            </a:r>
            <a:br>
              <a:rPr lang="en-US" altLang="zh-TW" sz="3000" dirty="0">
                <a:ea typeface="新細明體" pitchFamily="18" charset="-120"/>
              </a:rPr>
            </a:br>
            <a:r>
              <a:rPr lang="en-US" altLang="zh-TW" sz="3000" dirty="0">
                <a:ea typeface="新細明體" pitchFamily="18" charset="-120"/>
              </a:rPr>
              <a:t>	</a:t>
            </a:r>
            <a:r>
              <a:rPr lang="en-US" altLang="zh-TW" sz="3000" dirty="0">
                <a:latin typeface="Verdana"/>
                <a:ea typeface="新細明體" pitchFamily="18" charset="-120"/>
              </a:rPr>
              <a:t>–</a:t>
            </a:r>
            <a:r>
              <a:rPr lang="en-US" altLang="zh-TW" sz="3000" dirty="0">
                <a:ea typeface="新細明體" pitchFamily="18" charset="-120"/>
              </a:rPr>
              <a:t> Resource Record (12)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ea typeface="新細明體" panose="02020500000000000000" pitchFamily="18" charset="-120"/>
              </a:rPr>
              <a:t>SRV: Service</a:t>
            </a:r>
          </a:p>
          <a:p>
            <a:pPr lvl="1" eaLnBrk="1" hangingPunct="1"/>
            <a:r>
              <a:rPr lang="en-US" altLang="zh-TW" dirty="0">
                <a:ea typeface="新細明體" panose="02020500000000000000" pitchFamily="18" charset="-120"/>
              </a:rPr>
              <a:t>Specify the location of services within a domain</a:t>
            </a:r>
          </a:p>
          <a:p>
            <a:pPr lvl="1" eaLnBrk="1" hangingPunct="1"/>
            <a:r>
              <a:rPr lang="en-US" altLang="zh-TW" dirty="0">
                <a:ea typeface="新細明體" panose="02020500000000000000" pitchFamily="18" charset="-120"/>
              </a:rPr>
              <a:t>Format:</a:t>
            </a:r>
          </a:p>
          <a:p>
            <a:pPr lvl="2" eaLnBrk="1" hangingPunct="1"/>
            <a:r>
              <a:rPr lang="en-US" altLang="zh-TW" dirty="0">
                <a:ea typeface="新細明體" panose="02020500000000000000" pitchFamily="18" charset="-120"/>
              </a:rPr>
              <a:t>_service._proto.name [</a:t>
            </a:r>
            <a:r>
              <a:rPr lang="en-US" altLang="zh-TW" dirty="0" err="1">
                <a:ea typeface="新細明體" panose="02020500000000000000" pitchFamily="18" charset="-120"/>
              </a:rPr>
              <a:t>ttl</a:t>
            </a:r>
            <a:r>
              <a:rPr lang="en-US" altLang="zh-TW" dirty="0">
                <a:ea typeface="新細明體" panose="02020500000000000000" pitchFamily="18" charset="-120"/>
              </a:rPr>
              <a:t>] IN SRV </a:t>
            </a:r>
            <a:r>
              <a:rPr lang="en-US" altLang="zh-TW" dirty="0" err="1">
                <a:ea typeface="新細明體" panose="02020500000000000000" pitchFamily="18" charset="-120"/>
              </a:rPr>
              <a:t>pri</a:t>
            </a:r>
            <a:r>
              <a:rPr lang="en-US" altLang="zh-TW" dirty="0">
                <a:ea typeface="新細明體" panose="02020500000000000000" pitchFamily="18" charset="-120"/>
              </a:rPr>
              <a:t> weight port target</a:t>
            </a:r>
          </a:p>
          <a:p>
            <a:pPr lvl="1" eaLnBrk="1" hangingPunct="1"/>
            <a:r>
              <a:rPr lang="en-US" altLang="zh-TW" dirty="0">
                <a:ea typeface="新細明體" panose="02020500000000000000" pitchFamily="18" charset="-120"/>
              </a:rPr>
              <a:t>Needs application support</a:t>
            </a:r>
          </a:p>
          <a:p>
            <a:pPr lvl="1" eaLnBrk="1" hangingPunct="1"/>
            <a:r>
              <a:rPr lang="en-US" altLang="zh-TW" dirty="0">
                <a:ea typeface="新細明體" panose="02020500000000000000" pitchFamily="18" charset="-120"/>
              </a:rPr>
              <a:t>Ex:</a:t>
            </a:r>
          </a:p>
        </p:txBody>
      </p:sp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1143000" y="3733800"/>
            <a:ext cx="7704138" cy="24622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1400" dirty="0">
                <a:solidFill>
                  <a:srgbClr val="009900"/>
                </a:solidFill>
                <a:latin typeface="Verdana" panose="020B0604030504040204" pitchFamily="34" charset="0"/>
              </a:rPr>
              <a:t>; don’t allow finger </a:t>
            </a:r>
          </a:p>
          <a:p>
            <a:r>
              <a:rPr lang="en-US" altLang="zh-TW" sz="1400" dirty="0">
                <a:latin typeface="Verdana" panose="020B0604030504040204" pitchFamily="34" charset="0"/>
              </a:rPr>
              <a:t>_finger._</a:t>
            </a:r>
            <a:r>
              <a:rPr lang="en-US" altLang="zh-TW" sz="1400" dirty="0" err="1">
                <a:latin typeface="Verdana" panose="020B0604030504040204" pitchFamily="34" charset="0"/>
              </a:rPr>
              <a:t>tcp</a:t>
            </a:r>
            <a:r>
              <a:rPr lang="en-US" altLang="zh-TW" sz="1400" dirty="0">
                <a:latin typeface="Verdana" panose="020B0604030504040204" pitchFamily="34" charset="0"/>
              </a:rPr>
              <a:t>	SRV	0	0	79	.</a:t>
            </a:r>
          </a:p>
          <a:p>
            <a:r>
              <a:rPr lang="en-US" altLang="zh-TW" sz="1400" dirty="0">
                <a:solidFill>
                  <a:srgbClr val="009900"/>
                </a:solidFill>
                <a:latin typeface="Verdana" panose="020B0604030504040204" pitchFamily="34" charset="0"/>
              </a:rPr>
              <a:t>; 1/4 of the connections to old, 3/4 to the new</a:t>
            </a:r>
          </a:p>
          <a:p>
            <a:r>
              <a:rPr lang="en-US" altLang="zh-TW" sz="1400" dirty="0">
                <a:latin typeface="Verdana" panose="020B0604030504040204" pitchFamily="34" charset="0"/>
              </a:rPr>
              <a:t>_</a:t>
            </a:r>
            <a:r>
              <a:rPr lang="en-US" altLang="zh-TW" sz="1400" dirty="0" err="1">
                <a:latin typeface="Verdana" panose="020B0604030504040204" pitchFamily="34" charset="0"/>
              </a:rPr>
              <a:t>ssh</a:t>
            </a:r>
            <a:r>
              <a:rPr lang="en-US" altLang="zh-TW" sz="1400" dirty="0">
                <a:latin typeface="Verdana" panose="020B0604030504040204" pitchFamily="34" charset="0"/>
              </a:rPr>
              <a:t>. _</a:t>
            </a:r>
            <a:r>
              <a:rPr lang="en-US" altLang="zh-TW" sz="1400" dirty="0" err="1">
                <a:latin typeface="Verdana" panose="020B0604030504040204" pitchFamily="34" charset="0"/>
              </a:rPr>
              <a:t>tcp</a:t>
            </a:r>
            <a:r>
              <a:rPr lang="en-US" altLang="zh-TW" sz="1400" dirty="0">
                <a:latin typeface="Verdana" panose="020B0604030504040204" pitchFamily="34" charset="0"/>
              </a:rPr>
              <a:t>	SRV	0	1	22	old.cs.colorado.edu.</a:t>
            </a:r>
          </a:p>
          <a:p>
            <a:r>
              <a:rPr lang="en-US" altLang="zh-TW" sz="1400" dirty="0">
                <a:latin typeface="Verdana" panose="020B0604030504040204" pitchFamily="34" charset="0"/>
              </a:rPr>
              <a:t>_</a:t>
            </a:r>
            <a:r>
              <a:rPr lang="en-US" altLang="zh-TW" sz="1400" dirty="0" err="1">
                <a:latin typeface="Verdana" panose="020B0604030504040204" pitchFamily="34" charset="0"/>
              </a:rPr>
              <a:t>ssh</a:t>
            </a:r>
            <a:r>
              <a:rPr lang="en-US" altLang="zh-TW" sz="1400" dirty="0">
                <a:latin typeface="Verdana" panose="020B0604030504040204" pitchFamily="34" charset="0"/>
              </a:rPr>
              <a:t>. _</a:t>
            </a:r>
            <a:r>
              <a:rPr lang="en-US" altLang="zh-TW" sz="1400" dirty="0" err="1">
                <a:latin typeface="Verdana" panose="020B0604030504040204" pitchFamily="34" charset="0"/>
              </a:rPr>
              <a:t>tcp</a:t>
            </a:r>
            <a:r>
              <a:rPr lang="en-US" altLang="zh-TW" sz="1400" dirty="0">
                <a:latin typeface="Verdana" panose="020B0604030504040204" pitchFamily="34" charset="0"/>
              </a:rPr>
              <a:t>	SRV	0	3	22	new.cs.colorado.edu.</a:t>
            </a:r>
          </a:p>
          <a:p>
            <a:r>
              <a:rPr lang="en-US" altLang="zh-TW" sz="1400" dirty="0">
                <a:solidFill>
                  <a:srgbClr val="009900"/>
                </a:solidFill>
                <a:latin typeface="Verdana" panose="020B0604030504040204" pitchFamily="34" charset="0"/>
              </a:rPr>
              <a:t>; www server</a:t>
            </a:r>
          </a:p>
          <a:p>
            <a:r>
              <a:rPr lang="en-US" altLang="zh-TW" sz="1400" dirty="0">
                <a:latin typeface="Verdana" panose="020B0604030504040204" pitchFamily="34" charset="0"/>
              </a:rPr>
              <a:t>_http. _</a:t>
            </a:r>
            <a:r>
              <a:rPr lang="en-US" altLang="zh-TW" sz="1400" dirty="0" err="1">
                <a:latin typeface="Verdana" panose="020B0604030504040204" pitchFamily="34" charset="0"/>
              </a:rPr>
              <a:t>tcp</a:t>
            </a:r>
            <a:r>
              <a:rPr lang="en-US" altLang="zh-TW" sz="1400" dirty="0">
                <a:latin typeface="Verdana" panose="020B0604030504040204" pitchFamily="34" charset="0"/>
              </a:rPr>
              <a:t>	SRV	0	0	80	www.cs.colorado.edu.</a:t>
            </a:r>
          </a:p>
          <a:p>
            <a:r>
              <a:rPr lang="en-US" altLang="zh-TW" sz="1400" dirty="0">
                <a:latin typeface="Verdana" panose="020B0604030504040204" pitchFamily="34" charset="0"/>
              </a:rPr>
              <a:t>		SRV	10	0	8000	new.cs.colorado.edu</a:t>
            </a:r>
            <a:r>
              <a:rPr lang="en-US" altLang="zh-TW" sz="1400" dirty="0">
                <a:solidFill>
                  <a:schemeClr val="bg1"/>
                </a:solidFill>
                <a:latin typeface="Verdana" panose="020B0604030504040204" pitchFamily="34" charset="0"/>
              </a:rPr>
              <a:t>.</a:t>
            </a:r>
          </a:p>
          <a:p>
            <a:r>
              <a:rPr lang="en-US" altLang="zh-TW" sz="1400" dirty="0">
                <a:solidFill>
                  <a:srgbClr val="009900"/>
                </a:solidFill>
                <a:latin typeface="Verdana" panose="020B0604030504040204" pitchFamily="34" charset="0"/>
              </a:rPr>
              <a:t>; block all other services</a:t>
            </a:r>
          </a:p>
          <a:p>
            <a:r>
              <a:rPr lang="en-US" altLang="zh-TW" sz="1400" dirty="0">
                <a:latin typeface="Verdana" panose="020B0604030504040204" pitchFamily="34" charset="0"/>
              </a:rPr>
              <a:t>*. _</a:t>
            </a:r>
            <a:r>
              <a:rPr lang="en-US" altLang="zh-TW" sz="1400" dirty="0" err="1">
                <a:latin typeface="Verdana" panose="020B0604030504040204" pitchFamily="34" charset="0"/>
              </a:rPr>
              <a:t>tcp</a:t>
            </a:r>
            <a:r>
              <a:rPr lang="en-US" altLang="zh-TW" sz="1400" dirty="0">
                <a:latin typeface="Verdana" panose="020B0604030504040204" pitchFamily="34" charset="0"/>
              </a:rPr>
              <a:t>		SRV	0	0	0	.</a:t>
            </a:r>
          </a:p>
          <a:p>
            <a:r>
              <a:rPr lang="en-US" altLang="zh-TW" sz="1400" dirty="0">
                <a:latin typeface="Verdana" panose="020B0604030504040204" pitchFamily="34" charset="0"/>
              </a:rPr>
              <a:t>*. _</a:t>
            </a:r>
            <a:r>
              <a:rPr lang="en-US" altLang="zh-TW" sz="1400" dirty="0" err="1">
                <a:latin typeface="Verdana" panose="020B0604030504040204" pitchFamily="34" charset="0"/>
              </a:rPr>
              <a:t>udp</a:t>
            </a:r>
            <a:r>
              <a:rPr lang="en-US" altLang="zh-TW" sz="1400" dirty="0">
                <a:latin typeface="Verdana" panose="020B0604030504040204" pitchFamily="34" charset="0"/>
              </a:rPr>
              <a:t>		SRV	0	0	0	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sz="3000" dirty="0"/>
              <a:t>IPv6 Resource Records </a:t>
            </a:r>
            <a:endParaRPr lang="zh-TW" altLang="en-US" sz="3000" dirty="0"/>
          </a:p>
        </p:txBody>
      </p:sp>
      <p:sp>
        <p:nvSpPr>
          <p:cNvPr id="2560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IPv6 forward records </a:t>
            </a:r>
          </a:p>
          <a:p>
            <a:pPr lvl="1"/>
            <a:r>
              <a:rPr lang="en-US" altLang="zh-TW" dirty="0"/>
              <a:t>Format </a:t>
            </a:r>
          </a:p>
          <a:p>
            <a:pPr lvl="2"/>
            <a:r>
              <a:rPr lang="en-US" altLang="zh-TW" dirty="0"/>
              <a:t>Hostname [</a:t>
            </a:r>
            <a:r>
              <a:rPr lang="en-US" altLang="zh-TW" dirty="0" err="1"/>
              <a:t>ttl</a:t>
            </a:r>
            <a:r>
              <a:rPr lang="en-US" altLang="zh-TW" dirty="0"/>
              <a:t>] [IN] AAAA ip6addr </a:t>
            </a:r>
          </a:p>
          <a:p>
            <a:pPr lvl="1"/>
            <a:r>
              <a:rPr lang="en-US" altLang="zh-TW" dirty="0"/>
              <a:t>Example </a:t>
            </a:r>
          </a:p>
          <a:p>
            <a:pPr lvl="2"/>
            <a:r>
              <a:rPr lang="en-US" altLang="zh-TW" dirty="0"/>
              <a:t> </a:t>
            </a:r>
          </a:p>
          <a:p>
            <a:pPr lvl="2"/>
            <a:endParaRPr lang="en-US" altLang="zh-TW" dirty="0"/>
          </a:p>
          <a:p>
            <a:pPr lvl="2"/>
            <a:endParaRPr lang="en-US" altLang="zh-TW" dirty="0"/>
          </a:p>
          <a:p>
            <a:pPr lvl="2"/>
            <a:endParaRPr lang="en-US" altLang="zh-TW" dirty="0"/>
          </a:p>
          <a:p>
            <a:r>
              <a:rPr lang="en-US" altLang="zh-TW" dirty="0"/>
              <a:t>IPv6 reverse records </a:t>
            </a:r>
          </a:p>
          <a:p>
            <a:pPr lvl="1"/>
            <a:r>
              <a:rPr lang="en-US" altLang="zh-TW" dirty="0"/>
              <a:t>IPv6 PTR records are in the ip6.arpa top-level domain </a:t>
            </a:r>
          </a:p>
          <a:p>
            <a:pPr lvl="1"/>
            <a:r>
              <a:rPr lang="en-US" altLang="zh-TW" dirty="0"/>
              <a:t>Example</a:t>
            </a:r>
          </a:p>
          <a:p>
            <a:pPr lvl="2"/>
            <a:r>
              <a:rPr lang="en-US" altLang="zh-TW" dirty="0"/>
              <a:t>f.0.0.0.0.0.0.0.0.0.0.0.0.0.0.0.0.0.0.0.f.2.0.0.0.0.5.0.1.0.0.2.ip6.arpa. PTR f.root-servers.net.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2146300" y="3099137"/>
            <a:ext cx="6025304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>
            <a:defPPr>
              <a:defRPr lang="zh-TW"/>
            </a:defPPr>
            <a:lvl1pPr>
              <a:defRPr sz="150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 marL="742950" indent="-285750"/>
            <a:lvl3pPr marL="1143000" indent="-228600"/>
            <a:lvl4pPr marL="1600200" indent="-228600"/>
            <a:lvl5pPr marL="2057400" indent="-228600"/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altLang="zh-TW" dirty="0"/>
              <a:t>bsd1[~] -</a:t>
            </a:r>
            <a:r>
              <a:rPr lang="en-US" altLang="zh-TW" dirty="0" err="1"/>
              <a:t>chiahung</a:t>
            </a:r>
            <a:r>
              <a:rPr lang="en-US" altLang="zh-TW" dirty="0"/>
              <a:t>- dig f.root-servers.net AAAA</a:t>
            </a:r>
          </a:p>
          <a:p>
            <a:endParaRPr lang="en-US" altLang="zh-TW" dirty="0"/>
          </a:p>
          <a:p>
            <a:r>
              <a:rPr lang="en-US" altLang="zh-TW" dirty="0"/>
              <a:t>;; ANSWER SECTION:</a:t>
            </a:r>
          </a:p>
          <a:p>
            <a:r>
              <a:rPr lang="en-US" altLang="zh-TW" dirty="0"/>
              <a:t>f.root-servers.net.     604795  IN      AAAA    2001:500:2f::f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3000" dirty="0">
                <a:ea typeface="新細明體" pitchFamily="18" charset="-120"/>
              </a:rPr>
              <a:t>Glue Record (1/2) 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447800"/>
            <a:ext cx="7772400" cy="2514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000">
                <a:ea typeface="新細明體" panose="02020500000000000000" pitchFamily="18" charset="-120"/>
              </a:rPr>
              <a:t>Glue record </a:t>
            </a:r>
            <a:r>
              <a:rPr lang="en-US" altLang="zh-TW" sz="2000">
                <a:latin typeface="Verdana" panose="020B0604030504040204" pitchFamily="34" charset="0"/>
                <a:ea typeface="新細明體" panose="02020500000000000000" pitchFamily="18" charset="-120"/>
              </a:rPr>
              <a:t>–</a:t>
            </a:r>
            <a:r>
              <a:rPr lang="en-US" altLang="zh-TW" sz="2000">
                <a:ea typeface="新細明體" panose="02020500000000000000" pitchFamily="18" charset="-120"/>
              </a:rPr>
              <a:t> Link between zones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1600">
                <a:ea typeface="新細明體" panose="02020500000000000000" pitchFamily="18" charset="-120"/>
              </a:rPr>
              <a:t>DNS referrals occur only from parent domains to child domains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1800">
                <a:ea typeface="新細明體" panose="02020500000000000000" pitchFamily="18" charset="-120"/>
              </a:rPr>
              <a:t>The servers of a parent domain must know the IP of the name servers for all of its subdomains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1600">
                <a:ea typeface="新細明體" panose="02020500000000000000" pitchFamily="18" charset="-120"/>
              </a:rPr>
              <a:t>Parent zone needs to contain the NS records for each delegated zone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1600">
                <a:solidFill>
                  <a:srgbClr val="FF0000"/>
                </a:solidFill>
                <a:ea typeface="新細明體" panose="02020500000000000000" pitchFamily="18" charset="-120"/>
              </a:rPr>
              <a:t>Making a normal DNS query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1600">
                <a:solidFill>
                  <a:srgbClr val="FF0000"/>
                </a:solidFill>
                <a:ea typeface="新細明體" panose="02020500000000000000" pitchFamily="18" charset="-120"/>
              </a:rPr>
              <a:t>Having copies of the appropriate A records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1600">
                <a:solidFill>
                  <a:srgbClr val="FF0000"/>
                </a:solidFill>
                <a:ea typeface="新細明體" panose="02020500000000000000" pitchFamily="18" charset="-120"/>
              </a:rPr>
              <a:t>The foreign A records are called glue records</a:t>
            </a:r>
            <a:endParaRPr lang="en-US" altLang="zh-TW">
              <a:ea typeface="新細明體" panose="02020500000000000000" pitchFamily="18" charset="-120"/>
            </a:endParaRPr>
          </a:p>
          <a:p>
            <a:pPr lvl="1" eaLnBrk="1" hangingPunct="1">
              <a:lnSpc>
                <a:spcPct val="90000"/>
              </a:lnSpc>
            </a:pPr>
            <a:endParaRPr lang="en-US" altLang="zh-TW" sz="1800">
              <a:ea typeface="新細明體" panose="02020500000000000000" pitchFamily="18" charset="-120"/>
            </a:endParaRPr>
          </a:p>
        </p:txBody>
      </p:sp>
      <p:pic>
        <p:nvPicPr>
          <p:cNvPr id="2662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3797300"/>
            <a:ext cx="6029325" cy="290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sz="3000" dirty="0">
                <a:ea typeface="新細明體" pitchFamily="18" charset="-120"/>
              </a:rPr>
              <a:t>Glue Record (2/2) </a:t>
            </a:r>
            <a:endParaRPr lang="zh-TW" altLang="en-US" sz="3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zh-TW" sz="2000" dirty="0">
                <a:ea typeface="新細明體" pitchFamily="18" charset="-120"/>
              </a:rPr>
              <a:t>There are two ways to link between zones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TW" sz="1600" dirty="0">
                <a:ea typeface="新細明體" pitchFamily="18" charset="-120"/>
              </a:rPr>
              <a:t>By including the necessary records directly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TW" sz="1600" dirty="0">
                <a:ea typeface="新細明體" pitchFamily="18" charset="-120"/>
              </a:rPr>
              <a:t>By using stub zone</a:t>
            </a:r>
          </a:p>
          <a:p>
            <a:pPr lvl="2" eaLnBrk="1" hangingPunct="1">
              <a:lnSpc>
                <a:spcPct val="90000"/>
              </a:lnSpc>
              <a:defRPr/>
            </a:pPr>
            <a:r>
              <a:rPr lang="en-US" altLang="zh-TW" sz="1400" dirty="0">
                <a:ea typeface="新細明體" pitchFamily="18" charset="-120"/>
              </a:rPr>
              <a:t>Only contains SOA, NS, A (of NS)</a:t>
            </a:r>
          </a:p>
          <a:p>
            <a:pPr lvl="1" eaLnBrk="1" hangingPunct="1">
              <a:lnSpc>
                <a:spcPct val="90000"/>
              </a:lnSpc>
              <a:defRPr/>
            </a:pPr>
            <a:endParaRPr lang="en-US" altLang="zh-TW" sz="1600" dirty="0">
              <a:ea typeface="新細明體" pitchFamily="18" charset="-12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2000" dirty="0">
                <a:ea typeface="新細明體" pitchFamily="18" charset="-120"/>
              </a:rPr>
              <a:t>Lame delegation</a:t>
            </a:r>
            <a:endParaRPr lang="en-US" altLang="zh-TW" sz="2000" dirty="0">
              <a:ea typeface="細明體" pitchFamily="49" charset="-120"/>
            </a:endParaRP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zh-TW" sz="1800" dirty="0">
                <a:ea typeface="細明體" pitchFamily="49" charset="-120"/>
              </a:rPr>
              <a:t>DNS subdomain administration has delegate to you and you never use the domain or parent domain’s glue record is not updated</a:t>
            </a: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zh-TW" alt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>
                <a:ea typeface="新細明體" pitchFamily="18" charset="-120"/>
              </a:rPr>
              <a:t>Statements of </a:t>
            </a:r>
            <a:r>
              <a:rPr lang="en-US" altLang="zh-TW" dirty="0" err="1">
                <a:ea typeface="新細明體" pitchFamily="18" charset="-120"/>
              </a:rPr>
              <a:t>named.conf</a:t>
            </a:r>
            <a:endParaRPr lang="en-US" altLang="zh-TW" dirty="0">
              <a:ea typeface="新細明體" pitchFamily="18" charset="-120"/>
            </a:endParaRPr>
          </a:p>
        </p:txBody>
      </p:sp>
      <p:sp>
        <p:nvSpPr>
          <p:cNvPr id="28675" name="Rectangle 4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/>
              <a:t>Examples of named configuration </a:t>
            </a:r>
            <a:endParaRPr lang="zh-TW" altLang="en-US" dirty="0"/>
          </a:p>
        </p:txBody>
      </p:sp>
      <p:sp>
        <p:nvSpPr>
          <p:cNvPr id="29699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2970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71600"/>
            <a:ext cx="3733800" cy="2598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70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" y="3973513"/>
            <a:ext cx="2657475" cy="1436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70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1371600"/>
            <a:ext cx="5453063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703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" y="5562600"/>
            <a:ext cx="2886075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3000" dirty="0">
                <a:ea typeface="新細明體" pitchFamily="18" charset="-120"/>
              </a:rPr>
              <a:t>BIND Configuration</a:t>
            </a:r>
            <a:br>
              <a:rPr lang="en-US" altLang="zh-TW" sz="3000" dirty="0">
                <a:ea typeface="新細明體" pitchFamily="18" charset="-120"/>
              </a:rPr>
            </a:br>
            <a:r>
              <a:rPr lang="en-US" altLang="zh-TW" sz="3000" dirty="0">
                <a:ea typeface="新細明體" pitchFamily="18" charset="-120"/>
              </a:rPr>
              <a:t>	</a:t>
            </a:r>
            <a:r>
              <a:rPr lang="en-US" altLang="zh-TW" sz="3000" dirty="0">
                <a:latin typeface="Verdana"/>
                <a:ea typeface="新細明體" pitchFamily="18" charset="-120"/>
              </a:rPr>
              <a:t>–</a:t>
            </a:r>
            <a:r>
              <a:rPr lang="en-US" altLang="zh-TW" sz="3000" dirty="0">
                <a:ea typeface="新細明體" pitchFamily="18" charset="-120"/>
              </a:rPr>
              <a:t> </a:t>
            </a:r>
            <a:r>
              <a:rPr lang="en-US" altLang="zh-TW" sz="3000" dirty="0" err="1">
                <a:ea typeface="新細明體" pitchFamily="18" charset="-120"/>
              </a:rPr>
              <a:t>named.conf</a:t>
            </a:r>
            <a:r>
              <a:rPr lang="en-US" altLang="zh-TW" sz="3000" dirty="0">
                <a:ea typeface="新細明體" pitchFamily="18" charset="-120"/>
              </a:rPr>
              <a:t>  address match list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447800"/>
            <a:ext cx="7467600" cy="42672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zh-TW" sz="2000" dirty="0">
                <a:ea typeface="新細明體" pitchFamily="18" charset="-120"/>
              </a:rPr>
              <a:t>Address Match List</a:t>
            </a:r>
          </a:p>
          <a:p>
            <a:pPr lvl="1" eaLnBrk="1" hangingPunct="1">
              <a:defRPr/>
            </a:pPr>
            <a:r>
              <a:rPr lang="en-US" altLang="zh-TW" sz="1800" dirty="0">
                <a:ea typeface="新細明體" pitchFamily="18" charset="-120"/>
              </a:rPr>
              <a:t>A generalization of an IP address that can include:</a:t>
            </a:r>
          </a:p>
          <a:p>
            <a:pPr lvl="2" eaLnBrk="1" hangingPunct="1">
              <a:defRPr/>
            </a:pPr>
            <a:r>
              <a:rPr lang="en-US" altLang="zh-TW" sz="1600" dirty="0">
                <a:ea typeface="新細明體" pitchFamily="18" charset="-120"/>
              </a:rPr>
              <a:t>An IP address</a:t>
            </a:r>
          </a:p>
          <a:p>
            <a:pPr lvl="3" eaLnBrk="1" hangingPunct="1">
              <a:defRPr/>
            </a:pPr>
            <a:r>
              <a:rPr lang="en-US" altLang="zh-TW" sz="1400" dirty="0">
                <a:ea typeface="新細明體" pitchFamily="18" charset="-120"/>
              </a:rPr>
              <a:t>Ex. 140.113.17.1</a:t>
            </a:r>
          </a:p>
          <a:p>
            <a:pPr lvl="2" eaLnBrk="1" hangingPunct="1">
              <a:defRPr/>
            </a:pPr>
            <a:r>
              <a:rPr lang="en-US" altLang="zh-TW" sz="1600" dirty="0">
                <a:ea typeface="新細明體" pitchFamily="18" charset="-120"/>
              </a:rPr>
              <a:t>An IP network with CIDR </a:t>
            </a:r>
            <a:r>
              <a:rPr lang="en-US" altLang="zh-TW" sz="1600" dirty="0" err="1">
                <a:ea typeface="新細明體" pitchFamily="18" charset="-120"/>
              </a:rPr>
              <a:t>netmask</a:t>
            </a:r>
            <a:endParaRPr lang="en-US" altLang="zh-TW" sz="1600" dirty="0">
              <a:ea typeface="新細明體" pitchFamily="18" charset="-120"/>
            </a:endParaRPr>
          </a:p>
          <a:p>
            <a:pPr lvl="3" eaLnBrk="1" hangingPunct="1">
              <a:defRPr/>
            </a:pPr>
            <a:r>
              <a:rPr lang="en-US" altLang="zh-TW" sz="1400" dirty="0">
                <a:ea typeface="新細明體" pitchFamily="18" charset="-120"/>
              </a:rPr>
              <a:t>Ex. 140.113/16</a:t>
            </a:r>
          </a:p>
          <a:p>
            <a:pPr lvl="2" eaLnBrk="1" hangingPunct="1">
              <a:defRPr/>
            </a:pPr>
            <a:r>
              <a:rPr lang="en-US" altLang="zh-TW" sz="1600" dirty="0">
                <a:ea typeface="新細明體" pitchFamily="18" charset="-120"/>
              </a:rPr>
              <a:t>The name of a previously defined </a:t>
            </a:r>
            <a:r>
              <a:rPr lang="en-US" altLang="zh-TW" sz="1600" dirty="0">
                <a:solidFill>
                  <a:srgbClr val="FF0000"/>
                </a:solidFill>
                <a:ea typeface="新細明體" pitchFamily="18" charset="-120"/>
              </a:rPr>
              <a:t>ACL</a:t>
            </a:r>
            <a:endParaRPr lang="en-US" altLang="zh-TW" sz="1400" dirty="0">
              <a:ea typeface="新細明體" pitchFamily="18" charset="-120"/>
            </a:endParaRPr>
          </a:p>
          <a:p>
            <a:pPr lvl="2" eaLnBrk="1" hangingPunct="1">
              <a:defRPr/>
            </a:pPr>
            <a:r>
              <a:rPr lang="en-US" altLang="zh-TW" sz="1600" dirty="0">
                <a:ea typeface="新細明體" pitchFamily="18" charset="-120"/>
              </a:rPr>
              <a:t>A cryptographic authentication </a:t>
            </a:r>
            <a:r>
              <a:rPr lang="en-US" altLang="zh-TW" sz="1600" dirty="0">
                <a:solidFill>
                  <a:srgbClr val="FF0000"/>
                </a:solidFill>
                <a:ea typeface="新細明體" pitchFamily="18" charset="-120"/>
              </a:rPr>
              <a:t>key</a:t>
            </a:r>
          </a:p>
          <a:p>
            <a:pPr lvl="2" eaLnBrk="1" hangingPunct="1">
              <a:defRPr/>
            </a:pPr>
            <a:r>
              <a:rPr lang="en-US" altLang="zh-TW" sz="1600" dirty="0">
                <a:ea typeface="新細明體" pitchFamily="18" charset="-120"/>
              </a:rPr>
              <a:t>The ! character to negate things</a:t>
            </a:r>
            <a:endParaRPr lang="en-US" altLang="zh-TW" sz="1600" dirty="0">
              <a:solidFill>
                <a:srgbClr val="FF0000"/>
              </a:solidFill>
              <a:ea typeface="新細明體" pitchFamily="18" charset="-120"/>
            </a:endParaRPr>
          </a:p>
          <a:p>
            <a:pPr lvl="1" eaLnBrk="1" hangingPunct="1">
              <a:defRPr/>
            </a:pPr>
            <a:r>
              <a:rPr lang="en-US" altLang="zh-TW" dirty="0">
                <a:solidFill>
                  <a:srgbClr val="FF0000"/>
                </a:solidFill>
                <a:ea typeface="新細明體" pitchFamily="18" charset="-120"/>
              </a:rPr>
              <a:t>First match</a:t>
            </a:r>
            <a:endParaRPr lang="en-US" altLang="zh-TW" sz="1400" dirty="0">
              <a:ea typeface="新細明體" pitchFamily="18" charset="-120"/>
            </a:endParaRPr>
          </a:p>
          <a:p>
            <a:pPr lvl="1" eaLnBrk="1" hangingPunct="1">
              <a:defRPr/>
            </a:pPr>
            <a:r>
              <a:rPr lang="en-US" altLang="zh-TW" sz="1800" dirty="0">
                <a:ea typeface="新細明體" pitchFamily="18" charset="-120"/>
              </a:rPr>
              <a:t>Examples:</a:t>
            </a:r>
          </a:p>
          <a:p>
            <a:pPr lvl="2" eaLnBrk="1" hangingPunct="1">
              <a:defRPr/>
            </a:pPr>
            <a:r>
              <a:rPr lang="en-US" altLang="zh-TW" sz="1600" dirty="0">
                <a:ea typeface="新細明體" pitchFamily="18" charset="-120"/>
              </a:rPr>
              <a:t>{!1.2.3.4; 1.2.3/24;};</a:t>
            </a:r>
          </a:p>
          <a:p>
            <a:pPr lvl="2" eaLnBrk="1" hangingPunct="1">
              <a:defRPr/>
            </a:pPr>
            <a:r>
              <a:rPr lang="en-US" altLang="zh-TW" sz="1600" dirty="0">
                <a:ea typeface="新細明體" pitchFamily="18" charset="-120"/>
              </a:rPr>
              <a:t>{128.138/16; 198.11.16/24; 204.228.69/24; 127.0.0.1;};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3000" dirty="0">
                <a:ea typeface="新細明體" pitchFamily="18" charset="-120"/>
              </a:rPr>
              <a:t>BIND Configuration</a:t>
            </a:r>
            <a:br>
              <a:rPr lang="en-US" altLang="zh-TW" sz="3000" dirty="0">
                <a:ea typeface="新細明體" pitchFamily="18" charset="-120"/>
              </a:rPr>
            </a:br>
            <a:r>
              <a:rPr lang="en-US" altLang="zh-TW" sz="3000" dirty="0">
                <a:ea typeface="新細明體" pitchFamily="18" charset="-120"/>
              </a:rPr>
              <a:t>	</a:t>
            </a:r>
            <a:r>
              <a:rPr lang="en-US" altLang="zh-TW" sz="3000" dirty="0">
                <a:latin typeface="Verdana"/>
                <a:ea typeface="新細明體" pitchFamily="18" charset="-120"/>
              </a:rPr>
              <a:t>–</a:t>
            </a:r>
            <a:r>
              <a:rPr lang="en-US" altLang="zh-TW" sz="3000" dirty="0">
                <a:ea typeface="新細明體" pitchFamily="18" charset="-120"/>
              </a:rPr>
              <a:t> </a:t>
            </a:r>
            <a:r>
              <a:rPr lang="en-US" altLang="zh-TW" sz="3000" dirty="0" err="1">
                <a:ea typeface="新細明體" pitchFamily="18" charset="-120"/>
              </a:rPr>
              <a:t>named.conf</a:t>
            </a:r>
            <a:r>
              <a:rPr lang="en-US" altLang="zh-TW" sz="3000" dirty="0">
                <a:ea typeface="新細明體" pitchFamily="18" charset="-120"/>
              </a:rPr>
              <a:t>  </a:t>
            </a:r>
            <a:r>
              <a:rPr lang="en-US" altLang="zh-TW" sz="3000" dirty="0" err="1">
                <a:ea typeface="新細明體" pitchFamily="18" charset="-120"/>
              </a:rPr>
              <a:t>acl</a:t>
            </a:r>
            <a:endParaRPr lang="en-US" altLang="zh-TW" sz="3000" dirty="0">
              <a:ea typeface="新細明體" pitchFamily="18" charset="-120"/>
            </a:endParaRP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447800"/>
            <a:ext cx="7086600" cy="48006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000">
                <a:ea typeface="新細明體" panose="02020500000000000000" pitchFamily="18" charset="-120"/>
              </a:rPr>
              <a:t>The “acl” statement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>
                <a:ea typeface="新細明體" panose="02020500000000000000" pitchFamily="18" charset="-120"/>
              </a:rPr>
              <a:t>Define a class of access control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>
                <a:ea typeface="新細明體" panose="02020500000000000000" pitchFamily="18" charset="-120"/>
              </a:rPr>
              <a:t>Define before they are used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>
                <a:ea typeface="新細明體" panose="02020500000000000000" pitchFamily="18" charset="-120"/>
              </a:rPr>
              <a:t>Syntax</a:t>
            </a:r>
          </a:p>
          <a:p>
            <a:pPr lvl="2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600">
                <a:ea typeface="新細明體" panose="02020500000000000000" pitchFamily="18" charset="-120"/>
              </a:rPr>
              <a:t>acl acl_name {</a:t>
            </a:r>
          </a:p>
          <a:p>
            <a:pPr lvl="2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600">
                <a:ea typeface="新細明體" panose="02020500000000000000" pitchFamily="18" charset="-120"/>
              </a:rPr>
              <a:t>	address_match_list</a:t>
            </a:r>
          </a:p>
          <a:p>
            <a:pPr lvl="2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600">
                <a:ea typeface="新細明體" panose="02020500000000000000" pitchFamily="18" charset="-120"/>
              </a:rPr>
              <a:t>};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>
                <a:solidFill>
                  <a:srgbClr val="FF0000"/>
                </a:solidFill>
                <a:ea typeface="新細明體" panose="02020500000000000000" pitchFamily="18" charset="-120"/>
              </a:rPr>
              <a:t>Predefined acl classes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TW" sz="1600">
                <a:ea typeface="新細明體" panose="02020500000000000000" pitchFamily="18" charset="-120"/>
              </a:rPr>
              <a:t>any, localnets, localhost, none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>
                <a:ea typeface="新細明體" panose="02020500000000000000" pitchFamily="18" charset="-120"/>
              </a:rPr>
              <a:t>Example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TW" sz="1600">
                <a:ea typeface="新細明體" panose="02020500000000000000" pitchFamily="18" charset="-120"/>
              </a:rPr>
              <a:t>	acl CSnets {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TW" sz="1600">
                <a:ea typeface="新細明體" panose="02020500000000000000" pitchFamily="18" charset="-120"/>
              </a:rPr>
              <a:t>		 140.113.235/24; 140.113.17/24; 140.113.209/24; 140.113.24/24; 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TW" sz="1600">
                <a:ea typeface="新細明體" panose="02020500000000000000" pitchFamily="18" charset="-120"/>
              </a:rPr>
              <a:t>	};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TW" sz="1600">
                <a:ea typeface="新細明體" panose="02020500000000000000" pitchFamily="18" charset="-120"/>
              </a:rPr>
              <a:t>	acl NCTUnets {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TW" sz="1600">
                <a:ea typeface="新細明體" panose="02020500000000000000" pitchFamily="18" charset="-120"/>
              </a:rPr>
              <a:t>		140.113/16; 10.113/16; 140.126.237/24;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TW" sz="1600">
                <a:ea typeface="新細明體" panose="02020500000000000000" pitchFamily="18" charset="-120"/>
              </a:rPr>
              <a:t>	};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zh-TW" sz="1600">
              <a:ea typeface="新細明體" panose="02020500000000000000" pitchFamily="18" charset="-120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TW" sz="1600">
                <a:ea typeface="新細明體" panose="02020500000000000000" pitchFamily="18" charset="-120"/>
              </a:rPr>
              <a:t>	allow-transfer {localhost; CSnets; NCTUnets};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3000" dirty="0">
                <a:ea typeface="新細明體" pitchFamily="18" charset="-120"/>
              </a:rPr>
              <a:t>BIND</a:t>
            </a:r>
            <a:br>
              <a:rPr lang="en-US" altLang="zh-TW" sz="3000" dirty="0">
                <a:ea typeface="新細明體" pitchFamily="18" charset="-120"/>
              </a:rPr>
            </a:br>
            <a:r>
              <a:rPr lang="en-US" altLang="zh-TW" sz="3000" dirty="0">
                <a:ea typeface="新細明體" pitchFamily="18" charset="-120"/>
              </a:rPr>
              <a:t>	</a:t>
            </a:r>
            <a:r>
              <a:rPr lang="en-US" altLang="zh-TW" sz="3000" dirty="0">
                <a:latin typeface="Verdana"/>
                <a:ea typeface="新細明體" pitchFamily="18" charset="-120"/>
              </a:rPr>
              <a:t>–</a:t>
            </a:r>
            <a:r>
              <a:rPr lang="en-US" altLang="zh-TW" sz="3000" dirty="0">
                <a:ea typeface="新細明體" pitchFamily="18" charset="-120"/>
              </a:rPr>
              <a:t> components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ea typeface="新細明體" panose="02020500000000000000" pitchFamily="18" charset="-120"/>
              </a:rPr>
              <a:t>Four major components</a:t>
            </a:r>
          </a:p>
          <a:p>
            <a:pPr lvl="1" eaLnBrk="1" hangingPunct="1"/>
            <a:r>
              <a:rPr lang="en-US" altLang="zh-TW" dirty="0">
                <a:solidFill>
                  <a:srgbClr val="FF0000"/>
                </a:solidFill>
                <a:ea typeface="新細明體" panose="02020500000000000000" pitchFamily="18" charset="-120"/>
              </a:rPr>
              <a:t>named</a:t>
            </a:r>
          </a:p>
          <a:p>
            <a:pPr lvl="2" eaLnBrk="1" hangingPunct="1"/>
            <a:r>
              <a:rPr lang="en-US" altLang="zh-TW" dirty="0">
                <a:ea typeface="新細明體" panose="02020500000000000000" pitchFamily="18" charset="-120"/>
              </a:rPr>
              <a:t>Daemon that </a:t>
            </a:r>
            <a:r>
              <a:rPr lang="en-US" altLang="zh-TW" dirty="0">
                <a:solidFill>
                  <a:srgbClr val="FF0000"/>
                </a:solidFill>
                <a:ea typeface="新細明體" panose="02020500000000000000" pitchFamily="18" charset="-120"/>
              </a:rPr>
              <a:t>answers the DNS query</a:t>
            </a:r>
          </a:p>
          <a:p>
            <a:pPr lvl="2" eaLnBrk="1" hangingPunct="1"/>
            <a:r>
              <a:rPr lang="en-US" altLang="zh-TW" dirty="0">
                <a:ea typeface="新細明體" panose="02020500000000000000" pitchFamily="18" charset="-120"/>
              </a:rPr>
              <a:t>Perform Zone transfer </a:t>
            </a:r>
          </a:p>
          <a:p>
            <a:pPr lvl="1" eaLnBrk="1" hangingPunct="1"/>
            <a:r>
              <a:rPr lang="en-US" altLang="zh-TW" dirty="0">
                <a:ea typeface="新細明體" panose="02020500000000000000" pitchFamily="18" charset="-120"/>
              </a:rPr>
              <a:t>Library routines</a:t>
            </a:r>
          </a:p>
          <a:p>
            <a:pPr lvl="2" eaLnBrk="1" hangingPunct="1"/>
            <a:r>
              <a:rPr lang="en-US" altLang="zh-TW" dirty="0">
                <a:ea typeface="新細明體" panose="02020500000000000000" pitchFamily="18" charset="-120"/>
              </a:rPr>
              <a:t>Routines that used to resolve host by contacting the servers of DNS distributed database</a:t>
            </a:r>
          </a:p>
          <a:p>
            <a:pPr lvl="3" eaLnBrk="1" hangingPunct="1"/>
            <a:r>
              <a:rPr lang="en-US" altLang="zh-TW" dirty="0">
                <a:ea typeface="新細明體" panose="02020500000000000000" pitchFamily="18" charset="-120"/>
              </a:rPr>
              <a:t>Ex: </a:t>
            </a:r>
            <a:r>
              <a:rPr lang="en-US" altLang="zh-TW" dirty="0" err="1">
                <a:ea typeface="新細明體" panose="02020500000000000000" pitchFamily="18" charset="-120"/>
              </a:rPr>
              <a:t>res_query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 err="1">
                <a:ea typeface="新細明體" panose="02020500000000000000" pitchFamily="18" charset="-120"/>
              </a:rPr>
              <a:t>res_search</a:t>
            </a:r>
            <a:r>
              <a:rPr lang="en-US" altLang="zh-TW" dirty="0">
                <a:ea typeface="新細明體" panose="02020500000000000000" pitchFamily="18" charset="-120"/>
              </a:rPr>
              <a:t>, </a:t>
            </a:r>
            <a:r>
              <a:rPr lang="en-US" altLang="zh-TW" dirty="0">
                <a:latin typeface="Verdana" panose="020B0604030504040204" pitchFamily="34" charset="0"/>
                <a:ea typeface="新細明體" panose="02020500000000000000" pitchFamily="18" charset="-120"/>
              </a:rPr>
              <a:t>…</a:t>
            </a:r>
            <a:r>
              <a:rPr lang="en-US" altLang="zh-TW" dirty="0">
                <a:ea typeface="新細明體" panose="02020500000000000000" pitchFamily="18" charset="-120"/>
              </a:rPr>
              <a:t>etc.</a:t>
            </a:r>
          </a:p>
          <a:p>
            <a:pPr lvl="1" eaLnBrk="1" hangingPunct="1"/>
            <a:r>
              <a:rPr lang="en-US" altLang="zh-TW" dirty="0">
                <a:ea typeface="新細明體" panose="02020500000000000000" pitchFamily="18" charset="-120"/>
              </a:rPr>
              <a:t>Command-line interfaces to DNS</a:t>
            </a:r>
          </a:p>
          <a:p>
            <a:pPr lvl="2" eaLnBrk="1" hangingPunct="1"/>
            <a:r>
              <a:rPr lang="en-US" altLang="zh-TW" dirty="0">
                <a:ea typeface="新細明體" panose="02020500000000000000" pitchFamily="18" charset="-120"/>
              </a:rPr>
              <a:t>Ex: </a:t>
            </a:r>
            <a:r>
              <a:rPr lang="en-US" altLang="zh-TW" dirty="0" err="1">
                <a:ea typeface="新細明體" panose="02020500000000000000" pitchFamily="18" charset="-120"/>
              </a:rPr>
              <a:t>nslookup</a:t>
            </a:r>
            <a:r>
              <a:rPr lang="en-US" altLang="zh-TW" dirty="0">
                <a:ea typeface="新細明體" panose="02020500000000000000" pitchFamily="18" charset="-120"/>
              </a:rPr>
              <a:t>, dig, host</a:t>
            </a:r>
          </a:p>
          <a:p>
            <a:pPr lvl="2" eaLnBrk="1" hangingPunct="1"/>
            <a:r>
              <a:rPr lang="en-US" altLang="zh-TW" dirty="0">
                <a:ea typeface="新細明體" panose="02020500000000000000" pitchFamily="18" charset="-120"/>
              </a:rPr>
              <a:t>bind-tools</a:t>
            </a:r>
          </a:p>
          <a:p>
            <a:pPr lvl="1" eaLnBrk="1" hangingPunct="1"/>
            <a:r>
              <a:rPr lang="en-US" altLang="zh-TW" dirty="0" err="1">
                <a:ea typeface="新細明體" panose="02020500000000000000" pitchFamily="18" charset="-120"/>
              </a:rPr>
              <a:t>rndc</a:t>
            </a:r>
            <a:endParaRPr lang="en-US" altLang="zh-TW" dirty="0">
              <a:ea typeface="新細明體" panose="02020500000000000000" pitchFamily="18" charset="-120"/>
            </a:endParaRPr>
          </a:p>
          <a:p>
            <a:pPr lvl="2" eaLnBrk="1" hangingPunct="1"/>
            <a:r>
              <a:rPr lang="en-US" altLang="zh-TW" dirty="0">
                <a:ea typeface="新細明體" panose="02020500000000000000" pitchFamily="18" charset="-120"/>
              </a:rPr>
              <a:t>A program to remotely control named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3000">
                <a:ea typeface="新細明體" pitchFamily="18" charset="-120"/>
              </a:rPr>
              <a:t>BIND Configuration</a:t>
            </a:r>
            <a:br>
              <a:rPr lang="en-US" altLang="zh-TW" sz="3000">
                <a:ea typeface="新細明體" pitchFamily="18" charset="-120"/>
              </a:rPr>
            </a:br>
            <a:r>
              <a:rPr lang="en-US" altLang="zh-TW" sz="3000">
                <a:ea typeface="新細明體" pitchFamily="18" charset="-120"/>
              </a:rPr>
              <a:t>	</a:t>
            </a:r>
            <a:r>
              <a:rPr lang="en-US" altLang="zh-TW" sz="3000">
                <a:latin typeface="Verdana"/>
                <a:ea typeface="新細明體" pitchFamily="18" charset="-120"/>
              </a:rPr>
              <a:t>–</a:t>
            </a:r>
            <a:r>
              <a:rPr lang="en-US" altLang="zh-TW" sz="3000">
                <a:ea typeface="新細明體" pitchFamily="18" charset="-120"/>
              </a:rPr>
              <a:t> named.conf  key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447800"/>
            <a:ext cx="7696200" cy="4267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000" dirty="0">
                <a:ea typeface="新細明體" panose="02020500000000000000" pitchFamily="18" charset="-120"/>
              </a:rPr>
              <a:t>The “key” statement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1800" dirty="0">
                <a:ea typeface="新細明體" panose="02020500000000000000" pitchFamily="18" charset="-120"/>
              </a:rPr>
              <a:t>Define a encryption key used for authentication with a particular server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1800" dirty="0">
                <a:ea typeface="新細明體" panose="02020500000000000000" pitchFamily="18" charset="-120"/>
              </a:rPr>
              <a:t>Syntax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1600" dirty="0">
                <a:ea typeface="新細明體" panose="02020500000000000000" pitchFamily="18" charset="-120"/>
              </a:rPr>
              <a:t>key key-id {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1600" dirty="0">
                <a:ea typeface="新細明體" panose="02020500000000000000" pitchFamily="18" charset="-120"/>
              </a:rPr>
              <a:t>	algorithm string;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1600" dirty="0">
                <a:ea typeface="新細明體" panose="02020500000000000000" pitchFamily="18" charset="-120"/>
              </a:rPr>
              <a:t>	secret string;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1600" dirty="0">
                <a:ea typeface="新細明體" panose="02020500000000000000" pitchFamily="18" charset="-120"/>
              </a:rPr>
              <a:t>}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1800" dirty="0">
                <a:ea typeface="新細明體" panose="02020500000000000000" pitchFamily="18" charset="-120"/>
              </a:rPr>
              <a:t>Example: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1600" dirty="0">
                <a:ea typeface="新細明體" panose="02020500000000000000" pitchFamily="18" charset="-120"/>
              </a:rPr>
              <a:t>key serv1-serv2 {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1600" dirty="0">
                <a:ea typeface="新細明體" panose="02020500000000000000" pitchFamily="18" charset="-120"/>
              </a:rPr>
              <a:t>	    algorithm hmac-md5;</a:t>
            </a:r>
          </a:p>
          <a:p>
            <a:pPr lvl="2" eaLnBrk="1" hangingPunct="1">
              <a:lnSpc>
                <a:spcPct val="90000"/>
              </a:lnSpc>
              <a:buNone/>
            </a:pPr>
            <a:r>
              <a:rPr lang="en-US" altLang="zh-TW" sz="1600" dirty="0">
                <a:ea typeface="新細明體" panose="02020500000000000000" pitchFamily="18" charset="-120"/>
              </a:rPr>
              <a:t>	    secret "ibkAlUA0XXAXDxWRTGeY+d4CGbOgOIr7n63eizJFHQo="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TW" sz="1600" dirty="0">
                <a:ea typeface="新細明體" panose="02020500000000000000" pitchFamily="18" charset="-120"/>
              </a:rPr>
              <a:t>}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1800" dirty="0">
                <a:ea typeface="新細明體" panose="02020500000000000000" pitchFamily="18" charset="-120"/>
              </a:rPr>
              <a:t>This key is used to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1600" dirty="0">
                <a:ea typeface="新細明體" panose="02020500000000000000" pitchFamily="18" charset="-120"/>
              </a:rPr>
              <a:t>Sign DNS request before sending to target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1600" dirty="0">
                <a:ea typeface="新細明體" panose="02020500000000000000" pitchFamily="18" charset="-120"/>
              </a:rPr>
              <a:t>Validate DNS response after receiving from target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3000">
                <a:ea typeface="新細明體" pitchFamily="18" charset="-120"/>
              </a:rPr>
              <a:t>BIND Configuration</a:t>
            </a:r>
            <a:br>
              <a:rPr lang="en-US" altLang="zh-TW" sz="3000">
                <a:ea typeface="新細明體" pitchFamily="18" charset="-120"/>
              </a:rPr>
            </a:br>
            <a:r>
              <a:rPr lang="en-US" altLang="zh-TW" sz="3000">
                <a:ea typeface="新細明體" pitchFamily="18" charset="-120"/>
              </a:rPr>
              <a:t>	</a:t>
            </a:r>
            <a:r>
              <a:rPr lang="en-US" altLang="zh-TW" sz="3000">
                <a:latin typeface="Verdana"/>
                <a:ea typeface="新細明體" pitchFamily="18" charset="-120"/>
              </a:rPr>
              <a:t>–</a:t>
            </a:r>
            <a:r>
              <a:rPr lang="en-US" altLang="zh-TW" sz="3000">
                <a:ea typeface="新細明體" pitchFamily="18" charset="-120"/>
              </a:rPr>
              <a:t> named.conf  include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447800"/>
            <a:ext cx="7772400" cy="4267200"/>
          </a:xfrm>
        </p:spPr>
        <p:txBody>
          <a:bodyPr/>
          <a:lstStyle/>
          <a:p>
            <a:pPr eaLnBrk="1" hangingPunct="1"/>
            <a:r>
              <a:rPr lang="en-US" altLang="zh-TW" dirty="0">
                <a:ea typeface="新細明體" panose="02020500000000000000" pitchFamily="18" charset="-120"/>
              </a:rPr>
              <a:t>The “include” statement</a:t>
            </a:r>
          </a:p>
          <a:p>
            <a:pPr lvl="1" eaLnBrk="1" hangingPunct="1"/>
            <a:r>
              <a:rPr lang="en-US" altLang="zh-TW" dirty="0">
                <a:ea typeface="新細明體" panose="02020500000000000000" pitchFamily="18" charset="-120"/>
              </a:rPr>
              <a:t>Used to separate large configuration file</a:t>
            </a:r>
          </a:p>
          <a:p>
            <a:pPr lvl="1" eaLnBrk="1" hangingPunct="1"/>
            <a:r>
              <a:rPr lang="en-US" altLang="zh-TW" dirty="0">
                <a:ea typeface="新細明體" panose="02020500000000000000" pitchFamily="18" charset="-120"/>
              </a:rPr>
              <a:t>Another usage is used to separate cryptographic keys into a restricted permission file</a:t>
            </a:r>
          </a:p>
          <a:p>
            <a:pPr lvl="1" eaLnBrk="1" hangingPunct="1"/>
            <a:r>
              <a:rPr lang="en-US" altLang="zh-TW" dirty="0">
                <a:ea typeface="新細明體" panose="02020500000000000000" pitchFamily="18" charset="-120"/>
              </a:rPr>
              <a:t>Ex: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zh-TW" dirty="0">
                <a:ea typeface="SimSun" panose="02010600030101010101" pitchFamily="2" charset="-122"/>
              </a:rPr>
              <a:t>include "/</a:t>
            </a:r>
            <a:r>
              <a:rPr lang="en-US" altLang="zh-TW" dirty="0" err="1">
                <a:ea typeface="SimSun" panose="02010600030101010101" pitchFamily="2" charset="-122"/>
              </a:rPr>
              <a:t>etc</a:t>
            </a:r>
            <a:r>
              <a:rPr lang="en-US" altLang="zh-TW" dirty="0">
                <a:ea typeface="SimSun" panose="02010600030101010101" pitchFamily="2" charset="-122"/>
              </a:rPr>
              <a:t>/</a:t>
            </a:r>
            <a:r>
              <a:rPr lang="en-US" altLang="zh-TW" dirty="0" err="1">
                <a:ea typeface="SimSun" panose="02010600030101010101" pitchFamily="2" charset="-122"/>
              </a:rPr>
              <a:t>namedb</a:t>
            </a:r>
            <a:r>
              <a:rPr lang="en-US" altLang="zh-TW" dirty="0">
                <a:ea typeface="SimSun" panose="02010600030101010101" pitchFamily="2" charset="-122"/>
              </a:rPr>
              <a:t>/</a:t>
            </a:r>
            <a:r>
              <a:rPr lang="en-US" altLang="zh-TW" dirty="0" err="1">
                <a:ea typeface="SimSun" panose="02010600030101010101" pitchFamily="2" charset="-122"/>
              </a:rPr>
              <a:t>rndc.key</a:t>
            </a:r>
            <a:r>
              <a:rPr lang="en-US" altLang="zh-TW" dirty="0">
                <a:ea typeface="SimSun" panose="02010600030101010101" pitchFamily="2" charset="-122"/>
              </a:rPr>
              <a:t>";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endParaRPr lang="en-US" altLang="zh-TW" dirty="0">
              <a:ea typeface="SimSun" panose="02010600030101010101" pitchFamily="2" charset="-122"/>
            </a:endParaRP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pt-BR" altLang="zh-TW" dirty="0"/>
              <a:t>-rw-r--r--  1 root  wheel  4947 Mar  3  2006 named.conf</a:t>
            </a:r>
            <a:endParaRPr lang="en-US" altLang="zh-TW" dirty="0">
              <a:ea typeface="SimSun" panose="02010600030101010101" pitchFamily="2" charset="-122"/>
            </a:endParaRP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zh-TW" dirty="0">
                <a:solidFill>
                  <a:srgbClr val="FF0000"/>
                </a:solidFill>
              </a:rPr>
              <a:t>-</a:t>
            </a:r>
            <a:r>
              <a:rPr lang="en-US" altLang="zh-TW" dirty="0" err="1">
                <a:solidFill>
                  <a:srgbClr val="FF0000"/>
                </a:solidFill>
              </a:rPr>
              <a:t>rw</a:t>
            </a:r>
            <a:r>
              <a:rPr lang="en-US" altLang="zh-TW" dirty="0">
                <a:solidFill>
                  <a:srgbClr val="FF0000"/>
                </a:solidFill>
              </a:rPr>
              <a:t>-r-----  </a:t>
            </a:r>
            <a:r>
              <a:rPr lang="en-US" altLang="zh-TW" dirty="0"/>
              <a:t>1 </a:t>
            </a:r>
            <a:r>
              <a:rPr lang="en-US" altLang="zh-TW" dirty="0">
                <a:solidFill>
                  <a:schemeClr val="hlink"/>
                </a:solidFill>
              </a:rPr>
              <a:t>bind</a:t>
            </a:r>
            <a:r>
              <a:rPr lang="en-US" altLang="zh-TW" dirty="0"/>
              <a:t>  wheel    92 Aug 15  2005 </a:t>
            </a:r>
            <a:r>
              <a:rPr lang="en-US" altLang="zh-TW" dirty="0" err="1"/>
              <a:t>rndc.key</a:t>
            </a:r>
            <a:endParaRPr lang="en-US" altLang="zh-TW" dirty="0"/>
          </a:p>
          <a:p>
            <a:pPr lvl="2" eaLnBrk="1" hangingPunct="1">
              <a:buFont typeface="Wingdings" panose="05000000000000000000" pitchFamily="2" charset="2"/>
              <a:buNone/>
            </a:pPr>
            <a:endParaRPr lang="en-US" altLang="zh-TW" dirty="0"/>
          </a:p>
          <a:p>
            <a:pPr lvl="1" eaLnBrk="1" hangingPunct="1"/>
            <a:r>
              <a:rPr lang="en-US" altLang="zh-TW" dirty="0"/>
              <a:t>If the path is relative</a:t>
            </a:r>
          </a:p>
          <a:p>
            <a:pPr lvl="2" eaLnBrk="1" hangingPunct="1"/>
            <a:r>
              <a:rPr lang="en-US" altLang="zh-TW" dirty="0"/>
              <a:t>Relative to the </a:t>
            </a:r>
            <a:r>
              <a:rPr lang="en-US" altLang="zh-TW" dirty="0">
                <a:solidFill>
                  <a:srgbClr val="FF0000"/>
                </a:solidFill>
              </a:rPr>
              <a:t>directory option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3000" dirty="0">
                <a:ea typeface="新細明體" pitchFamily="18" charset="-120"/>
              </a:rPr>
              <a:t>BIND Configuration</a:t>
            </a:r>
            <a:br>
              <a:rPr lang="en-US" altLang="zh-TW" sz="3000" dirty="0">
                <a:ea typeface="新細明體" pitchFamily="18" charset="-120"/>
              </a:rPr>
            </a:br>
            <a:r>
              <a:rPr lang="en-US" altLang="zh-TW" sz="3000" dirty="0">
                <a:ea typeface="新細明體" pitchFamily="18" charset="-120"/>
              </a:rPr>
              <a:t>	</a:t>
            </a:r>
            <a:r>
              <a:rPr lang="en-US" altLang="zh-TW" sz="3000" dirty="0">
                <a:latin typeface="Verdana"/>
                <a:ea typeface="新細明體" pitchFamily="18" charset="-120"/>
              </a:rPr>
              <a:t>–</a:t>
            </a:r>
            <a:r>
              <a:rPr lang="en-US" altLang="zh-TW" sz="3000" dirty="0">
                <a:ea typeface="新細明體" pitchFamily="18" charset="-120"/>
              </a:rPr>
              <a:t> </a:t>
            </a:r>
            <a:r>
              <a:rPr lang="en-US" altLang="zh-TW" sz="3000" dirty="0" err="1">
                <a:ea typeface="新細明體" pitchFamily="18" charset="-120"/>
              </a:rPr>
              <a:t>named.conf</a:t>
            </a:r>
            <a:r>
              <a:rPr lang="en-US" altLang="zh-TW" sz="3000" dirty="0">
                <a:ea typeface="新細明體" pitchFamily="18" charset="-120"/>
              </a:rPr>
              <a:t>  option (1/3)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447800"/>
            <a:ext cx="7848600" cy="4800600"/>
          </a:xfrm>
        </p:spPr>
        <p:txBody>
          <a:bodyPr/>
          <a:lstStyle/>
          <a:p>
            <a:pPr eaLnBrk="1" hangingPunct="1"/>
            <a:r>
              <a:rPr lang="en-US" altLang="zh-TW" sz="2000" dirty="0">
                <a:ea typeface="新細明體" panose="02020500000000000000" pitchFamily="18" charset="-120"/>
              </a:rPr>
              <a:t>The “option” statement</a:t>
            </a:r>
          </a:p>
          <a:p>
            <a:pPr lvl="1" eaLnBrk="1" hangingPunct="1"/>
            <a:r>
              <a:rPr lang="en-US" altLang="zh-TW" sz="1800" dirty="0">
                <a:ea typeface="新細明體" panose="02020500000000000000" pitchFamily="18" charset="-120"/>
              </a:rPr>
              <a:t>Specify global options</a:t>
            </a:r>
          </a:p>
          <a:p>
            <a:pPr lvl="1" eaLnBrk="1" hangingPunct="1"/>
            <a:r>
              <a:rPr lang="en-US" altLang="zh-TW" sz="1800" dirty="0">
                <a:ea typeface="新細明體" panose="02020500000000000000" pitchFamily="18" charset="-120"/>
              </a:rPr>
              <a:t>Some options may be overridden later for specific zone or server</a:t>
            </a:r>
          </a:p>
          <a:p>
            <a:pPr lvl="1" eaLnBrk="1" hangingPunct="1"/>
            <a:r>
              <a:rPr lang="en-US" altLang="zh-TW" sz="1800" dirty="0">
                <a:ea typeface="新細明體" panose="02020500000000000000" pitchFamily="18" charset="-120"/>
              </a:rPr>
              <a:t>Syntax: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zh-TW" sz="1600" dirty="0">
                <a:ea typeface="新細明體" panose="02020500000000000000" pitchFamily="18" charset="-120"/>
              </a:rPr>
              <a:t>options {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zh-TW" sz="1600" dirty="0">
                <a:ea typeface="新細明體" panose="02020500000000000000" pitchFamily="18" charset="-120"/>
              </a:rPr>
              <a:t>	option;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zh-TW" sz="1600" dirty="0">
                <a:ea typeface="新細明體" panose="02020500000000000000" pitchFamily="18" charset="-120"/>
              </a:rPr>
              <a:t>	option;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zh-TW" sz="1600" dirty="0">
                <a:ea typeface="新細明體" panose="02020500000000000000" pitchFamily="18" charset="-120"/>
              </a:rPr>
              <a:t>};</a:t>
            </a:r>
          </a:p>
          <a:p>
            <a:pPr eaLnBrk="1" hangingPunct="1"/>
            <a:r>
              <a:rPr lang="en-US" altLang="zh-TW" sz="2000" dirty="0">
                <a:ea typeface="新細明體" panose="02020500000000000000" pitchFamily="18" charset="-120"/>
              </a:rPr>
              <a:t>There are more than 150 options in BIND</a:t>
            </a:r>
            <a:r>
              <a:rPr lang="zh-TW" altLang="en-US" sz="2000" dirty="0">
                <a:ea typeface="新細明體" panose="02020500000000000000" pitchFamily="18" charset="-120"/>
              </a:rPr>
              <a:t> </a:t>
            </a:r>
            <a:r>
              <a:rPr lang="en-US" altLang="zh-TW" sz="2000" dirty="0">
                <a:ea typeface="新細明體" panose="02020500000000000000" pitchFamily="18" charset="-120"/>
              </a:rPr>
              <a:t>9 </a:t>
            </a:r>
          </a:p>
          <a:p>
            <a:pPr lvl="1" eaLnBrk="1" hangingPunct="1"/>
            <a:r>
              <a:rPr lang="en-US" altLang="zh-TW" sz="1800" dirty="0">
                <a:solidFill>
                  <a:schemeClr val="hlink"/>
                </a:solidFill>
                <a:ea typeface="SimSun" panose="02010600030101010101" pitchFamily="2" charset="-122"/>
              </a:rPr>
              <a:t>version</a:t>
            </a:r>
            <a:r>
              <a:rPr lang="en-US" altLang="zh-TW" sz="1800" dirty="0">
                <a:ea typeface="新細明體" panose="02020500000000000000" pitchFamily="18" charset="-120"/>
              </a:rPr>
              <a:t> "There is no version.";		</a:t>
            </a:r>
            <a:r>
              <a:rPr lang="en-US" altLang="zh-TW" sz="1800" dirty="0">
                <a:solidFill>
                  <a:schemeClr val="accent2"/>
                </a:solidFill>
                <a:ea typeface="新細明體" panose="02020500000000000000" pitchFamily="18" charset="-120"/>
              </a:rPr>
              <a:t>[real version </a:t>
            </a:r>
            <a:r>
              <a:rPr lang="en-US" altLang="zh-TW" sz="1800" dirty="0" err="1">
                <a:solidFill>
                  <a:schemeClr val="accent2"/>
                </a:solidFill>
                <a:ea typeface="新細明體" panose="02020500000000000000" pitchFamily="18" charset="-120"/>
              </a:rPr>
              <a:t>num</a:t>
            </a:r>
            <a:r>
              <a:rPr lang="en-US" altLang="zh-TW" sz="1800" dirty="0">
                <a:solidFill>
                  <a:schemeClr val="accent2"/>
                </a:solidFill>
                <a:ea typeface="新細明體" panose="02020500000000000000" pitchFamily="18" charset="-120"/>
              </a:rPr>
              <a:t>]</a:t>
            </a:r>
          </a:p>
          <a:p>
            <a:pPr lvl="2" eaLnBrk="1" hangingPunct="1"/>
            <a:r>
              <a:rPr lang="en-US" altLang="zh-TW" sz="1600" dirty="0" err="1">
                <a:ea typeface="新細明體" panose="02020500000000000000" pitchFamily="18" charset="-120"/>
              </a:rPr>
              <a:t>version.bind</a:t>
            </a:r>
            <a:r>
              <a:rPr lang="en-US" altLang="zh-TW" sz="1600" dirty="0">
                <a:ea typeface="新細明體" panose="02020500000000000000" pitchFamily="18" charset="-120"/>
              </a:rPr>
              <a:t>.           0       CH      TXT     "9.3.3"</a:t>
            </a:r>
          </a:p>
          <a:p>
            <a:pPr lvl="2" eaLnBrk="1" hangingPunct="1"/>
            <a:r>
              <a:rPr lang="en-US" altLang="zh-TW" sz="1600" dirty="0" err="1">
                <a:ea typeface="新細明體" panose="02020500000000000000" pitchFamily="18" charset="-120"/>
              </a:rPr>
              <a:t>version.bind</a:t>
            </a:r>
            <a:r>
              <a:rPr lang="en-US" altLang="zh-TW" sz="1600" dirty="0">
                <a:ea typeface="新細明體" panose="02020500000000000000" pitchFamily="18" charset="-120"/>
              </a:rPr>
              <a:t>.           0       CH      TXT     "There is no version."</a:t>
            </a:r>
          </a:p>
          <a:p>
            <a:pPr lvl="1" eaLnBrk="1" hangingPunct="1"/>
            <a:r>
              <a:rPr lang="en-US" altLang="zh-TW" sz="1800" dirty="0">
                <a:solidFill>
                  <a:schemeClr val="hlink"/>
                </a:solidFill>
                <a:ea typeface="SimSun" panose="02010600030101010101" pitchFamily="2" charset="-122"/>
              </a:rPr>
              <a:t>directory</a:t>
            </a:r>
            <a:r>
              <a:rPr lang="en-US" altLang="zh-TW" sz="1800" dirty="0">
                <a:ea typeface="新細明體" panose="02020500000000000000" pitchFamily="18" charset="-120"/>
              </a:rPr>
              <a:t> "/</a:t>
            </a:r>
            <a:r>
              <a:rPr lang="en-US" altLang="zh-TW" sz="1800" dirty="0" err="1">
                <a:ea typeface="新細明體" panose="02020500000000000000" pitchFamily="18" charset="-120"/>
              </a:rPr>
              <a:t>etc</a:t>
            </a:r>
            <a:r>
              <a:rPr lang="en-US" altLang="zh-TW" sz="1800" dirty="0">
                <a:ea typeface="新細明體" panose="02020500000000000000" pitchFamily="18" charset="-120"/>
              </a:rPr>
              <a:t>/</a:t>
            </a:r>
            <a:r>
              <a:rPr lang="en-US" altLang="zh-TW" sz="1800" dirty="0" err="1">
                <a:ea typeface="新細明體" panose="02020500000000000000" pitchFamily="18" charset="-120"/>
              </a:rPr>
              <a:t>namedb</a:t>
            </a:r>
            <a:r>
              <a:rPr lang="en-US" altLang="zh-TW" sz="1800" dirty="0">
                <a:ea typeface="新細明體" panose="02020500000000000000" pitchFamily="18" charset="-120"/>
              </a:rPr>
              <a:t>/</a:t>
            </a:r>
            <a:r>
              <a:rPr lang="en-US" altLang="zh-TW" sz="1800" dirty="0" err="1">
                <a:ea typeface="新細明體" panose="02020500000000000000" pitchFamily="18" charset="-120"/>
              </a:rPr>
              <a:t>db</a:t>
            </a:r>
            <a:r>
              <a:rPr lang="en-US" altLang="zh-TW" sz="1800" dirty="0">
                <a:ea typeface="新細明體" panose="02020500000000000000" pitchFamily="18" charset="-120"/>
              </a:rPr>
              <a:t>";</a:t>
            </a:r>
          </a:p>
          <a:p>
            <a:pPr lvl="2" eaLnBrk="1" hangingPunct="1"/>
            <a:r>
              <a:rPr lang="en-US" altLang="zh-TW" sz="1600" dirty="0">
                <a:ea typeface="新細明體" panose="02020500000000000000" pitchFamily="18" charset="-120"/>
              </a:rPr>
              <a:t>Base directory for relative path and path to put zone data files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3000" dirty="0">
                <a:ea typeface="新細明體" pitchFamily="18" charset="-120"/>
              </a:rPr>
              <a:t>BIND Configuration</a:t>
            </a:r>
            <a:br>
              <a:rPr lang="en-US" altLang="zh-TW" sz="3000" dirty="0">
                <a:ea typeface="新細明體" pitchFamily="18" charset="-120"/>
              </a:rPr>
            </a:br>
            <a:r>
              <a:rPr lang="en-US" altLang="zh-TW" sz="3000" dirty="0">
                <a:ea typeface="新細明體" pitchFamily="18" charset="-120"/>
              </a:rPr>
              <a:t>	</a:t>
            </a:r>
            <a:r>
              <a:rPr lang="en-US" altLang="zh-TW" sz="3000" dirty="0">
                <a:latin typeface="Verdana"/>
                <a:ea typeface="新細明體" pitchFamily="18" charset="-120"/>
              </a:rPr>
              <a:t>–</a:t>
            </a:r>
            <a:r>
              <a:rPr lang="en-US" altLang="zh-TW" sz="3000" dirty="0">
                <a:ea typeface="新細明體" pitchFamily="18" charset="-120"/>
              </a:rPr>
              <a:t> </a:t>
            </a:r>
            <a:r>
              <a:rPr lang="en-US" altLang="zh-TW" sz="3000" dirty="0" err="1">
                <a:ea typeface="新細明體" pitchFamily="18" charset="-120"/>
              </a:rPr>
              <a:t>named.conf</a:t>
            </a:r>
            <a:r>
              <a:rPr lang="en-US" altLang="zh-TW" sz="3000" dirty="0">
                <a:ea typeface="新細明體" pitchFamily="18" charset="-120"/>
              </a:rPr>
              <a:t>  option (2/3)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447800"/>
            <a:ext cx="7086600" cy="5029200"/>
          </a:xfrm>
        </p:spPr>
        <p:txBody>
          <a:bodyPr/>
          <a:lstStyle/>
          <a:p>
            <a:pPr lvl="1" eaLnBrk="1" hangingPunct="1">
              <a:lnSpc>
                <a:spcPct val="80000"/>
              </a:lnSpc>
            </a:pPr>
            <a:r>
              <a:rPr lang="en-US" altLang="zh-TW" sz="1800">
                <a:solidFill>
                  <a:schemeClr val="hlink"/>
                </a:solidFill>
                <a:ea typeface="SimSun" panose="02010600030101010101" pitchFamily="2" charset="-122"/>
              </a:rPr>
              <a:t>notify</a:t>
            </a:r>
            <a:r>
              <a:rPr lang="en-US" altLang="zh-TW" sz="1800">
                <a:ea typeface="新細明體" panose="02020500000000000000" pitchFamily="18" charset="-120"/>
              </a:rPr>
              <a:t>   yes	 | no				</a:t>
            </a:r>
            <a:r>
              <a:rPr lang="en-US" altLang="zh-TW" sz="1800">
                <a:solidFill>
                  <a:schemeClr val="accent2"/>
                </a:solidFill>
                <a:ea typeface="新細明體" panose="02020500000000000000" pitchFamily="18" charset="-120"/>
              </a:rPr>
              <a:t>[yes]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TW" sz="1600">
                <a:ea typeface="新細明體" panose="02020500000000000000" pitchFamily="18" charset="-120"/>
              </a:rPr>
              <a:t>Whether notify slave sever when relative zone data is changed</a:t>
            </a:r>
          </a:p>
          <a:p>
            <a:pPr lvl="2" eaLnBrk="1" hangingPunct="1">
              <a:lnSpc>
                <a:spcPct val="80000"/>
              </a:lnSpc>
            </a:pPr>
            <a:endParaRPr lang="en-US" altLang="zh-TW" sz="1600">
              <a:ea typeface="新細明體" panose="02020500000000000000" pitchFamily="18" charset="-120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>
                <a:solidFill>
                  <a:schemeClr val="hlink"/>
                </a:solidFill>
                <a:ea typeface="SimSun" panose="02010600030101010101" pitchFamily="2" charset="-122"/>
              </a:rPr>
              <a:t>also-notify</a:t>
            </a:r>
            <a:r>
              <a:rPr lang="en-US" altLang="zh-TW" sz="1800">
                <a:ea typeface="新細明體" panose="02020500000000000000" pitchFamily="18" charset="-120"/>
              </a:rPr>
              <a:t> {140.113.235.101;};		</a:t>
            </a:r>
            <a:r>
              <a:rPr lang="en-US" altLang="zh-TW" sz="1800">
                <a:solidFill>
                  <a:schemeClr val="accent2"/>
                </a:solidFill>
                <a:ea typeface="新細明體" panose="02020500000000000000" pitchFamily="18" charset="-120"/>
              </a:rPr>
              <a:t>[empty]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TW" sz="1600">
                <a:ea typeface="新細明體" panose="02020500000000000000" pitchFamily="18" charset="-120"/>
              </a:rPr>
              <a:t>Also notify this </a:t>
            </a:r>
            <a:r>
              <a:rPr lang="en-US" altLang="zh-TW" sz="1600">
                <a:solidFill>
                  <a:srgbClr val="FF0000"/>
                </a:solidFill>
                <a:ea typeface="新細明體" panose="02020500000000000000" pitchFamily="18" charset="-120"/>
              </a:rPr>
              <a:t>non-advertised NS server</a:t>
            </a:r>
          </a:p>
          <a:p>
            <a:pPr lvl="2" eaLnBrk="1" hangingPunct="1">
              <a:lnSpc>
                <a:spcPct val="80000"/>
              </a:lnSpc>
            </a:pPr>
            <a:endParaRPr lang="en-US" altLang="zh-TW" sz="1600">
              <a:solidFill>
                <a:srgbClr val="FF0000"/>
              </a:solidFill>
              <a:ea typeface="新細明體" panose="02020500000000000000" pitchFamily="18" charset="-120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>
                <a:solidFill>
                  <a:schemeClr val="hlink"/>
                </a:solidFill>
                <a:ea typeface="SimSun" panose="02010600030101010101" pitchFamily="2" charset="-122"/>
              </a:rPr>
              <a:t>recursion</a:t>
            </a:r>
            <a:r>
              <a:rPr lang="en-US" altLang="zh-TW" sz="1800">
                <a:ea typeface="新細明體" panose="02020500000000000000" pitchFamily="18" charset="-120"/>
              </a:rPr>
              <a:t> yes | no				</a:t>
            </a:r>
            <a:r>
              <a:rPr lang="en-US" altLang="zh-TW" sz="1800">
                <a:solidFill>
                  <a:schemeClr val="accent2"/>
                </a:solidFill>
                <a:ea typeface="新細明體" panose="02020500000000000000" pitchFamily="18" charset="-120"/>
              </a:rPr>
              <a:t>[yes]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TW" sz="1600">
                <a:ea typeface="新細明體" panose="02020500000000000000" pitchFamily="18" charset="-120"/>
              </a:rPr>
              <a:t>Recursive name server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TW" sz="1600">
                <a:ea typeface="新細明體" panose="02020500000000000000" pitchFamily="18" charset="-120"/>
              </a:rPr>
              <a:t>Open resolver </a:t>
            </a:r>
          </a:p>
          <a:p>
            <a:pPr lvl="2" eaLnBrk="1" hangingPunct="1">
              <a:lnSpc>
                <a:spcPct val="80000"/>
              </a:lnSpc>
            </a:pPr>
            <a:endParaRPr lang="en-US" altLang="zh-TW" sz="1600">
              <a:ea typeface="新細明體" panose="02020500000000000000" pitchFamily="18" charset="-120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>
                <a:solidFill>
                  <a:schemeClr val="hlink"/>
                </a:solidFill>
                <a:ea typeface="SimSun" panose="02010600030101010101" pitchFamily="2" charset="-122"/>
              </a:rPr>
              <a:t>allow-recursion</a:t>
            </a:r>
            <a:r>
              <a:rPr lang="en-US" altLang="zh-TW" sz="1800">
                <a:ea typeface="新細明體" panose="02020500000000000000" pitchFamily="18" charset="-120"/>
              </a:rPr>
              <a:t> {address_match_list };		</a:t>
            </a:r>
            <a:r>
              <a:rPr lang="en-US" altLang="zh-TW" sz="1800">
                <a:solidFill>
                  <a:schemeClr val="accent2"/>
                </a:solidFill>
                <a:ea typeface="新細明體" panose="02020500000000000000" pitchFamily="18" charset="-120"/>
              </a:rPr>
              <a:t>[all]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TW" sz="1600">
                <a:ea typeface="新細明體" panose="02020500000000000000" pitchFamily="18" charset="-120"/>
              </a:rPr>
              <a:t>Finer granularity recursion setting</a:t>
            </a:r>
          </a:p>
          <a:p>
            <a:pPr lvl="1" eaLnBrk="1" hangingPunct="1">
              <a:lnSpc>
                <a:spcPct val="80000"/>
              </a:lnSpc>
            </a:pPr>
            <a:endParaRPr lang="en-US" altLang="zh-TW" sz="1800">
              <a:solidFill>
                <a:schemeClr val="accent2"/>
              </a:solidFill>
              <a:ea typeface="新細明體" panose="02020500000000000000" pitchFamily="18" charset="-120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>
                <a:solidFill>
                  <a:srgbClr val="FF0000"/>
                </a:solidFill>
                <a:ea typeface="新細明體" panose="02020500000000000000" pitchFamily="18" charset="-120"/>
              </a:rPr>
              <a:t>recursive-clients number;			</a:t>
            </a:r>
            <a:r>
              <a:rPr lang="en-US" altLang="zh-TW" sz="1800">
                <a:solidFill>
                  <a:srgbClr val="0000FF"/>
                </a:solidFill>
                <a:ea typeface="新細明體" panose="02020500000000000000" pitchFamily="18" charset="-120"/>
              </a:rPr>
              <a:t>[1000]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800">
                <a:solidFill>
                  <a:srgbClr val="FF0000"/>
                </a:solidFill>
                <a:ea typeface="新細明體" panose="02020500000000000000" pitchFamily="18" charset="-120"/>
              </a:rPr>
              <a:t>max-cache-size number;			</a:t>
            </a:r>
            <a:r>
              <a:rPr lang="en-US" altLang="zh-TW" sz="1800">
                <a:solidFill>
                  <a:srgbClr val="0000FF"/>
                </a:solidFill>
                <a:ea typeface="新細明體" panose="02020500000000000000" pitchFamily="18" charset="-120"/>
              </a:rPr>
              <a:t>[unlimited]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TW" sz="1600">
                <a:ea typeface="新細明體" panose="02020500000000000000" pitchFamily="18" charset="-120"/>
              </a:rPr>
              <a:t>Limited memory </a:t>
            </a:r>
          </a:p>
          <a:p>
            <a:pPr lvl="2" eaLnBrk="1" hangingPunct="1">
              <a:lnSpc>
                <a:spcPct val="80000"/>
              </a:lnSpc>
            </a:pPr>
            <a:endParaRPr lang="en-US" altLang="zh-TW" sz="1600"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3000" dirty="0">
                <a:ea typeface="新細明體" pitchFamily="18" charset="-120"/>
              </a:rPr>
              <a:t>BIND Configuration</a:t>
            </a:r>
            <a:br>
              <a:rPr lang="en-US" altLang="zh-TW" sz="3000" dirty="0">
                <a:ea typeface="新細明體" pitchFamily="18" charset="-120"/>
              </a:rPr>
            </a:br>
            <a:r>
              <a:rPr lang="en-US" altLang="zh-TW" sz="3000" dirty="0">
                <a:ea typeface="新細明體" pitchFamily="18" charset="-120"/>
              </a:rPr>
              <a:t>	</a:t>
            </a:r>
            <a:r>
              <a:rPr lang="en-US" altLang="zh-TW" sz="3000" dirty="0">
                <a:latin typeface="Verdana"/>
                <a:ea typeface="新細明體" pitchFamily="18" charset="-120"/>
              </a:rPr>
              <a:t>–</a:t>
            </a:r>
            <a:r>
              <a:rPr lang="en-US" altLang="zh-TW" sz="3000" dirty="0">
                <a:ea typeface="新細明體" pitchFamily="18" charset="-120"/>
              </a:rPr>
              <a:t> </a:t>
            </a:r>
            <a:r>
              <a:rPr lang="en-US" altLang="zh-TW" sz="3000" dirty="0" err="1">
                <a:ea typeface="新細明體" pitchFamily="18" charset="-120"/>
              </a:rPr>
              <a:t>named.conf</a:t>
            </a:r>
            <a:r>
              <a:rPr lang="en-US" altLang="zh-TW" sz="3000" dirty="0">
                <a:ea typeface="新細明體" pitchFamily="18" charset="-120"/>
              </a:rPr>
              <a:t>  option (3/3)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447800"/>
            <a:ext cx="7467600" cy="4267200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</a:pPr>
            <a:r>
              <a:rPr lang="en-US" altLang="zh-TW" sz="1600">
                <a:solidFill>
                  <a:schemeClr val="hlink"/>
                </a:solidFill>
                <a:ea typeface="SimSun" panose="02010600030101010101" pitchFamily="2" charset="-122"/>
              </a:rPr>
              <a:t>query-source</a:t>
            </a:r>
            <a:r>
              <a:rPr lang="en-US" altLang="zh-TW" sz="1600">
                <a:ea typeface="SimSun" panose="02010600030101010101" pitchFamily="2" charset="-122"/>
              </a:rPr>
              <a:t> address</a:t>
            </a:r>
            <a:r>
              <a:rPr lang="en-US" altLang="zh-TW" sz="1600">
                <a:ea typeface="新細明體" panose="02020500000000000000" pitchFamily="18" charset="-120"/>
              </a:rPr>
              <a:t> ip_addr port ip_port;		</a:t>
            </a:r>
            <a:r>
              <a:rPr lang="en-US" altLang="zh-TW" sz="1600">
                <a:solidFill>
                  <a:schemeClr val="accent2"/>
                </a:solidFill>
                <a:ea typeface="新細明體" panose="02020500000000000000" pitchFamily="18" charset="-120"/>
              </a:rPr>
              <a:t>[random]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1400">
                <a:ea typeface="新細明體" panose="02020500000000000000" pitchFamily="18" charset="-120"/>
              </a:rPr>
              <a:t>NIC and port to send DNS query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1400">
                <a:solidFill>
                  <a:srgbClr val="FF0000"/>
                </a:solidFill>
                <a:ea typeface="新細明體" panose="02020500000000000000" pitchFamily="18" charset="-120"/>
              </a:rPr>
              <a:t>DO NOT use port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1600">
                <a:solidFill>
                  <a:schemeClr val="hlink"/>
                </a:solidFill>
                <a:ea typeface="SimSun" panose="02010600030101010101" pitchFamily="2" charset="-122"/>
              </a:rPr>
              <a:t>use-v4-udp-ports </a:t>
            </a:r>
            <a:r>
              <a:rPr lang="en-US" altLang="zh-TW" sz="1600">
                <a:ea typeface="SimSun" panose="02010600030101010101" pitchFamily="2" charset="-122"/>
              </a:rPr>
              <a:t>{ range beg end; };</a:t>
            </a:r>
            <a:r>
              <a:rPr lang="en-US" altLang="zh-TW" sz="1600">
                <a:solidFill>
                  <a:schemeClr val="hlink"/>
                </a:solidFill>
                <a:ea typeface="SimSun" panose="02010600030101010101" pitchFamily="2" charset="-122"/>
              </a:rPr>
              <a:t>		</a:t>
            </a:r>
            <a:r>
              <a:rPr lang="en-US" altLang="zh-TW" sz="1600">
                <a:solidFill>
                  <a:srgbClr val="0000FF"/>
                </a:solidFill>
                <a:ea typeface="SimSun" panose="02010600030101010101" pitchFamily="2" charset="-122"/>
              </a:rPr>
              <a:t>[range 1024 65535]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1600">
                <a:solidFill>
                  <a:schemeClr val="hlink"/>
                </a:solidFill>
                <a:ea typeface="SimSun" panose="02010600030101010101" pitchFamily="2" charset="-122"/>
              </a:rPr>
              <a:t>avoid-v6-udp-ports </a:t>
            </a:r>
            <a:r>
              <a:rPr lang="en-US" altLang="zh-TW" sz="1600">
                <a:ea typeface="SimSun" panose="02010600030101010101" pitchFamily="2" charset="-122"/>
              </a:rPr>
              <a:t>{ port_list };	</a:t>
            </a:r>
            <a:r>
              <a:rPr lang="en-US" altLang="zh-TW" sz="1600">
                <a:solidFill>
                  <a:schemeClr val="hlink"/>
                </a:solidFill>
                <a:ea typeface="SimSun" panose="02010600030101010101" pitchFamily="2" charset="-122"/>
              </a:rPr>
              <a:t>		</a:t>
            </a:r>
            <a:r>
              <a:rPr lang="en-US" altLang="zh-TW" sz="1600">
                <a:solidFill>
                  <a:srgbClr val="0000FF"/>
                </a:solidFill>
                <a:ea typeface="SimSun" panose="02010600030101010101" pitchFamily="2" charset="-122"/>
              </a:rPr>
              <a:t>[empty]</a:t>
            </a:r>
          </a:p>
          <a:p>
            <a:pPr lvl="1" eaLnBrk="1" hangingPunct="1">
              <a:lnSpc>
                <a:spcPct val="90000"/>
              </a:lnSpc>
            </a:pPr>
            <a:endParaRPr lang="en-US" altLang="zh-TW" sz="1600">
              <a:solidFill>
                <a:schemeClr val="hlink"/>
              </a:solidFill>
              <a:ea typeface="SimSun" panose="02010600030101010101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TW" sz="1600">
                <a:solidFill>
                  <a:schemeClr val="hlink"/>
                </a:solidFill>
                <a:ea typeface="SimSun" panose="02010600030101010101" pitchFamily="2" charset="-122"/>
              </a:rPr>
              <a:t>forwarders</a:t>
            </a:r>
            <a:r>
              <a:rPr lang="en-US" altLang="zh-TW" sz="1600">
                <a:ea typeface="新細明體" panose="02020500000000000000" pitchFamily="18" charset="-120"/>
              </a:rPr>
              <a:t> {in_addr; …};			</a:t>
            </a:r>
            <a:r>
              <a:rPr lang="en-US" altLang="zh-TW" sz="1600">
                <a:solidFill>
                  <a:schemeClr val="accent2"/>
                </a:solidFill>
                <a:ea typeface="新細明體" panose="02020500000000000000" pitchFamily="18" charset="-120"/>
              </a:rPr>
              <a:t>[empty]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1400">
                <a:ea typeface="新細明體" panose="02020500000000000000" pitchFamily="18" charset="-120"/>
              </a:rPr>
              <a:t>Often used in cache name server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1400">
                <a:ea typeface="新細明體" panose="02020500000000000000" pitchFamily="18" charset="-120"/>
              </a:rPr>
              <a:t>Forward DNS query if there is no answer in cache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1600">
                <a:solidFill>
                  <a:schemeClr val="hlink"/>
                </a:solidFill>
                <a:ea typeface="SimSun" panose="02010600030101010101" pitchFamily="2" charset="-122"/>
              </a:rPr>
              <a:t>forward</a:t>
            </a:r>
            <a:r>
              <a:rPr lang="en-US" altLang="zh-TW" sz="1600">
                <a:ea typeface="新細明體" panose="02020500000000000000" pitchFamily="18" charset="-120"/>
              </a:rPr>
              <a:t> only | first;				</a:t>
            </a:r>
            <a:r>
              <a:rPr lang="en-US" altLang="zh-TW" sz="1600">
                <a:solidFill>
                  <a:schemeClr val="accent2"/>
                </a:solidFill>
                <a:ea typeface="新細明體" panose="02020500000000000000" pitchFamily="18" charset="-120"/>
              </a:rPr>
              <a:t>[first]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1400">
                <a:ea typeface="新細明體" panose="02020500000000000000" pitchFamily="18" charset="-120"/>
              </a:rPr>
              <a:t>If forwarder does not response, queries for forward only server will fail</a:t>
            </a:r>
          </a:p>
          <a:p>
            <a:pPr lvl="2" eaLnBrk="1" hangingPunct="1">
              <a:lnSpc>
                <a:spcPct val="90000"/>
              </a:lnSpc>
            </a:pPr>
            <a:endParaRPr lang="en-US" altLang="zh-TW" sz="1400">
              <a:ea typeface="新細明體" panose="02020500000000000000" pitchFamily="18" charset="-12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TW" sz="1600">
                <a:solidFill>
                  <a:schemeClr val="hlink"/>
                </a:solidFill>
                <a:ea typeface="SimSun" panose="02010600030101010101" pitchFamily="2" charset="-122"/>
              </a:rPr>
              <a:t>allow-query</a:t>
            </a:r>
            <a:r>
              <a:rPr lang="en-US" altLang="zh-TW" sz="1600">
                <a:ea typeface="新細明體" panose="02020500000000000000" pitchFamily="18" charset="-120"/>
              </a:rPr>
              <a:t> { address_match_list };		</a:t>
            </a:r>
            <a:r>
              <a:rPr lang="en-US" altLang="zh-TW" sz="1600">
                <a:solidFill>
                  <a:schemeClr val="accent2"/>
                </a:solidFill>
                <a:ea typeface="新細明體" panose="02020500000000000000" pitchFamily="18" charset="-120"/>
              </a:rPr>
              <a:t>[all]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1400">
                <a:ea typeface="新細明體" panose="02020500000000000000" pitchFamily="18" charset="-120"/>
              </a:rPr>
              <a:t>Specify who can send DNS query to you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1600">
                <a:solidFill>
                  <a:schemeClr val="hlink"/>
                </a:solidFill>
                <a:ea typeface="SimSun" panose="02010600030101010101" pitchFamily="2" charset="-122"/>
              </a:rPr>
              <a:t>allow-transfer</a:t>
            </a:r>
            <a:r>
              <a:rPr lang="en-US" altLang="zh-TW" sz="1600">
                <a:ea typeface="新細明體" panose="02020500000000000000" pitchFamily="18" charset="-120"/>
              </a:rPr>
              <a:t> address_match_list;			</a:t>
            </a:r>
            <a:r>
              <a:rPr lang="en-US" altLang="zh-TW" sz="1600">
                <a:solidFill>
                  <a:schemeClr val="accent2"/>
                </a:solidFill>
                <a:ea typeface="新細明體" panose="02020500000000000000" pitchFamily="18" charset="-120"/>
              </a:rPr>
              <a:t>[all]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1400">
                <a:ea typeface="新細明體" panose="02020500000000000000" pitchFamily="18" charset="-120"/>
              </a:rPr>
              <a:t>Specify who can request zone transfer of your zone data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1600">
                <a:solidFill>
                  <a:schemeClr val="hlink"/>
                </a:solidFill>
                <a:ea typeface="SimSun" panose="02010600030101010101" pitchFamily="2" charset="-122"/>
              </a:rPr>
              <a:t>allow-update </a:t>
            </a:r>
            <a:r>
              <a:rPr lang="en-US" altLang="zh-TW" sz="1600">
                <a:ea typeface="SimSun" panose="02010600030101010101" pitchFamily="2" charset="-122"/>
              </a:rPr>
              <a:t>address_match_list;			</a:t>
            </a:r>
            <a:r>
              <a:rPr lang="en-US" altLang="zh-TW" sz="1600">
                <a:solidFill>
                  <a:srgbClr val="0000FF"/>
                </a:solidFill>
                <a:ea typeface="SimSun" panose="02010600030101010101" pitchFamily="2" charset="-122"/>
              </a:rPr>
              <a:t>[none]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1600">
                <a:solidFill>
                  <a:schemeClr val="hlink"/>
                </a:solidFill>
                <a:ea typeface="SimSun" panose="02010600030101010101" pitchFamily="2" charset="-122"/>
              </a:rPr>
              <a:t>blackhole</a:t>
            </a:r>
            <a:r>
              <a:rPr lang="en-US" altLang="zh-TW" sz="1600">
                <a:ea typeface="新細明體" panose="02020500000000000000" pitchFamily="18" charset="-120"/>
              </a:rPr>
              <a:t> address_match_list;			</a:t>
            </a:r>
            <a:r>
              <a:rPr lang="en-US" altLang="zh-TW" sz="1600">
                <a:solidFill>
                  <a:schemeClr val="accent2"/>
                </a:solidFill>
                <a:ea typeface="新細明體" panose="02020500000000000000" pitchFamily="18" charset="-120"/>
              </a:rPr>
              <a:t>[empty]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1400">
                <a:ea typeface="新細明體" panose="02020500000000000000" pitchFamily="18" charset="-120"/>
              </a:rPr>
              <a:t>Reject queries and would never ask them for answers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3000" dirty="0">
                <a:ea typeface="新細明體" pitchFamily="18" charset="-120"/>
              </a:rPr>
              <a:t>BIND Configuration</a:t>
            </a:r>
            <a:br>
              <a:rPr lang="en-US" altLang="zh-TW" sz="3000" dirty="0">
                <a:ea typeface="新細明體" pitchFamily="18" charset="-120"/>
              </a:rPr>
            </a:br>
            <a:r>
              <a:rPr lang="en-US" altLang="zh-TW" sz="3000" dirty="0">
                <a:ea typeface="新細明體" pitchFamily="18" charset="-120"/>
              </a:rPr>
              <a:t>	</a:t>
            </a:r>
            <a:r>
              <a:rPr lang="en-US" altLang="zh-TW" sz="3000" dirty="0">
                <a:latin typeface="Verdana"/>
                <a:ea typeface="新細明體" pitchFamily="18" charset="-120"/>
              </a:rPr>
              <a:t>–</a:t>
            </a:r>
            <a:r>
              <a:rPr lang="en-US" altLang="zh-TW" sz="3000" dirty="0">
                <a:ea typeface="新細明體" pitchFamily="18" charset="-120"/>
              </a:rPr>
              <a:t> </a:t>
            </a:r>
            <a:r>
              <a:rPr lang="en-US" altLang="zh-TW" sz="3000" dirty="0" err="1">
                <a:ea typeface="新細明體" pitchFamily="18" charset="-120"/>
              </a:rPr>
              <a:t>named.conf</a:t>
            </a:r>
            <a:r>
              <a:rPr lang="en-US" altLang="zh-TW" sz="3000" dirty="0">
                <a:ea typeface="新細明體" pitchFamily="18" charset="-120"/>
              </a:rPr>
              <a:t>  zone (1/5)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447800"/>
            <a:ext cx="7315200" cy="3276600"/>
          </a:xfrm>
        </p:spPr>
        <p:txBody>
          <a:bodyPr/>
          <a:lstStyle/>
          <a:p>
            <a:pPr eaLnBrk="1" hangingPunct="1"/>
            <a:r>
              <a:rPr lang="en-US" altLang="zh-TW" dirty="0">
                <a:ea typeface="新細明體" panose="02020500000000000000" pitchFamily="18" charset="-120"/>
              </a:rPr>
              <a:t>The </a:t>
            </a:r>
            <a:r>
              <a:rPr lang="en-US" altLang="zh-TW" dirty="0">
                <a:latin typeface="Verdana" panose="020B0604030504040204" pitchFamily="34" charset="0"/>
                <a:ea typeface="新細明體" panose="02020500000000000000" pitchFamily="18" charset="-120"/>
              </a:rPr>
              <a:t>“</a:t>
            </a:r>
            <a:r>
              <a:rPr lang="en-US" altLang="zh-TW" dirty="0">
                <a:ea typeface="新細明體" panose="02020500000000000000" pitchFamily="18" charset="-120"/>
              </a:rPr>
              <a:t>zone</a:t>
            </a:r>
            <a:r>
              <a:rPr lang="en-US" altLang="zh-TW" dirty="0">
                <a:latin typeface="Verdana" panose="020B0604030504040204" pitchFamily="34" charset="0"/>
                <a:ea typeface="新細明體" panose="02020500000000000000" pitchFamily="18" charset="-120"/>
              </a:rPr>
              <a:t>”</a:t>
            </a:r>
            <a:r>
              <a:rPr lang="en-US" altLang="zh-TW" dirty="0">
                <a:ea typeface="新細明體" panose="02020500000000000000" pitchFamily="18" charset="-120"/>
              </a:rPr>
              <a:t> statement</a:t>
            </a:r>
          </a:p>
          <a:p>
            <a:pPr lvl="1" eaLnBrk="1" hangingPunct="1"/>
            <a:r>
              <a:rPr lang="en-US" altLang="zh-TW" dirty="0">
                <a:ea typeface="新細明體" panose="02020500000000000000" pitchFamily="18" charset="-120"/>
              </a:rPr>
              <a:t>Heart of the </a:t>
            </a:r>
            <a:r>
              <a:rPr lang="en-US" altLang="zh-TW" dirty="0" err="1">
                <a:ea typeface="新細明體" panose="02020500000000000000" pitchFamily="18" charset="-120"/>
              </a:rPr>
              <a:t>named.conf</a:t>
            </a:r>
            <a:r>
              <a:rPr lang="en-US" altLang="zh-TW" dirty="0">
                <a:ea typeface="新細明體" panose="02020500000000000000" pitchFamily="18" charset="-120"/>
              </a:rPr>
              <a:t> that tells named about the zones that it is authoritative</a:t>
            </a:r>
          </a:p>
          <a:p>
            <a:pPr lvl="1" eaLnBrk="1" hangingPunct="1"/>
            <a:r>
              <a:rPr lang="en-US" altLang="zh-TW" dirty="0">
                <a:ea typeface="新細明體" panose="02020500000000000000" pitchFamily="18" charset="-120"/>
              </a:rPr>
              <a:t>zone statement format varies depending on roles of named</a:t>
            </a:r>
          </a:p>
          <a:p>
            <a:pPr lvl="2" eaLnBrk="1" hangingPunct="1"/>
            <a:r>
              <a:rPr lang="en-US" altLang="zh-TW" dirty="0">
                <a:ea typeface="新細明體" panose="02020500000000000000" pitchFamily="18" charset="-120"/>
              </a:rPr>
              <a:t>master, slave, hint, forward, stub</a:t>
            </a:r>
          </a:p>
          <a:p>
            <a:pPr lvl="1" eaLnBrk="1" hangingPunct="1"/>
            <a:r>
              <a:rPr lang="en-US" altLang="zh-TW" dirty="0">
                <a:ea typeface="新細明體" panose="02020500000000000000" pitchFamily="18" charset="-120"/>
              </a:rPr>
              <a:t>The zone file is just a collection of DNS resource records</a:t>
            </a:r>
          </a:p>
          <a:p>
            <a:pPr lvl="1" eaLnBrk="1" hangingPunct="1"/>
            <a:r>
              <a:rPr lang="en-US" altLang="zh-TW" dirty="0">
                <a:ea typeface="新細明體" panose="02020500000000000000" pitchFamily="18" charset="-120"/>
              </a:rPr>
              <a:t>Basically </a:t>
            </a:r>
          </a:p>
        </p:txBody>
      </p:sp>
      <p:sp>
        <p:nvSpPr>
          <p:cNvPr id="37892" name="Text Box 6"/>
          <p:cNvSpPr txBox="1">
            <a:spLocks noChangeArrowheads="1"/>
          </p:cNvSpPr>
          <p:nvPr/>
        </p:nvSpPr>
        <p:spPr bwMode="auto">
          <a:xfrm>
            <a:off x="1905000" y="4013200"/>
            <a:ext cx="6096000" cy="200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1400" dirty="0">
                <a:solidFill>
                  <a:schemeClr val="accent2"/>
                </a:solidFill>
                <a:latin typeface="Verdana" panose="020B0604030504040204" pitchFamily="34" charset="0"/>
                <a:ea typeface="SimSun" panose="02010600030101010101" pitchFamily="2" charset="-122"/>
              </a:rPr>
              <a:t>Syntax:</a:t>
            </a:r>
          </a:p>
          <a:p>
            <a:r>
              <a:rPr lang="en-US" altLang="zh-TW" sz="1400" dirty="0">
                <a:latin typeface="Verdana" panose="020B0604030504040204" pitchFamily="34" charset="0"/>
                <a:ea typeface="SimSun" panose="02010600030101010101" pitchFamily="2" charset="-122"/>
              </a:rPr>
              <a:t>zone "</a:t>
            </a:r>
            <a:r>
              <a:rPr lang="en-US" altLang="zh-TW" sz="1400" dirty="0" err="1">
                <a:latin typeface="Verdana" panose="020B0604030504040204" pitchFamily="34" charset="0"/>
                <a:ea typeface="SimSun" panose="02010600030101010101" pitchFamily="2" charset="-122"/>
              </a:rPr>
              <a:t>domain_name</a:t>
            </a:r>
            <a:r>
              <a:rPr lang="en-US" altLang="zh-TW" sz="1400" dirty="0">
                <a:latin typeface="Verdana" panose="020B0604030504040204" pitchFamily="34" charset="0"/>
                <a:ea typeface="SimSun" panose="02010600030101010101" pitchFamily="2" charset="-122"/>
              </a:rPr>
              <a:t>" {</a:t>
            </a:r>
          </a:p>
          <a:p>
            <a:r>
              <a:rPr lang="en-US" altLang="zh-TW" sz="1400" dirty="0">
                <a:latin typeface="Verdana" panose="020B0604030504040204" pitchFamily="34" charset="0"/>
                <a:ea typeface="SimSun" panose="02010600030101010101" pitchFamily="2" charset="-122"/>
              </a:rPr>
              <a:t>        </a:t>
            </a:r>
            <a:r>
              <a:rPr lang="en-US" altLang="zh-TW" sz="1400" dirty="0">
                <a:solidFill>
                  <a:srgbClr val="008000"/>
                </a:solidFill>
                <a:latin typeface="Verdana" panose="020B0604030504040204" pitchFamily="34" charset="0"/>
                <a:ea typeface="SimSun" panose="02010600030101010101" pitchFamily="2" charset="-122"/>
              </a:rPr>
              <a:t>type master | slave| stub;</a:t>
            </a:r>
          </a:p>
          <a:p>
            <a:r>
              <a:rPr lang="en-US" altLang="zh-TW" sz="1400" dirty="0">
                <a:latin typeface="Verdana" panose="020B0604030504040204" pitchFamily="34" charset="0"/>
                <a:ea typeface="SimSun" panose="02010600030101010101" pitchFamily="2" charset="-122"/>
              </a:rPr>
              <a:t>        file "path”;</a:t>
            </a:r>
          </a:p>
          <a:p>
            <a:r>
              <a:rPr lang="en-US" altLang="zh-TW" sz="1400" dirty="0">
                <a:latin typeface="Verdana" panose="020B0604030504040204" pitchFamily="34" charset="0"/>
                <a:ea typeface="SimSun" panose="02010600030101010101" pitchFamily="2" charset="-122"/>
              </a:rPr>
              <a:t>        </a:t>
            </a:r>
            <a:r>
              <a:rPr lang="en-US" altLang="zh-TW" sz="1400" dirty="0">
                <a:solidFill>
                  <a:srgbClr val="008000"/>
                </a:solidFill>
                <a:latin typeface="Verdana" panose="020B0604030504040204" pitchFamily="34" charset="0"/>
                <a:ea typeface="SimSun" panose="02010600030101010101" pitchFamily="2" charset="-122"/>
              </a:rPr>
              <a:t>masters {</a:t>
            </a:r>
            <a:r>
              <a:rPr lang="en-US" altLang="zh-TW" sz="1400" dirty="0" err="1">
                <a:solidFill>
                  <a:srgbClr val="008000"/>
                </a:solidFill>
                <a:latin typeface="Verdana" panose="020B0604030504040204" pitchFamily="34" charset="0"/>
                <a:ea typeface="SimSun" panose="02010600030101010101" pitchFamily="2" charset="-122"/>
              </a:rPr>
              <a:t>ip_addr</a:t>
            </a:r>
            <a:r>
              <a:rPr lang="en-US" altLang="zh-TW" sz="1400" dirty="0">
                <a:solidFill>
                  <a:srgbClr val="008000"/>
                </a:solidFill>
                <a:latin typeface="Verdana" panose="020B0604030504040204" pitchFamily="34" charset="0"/>
                <a:ea typeface="SimSun" panose="02010600030101010101" pitchFamily="2" charset="-122"/>
              </a:rPr>
              <a:t>; </a:t>
            </a:r>
            <a:r>
              <a:rPr lang="en-US" altLang="zh-TW" sz="1400" dirty="0" err="1">
                <a:solidFill>
                  <a:srgbClr val="008000"/>
                </a:solidFill>
                <a:latin typeface="Verdana" panose="020B0604030504040204" pitchFamily="34" charset="0"/>
                <a:ea typeface="SimSun" panose="02010600030101010101" pitchFamily="2" charset="-122"/>
              </a:rPr>
              <a:t>ip_addr</a:t>
            </a:r>
            <a:r>
              <a:rPr lang="en-US" altLang="zh-TW" sz="1400" dirty="0">
                <a:solidFill>
                  <a:srgbClr val="008000"/>
                </a:solidFill>
                <a:latin typeface="Verdana" panose="020B0604030504040204" pitchFamily="34" charset="0"/>
                <a:ea typeface="SimSun" panose="02010600030101010101" pitchFamily="2" charset="-122"/>
              </a:rPr>
              <a:t>;};</a:t>
            </a:r>
          </a:p>
          <a:p>
            <a:r>
              <a:rPr lang="en-US" altLang="zh-TW" sz="1400" dirty="0">
                <a:latin typeface="Verdana" panose="020B0604030504040204" pitchFamily="34" charset="0"/>
                <a:ea typeface="SimSun" panose="02010600030101010101" pitchFamily="2" charset="-122"/>
              </a:rPr>
              <a:t>        allow-query {</a:t>
            </a:r>
            <a:r>
              <a:rPr lang="en-US" altLang="zh-TW" sz="1400" dirty="0" err="1">
                <a:latin typeface="Verdana" panose="020B0604030504040204" pitchFamily="34" charset="0"/>
                <a:ea typeface="SimSun" panose="02010600030101010101" pitchFamily="2" charset="-122"/>
              </a:rPr>
              <a:t>address_match_list</a:t>
            </a:r>
            <a:r>
              <a:rPr lang="en-US" altLang="zh-TW" sz="1400" dirty="0">
                <a:latin typeface="Verdana" panose="020B0604030504040204" pitchFamily="34" charset="0"/>
                <a:ea typeface="SimSun" panose="02010600030101010101" pitchFamily="2" charset="-122"/>
              </a:rPr>
              <a:t>};		[all]</a:t>
            </a:r>
          </a:p>
          <a:p>
            <a:r>
              <a:rPr lang="en-US" altLang="zh-TW" sz="1400" dirty="0">
                <a:latin typeface="Verdana" panose="020B0604030504040204" pitchFamily="34" charset="0"/>
                <a:ea typeface="SimSun" panose="02010600030101010101" pitchFamily="2" charset="-122"/>
              </a:rPr>
              <a:t>        allow-transfer { </a:t>
            </a:r>
            <a:r>
              <a:rPr lang="en-US" altLang="zh-TW" sz="1400" dirty="0" err="1">
                <a:latin typeface="Verdana" panose="020B0604030504040204" pitchFamily="34" charset="0"/>
                <a:ea typeface="SimSun" panose="02010600030101010101" pitchFamily="2" charset="-122"/>
              </a:rPr>
              <a:t>address_match_list</a:t>
            </a:r>
            <a:r>
              <a:rPr lang="en-US" altLang="zh-TW" sz="1400" dirty="0">
                <a:latin typeface="Verdana" panose="020B0604030504040204" pitchFamily="34" charset="0"/>
                <a:ea typeface="SimSun" panose="02010600030101010101" pitchFamily="2" charset="-122"/>
              </a:rPr>
              <a:t>};	[all]</a:t>
            </a:r>
          </a:p>
          <a:p>
            <a:r>
              <a:rPr lang="en-US" altLang="zh-TW" sz="1400" dirty="0">
                <a:latin typeface="Verdana" panose="020B0604030504040204" pitchFamily="34" charset="0"/>
                <a:ea typeface="SimSun" panose="02010600030101010101" pitchFamily="2" charset="-122"/>
              </a:rPr>
              <a:t>        </a:t>
            </a:r>
            <a:r>
              <a:rPr lang="en-US" altLang="zh-TW" sz="1400" dirty="0">
                <a:solidFill>
                  <a:srgbClr val="008000"/>
                </a:solidFill>
                <a:latin typeface="Verdana" panose="020B0604030504040204" pitchFamily="34" charset="0"/>
                <a:ea typeface="SimSun" panose="02010600030101010101" pitchFamily="2" charset="-122"/>
              </a:rPr>
              <a:t>allow-update {</a:t>
            </a:r>
            <a:r>
              <a:rPr lang="en-US" altLang="zh-TW" sz="1400" dirty="0" err="1">
                <a:solidFill>
                  <a:srgbClr val="008000"/>
                </a:solidFill>
                <a:latin typeface="Verdana" panose="020B0604030504040204" pitchFamily="34" charset="0"/>
                <a:ea typeface="SimSun" panose="02010600030101010101" pitchFamily="2" charset="-122"/>
              </a:rPr>
              <a:t>address_match_list</a:t>
            </a:r>
            <a:r>
              <a:rPr lang="en-US" altLang="zh-TW" sz="1400" dirty="0">
                <a:solidFill>
                  <a:srgbClr val="008000"/>
                </a:solidFill>
                <a:latin typeface="Verdana" panose="020B0604030504040204" pitchFamily="34" charset="0"/>
                <a:ea typeface="SimSun" panose="02010600030101010101" pitchFamily="2" charset="-122"/>
              </a:rPr>
              <a:t>};	[empty]</a:t>
            </a:r>
          </a:p>
          <a:p>
            <a:r>
              <a:rPr lang="en-US" altLang="zh-TW" sz="1400" dirty="0">
                <a:latin typeface="Verdana" panose="020B0604030504040204" pitchFamily="34" charset="0"/>
                <a:ea typeface="SimSun" panose="02010600030101010101" pitchFamily="2" charset="-122"/>
              </a:rPr>
              <a:t>};</a:t>
            </a:r>
          </a:p>
        </p:txBody>
      </p:sp>
      <p:sp>
        <p:nvSpPr>
          <p:cNvPr id="37893" name="Text Box 6"/>
          <p:cNvSpPr txBox="1">
            <a:spLocks noChangeArrowheads="1"/>
          </p:cNvSpPr>
          <p:nvPr/>
        </p:nvSpPr>
        <p:spPr bwMode="auto">
          <a:xfrm>
            <a:off x="1752600" y="6169025"/>
            <a:ext cx="43910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1400" dirty="0">
                <a:solidFill>
                  <a:srgbClr val="FF0000"/>
                </a:solidFill>
                <a:latin typeface="Verdana" panose="020B0604030504040204" pitchFamily="34" charset="0"/>
                <a:ea typeface="SimSun" panose="02010600030101010101" pitchFamily="2" charset="-122"/>
              </a:rPr>
              <a:t>allow-update cannot be used for a slave zone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3000" dirty="0">
                <a:ea typeface="新細明體" pitchFamily="18" charset="-120"/>
              </a:rPr>
              <a:t>BIND Configuration</a:t>
            </a:r>
            <a:br>
              <a:rPr lang="en-US" altLang="zh-TW" sz="3000" dirty="0">
                <a:ea typeface="新細明體" pitchFamily="18" charset="-120"/>
              </a:rPr>
            </a:br>
            <a:r>
              <a:rPr lang="en-US" altLang="zh-TW" sz="3000" dirty="0">
                <a:ea typeface="新細明體" pitchFamily="18" charset="-120"/>
              </a:rPr>
              <a:t>	</a:t>
            </a:r>
            <a:r>
              <a:rPr lang="en-US" altLang="zh-TW" sz="3000" dirty="0">
                <a:latin typeface="Verdana"/>
                <a:ea typeface="新細明體" pitchFamily="18" charset="-120"/>
              </a:rPr>
              <a:t>–</a:t>
            </a:r>
            <a:r>
              <a:rPr lang="en-US" altLang="zh-TW" sz="3000" dirty="0">
                <a:ea typeface="新細明體" pitchFamily="18" charset="-120"/>
              </a:rPr>
              <a:t> </a:t>
            </a:r>
            <a:r>
              <a:rPr lang="en-US" altLang="zh-TW" sz="3000" dirty="0" err="1">
                <a:ea typeface="新細明體" pitchFamily="18" charset="-120"/>
              </a:rPr>
              <a:t>named.conf</a:t>
            </a:r>
            <a:r>
              <a:rPr lang="en-US" altLang="zh-TW" sz="3000" dirty="0">
                <a:ea typeface="新細明體" pitchFamily="18" charset="-120"/>
              </a:rPr>
              <a:t>  zone (2/5)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Master server zone configuration</a:t>
            </a:r>
          </a:p>
          <a:p>
            <a:pPr eaLnBrk="1" hangingPunct="1"/>
            <a:endParaRPr lang="en-US" altLang="zh-TW">
              <a:ea typeface="新細明體" panose="02020500000000000000" pitchFamily="18" charset="-120"/>
            </a:endParaRPr>
          </a:p>
          <a:p>
            <a:pPr eaLnBrk="1" hangingPunct="1"/>
            <a:endParaRPr lang="en-US" altLang="zh-TW">
              <a:ea typeface="新細明體" panose="02020500000000000000" pitchFamily="18" charset="-120"/>
            </a:endParaRPr>
          </a:p>
          <a:p>
            <a:pPr eaLnBrk="1" hangingPunct="1"/>
            <a:endParaRPr lang="en-US" altLang="zh-TW">
              <a:ea typeface="新細明體" panose="02020500000000000000" pitchFamily="18" charset="-120"/>
            </a:endParaRPr>
          </a:p>
          <a:p>
            <a:pPr eaLnBrk="1" hangingPunct="1"/>
            <a:endParaRPr lang="en-US" altLang="zh-TW">
              <a:ea typeface="新細明體" panose="02020500000000000000" pitchFamily="18" charset="-120"/>
            </a:endParaRPr>
          </a:p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Slave server zone configuration</a:t>
            </a:r>
          </a:p>
        </p:txBody>
      </p:sp>
      <p:sp>
        <p:nvSpPr>
          <p:cNvPr id="38916" name="Text Box 5"/>
          <p:cNvSpPr txBox="1">
            <a:spLocks noChangeArrowheads="1"/>
          </p:cNvSpPr>
          <p:nvPr/>
        </p:nvSpPr>
        <p:spPr bwMode="auto">
          <a:xfrm>
            <a:off x="1600200" y="1981200"/>
            <a:ext cx="4697413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1400" dirty="0">
                <a:latin typeface="Verdana" panose="020B0604030504040204" pitchFamily="34" charset="0"/>
                <a:ea typeface="SimSun" panose="02010600030101010101" pitchFamily="2" charset="-122"/>
              </a:rPr>
              <a:t>zone "cs.nctu.edu.tw" IN {</a:t>
            </a:r>
          </a:p>
          <a:p>
            <a:r>
              <a:rPr lang="en-US" altLang="zh-TW" sz="1400" dirty="0">
                <a:latin typeface="Verdana" panose="020B0604030504040204" pitchFamily="34" charset="0"/>
                <a:ea typeface="SimSun" panose="02010600030101010101" pitchFamily="2" charset="-122"/>
              </a:rPr>
              <a:t>    type master;</a:t>
            </a:r>
          </a:p>
          <a:p>
            <a:r>
              <a:rPr lang="en-US" altLang="zh-TW" sz="1400" dirty="0">
                <a:latin typeface="Verdana" panose="020B0604030504040204" pitchFamily="34" charset="0"/>
                <a:ea typeface="SimSun" panose="02010600030101010101" pitchFamily="2" charset="-122"/>
              </a:rPr>
              <a:t>    file "</a:t>
            </a:r>
            <a:r>
              <a:rPr lang="en-US" altLang="zh-TW" sz="1400" dirty="0" err="1">
                <a:latin typeface="Verdana" panose="020B0604030504040204" pitchFamily="34" charset="0"/>
                <a:ea typeface="SimSun" panose="02010600030101010101" pitchFamily="2" charset="-122"/>
              </a:rPr>
              <a:t>named.hosts</a:t>
            </a:r>
            <a:r>
              <a:rPr lang="en-US" altLang="zh-TW" sz="1400" dirty="0">
                <a:latin typeface="Verdana" panose="020B0604030504040204" pitchFamily="34" charset="0"/>
                <a:ea typeface="SimSun" panose="02010600030101010101" pitchFamily="2" charset="-122"/>
              </a:rPr>
              <a:t>";</a:t>
            </a:r>
          </a:p>
          <a:p>
            <a:r>
              <a:rPr lang="en-US" altLang="zh-TW" sz="1400" dirty="0">
                <a:latin typeface="Verdana" panose="020B0604030504040204" pitchFamily="34" charset="0"/>
                <a:ea typeface="SimSun" panose="02010600030101010101" pitchFamily="2" charset="-122"/>
              </a:rPr>
              <a:t>    allow-query { any; };</a:t>
            </a:r>
          </a:p>
          <a:p>
            <a:r>
              <a:rPr lang="en-US" altLang="zh-TW" sz="1400" dirty="0">
                <a:latin typeface="Verdana" panose="020B0604030504040204" pitchFamily="34" charset="0"/>
                <a:ea typeface="SimSun" panose="02010600030101010101" pitchFamily="2" charset="-122"/>
              </a:rPr>
              <a:t>    allow-transfer { localhost; CS-DNS-Servers; };</a:t>
            </a:r>
          </a:p>
          <a:p>
            <a:r>
              <a:rPr lang="en-US" altLang="zh-TW" sz="1400" dirty="0">
                <a:latin typeface="Verdana" panose="020B0604030504040204" pitchFamily="34" charset="0"/>
                <a:ea typeface="SimSun" panose="02010600030101010101" pitchFamily="2" charset="-122"/>
              </a:rPr>
              <a:t>    </a:t>
            </a:r>
            <a:r>
              <a:rPr lang="en-US" altLang="zh-TW" sz="1400" dirty="0">
                <a:solidFill>
                  <a:srgbClr val="0000FF"/>
                </a:solidFill>
                <a:latin typeface="Verdana" panose="020B0604030504040204" pitchFamily="34" charset="0"/>
              </a:rPr>
              <a:t>allow-update { none; };</a:t>
            </a:r>
            <a:endParaRPr lang="en-US" altLang="zh-TW" sz="1400" dirty="0">
              <a:solidFill>
                <a:srgbClr val="0000FF"/>
              </a:solidFill>
              <a:latin typeface="Verdana" panose="020B0604030504040204" pitchFamily="34" charset="0"/>
              <a:ea typeface="SimSun" panose="02010600030101010101" pitchFamily="2" charset="-122"/>
            </a:endParaRPr>
          </a:p>
          <a:p>
            <a:r>
              <a:rPr lang="en-US" altLang="zh-TW" sz="1400" dirty="0">
                <a:latin typeface="Verdana" panose="020B0604030504040204" pitchFamily="34" charset="0"/>
                <a:ea typeface="SimSun" panose="02010600030101010101" pitchFamily="2" charset="-122"/>
              </a:rPr>
              <a:t>};</a:t>
            </a:r>
          </a:p>
        </p:txBody>
      </p:sp>
      <p:sp>
        <p:nvSpPr>
          <p:cNvPr id="38917" name="Text Box 6"/>
          <p:cNvSpPr txBox="1">
            <a:spLocks noChangeArrowheads="1"/>
          </p:cNvSpPr>
          <p:nvPr/>
        </p:nvSpPr>
        <p:spPr bwMode="auto">
          <a:xfrm>
            <a:off x="1584325" y="4197350"/>
            <a:ext cx="4660900" cy="179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1400">
                <a:latin typeface="Verdana" panose="020B0604030504040204" pitchFamily="34" charset="0"/>
              </a:rPr>
              <a:t>zone "cs.nctu.edu.tw" IN {</a:t>
            </a:r>
          </a:p>
          <a:p>
            <a:r>
              <a:rPr lang="en-US" altLang="zh-TW" sz="1400">
                <a:solidFill>
                  <a:srgbClr val="0000FF"/>
                </a:solidFill>
                <a:latin typeface="Verdana" panose="020B0604030504040204" pitchFamily="34" charset="0"/>
              </a:rPr>
              <a:t>    type slave;</a:t>
            </a:r>
          </a:p>
          <a:p>
            <a:r>
              <a:rPr lang="en-US" altLang="zh-TW" sz="1400">
                <a:latin typeface="Verdana" panose="020B0604030504040204" pitchFamily="34" charset="0"/>
              </a:rPr>
              <a:t>    file "cs.hosts";</a:t>
            </a:r>
          </a:p>
          <a:p>
            <a:r>
              <a:rPr lang="en-US" altLang="zh-TW" sz="1400">
                <a:latin typeface="Verdana" panose="020B0604030504040204" pitchFamily="34" charset="0"/>
              </a:rPr>
              <a:t>    </a:t>
            </a:r>
            <a:r>
              <a:rPr lang="en-US" altLang="zh-TW" sz="1400">
                <a:solidFill>
                  <a:srgbClr val="0000FF"/>
                </a:solidFill>
                <a:latin typeface="Verdana" panose="020B0604030504040204" pitchFamily="34" charset="0"/>
              </a:rPr>
              <a:t>masters { 140.113.235.107; };</a:t>
            </a:r>
          </a:p>
          <a:p>
            <a:r>
              <a:rPr lang="en-US" altLang="zh-TW" sz="1400">
                <a:latin typeface="Verdana" panose="020B0604030504040204" pitchFamily="34" charset="0"/>
              </a:rPr>
              <a:t>    allow-query { any; };</a:t>
            </a:r>
          </a:p>
          <a:p>
            <a:r>
              <a:rPr lang="en-US" altLang="zh-TW" sz="1400">
                <a:latin typeface="Verdana" panose="020B0604030504040204" pitchFamily="34" charset="0"/>
              </a:rPr>
              <a:t>    allow-transfer { localhost; CS-DNS-Servers; };</a:t>
            </a:r>
          </a:p>
          <a:p>
            <a:r>
              <a:rPr lang="en-US" altLang="zh-TW" sz="1400">
                <a:latin typeface="Verdana" panose="020B0604030504040204" pitchFamily="34" charset="0"/>
              </a:rPr>
              <a:t>};</a:t>
            </a:r>
          </a:p>
          <a:p>
            <a:endParaRPr lang="en-US" altLang="zh-TW" sz="1400">
              <a:latin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3000" dirty="0">
                <a:ea typeface="新細明體" pitchFamily="18" charset="-120"/>
              </a:rPr>
              <a:t>BIND Configuration</a:t>
            </a:r>
            <a:br>
              <a:rPr lang="en-US" altLang="zh-TW" sz="3000" dirty="0">
                <a:ea typeface="新細明體" pitchFamily="18" charset="-120"/>
              </a:rPr>
            </a:br>
            <a:r>
              <a:rPr lang="en-US" altLang="zh-TW" sz="3000" dirty="0">
                <a:ea typeface="新細明體" pitchFamily="18" charset="-120"/>
              </a:rPr>
              <a:t>	</a:t>
            </a:r>
            <a:r>
              <a:rPr lang="en-US" altLang="zh-TW" sz="3000" dirty="0">
                <a:latin typeface="Verdana"/>
                <a:ea typeface="新細明體" pitchFamily="18" charset="-120"/>
              </a:rPr>
              <a:t>–</a:t>
            </a:r>
            <a:r>
              <a:rPr lang="en-US" altLang="zh-TW" sz="3000" dirty="0">
                <a:ea typeface="新細明體" pitchFamily="18" charset="-120"/>
              </a:rPr>
              <a:t> </a:t>
            </a:r>
            <a:r>
              <a:rPr lang="en-US" altLang="zh-TW" sz="3000" dirty="0" err="1">
                <a:ea typeface="新細明體" pitchFamily="18" charset="-120"/>
              </a:rPr>
              <a:t>named.conf</a:t>
            </a:r>
            <a:r>
              <a:rPr lang="en-US" altLang="zh-TW" sz="3000" dirty="0">
                <a:ea typeface="新細明體" pitchFamily="18" charset="-120"/>
              </a:rPr>
              <a:t>  zone (3/5)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Forward zone and reverse zone</a:t>
            </a:r>
          </a:p>
        </p:txBody>
      </p:sp>
      <p:sp>
        <p:nvSpPr>
          <p:cNvPr id="39940" name="Text Box 4"/>
          <p:cNvSpPr txBox="1">
            <a:spLocks noChangeArrowheads="1"/>
          </p:cNvSpPr>
          <p:nvPr/>
        </p:nvSpPr>
        <p:spPr bwMode="auto">
          <a:xfrm>
            <a:off x="1600200" y="1981200"/>
            <a:ext cx="3476977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1400" dirty="0">
                <a:latin typeface="Verdana" panose="020B0604030504040204" pitchFamily="34" charset="0"/>
                <a:ea typeface="SimSun" panose="02010600030101010101" pitchFamily="2" charset="-122"/>
              </a:rPr>
              <a:t>zone "cs.nctu.edu.tw" IN {</a:t>
            </a:r>
          </a:p>
          <a:p>
            <a:r>
              <a:rPr lang="en-US" altLang="zh-TW" sz="1400" dirty="0">
                <a:latin typeface="Verdana" panose="020B0604030504040204" pitchFamily="34" charset="0"/>
                <a:ea typeface="SimSun" panose="02010600030101010101" pitchFamily="2" charset="-122"/>
              </a:rPr>
              <a:t>    type forward;</a:t>
            </a:r>
          </a:p>
          <a:p>
            <a:r>
              <a:rPr lang="en-US" altLang="zh-TW" sz="1400">
                <a:latin typeface="Verdana" panose="020B0604030504040204" pitchFamily="34" charset="0"/>
                <a:ea typeface="SimSun" panose="02010600030101010101" pitchFamily="2" charset="-122"/>
              </a:rPr>
              <a:t>    forwarders { </a:t>
            </a:r>
            <a:r>
              <a:rPr lang="en-US" altLang="zh-TW" sz="1400" dirty="0">
                <a:latin typeface="Verdana" panose="020B0604030504040204" pitchFamily="34" charset="0"/>
                <a:ea typeface="SimSun" panose="02010600030101010101" pitchFamily="2" charset="-122"/>
              </a:rPr>
              <a:t>CS-DNS-Servers; };</a:t>
            </a:r>
          </a:p>
          <a:p>
            <a:r>
              <a:rPr lang="en-US" altLang="zh-TW" sz="1400" dirty="0">
                <a:latin typeface="Verdana" panose="020B0604030504040204" pitchFamily="34" charset="0"/>
                <a:ea typeface="SimSun" panose="02010600030101010101" pitchFamily="2" charset="-122"/>
              </a:rPr>
              <a:t>    allow-query { any; };</a:t>
            </a:r>
          </a:p>
          <a:p>
            <a:r>
              <a:rPr lang="en-US" altLang="zh-TW" sz="1400" dirty="0">
                <a:latin typeface="Verdana" panose="020B0604030504040204" pitchFamily="34" charset="0"/>
                <a:ea typeface="SimSun" panose="02010600030101010101" pitchFamily="2" charset="-122"/>
              </a:rPr>
              <a:t>};</a:t>
            </a:r>
          </a:p>
        </p:txBody>
      </p:sp>
      <p:sp>
        <p:nvSpPr>
          <p:cNvPr id="39941" name="Text Box 5"/>
          <p:cNvSpPr txBox="1">
            <a:spLocks noChangeArrowheads="1"/>
          </p:cNvSpPr>
          <p:nvPr/>
        </p:nvSpPr>
        <p:spPr bwMode="auto">
          <a:xfrm>
            <a:off x="1660525" y="3968750"/>
            <a:ext cx="4660900" cy="179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1400">
                <a:latin typeface="Verdana" panose="020B0604030504040204" pitchFamily="34" charset="0"/>
              </a:rPr>
              <a:t>zone "</a:t>
            </a:r>
            <a:r>
              <a:rPr lang="en-US" altLang="zh-TW" sz="1400">
                <a:solidFill>
                  <a:srgbClr val="0000FF"/>
                </a:solidFill>
                <a:latin typeface="Verdana" panose="020B0604030504040204" pitchFamily="34" charset="0"/>
              </a:rPr>
              <a:t>235.113.140.in-addr.arpa</a:t>
            </a:r>
            <a:r>
              <a:rPr lang="en-US" altLang="zh-TW" sz="1400">
                <a:latin typeface="Verdana" panose="020B0604030504040204" pitchFamily="34" charset="0"/>
              </a:rPr>
              <a:t>" IN {</a:t>
            </a:r>
          </a:p>
          <a:p>
            <a:r>
              <a:rPr lang="en-US" altLang="zh-TW" sz="1400">
                <a:latin typeface="Verdana" panose="020B0604030504040204" pitchFamily="34" charset="0"/>
              </a:rPr>
              <a:t>    type master;</a:t>
            </a:r>
          </a:p>
          <a:p>
            <a:r>
              <a:rPr lang="en-US" altLang="zh-TW" sz="1400">
                <a:solidFill>
                  <a:srgbClr val="0000FF"/>
                </a:solidFill>
                <a:latin typeface="Verdana" panose="020B0604030504040204" pitchFamily="34" charset="0"/>
              </a:rPr>
              <a:t>    file "named.235.rev";</a:t>
            </a:r>
          </a:p>
          <a:p>
            <a:r>
              <a:rPr lang="en-US" altLang="zh-TW" sz="1400">
                <a:latin typeface="Verdana" panose="020B0604030504040204" pitchFamily="34" charset="0"/>
              </a:rPr>
              <a:t>    allow-query { any; };</a:t>
            </a:r>
          </a:p>
          <a:p>
            <a:r>
              <a:rPr lang="en-US" altLang="zh-TW" sz="1400">
                <a:latin typeface="Verdana" panose="020B0604030504040204" pitchFamily="34" charset="0"/>
              </a:rPr>
              <a:t>    allow-transfer { localhost; CS-DNS-Servers; };</a:t>
            </a:r>
          </a:p>
          <a:p>
            <a:r>
              <a:rPr lang="en-US" altLang="zh-TW" sz="1400">
                <a:latin typeface="Verdana" panose="020B0604030504040204" pitchFamily="34" charset="0"/>
              </a:rPr>
              <a:t>    allow-update { none; };</a:t>
            </a:r>
          </a:p>
          <a:p>
            <a:r>
              <a:rPr lang="en-US" altLang="zh-TW" sz="1400">
                <a:latin typeface="Verdana" panose="020B0604030504040204" pitchFamily="34" charset="0"/>
              </a:rPr>
              <a:t>};</a:t>
            </a:r>
          </a:p>
          <a:p>
            <a:endParaRPr lang="en-US" altLang="zh-TW" sz="1400">
              <a:latin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3000" dirty="0">
                <a:ea typeface="新細明體" pitchFamily="18" charset="-120"/>
              </a:rPr>
              <a:t>BIND Configuration</a:t>
            </a:r>
            <a:br>
              <a:rPr lang="en-US" altLang="zh-TW" sz="3000" dirty="0">
                <a:ea typeface="新細明體" pitchFamily="18" charset="-120"/>
              </a:rPr>
            </a:br>
            <a:r>
              <a:rPr lang="en-US" altLang="zh-TW" sz="3000" dirty="0">
                <a:ea typeface="新細明體" pitchFamily="18" charset="-120"/>
              </a:rPr>
              <a:t>	</a:t>
            </a:r>
            <a:r>
              <a:rPr lang="en-US" altLang="zh-TW" sz="3000" dirty="0">
                <a:latin typeface="Verdana"/>
                <a:ea typeface="新細明體" pitchFamily="18" charset="-120"/>
              </a:rPr>
              <a:t>–</a:t>
            </a:r>
            <a:r>
              <a:rPr lang="en-US" altLang="zh-TW" sz="3000" dirty="0">
                <a:ea typeface="新細明體" pitchFamily="18" charset="-120"/>
              </a:rPr>
              <a:t> </a:t>
            </a:r>
            <a:r>
              <a:rPr lang="en-US" altLang="zh-TW" sz="3000" dirty="0" err="1">
                <a:ea typeface="新細明體" pitchFamily="18" charset="-120"/>
              </a:rPr>
              <a:t>named.conf</a:t>
            </a:r>
            <a:r>
              <a:rPr lang="en-US" altLang="zh-TW" sz="3000" dirty="0">
                <a:ea typeface="新細明體" pitchFamily="18" charset="-120"/>
              </a:rPr>
              <a:t>  zone (4/5)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Example</a:t>
            </a:r>
          </a:p>
          <a:p>
            <a:pPr lvl="1" eaLnBrk="1" hangingPunct="1"/>
            <a:r>
              <a:rPr lang="en-US" altLang="zh-TW">
                <a:ea typeface="新細明體" panose="02020500000000000000" pitchFamily="18" charset="-120"/>
              </a:rPr>
              <a:t>In named.hosts, there are plenty of A or CNAME records</a:t>
            </a:r>
          </a:p>
          <a:p>
            <a:pPr lvl="1" eaLnBrk="1" hangingPunct="1"/>
            <a:endParaRPr lang="en-US" altLang="zh-TW">
              <a:ea typeface="新細明體" panose="02020500000000000000" pitchFamily="18" charset="-120"/>
            </a:endParaRPr>
          </a:p>
          <a:p>
            <a:pPr lvl="1" eaLnBrk="1" hangingPunct="1"/>
            <a:endParaRPr lang="en-US" altLang="zh-TW">
              <a:ea typeface="新細明體" panose="02020500000000000000" pitchFamily="18" charset="-120"/>
            </a:endParaRPr>
          </a:p>
          <a:p>
            <a:pPr lvl="1" eaLnBrk="1" hangingPunct="1"/>
            <a:endParaRPr lang="en-US" altLang="zh-TW">
              <a:ea typeface="新細明體" panose="02020500000000000000" pitchFamily="18" charset="-120"/>
            </a:endParaRPr>
          </a:p>
          <a:p>
            <a:pPr lvl="1" eaLnBrk="1" hangingPunct="1"/>
            <a:endParaRPr lang="en-US" altLang="zh-TW">
              <a:ea typeface="新細明體" panose="02020500000000000000" pitchFamily="18" charset="-120"/>
            </a:endParaRPr>
          </a:p>
          <a:p>
            <a:pPr lvl="1" eaLnBrk="1" hangingPunct="1"/>
            <a:endParaRPr lang="en-US" altLang="zh-TW">
              <a:ea typeface="新細明體" panose="02020500000000000000" pitchFamily="18" charset="-120"/>
            </a:endParaRPr>
          </a:p>
          <a:p>
            <a:pPr lvl="1" eaLnBrk="1" hangingPunct="1"/>
            <a:r>
              <a:rPr lang="en-US" altLang="zh-TW">
                <a:ea typeface="新細明體" panose="02020500000000000000" pitchFamily="18" charset="-120"/>
              </a:rPr>
              <a:t>In named.235.rev, there are plenty of PTR records</a:t>
            </a:r>
          </a:p>
        </p:txBody>
      </p:sp>
      <p:sp>
        <p:nvSpPr>
          <p:cNvPr id="40964" name="Text Box 4"/>
          <p:cNvSpPr txBox="1">
            <a:spLocks noChangeArrowheads="1"/>
          </p:cNvSpPr>
          <p:nvPr/>
        </p:nvSpPr>
        <p:spPr bwMode="auto">
          <a:xfrm>
            <a:off x="2362200" y="4648200"/>
            <a:ext cx="4718050" cy="158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1400">
                <a:latin typeface="SimSun" panose="02010600030101010101" pitchFamily="2" charset="-122"/>
                <a:ea typeface="SimSun" panose="02010600030101010101" pitchFamily="2" charset="-122"/>
              </a:rPr>
              <a:t>…</a:t>
            </a:r>
          </a:p>
          <a:p>
            <a:r>
              <a:rPr lang="en-US" altLang="zh-TW" sz="1400">
                <a:latin typeface="SimSun" panose="02010600030101010101" pitchFamily="2" charset="-122"/>
                <a:ea typeface="SimSun" panose="02010600030101010101" pitchFamily="2" charset="-122"/>
              </a:rPr>
              <a:t>131.235.113.140    IN    PTR   bsd1.cs.nctu.edu.tw.</a:t>
            </a:r>
          </a:p>
          <a:p>
            <a:r>
              <a:rPr lang="en-US" altLang="zh-TW" sz="1400">
                <a:latin typeface="SimSun" panose="02010600030101010101" pitchFamily="2" charset="-122"/>
                <a:ea typeface="SimSun" panose="02010600030101010101" pitchFamily="2" charset="-122"/>
              </a:rPr>
              <a:t>132.235.113.140    IN    PTR   bsd2.cs.nctu.edu.tw.</a:t>
            </a:r>
          </a:p>
          <a:p>
            <a:r>
              <a:rPr lang="en-US" altLang="zh-TW" sz="1400">
                <a:latin typeface="SimSun" panose="02010600030101010101" pitchFamily="2" charset="-122"/>
                <a:ea typeface="SimSun" panose="02010600030101010101" pitchFamily="2" charset="-122"/>
              </a:rPr>
              <a:t>133.235.113.140    IN    PTR   bsd3.cs.nctu.edu.tw.</a:t>
            </a:r>
          </a:p>
          <a:p>
            <a:r>
              <a:rPr lang="en-US" altLang="zh-TW" sz="1400">
                <a:latin typeface="SimSun" panose="02010600030101010101" pitchFamily="2" charset="-122"/>
                <a:ea typeface="SimSun" panose="02010600030101010101" pitchFamily="2" charset="-122"/>
              </a:rPr>
              <a:t>134.235.113.140    IN    PTR   bsd4.cs.nctu.edu.tw.</a:t>
            </a:r>
          </a:p>
          <a:p>
            <a:r>
              <a:rPr lang="en-US" altLang="zh-TW" sz="1400">
                <a:latin typeface="SimSun" panose="02010600030101010101" pitchFamily="2" charset="-122"/>
                <a:ea typeface="SimSun" panose="02010600030101010101" pitchFamily="2" charset="-122"/>
              </a:rPr>
              <a:t>135.235.113.140    IN    PTR   bsd5.cs.nctu.edu.tw.</a:t>
            </a:r>
          </a:p>
          <a:p>
            <a:r>
              <a:rPr lang="en-US" altLang="zh-TW" sz="1400">
                <a:latin typeface="SimSun" panose="02010600030101010101" pitchFamily="2" charset="-122"/>
                <a:ea typeface="SimSun" panose="02010600030101010101" pitchFamily="2" charset="-122"/>
              </a:rPr>
              <a:t>…</a:t>
            </a:r>
          </a:p>
        </p:txBody>
      </p:sp>
      <p:sp>
        <p:nvSpPr>
          <p:cNvPr id="40965" name="Text Box 5"/>
          <p:cNvSpPr txBox="1">
            <a:spLocks noChangeArrowheads="1"/>
          </p:cNvSpPr>
          <p:nvPr/>
        </p:nvSpPr>
        <p:spPr bwMode="auto">
          <a:xfrm>
            <a:off x="2362200" y="2320925"/>
            <a:ext cx="4540250" cy="179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1400">
                <a:latin typeface="SimSun" panose="02010600030101010101" pitchFamily="2" charset="-122"/>
                <a:ea typeface="SimSun" panose="02010600030101010101" pitchFamily="2" charset="-122"/>
              </a:rPr>
              <a:t>…</a:t>
            </a:r>
          </a:p>
          <a:p>
            <a:r>
              <a:rPr lang="en-US" altLang="zh-TW" sz="1400">
                <a:latin typeface="SimSun" panose="02010600030101010101" pitchFamily="2" charset="-122"/>
                <a:ea typeface="SimSun" panose="02010600030101010101" pitchFamily="2" charset="-122"/>
              </a:rPr>
              <a:t>bsd1              IN      A       140.113.235.131</a:t>
            </a:r>
          </a:p>
          <a:p>
            <a:r>
              <a:rPr lang="en-US" altLang="zh-TW" sz="1400">
                <a:latin typeface="SimSun" panose="02010600030101010101" pitchFamily="2" charset="-122"/>
                <a:ea typeface="SimSun" panose="02010600030101010101" pitchFamily="2" charset="-122"/>
              </a:rPr>
              <a:t>csbsd1            IN      CNAME   bsd1</a:t>
            </a:r>
          </a:p>
          <a:p>
            <a:r>
              <a:rPr lang="en-US" altLang="zh-TW" sz="1400">
                <a:latin typeface="SimSun" panose="02010600030101010101" pitchFamily="2" charset="-122"/>
                <a:ea typeface="SimSun" panose="02010600030101010101" pitchFamily="2" charset="-122"/>
              </a:rPr>
              <a:t>bsd2              IN      A       140.113.235.132</a:t>
            </a:r>
          </a:p>
          <a:p>
            <a:r>
              <a:rPr lang="en-US" altLang="zh-TW" sz="1400">
                <a:latin typeface="SimSun" panose="02010600030101010101" pitchFamily="2" charset="-122"/>
                <a:ea typeface="SimSun" panose="02010600030101010101" pitchFamily="2" charset="-122"/>
              </a:rPr>
              <a:t>bsd3              IN      A       140.113.235.133</a:t>
            </a:r>
          </a:p>
          <a:p>
            <a:r>
              <a:rPr lang="en-US" altLang="zh-TW" sz="1400">
                <a:latin typeface="SimSun" panose="02010600030101010101" pitchFamily="2" charset="-122"/>
                <a:ea typeface="SimSun" panose="02010600030101010101" pitchFamily="2" charset="-122"/>
              </a:rPr>
              <a:t>bsd4              IN      A       140.113.235.134</a:t>
            </a:r>
          </a:p>
          <a:p>
            <a:r>
              <a:rPr lang="en-US" altLang="zh-TW" sz="1400">
                <a:latin typeface="SimSun" panose="02010600030101010101" pitchFamily="2" charset="-122"/>
                <a:ea typeface="SimSun" panose="02010600030101010101" pitchFamily="2" charset="-122"/>
              </a:rPr>
              <a:t>bsd5              IN      A       140.113.235.135</a:t>
            </a:r>
          </a:p>
          <a:p>
            <a:r>
              <a:rPr lang="en-US" altLang="zh-TW" sz="1400">
                <a:latin typeface="SimSun" panose="02010600030101010101" pitchFamily="2" charset="-122"/>
                <a:ea typeface="SimSun" panose="02010600030101010101" pitchFamily="2" charset="-122"/>
              </a:rPr>
              <a:t>…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3000" dirty="0">
                <a:ea typeface="新細明體" pitchFamily="18" charset="-120"/>
              </a:rPr>
              <a:t>BIND Configuration</a:t>
            </a:r>
            <a:br>
              <a:rPr lang="en-US" altLang="zh-TW" sz="3000" dirty="0">
                <a:ea typeface="新細明體" pitchFamily="18" charset="-120"/>
              </a:rPr>
            </a:br>
            <a:r>
              <a:rPr lang="en-US" altLang="zh-TW" sz="3000" dirty="0">
                <a:ea typeface="新細明體" pitchFamily="18" charset="-120"/>
              </a:rPr>
              <a:t>	</a:t>
            </a:r>
            <a:r>
              <a:rPr lang="en-US" altLang="zh-TW" sz="3000" dirty="0">
                <a:latin typeface="Verdana"/>
                <a:ea typeface="新細明體" pitchFamily="18" charset="-120"/>
              </a:rPr>
              <a:t>–</a:t>
            </a:r>
            <a:r>
              <a:rPr lang="en-US" altLang="zh-TW" sz="3000" dirty="0">
                <a:ea typeface="新細明體" pitchFamily="18" charset="-120"/>
              </a:rPr>
              <a:t> </a:t>
            </a:r>
            <a:r>
              <a:rPr lang="en-US" altLang="zh-TW" sz="3000" dirty="0" err="1">
                <a:ea typeface="新細明體" pitchFamily="18" charset="-120"/>
              </a:rPr>
              <a:t>named.conf</a:t>
            </a:r>
            <a:r>
              <a:rPr lang="en-US" altLang="zh-TW" sz="3000" dirty="0">
                <a:ea typeface="新細明體" pitchFamily="18" charset="-120"/>
              </a:rPr>
              <a:t>  zone (5/5)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000">
                <a:ea typeface="新細明體" panose="02020500000000000000" pitchFamily="18" charset="-120"/>
              </a:rPr>
              <a:t>Setting up root hint</a:t>
            </a:r>
          </a:p>
          <a:p>
            <a:pPr lvl="1" eaLnBrk="1" hangingPunct="1"/>
            <a:r>
              <a:rPr lang="en-US" altLang="zh-TW" sz="1800">
                <a:ea typeface="新細明體" panose="02020500000000000000" pitchFamily="18" charset="-120"/>
              </a:rPr>
              <a:t>A cache of where are the DNS root servers</a:t>
            </a:r>
          </a:p>
          <a:p>
            <a:pPr lvl="1" eaLnBrk="1" hangingPunct="1"/>
            <a:endParaRPr lang="en-US" altLang="zh-TW" sz="1800">
              <a:ea typeface="新細明體" panose="02020500000000000000" pitchFamily="18" charset="-120"/>
            </a:endParaRPr>
          </a:p>
          <a:p>
            <a:pPr lvl="1" eaLnBrk="1" hangingPunct="1"/>
            <a:endParaRPr lang="en-US" altLang="zh-TW">
              <a:ea typeface="新細明體" panose="02020500000000000000" pitchFamily="18" charset="-120"/>
            </a:endParaRPr>
          </a:p>
          <a:p>
            <a:pPr lvl="1" eaLnBrk="1" hangingPunct="1"/>
            <a:endParaRPr lang="en-US" altLang="zh-TW">
              <a:ea typeface="新細明體" panose="02020500000000000000" pitchFamily="18" charset="-120"/>
            </a:endParaRPr>
          </a:p>
          <a:p>
            <a:pPr eaLnBrk="1" hangingPunct="1"/>
            <a:r>
              <a:rPr lang="en-US" altLang="zh-TW" sz="2000">
                <a:ea typeface="新細明體" panose="02020500000000000000" pitchFamily="18" charset="-120"/>
              </a:rPr>
              <a:t>Setting up forwarding zone</a:t>
            </a:r>
          </a:p>
          <a:p>
            <a:pPr lvl="1" eaLnBrk="1" hangingPunct="1"/>
            <a:r>
              <a:rPr lang="en-US" altLang="zh-TW" sz="1800">
                <a:ea typeface="新細明體" panose="02020500000000000000" pitchFamily="18" charset="-120"/>
              </a:rPr>
              <a:t>Forward DNS query to specific name server, bypassing the standard query path</a:t>
            </a:r>
          </a:p>
        </p:txBody>
      </p:sp>
      <p:sp>
        <p:nvSpPr>
          <p:cNvPr id="41988" name="Text Box 4"/>
          <p:cNvSpPr txBox="1">
            <a:spLocks noChangeArrowheads="1"/>
          </p:cNvSpPr>
          <p:nvPr/>
        </p:nvSpPr>
        <p:spPr bwMode="auto">
          <a:xfrm>
            <a:off x="1828800" y="2209800"/>
            <a:ext cx="2058577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1400" dirty="0">
                <a:latin typeface="Verdana" panose="020B0604030504040204" pitchFamily="34" charset="0"/>
                <a:ea typeface="SimSun" panose="02010600030101010101" pitchFamily="2" charset="-122"/>
              </a:rPr>
              <a:t>zone "." IN {</a:t>
            </a:r>
          </a:p>
          <a:p>
            <a:r>
              <a:rPr lang="en-US" altLang="zh-TW" sz="1400" dirty="0">
                <a:latin typeface="Verdana" panose="020B0604030504040204" pitchFamily="34" charset="0"/>
                <a:ea typeface="SimSun" panose="02010600030101010101" pitchFamily="2" charset="-122"/>
              </a:rPr>
              <a:t>    type hint;</a:t>
            </a:r>
          </a:p>
          <a:p>
            <a:r>
              <a:rPr lang="en-US" altLang="zh-TW" sz="1400" dirty="0">
                <a:latin typeface="Verdana" panose="020B0604030504040204" pitchFamily="34" charset="0"/>
                <a:ea typeface="SimSun" panose="02010600030101010101" pitchFamily="2" charset="-122"/>
              </a:rPr>
              <a:t>    file "</a:t>
            </a:r>
            <a:r>
              <a:rPr lang="en-US" altLang="zh-TW" sz="1400" dirty="0" err="1">
                <a:latin typeface="Verdana" panose="020B0604030504040204" pitchFamily="34" charset="0"/>
                <a:ea typeface="SimSun" panose="02010600030101010101" pitchFamily="2" charset="-122"/>
              </a:rPr>
              <a:t>named.root</a:t>
            </a:r>
            <a:r>
              <a:rPr lang="en-US" altLang="zh-TW" sz="1400" dirty="0">
                <a:latin typeface="Verdana" panose="020B0604030504040204" pitchFamily="34" charset="0"/>
                <a:ea typeface="SimSun" panose="02010600030101010101" pitchFamily="2" charset="-122"/>
              </a:rPr>
              <a:t>";</a:t>
            </a:r>
            <a:endParaRPr lang="en-US" altLang="zh-TW" sz="1400" dirty="0">
              <a:solidFill>
                <a:srgbClr val="0000FF"/>
              </a:solidFill>
              <a:latin typeface="Verdana" panose="020B0604030504040204" pitchFamily="34" charset="0"/>
              <a:ea typeface="SimSun" panose="02010600030101010101" pitchFamily="2" charset="-122"/>
            </a:endParaRPr>
          </a:p>
          <a:p>
            <a:r>
              <a:rPr lang="en-US" altLang="zh-TW" sz="1400" dirty="0">
                <a:latin typeface="Verdana" panose="020B0604030504040204" pitchFamily="34" charset="0"/>
                <a:ea typeface="SimSun" panose="02010600030101010101" pitchFamily="2" charset="-122"/>
              </a:rPr>
              <a:t>};</a:t>
            </a:r>
          </a:p>
        </p:txBody>
      </p:sp>
      <p:sp>
        <p:nvSpPr>
          <p:cNvPr id="41989" name="Text Box 5"/>
          <p:cNvSpPr txBox="1">
            <a:spLocks noChangeArrowheads="1"/>
          </p:cNvSpPr>
          <p:nvPr/>
        </p:nvSpPr>
        <p:spPr bwMode="auto">
          <a:xfrm>
            <a:off x="1828800" y="4267200"/>
            <a:ext cx="4752975" cy="243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1400" dirty="0">
                <a:latin typeface="Verdana" panose="020B0604030504040204" pitchFamily="34" charset="0"/>
              </a:rPr>
              <a:t>zone "nctu.edu.tw" IN {</a:t>
            </a:r>
          </a:p>
          <a:p>
            <a:r>
              <a:rPr lang="en-US" altLang="zh-TW" sz="1400" dirty="0">
                <a:latin typeface="Verdana" panose="020B0604030504040204" pitchFamily="34" charset="0"/>
              </a:rPr>
              <a:t>    type forward;</a:t>
            </a:r>
          </a:p>
          <a:p>
            <a:r>
              <a:rPr lang="en-US" altLang="zh-TW" sz="1400" dirty="0">
                <a:latin typeface="Verdana" panose="020B0604030504040204" pitchFamily="34" charset="0"/>
              </a:rPr>
              <a:t>    forward first;</a:t>
            </a:r>
          </a:p>
          <a:p>
            <a:r>
              <a:rPr lang="en-US" altLang="zh-TW" sz="1400" dirty="0">
                <a:latin typeface="Verdana" panose="020B0604030504040204" pitchFamily="34" charset="0"/>
              </a:rPr>
              <a:t>    forwarders { 140.113.250.135; 140.113.1.1; };</a:t>
            </a:r>
          </a:p>
          <a:p>
            <a:r>
              <a:rPr lang="en-US" altLang="zh-TW" sz="1400" dirty="0">
                <a:latin typeface="Verdana" panose="020B0604030504040204" pitchFamily="34" charset="0"/>
              </a:rPr>
              <a:t>};</a:t>
            </a:r>
          </a:p>
          <a:p>
            <a:endParaRPr lang="en-US" altLang="zh-TW" sz="1400" dirty="0">
              <a:latin typeface="Verdana" panose="020B0604030504040204" pitchFamily="34" charset="0"/>
            </a:endParaRPr>
          </a:p>
          <a:p>
            <a:r>
              <a:rPr lang="en-US" altLang="zh-TW" sz="1400" dirty="0">
                <a:latin typeface="Verdana" panose="020B0604030504040204" pitchFamily="34" charset="0"/>
              </a:rPr>
              <a:t>zone "113.140.in-addr.arpa" IN {</a:t>
            </a:r>
          </a:p>
          <a:p>
            <a:r>
              <a:rPr lang="en-US" altLang="zh-TW" sz="1400" dirty="0">
                <a:latin typeface="Verdana" panose="020B0604030504040204" pitchFamily="34" charset="0"/>
              </a:rPr>
              <a:t>    type forward;</a:t>
            </a:r>
          </a:p>
          <a:p>
            <a:r>
              <a:rPr lang="en-US" altLang="zh-TW" sz="1400" dirty="0">
                <a:latin typeface="Verdana" panose="020B0604030504040204" pitchFamily="34" charset="0"/>
              </a:rPr>
              <a:t>    forward first;</a:t>
            </a:r>
          </a:p>
          <a:p>
            <a:r>
              <a:rPr lang="en-US" altLang="zh-TW" sz="1400" dirty="0">
                <a:latin typeface="Verdana" panose="020B0604030504040204" pitchFamily="34" charset="0"/>
              </a:rPr>
              <a:t>    forwarders { 140.113.250.135; 140.113.1.1; };</a:t>
            </a:r>
          </a:p>
          <a:p>
            <a:r>
              <a:rPr lang="en-US" altLang="zh-TW" sz="1400" dirty="0">
                <a:latin typeface="Verdana" panose="020B0604030504040204" pitchFamily="34" charset="0"/>
              </a:rPr>
              <a:t>};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>
                <a:ea typeface="新細明體" pitchFamily="18" charset="-120"/>
              </a:rPr>
              <a:t>named in FreeBSD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219200"/>
            <a:ext cx="7620000" cy="4648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dirty="0">
                <a:ea typeface="新細明體" panose="02020500000000000000" pitchFamily="18" charset="-120"/>
              </a:rPr>
              <a:t>Installation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dirty="0">
                <a:ea typeface="新細明體" panose="02020500000000000000" pitchFamily="18" charset="-120"/>
              </a:rPr>
              <a:t>/</a:t>
            </a:r>
            <a:r>
              <a:rPr lang="en-US" altLang="zh-TW" dirty="0" err="1">
                <a:ea typeface="新細明體" panose="02020500000000000000" pitchFamily="18" charset="-120"/>
              </a:rPr>
              <a:t>usr</a:t>
            </a:r>
            <a:r>
              <a:rPr lang="en-US" altLang="zh-TW" dirty="0">
                <a:ea typeface="新細明體" panose="02020500000000000000" pitchFamily="18" charset="-120"/>
              </a:rPr>
              <a:t>/ports/</a:t>
            </a:r>
            <a:r>
              <a:rPr lang="en-US" altLang="zh-TW" dirty="0" err="1">
                <a:ea typeface="新細明體" panose="02020500000000000000" pitchFamily="18" charset="-120"/>
              </a:rPr>
              <a:t>dns</a:t>
            </a:r>
            <a:r>
              <a:rPr lang="en-US" altLang="zh-TW" dirty="0">
                <a:ea typeface="新細明體" panose="02020500000000000000" pitchFamily="18" charset="-120"/>
              </a:rPr>
              <a:t>/bind916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dirty="0">
                <a:ea typeface="新細明體" panose="02020500000000000000" pitchFamily="18" charset="-120"/>
              </a:rPr>
              <a:t>pkg install bind916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dirty="0">
                <a:ea typeface="新細明體" panose="02020500000000000000" pitchFamily="18" charset="-120"/>
              </a:rPr>
              <a:t>Startup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dirty="0">
                <a:ea typeface="新細明體" panose="02020500000000000000" pitchFamily="18" charset="-120"/>
              </a:rPr>
              <a:t>Edit /</a:t>
            </a:r>
            <a:r>
              <a:rPr lang="en-US" altLang="zh-TW" dirty="0" err="1">
                <a:ea typeface="新細明體" panose="02020500000000000000" pitchFamily="18" charset="-120"/>
              </a:rPr>
              <a:t>etc</a:t>
            </a:r>
            <a:r>
              <a:rPr lang="en-US" altLang="zh-TW" dirty="0">
                <a:ea typeface="新細明體" panose="02020500000000000000" pitchFamily="18" charset="-120"/>
              </a:rPr>
              <a:t>/</a:t>
            </a:r>
            <a:r>
              <a:rPr lang="en-US" altLang="zh-TW" dirty="0" err="1">
                <a:ea typeface="新細明體" panose="02020500000000000000" pitchFamily="18" charset="-120"/>
              </a:rPr>
              <a:t>rc.conf</a:t>
            </a:r>
            <a:r>
              <a:rPr lang="en-US" altLang="zh-TW" dirty="0">
                <a:ea typeface="新細明體" panose="02020500000000000000" pitchFamily="18" charset="-120"/>
              </a:rPr>
              <a:t>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dirty="0" err="1">
                <a:ea typeface="新細明體" panose="02020500000000000000" pitchFamily="18" charset="-120"/>
              </a:rPr>
              <a:t>named_enable</a:t>
            </a:r>
            <a:r>
              <a:rPr lang="en-US" altLang="zh-TW" dirty="0">
                <a:ea typeface="新細明體" panose="02020500000000000000" pitchFamily="18" charset="-120"/>
              </a:rPr>
              <a:t>="YES"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dirty="0">
                <a:ea typeface="新細明體" panose="02020500000000000000" pitchFamily="18" charset="-120"/>
              </a:rPr>
              <a:t>Manual utility command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dirty="0">
                <a:ea typeface="新細明體" panose="02020500000000000000" pitchFamily="18" charset="-120"/>
              </a:rPr>
              <a:t># service named start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dirty="0">
                <a:ea typeface="新細明體" panose="02020500000000000000" pitchFamily="18" charset="-120"/>
              </a:rPr>
              <a:t>% </a:t>
            </a:r>
            <a:r>
              <a:rPr lang="en-US" altLang="zh-TW" dirty="0" err="1">
                <a:ea typeface="新細明體" panose="02020500000000000000" pitchFamily="18" charset="-120"/>
              </a:rPr>
              <a:t>rndc</a:t>
            </a:r>
            <a:r>
              <a:rPr lang="en-US" altLang="zh-TW" dirty="0">
                <a:ea typeface="新細明體" panose="02020500000000000000" pitchFamily="18" charset="-120"/>
              </a:rPr>
              <a:t> {stop | reload | flush </a:t>
            </a:r>
            <a:r>
              <a:rPr lang="en-US" altLang="zh-TW" dirty="0">
                <a:latin typeface="Verdana" panose="020B0604030504040204" pitchFamily="34" charset="0"/>
                <a:ea typeface="新細明體" panose="02020500000000000000" pitchFamily="18" charset="-120"/>
              </a:rPr>
              <a:t>…</a:t>
            </a:r>
            <a:r>
              <a:rPr lang="en-US" altLang="zh-TW" dirty="0">
                <a:ea typeface="新細明體" panose="02020500000000000000" pitchFamily="18" charset="-120"/>
              </a:rPr>
              <a:t>}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zh-TW" dirty="0">
                <a:ea typeface="新細明體" panose="02020500000000000000" pitchFamily="18" charset="-120"/>
              </a:rPr>
              <a:t>In old version of BIND, use </a:t>
            </a:r>
            <a:r>
              <a:rPr lang="en-US" altLang="zh-TW" dirty="0" err="1">
                <a:ea typeface="新細明體" panose="02020500000000000000" pitchFamily="18" charset="-120"/>
              </a:rPr>
              <a:t>ndc</a:t>
            </a:r>
            <a:r>
              <a:rPr lang="en-US" altLang="zh-TW" dirty="0">
                <a:ea typeface="新細明體" panose="02020500000000000000" pitchFamily="18" charset="-120"/>
              </a:rPr>
              <a:t> command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dirty="0">
                <a:ea typeface="新細明體" panose="02020500000000000000" pitchFamily="18" charset="-120"/>
              </a:rPr>
              <a:t>See your BIND version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dirty="0">
                <a:ea typeface="新細明體" panose="02020500000000000000" pitchFamily="18" charset="-120"/>
              </a:rPr>
              <a:t>% dig @127.0.0.1 </a:t>
            </a:r>
            <a:r>
              <a:rPr lang="en-US" altLang="zh-TW" dirty="0" err="1">
                <a:ea typeface="新細明體" panose="02020500000000000000" pitchFamily="18" charset="-120"/>
              </a:rPr>
              <a:t>version.bind</a:t>
            </a:r>
            <a:r>
              <a:rPr lang="en-US" altLang="zh-TW" dirty="0">
                <a:ea typeface="新細明體" panose="02020500000000000000" pitchFamily="18" charset="-120"/>
              </a:rPr>
              <a:t> txt chaos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dirty="0" err="1">
                <a:ea typeface="新細明體" panose="02020500000000000000" pitchFamily="18" charset="-120"/>
              </a:rPr>
              <a:t>version.bind</a:t>
            </a:r>
            <a:r>
              <a:rPr lang="en-US" altLang="zh-TW" dirty="0">
                <a:ea typeface="新細明體" panose="02020500000000000000" pitchFamily="18" charset="-120"/>
              </a:rPr>
              <a:t>.           0       CH      TXT     "9.9.11"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dirty="0">
                <a:ea typeface="新細明體" panose="02020500000000000000" pitchFamily="18" charset="-120"/>
              </a:rPr>
              <a:t>% </a:t>
            </a:r>
            <a:r>
              <a:rPr lang="en-US" altLang="zh-TW" dirty="0" err="1">
                <a:ea typeface="新細明體" panose="02020500000000000000" pitchFamily="18" charset="-120"/>
              </a:rPr>
              <a:t>nslookup</a:t>
            </a:r>
            <a:r>
              <a:rPr lang="en-US" altLang="zh-TW" dirty="0">
                <a:ea typeface="新細明體" panose="02020500000000000000" pitchFamily="18" charset="-120"/>
              </a:rPr>
              <a:t> -debug -class=chaos -query=txt </a:t>
            </a:r>
            <a:r>
              <a:rPr lang="en-US" altLang="zh-TW" dirty="0" err="1">
                <a:ea typeface="新細明體" panose="02020500000000000000" pitchFamily="18" charset="-120"/>
              </a:rPr>
              <a:t>version.bind</a:t>
            </a:r>
            <a:r>
              <a:rPr lang="en-US" altLang="zh-TW" dirty="0">
                <a:ea typeface="新細明體" panose="02020500000000000000" pitchFamily="18" charset="-120"/>
              </a:rPr>
              <a:t> 127.0.0.1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dirty="0" err="1">
                <a:ea typeface="新細明體" panose="02020500000000000000" pitchFamily="18" charset="-120"/>
              </a:rPr>
              <a:t>version.bind</a:t>
            </a:r>
            <a:r>
              <a:rPr lang="en-US" altLang="zh-TW" dirty="0">
                <a:ea typeface="新細明體" panose="02020500000000000000" pitchFamily="18" charset="-120"/>
              </a:rPr>
              <a:t>    text = "9.9.11“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TW" dirty="0">
                <a:ea typeface="新細明體" panose="02020500000000000000" pitchFamily="18" charset="-120"/>
              </a:rPr>
              <a:t>Good to be put inside of a jail!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3000">
                <a:ea typeface="新細明體" pitchFamily="18" charset="-120"/>
              </a:rPr>
              <a:t>BIND Configuration</a:t>
            </a:r>
            <a:br>
              <a:rPr lang="en-US" altLang="zh-TW" sz="3000">
                <a:ea typeface="新細明體" pitchFamily="18" charset="-120"/>
              </a:rPr>
            </a:br>
            <a:r>
              <a:rPr lang="en-US" altLang="zh-TW" sz="3000">
                <a:ea typeface="新細明體" pitchFamily="18" charset="-120"/>
              </a:rPr>
              <a:t>	</a:t>
            </a:r>
            <a:r>
              <a:rPr lang="en-US" altLang="zh-TW" sz="3000">
                <a:latin typeface="Verdana"/>
                <a:ea typeface="新細明體" pitchFamily="18" charset="-120"/>
              </a:rPr>
              <a:t>–</a:t>
            </a:r>
            <a:r>
              <a:rPr lang="en-US" altLang="zh-TW" sz="3000">
                <a:ea typeface="新細明體" pitchFamily="18" charset="-120"/>
              </a:rPr>
              <a:t> named.conf  server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447800"/>
            <a:ext cx="7696200" cy="42672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1800">
                <a:ea typeface="新細明體" panose="02020500000000000000" pitchFamily="18" charset="-120"/>
              </a:rPr>
              <a:t>The </a:t>
            </a:r>
            <a:r>
              <a:rPr lang="en-US" altLang="zh-TW" sz="1800">
                <a:latin typeface="Verdana" panose="020B0604030504040204" pitchFamily="34" charset="0"/>
                <a:ea typeface="新細明體" panose="02020500000000000000" pitchFamily="18" charset="-120"/>
              </a:rPr>
              <a:t>“</a:t>
            </a:r>
            <a:r>
              <a:rPr lang="en-US" altLang="zh-TW" sz="1800">
                <a:ea typeface="新細明體" panose="02020500000000000000" pitchFamily="18" charset="-120"/>
              </a:rPr>
              <a:t>server</a:t>
            </a:r>
            <a:r>
              <a:rPr lang="en-US" altLang="zh-TW" sz="1800">
                <a:latin typeface="Verdana" panose="020B0604030504040204" pitchFamily="34" charset="0"/>
                <a:ea typeface="新細明體" panose="02020500000000000000" pitchFamily="18" charset="-120"/>
              </a:rPr>
              <a:t>”</a:t>
            </a:r>
            <a:r>
              <a:rPr lang="en-US" altLang="zh-TW" sz="1800">
                <a:ea typeface="新細明體" panose="02020500000000000000" pitchFamily="18" charset="-120"/>
              </a:rPr>
              <a:t> statement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600">
                <a:ea typeface="新細明體" panose="02020500000000000000" pitchFamily="18" charset="-120"/>
              </a:rPr>
              <a:t>Tell named about the characteristics of its remote peers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600">
                <a:ea typeface="新細明體" panose="02020500000000000000" pitchFamily="18" charset="-120"/>
              </a:rPr>
              <a:t>Syntax</a:t>
            </a:r>
          </a:p>
          <a:p>
            <a:pPr lvl="2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400">
                <a:ea typeface="新細明體" panose="02020500000000000000" pitchFamily="18" charset="-120"/>
              </a:rPr>
              <a:t>server ip_addr {</a:t>
            </a:r>
          </a:p>
          <a:p>
            <a:pPr lvl="2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400">
                <a:ea typeface="新細明體" panose="02020500000000000000" pitchFamily="18" charset="-120"/>
              </a:rPr>
              <a:t>	bogus no|yes;</a:t>
            </a:r>
          </a:p>
          <a:p>
            <a:pPr lvl="2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400">
                <a:ea typeface="新細明體" panose="02020500000000000000" pitchFamily="18" charset="-120"/>
              </a:rPr>
              <a:t>	provide-ixfr yes|no;	(for master)</a:t>
            </a:r>
          </a:p>
          <a:p>
            <a:pPr lvl="2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400">
                <a:ea typeface="新細明體" panose="02020500000000000000" pitchFamily="18" charset="-120"/>
              </a:rPr>
              <a:t>	request-ixfr yes|no;	(for slave)</a:t>
            </a:r>
          </a:p>
          <a:p>
            <a:pPr lvl="2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400">
                <a:ea typeface="新細明體" panose="02020500000000000000" pitchFamily="18" charset="-120"/>
              </a:rPr>
              <a:t>	transfer-format many-answers|one-answer;	</a:t>
            </a:r>
          </a:p>
          <a:p>
            <a:pPr lvl="2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400">
                <a:ea typeface="新細明體" panose="02020500000000000000" pitchFamily="18" charset="-120"/>
              </a:rPr>
              <a:t>	keys { key-id; key-id};</a:t>
            </a:r>
          </a:p>
          <a:p>
            <a:pPr lvl="2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 sz="1400">
                <a:ea typeface="新細明體" panose="02020500000000000000" pitchFamily="18" charset="-120"/>
              </a:rPr>
              <a:t>};</a:t>
            </a:r>
            <a:br>
              <a:rPr lang="en-US" altLang="zh-TW" sz="1400">
                <a:ea typeface="新細明體" panose="02020500000000000000" pitchFamily="18" charset="-120"/>
              </a:rPr>
            </a:br>
            <a:endParaRPr lang="en-US" altLang="zh-TW" sz="1400">
              <a:ea typeface="新細明體" panose="02020500000000000000" pitchFamily="18" charset="-120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zh-TW" sz="1600">
                <a:ea typeface="新細明體" panose="02020500000000000000" pitchFamily="18" charset="-120"/>
              </a:rPr>
              <a:t>ixfr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TW" sz="1400">
                <a:ea typeface="新細明體" panose="02020500000000000000" pitchFamily="18" charset="-120"/>
              </a:rPr>
              <a:t>Incremental zone transfer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600">
                <a:ea typeface="新細明體" panose="02020500000000000000" pitchFamily="18" charset="-120"/>
              </a:rPr>
              <a:t>transfers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TW" sz="1400">
                <a:ea typeface="新細明體" panose="02020500000000000000" pitchFamily="18" charset="-120"/>
              </a:rPr>
              <a:t>Limit of number of concurrent </a:t>
            </a:r>
            <a:r>
              <a:rPr lang="en-US" altLang="zh-TW" sz="1400">
                <a:solidFill>
                  <a:srgbClr val="FF0000"/>
                </a:solidFill>
                <a:ea typeface="新細明體" panose="02020500000000000000" pitchFamily="18" charset="-120"/>
              </a:rPr>
              <a:t>inbound</a:t>
            </a:r>
            <a:r>
              <a:rPr lang="en-US" altLang="zh-TW" sz="1400">
                <a:ea typeface="新細明體" panose="02020500000000000000" pitchFamily="18" charset="-120"/>
              </a:rPr>
              <a:t> zone transfers from that server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TW" sz="1400">
                <a:ea typeface="新細明體" panose="02020500000000000000" pitchFamily="18" charset="-120"/>
              </a:rPr>
              <a:t>Server-specific transfers-in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600">
                <a:ea typeface="新細明體" panose="02020500000000000000" pitchFamily="18" charset="-120"/>
              </a:rPr>
              <a:t>keys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TW" sz="1400">
                <a:ea typeface="新細明體" panose="02020500000000000000" pitchFamily="18" charset="-120"/>
              </a:rPr>
              <a:t>Any request sent to the remote server is signed with this key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3000" dirty="0">
                <a:ea typeface="新細明體" pitchFamily="18" charset="-120"/>
              </a:rPr>
              <a:t>BIND Configuration</a:t>
            </a:r>
            <a:br>
              <a:rPr lang="en-US" altLang="zh-TW" sz="3000" dirty="0">
                <a:ea typeface="新細明體" pitchFamily="18" charset="-120"/>
              </a:rPr>
            </a:br>
            <a:r>
              <a:rPr lang="en-US" altLang="zh-TW" sz="3000" dirty="0">
                <a:ea typeface="新細明體" pitchFamily="18" charset="-120"/>
              </a:rPr>
              <a:t>	</a:t>
            </a:r>
            <a:r>
              <a:rPr lang="en-US" altLang="zh-TW" sz="3000" dirty="0">
                <a:latin typeface="Verdana"/>
                <a:ea typeface="新細明體" pitchFamily="18" charset="-120"/>
              </a:rPr>
              <a:t>–</a:t>
            </a:r>
            <a:r>
              <a:rPr lang="en-US" altLang="zh-TW" sz="3000" dirty="0">
                <a:ea typeface="新細明體" pitchFamily="18" charset="-120"/>
              </a:rPr>
              <a:t> </a:t>
            </a:r>
            <a:r>
              <a:rPr lang="en-US" altLang="zh-TW" sz="3000" dirty="0" err="1">
                <a:ea typeface="新細明體" pitchFamily="18" charset="-120"/>
              </a:rPr>
              <a:t>named.conf</a:t>
            </a:r>
            <a:r>
              <a:rPr lang="en-US" altLang="zh-TW" sz="3000" dirty="0">
                <a:ea typeface="新細明體" pitchFamily="18" charset="-120"/>
              </a:rPr>
              <a:t>  view (1/2)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447800"/>
            <a:ext cx="7543800" cy="4267200"/>
          </a:xfrm>
        </p:spPr>
        <p:txBody>
          <a:bodyPr/>
          <a:lstStyle/>
          <a:p>
            <a:pPr eaLnBrk="1" hangingPunct="1"/>
            <a:r>
              <a:rPr lang="en-US" altLang="zh-TW" dirty="0">
                <a:ea typeface="新細明體" panose="02020500000000000000" pitchFamily="18" charset="-120"/>
              </a:rPr>
              <a:t>The </a:t>
            </a:r>
            <a:r>
              <a:rPr lang="en-US" altLang="zh-TW" dirty="0">
                <a:latin typeface="Verdana" panose="020B0604030504040204" pitchFamily="34" charset="0"/>
                <a:ea typeface="新細明體" panose="02020500000000000000" pitchFamily="18" charset="-120"/>
              </a:rPr>
              <a:t>“</a:t>
            </a:r>
            <a:r>
              <a:rPr lang="en-US" altLang="zh-TW" dirty="0">
                <a:ea typeface="新細明體" panose="02020500000000000000" pitchFamily="18" charset="-120"/>
              </a:rPr>
              <a:t>view</a:t>
            </a:r>
            <a:r>
              <a:rPr lang="en-US" altLang="zh-TW" dirty="0">
                <a:latin typeface="Verdana" panose="020B0604030504040204" pitchFamily="34" charset="0"/>
                <a:ea typeface="新細明體" panose="02020500000000000000" pitchFamily="18" charset="-120"/>
              </a:rPr>
              <a:t>”</a:t>
            </a:r>
            <a:r>
              <a:rPr lang="en-US" altLang="zh-TW" dirty="0">
                <a:ea typeface="新細明體" panose="02020500000000000000" pitchFamily="18" charset="-120"/>
              </a:rPr>
              <a:t> statement</a:t>
            </a:r>
          </a:p>
          <a:p>
            <a:pPr lvl="1" eaLnBrk="1" hangingPunct="1"/>
            <a:r>
              <a:rPr lang="en-US" altLang="zh-TW" dirty="0">
                <a:ea typeface="新細明體" panose="02020500000000000000" pitchFamily="18" charset="-120"/>
              </a:rPr>
              <a:t>Create a different view of DNS naming hierarchy for internal machines </a:t>
            </a:r>
          </a:p>
          <a:p>
            <a:pPr lvl="2" eaLnBrk="1" hangingPunct="1"/>
            <a:r>
              <a:rPr lang="en-US" altLang="zh-TW" dirty="0">
                <a:ea typeface="新細明體" panose="02020500000000000000" pitchFamily="18" charset="-120"/>
              </a:rPr>
              <a:t>Restrict the external view to few well-known servers</a:t>
            </a:r>
          </a:p>
          <a:p>
            <a:pPr lvl="2" eaLnBrk="1" hangingPunct="1"/>
            <a:r>
              <a:rPr lang="en-US" altLang="zh-TW" dirty="0">
                <a:ea typeface="新細明體" panose="02020500000000000000" pitchFamily="18" charset="-120"/>
              </a:rPr>
              <a:t>Supply additional records to internal users</a:t>
            </a:r>
          </a:p>
          <a:p>
            <a:pPr lvl="1" eaLnBrk="1" hangingPunct="1"/>
            <a:r>
              <a:rPr lang="en-US" altLang="zh-TW" dirty="0">
                <a:ea typeface="新細明體" panose="02020500000000000000" pitchFamily="18" charset="-120"/>
              </a:rPr>
              <a:t>Also called </a:t>
            </a:r>
            <a:r>
              <a:rPr lang="en-US" altLang="zh-TW" dirty="0">
                <a:latin typeface="Times" panose="02020603050405020304" pitchFamily="18" charset="0"/>
                <a:ea typeface="新細明體" panose="02020500000000000000" pitchFamily="18" charset="-120"/>
              </a:rPr>
              <a:t>“</a:t>
            </a:r>
            <a:r>
              <a:rPr lang="en-US" altLang="zh-TW" dirty="0">
                <a:ea typeface="新細明體" panose="02020500000000000000" pitchFamily="18" charset="-120"/>
              </a:rPr>
              <a:t>split DNS</a:t>
            </a:r>
            <a:r>
              <a:rPr lang="en-US" altLang="zh-TW" dirty="0">
                <a:latin typeface="Times" panose="02020603050405020304" pitchFamily="18" charset="0"/>
                <a:ea typeface="新細明體" panose="02020500000000000000" pitchFamily="18" charset="-120"/>
              </a:rPr>
              <a:t>”</a:t>
            </a:r>
            <a:endParaRPr lang="en-US" altLang="zh-TW" dirty="0">
              <a:ea typeface="新細明體" panose="02020500000000000000" pitchFamily="18" charset="-120"/>
            </a:endParaRPr>
          </a:p>
          <a:p>
            <a:pPr lvl="1" eaLnBrk="1" hangingPunct="1"/>
            <a:r>
              <a:rPr lang="en-US" altLang="zh-TW" dirty="0">
                <a:solidFill>
                  <a:srgbClr val="FF0000"/>
                </a:solidFill>
                <a:ea typeface="新細明體" panose="02020500000000000000" pitchFamily="18" charset="-120"/>
              </a:rPr>
              <a:t>In-order processing</a:t>
            </a:r>
          </a:p>
          <a:p>
            <a:pPr lvl="2" eaLnBrk="1" hangingPunct="1"/>
            <a:r>
              <a:rPr lang="en-US" altLang="zh-TW" dirty="0">
                <a:ea typeface="新細明體" panose="02020500000000000000" pitchFamily="18" charset="-120"/>
              </a:rPr>
              <a:t>Put the most restrictive view first</a:t>
            </a:r>
          </a:p>
          <a:p>
            <a:pPr lvl="1" eaLnBrk="1" hangingPunct="1"/>
            <a:r>
              <a:rPr lang="en-US" altLang="zh-TW" dirty="0">
                <a:ea typeface="新細明體" panose="02020500000000000000" pitchFamily="18" charset="-120"/>
              </a:rPr>
              <a:t>All-or-nothing </a:t>
            </a:r>
          </a:p>
          <a:p>
            <a:pPr lvl="2" eaLnBrk="1" hangingPunct="1"/>
            <a:r>
              <a:rPr lang="en-US" altLang="zh-TW" dirty="0">
                <a:ea typeface="新細明體" panose="02020500000000000000" pitchFamily="18" charset="-120"/>
              </a:rPr>
              <a:t>All zone statements in your </a:t>
            </a:r>
            <a:r>
              <a:rPr lang="en-US" altLang="zh-TW" dirty="0" err="1">
                <a:ea typeface="新細明體" panose="02020500000000000000" pitchFamily="18" charset="-120"/>
              </a:rPr>
              <a:t>named.conf</a:t>
            </a:r>
            <a:r>
              <a:rPr lang="en-US" altLang="zh-TW" dirty="0">
                <a:ea typeface="新細明體" panose="02020500000000000000" pitchFamily="18" charset="-120"/>
              </a:rPr>
              <a:t> file must appear in the content of view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3000" dirty="0">
                <a:ea typeface="新細明體" pitchFamily="18" charset="-120"/>
              </a:rPr>
              <a:t>BIND Configuration</a:t>
            </a:r>
            <a:br>
              <a:rPr lang="en-US" altLang="zh-TW" sz="3000" dirty="0">
                <a:ea typeface="新細明體" pitchFamily="18" charset="-120"/>
              </a:rPr>
            </a:br>
            <a:r>
              <a:rPr lang="en-US" altLang="zh-TW" sz="3000" dirty="0">
                <a:ea typeface="新細明體" pitchFamily="18" charset="-120"/>
              </a:rPr>
              <a:t>	</a:t>
            </a:r>
            <a:r>
              <a:rPr lang="en-US" altLang="zh-TW" sz="3000" dirty="0">
                <a:latin typeface="Verdana"/>
                <a:ea typeface="新細明體" pitchFamily="18" charset="-120"/>
              </a:rPr>
              <a:t>–</a:t>
            </a:r>
            <a:r>
              <a:rPr lang="en-US" altLang="zh-TW" sz="3000" dirty="0">
                <a:ea typeface="新細明體" pitchFamily="18" charset="-120"/>
              </a:rPr>
              <a:t> </a:t>
            </a:r>
            <a:r>
              <a:rPr lang="en-US" altLang="zh-TW" sz="3000" dirty="0" err="1">
                <a:ea typeface="新細明體" pitchFamily="18" charset="-120"/>
              </a:rPr>
              <a:t>named.conf</a:t>
            </a:r>
            <a:r>
              <a:rPr lang="en-US" altLang="zh-TW" sz="3000" dirty="0">
                <a:ea typeface="新細明體" pitchFamily="18" charset="-120"/>
              </a:rPr>
              <a:t>  view (2/2)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lnSpc>
                <a:spcPct val="80000"/>
              </a:lnSpc>
            </a:pPr>
            <a:r>
              <a:rPr lang="en-US" altLang="zh-TW">
                <a:ea typeface="新細明體" panose="02020500000000000000" pitchFamily="18" charset="-120"/>
              </a:rPr>
              <a:t>Syntax</a:t>
            </a:r>
          </a:p>
          <a:p>
            <a:pPr lvl="2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>
                <a:ea typeface="新細明體" panose="02020500000000000000" pitchFamily="18" charset="-120"/>
              </a:rPr>
              <a:t>view view-name {</a:t>
            </a:r>
          </a:p>
          <a:p>
            <a:pPr lvl="2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>
                <a:ea typeface="新細明體" panose="02020500000000000000" pitchFamily="18" charset="-120"/>
              </a:rPr>
              <a:t>	    </a:t>
            </a:r>
            <a:r>
              <a:rPr lang="en-US" altLang="zh-TW">
                <a:solidFill>
                  <a:srgbClr val="FF0000"/>
                </a:solidFill>
                <a:ea typeface="新細明體" panose="02020500000000000000" pitchFamily="18" charset="-120"/>
              </a:rPr>
              <a:t>match_clients {address_match_list};</a:t>
            </a:r>
          </a:p>
          <a:p>
            <a:pPr lvl="2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>
                <a:ea typeface="新細明體" panose="02020500000000000000" pitchFamily="18" charset="-120"/>
              </a:rPr>
              <a:t>	    view_options;</a:t>
            </a:r>
          </a:p>
          <a:p>
            <a:pPr lvl="2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>
                <a:ea typeface="新細明體" panose="02020500000000000000" pitchFamily="18" charset="-120"/>
              </a:rPr>
              <a:t>	    zone_statement;</a:t>
            </a:r>
          </a:p>
          <a:p>
            <a:pPr lvl="2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TW">
                <a:ea typeface="新細明體" panose="02020500000000000000" pitchFamily="18" charset="-120"/>
              </a:rPr>
              <a:t>};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>
                <a:ea typeface="新細明體" panose="02020500000000000000" pitchFamily="18" charset="-120"/>
              </a:rPr>
              <a:t>Example</a:t>
            </a:r>
          </a:p>
        </p:txBody>
      </p:sp>
      <p:sp>
        <p:nvSpPr>
          <p:cNvPr id="45060" name="Text Box 4"/>
          <p:cNvSpPr txBox="1">
            <a:spLocks noChangeArrowheads="1"/>
          </p:cNvSpPr>
          <p:nvPr/>
        </p:nvSpPr>
        <p:spPr bwMode="auto">
          <a:xfrm>
            <a:off x="3124200" y="3124200"/>
            <a:ext cx="3470822" cy="353943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1400" dirty="0">
                <a:latin typeface="Verdana" panose="020B0604030504040204" pitchFamily="34" charset="0"/>
                <a:ea typeface="SimSun" panose="02010600030101010101" pitchFamily="2" charset="-122"/>
              </a:rPr>
              <a:t>view "internal" {</a:t>
            </a:r>
          </a:p>
          <a:p>
            <a:r>
              <a:rPr lang="en-US" altLang="zh-TW" sz="1400" dirty="0">
                <a:latin typeface="Verdana" panose="020B0604030504040204" pitchFamily="34" charset="0"/>
                <a:ea typeface="SimSun" panose="02010600030101010101" pitchFamily="2" charset="-122"/>
              </a:rPr>
              <a:t>        match-clients {</a:t>
            </a:r>
            <a:r>
              <a:rPr lang="en-US" altLang="zh-TW" sz="1400" dirty="0" err="1">
                <a:latin typeface="Verdana" panose="020B0604030504040204" pitchFamily="34" charset="0"/>
                <a:ea typeface="SimSun" panose="02010600030101010101" pitchFamily="2" charset="-122"/>
              </a:rPr>
              <a:t>our_nets</a:t>
            </a:r>
            <a:r>
              <a:rPr lang="en-US" altLang="zh-TW" sz="1400" dirty="0">
                <a:latin typeface="Verdana" panose="020B0604030504040204" pitchFamily="34" charset="0"/>
                <a:ea typeface="SimSun" panose="02010600030101010101" pitchFamily="2" charset="-122"/>
              </a:rPr>
              <a:t>;};</a:t>
            </a:r>
          </a:p>
          <a:p>
            <a:r>
              <a:rPr lang="en-US" altLang="zh-TW" sz="1400" dirty="0">
                <a:latin typeface="Verdana" panose="020B0604030504040204" pitchFamily="34" charset="0"/>
                <a:ea typeface="SimSun" panose="02010600030101010101" pitchFamily="2" charset="-122"/>
              </a:rPr>
              <a:t>        recursion yes;</a:t>
            </a:r>
          </a:p>
          <a:p>
            <a:r>
              <a:rPr lang="en-US" altLang="zh-TW" sz="1400" dirty="0">
                <a:latin typeface="Verdana" panose="020B0604030504040204" pitchFamily="34" charset="0"/>
                <a:ea typeface="SimSun" panose="02010600030101010101" pitchFamily="2" charset="-122"/>
              </a:rPr>
              <a:t>        zone "cs.nctu.edu.tw" {</a:t>
            </a:r>
          </a:p>
          <a:p>
            <a:r>
              <a:rPr lang="en-US" altLang="zh-TW" sz="1400" dirty="0">
                <a:latin typeface="Verdana" panose="020B0604030504040204" pitchFamily="34" charset="0"/>
                <a:ea typeface="SimSun" panose="02010600030101010101" pitchFamily="2" charset="-122"/>
              </a:rPr>
              <a:t>	type master;</a:t>
            </a:r>
          </a:p>
          <a:p>
            <a:r>
              <a:rPr lang="en-US" altLang="zh-TW" sz="1400" dirty="0">
                <a:latin typeface="Verdana" panose="020B0604030504040204" pitchFamily="34" charset="0"/>
                <a:ea typeface="SimSun" panose="02010600030101010101" pitchFamily="2" charset="-122"/>
              </a:rPr>
              <a:t>	file "named-internal-</a:t>
            </a:r>
            <a:r>
              <a:rPr lang="en-US" altLang="zh-TW" sz="1400" dirty="0" err="1">
                <a:latin typeface="Verdana" panose="020B0604030504040204" pitchFamily="34" charset="0"/>
                <a:ea typeface="SimSun" panose="02010600030101010101" pitchFamily="2" charset="-122"/>
              </a:rPr>
              <a:t>cs</a:t>
            </a:r>
            <a:r>
              <a:rPr lang="en-US" altLang="zh-TW" sz="1400" dirty="0">
                <a:latin typeface="Verdana" panose="020B0604030504040204" pitchFamily="34" charset="0"/>
                <a:ea typeface="SimSun" panose="02010600030101010101" pitchFamily="2" charset="-122"/>
              </a:rPr>
              <a:t>";</a:t>
            </a:r>
          </a:p>
          <a:p>
            <a:r>
              <a:rPr lang="en-US" altLang="zh-TW" sz="1400" dirty="0">
                <a:latin typeface="Verdana" panose="020B0604030504040204" pitchFamily="34" charset="0"/>
                <a:ea typeface="SimSun" panose="02010600030101010101" pitchFamily="2" charset="-122"/>
              </a:rPr>
              <a:t>        };</a:t>
            </a:r>
          </a:p>
          <a:p>
            <a:r>
              <a:rPr lang="en-US" altLang="zh-TW" sz="1400" dirty="0">
                <a:latin typeface="Verdana" panose="020B0604030504040204" pitchFamily="34" charset="0"/>
                <a:ea typeface="SimSun" panose="02010600030101010101" pitchFamily="2" charset="-122"/>
              </a:rPr>
              <a:t>};</a:t>
            </a:r>
          </a:p>
          <a:p>
            <a:r>
              <a:rPr lang="en-US" altLang="zh-TW" sz="1400" dirty="0">
                <a:latin typeface="Verdana" panose="020B0604030504040204" pitchFamily="34" charset="0"/>
                <a:ea typeface="SimSun" panose="02010600030101010101" pitchFamily="2" charset="-122"/>
              </a:rPr>
              <a:t>view "external" {</a:t>
            </a:r>
          </a:p>
          <a:p>
            <a:r>
              <a:rPr lang="en-US" altLang="zh-TW" sz="1400" dirty="0">
                <a:latin typeface="Verdana" panose="020B0604030504040204" pitchFamily="34" charset="0"/>
              </a:rPr>
              <a:t> match-clients {any;};</a:t>
            </a:r>
          </a:p>
          <a:p>
            <a:r>
              <a:rPr lang="en-US" altLang="zh-TW" sz="1400" dirty="0">
                <a:latin typeface="Verdana" panose="020B0604030504040204" pitchFamily="34" charset="0"/>
              </a:rPr>
              <a:t>        recursion no;</a:t>
            </a:r>
          </a:p>
          <a:p>
            <a:r>
              <a:rPr lang="en-US" altLang="zh-TW" sz="1400" dirty="0">
                <a:latin typeface="Verdana" panose="020B0604030504040204" pitchFamily="34" charset="0"/>
              </a:rPr>
              <a:t>        zone "cs.nctu.edu.tw" {</a:t>
            </a:r>
          </a:p>
          <a:p>
            <a:r>
              <a:rPr lang="en-US" altLang="zh-TW" sz="1400" dirty="0">
                <a:latin typeface="Verdana" panose="020B0604030504040204" pitchFamily="34" charset="0"/>
              </a:rPr>
              <a:t>	type master;</a:t>
            </a:r>
          </a:p>
          <a:p>
            <a:r>
              <a:rPr lang="en-US" altLang="zh-TW" sz="1400" dirty="0">
                <a:latin typeface="Verdana" panose="020B0604030504040204" pitchFamily="34" charset="0"/>
              </a:rPr>
              <a:t>	file "named-external-</a:t>
            </a:r>
            <a:r>
              <a:rPr lang="en-US" altLang="zh-TW" sz="1400" dirty="0" err="1">
                <a:latin typeface="Verdana" panose="020B0604030504040204" pitchFamily="34" charset="0"/>
              </a:rPr>
              <a:t>cs</a:t>
            </a:r>
            <a:r>
              <a:rPr lang="en-US" altLang="zh-TW" sz="1400" dirty="0">
                <a:latin typeface="Verdana" panose="020B0604030504040204" pitchFamily="34" charset="0"/>
              </a:rPr>
              <a:t>";</a:t>
            </a:r>
          </a:p>
          <a:p>
            <a:r>
              <a:rPr lang="en-US" altLang="zh-TW" sz="1400" dirty="0">
                <a:latin typeface="Verdana" panose="020B0604030504040204" pitchFamily="34" charset="0"/>
              </a:rPr>
              <a:t>        };</a:t>
            </a:r>
            <a:endParaRPr lang="en-US" altLang="zh-TW" sz="1400" dirty="0">
              <a:latin typeface="Verdana" panose="020B0604030504040204" pitchFamily="34" charset="0"/>
              <a:ea typeface="SimSun" panose="02010600030101010101" pitchFamily="2" charset="-122"/>
            </a:endParaRPr>
          </a:p>
          <a:p>
            <a:r>
              <a:rPr lang="en-US" altLang="zh-TW" sz="1400" dirty="0">
                <a:latin typeface="Verdana" panose="020B0604030504040204" pitchFamily="34" charset="0"/>
                <a:ea typeface="SimSun" panose="02010600030101010101" pitchFamily="2" charset="-122"/>
              </a:rPr>
              <a:t>};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3000">
                <a:ea typeface="新細明體" pitchFamily="18" charset="-120"/>
              </a:rPr>
              <a:t>BIND Configuration</a:t>
            </a:r>
            <a:br>
              <a:rPr lang="en-US" altLang="zh-TW" sz="3000">
                <a:ea typeface="新細明體" pitchFamily="18" charset="-120"/>
              </a:rPr>
            </a:br>
            <a:r>
              <a:rPr lang="en-US" altLang="zh-TW" sz="3000">
                <a:ea typeface="新細明體" pitchFamily="18" charset="-120"/>
              </a:rPr>
              <a:t>	</a:t>
            </a:r>
            <a:r>
              <a:rPr lang="en-US" altLang="zh-TW" sz="3000">
                <a:latin typeface="Verdana"/>
                <a:ea typeface="新細明體" pitchFamily="18" charset="-120"/>
              </a:rPr>
              <a:t>–</a:t>
            </a:r>
            <a:r>
              <a:rPr lang="en-US" altLang="zh-TW" sz="3000">
                <a:ea typeface="新細明體" pitchFamily="18" charset="-120"/>
              </a:rPr>
              <a:t> named.conf  controls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447800"/>
            <a:ext cx="7239000" cy="4267200"/>
          </a:xfrm>
        </p:spPr>
        <p:txBody>
          <a:bodyPr/>
          <a:lstStyle/>
          <a:p>
            <a:pPr eaLnBrk="1" hangingPunct="1"/>
            <a:r>
              <a:rPr lang="en-US" altLang="zh-TW" dirty="0">
                <a:ea typeface="新細明體" panose="02020500000000000000" pitchFamily="18" charset="-120"/>
              </a:rPr>
              <a:t>The </a:t>
            </a:r>
            <a:r>
              <a:rPr lang="en-US" altLang="zh-TW" dirty="0">
                <a:latin typeface="Verdana" panose="020B0604030504040204" pitchFamily="34" charset="0"/>
                <a:ea typeface="新細明體" panose="02020500000000000000" pitchFamily="18" charset="-120"/>
              </a:rPr>
              <a:t>“</a:t>
            </a:r>
            <a:r>
              <a:rPr lang="en-US" altLang="zh-TW" dirty="0">
                <a:ea typeface="新細明體" panose="02020500000000000000" pitchFamily="18" charset="-120"/>
              </a:rPr>
              <a:t>controls</a:t>
            </a:r>
            <a:r>
              <a:rPr lang="en-US" altLang="zh-TW" dirty="0">
                <a:latin typeface="Verdana" panose="020B0604030504040204" pitchFamily="34" charset="0"/>
                <a:ea typeface="新細明體" panose="02020500000000000000" pitchFamily="18" charset="-120"/>
              </a:rPr>
              <a:t>”</a:t>
            </a:r>
            <a:r>
              <a:rPr lang="en-US" altLang="zh-TW" dirty="0">
                <a:ea typeface="新細明體" panose="02020500000000000000" pitchFamily="18" charset="-120"/>
              </a:rPr>
              <a:t> statement</a:t>
            </a:r>
          </a:p>
          <a:p>
            <a:pPr lvl="1" eaLnBrk="1" hangingPunct="1"/>
            <a:r>
              <a:rPr lang="en-US" altLang="zh-TW" dirty="0">
                <a:ea typeface="新細明體" panose="02020500000000000000" pitchFamily="18" charset="-120"/>
              </a:rPr>
              <a:t>Limit the interaction between the running named process and </a:t>
            </a:r>
            <a:r>
              <a:rPr lang="en-US" altLang="zh-TW" dirty="0" err="1">
                <a:solidFill>
                  <a:srgbClr val="FF0000"/>
                </a:solidFill>
                <a:ea typeface="新細明體" panose="02020500000000000000" pitchFamily="18" charset="-120"/>
              </a:rPr>
              <a:t>rndc</a:t>
            </a:r>
            <a:endParaRPr lang="en-US" altLang="zh-TW" dirty="0">
              <a:solidFill>
                <a:srgbClr val="FF0000"/>
              </a:solidFill>
              <a:ea typeface="新細明體" panose="02020500000000000000" pitchFamily="18" charset="-120"/>
            </a:endParaRPr>
          </a:p>
          <a:p>
            <a:pPr lvl="1" eaLnBrk="1" hangingPunct="1"/>
            <a:r>
              <a:rPr lang="en-US" altLang="zh-TW" dirty="0">
                <a:ea typeface="新細明體" panose="02020500000000000000" pitchFamily="18" charset="-120"/>
              </a:rPr>
              <a:t>Syntax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zh-TW" sz="1400" b="1" dirty="0">
                <a:ea typeface="新細明體" panose="02020500000000000000" pitchFamily="18" charset="-120"/>
              </a:rPr>
              <a:t>controls</a:t>
            </a:r>
            <a:r>
              <a:rPr lang="en-US" altLang="zh-TW" sz="1400" dirty="0">
                <a:ea typeface="新細明體" panose="02020500000000000000" pitchFamily="18" charset="-120"/>
              </a:rPr>
              <a:t> {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zh-TW" sz="1400" dirty="0">
                <a:ea typeface="新細明體" panose="02020500000000000000" pitchFamily="18" charset="-120"/>
              </a:rPr>
              <a:t>	  </a:t>
            </a:r>
            <a:r>
              <a:rPr lang="en-US" altLang="zh-TW" sz="1400" b="1" dirty="0" err="1">
                <a:ea typeface="新細明體" panose="02020500000000000000" pitchFamily="18" charset="-120"/>
              </a:rPr>
              <a:t>inet</a:t>
            </a:r>
            <a:r>
              <a:rPr lang="en-US" altLang="zh-TW" sz="1400" dirty="0">
                <a:ea typeface="新細明體" panose="02020500000000000000" pitchFamily="18" charset="-120"/>
              </a:rPr>
              <a:t> </a:t>
            </a:r>
            <a:r>
              <a:rPr lang="en-US" altLang="zh-TW" sz="1400" dirty="0" err="1">
                <a:ea typeface="新細明體" panose="02020500000000000000" pitchFamily="18" charset="-120"/>
              </a:rPr>
              <a:t>ip_addr</a:t>
            </a:r>
            <a:r>
              <a:rPr lang="en-US" altLang="zh-TW" sz="1400" dirty="0">
                <a:ea typeface="新細明體" panose="02020500000000000000" pitchFamily="18" charset="-120"/>
              </a:rPr>
              <a:t> port </a:t>
            </a:r>
            <a:r>
              <a:rPr lang="en-US" altLang="zh-TW" sz="1400" dirty="0" err="1">
                <a:ea typeface="新細明體" panose="02020500000000000000" pitchFamily="18" charset="-120"/>
              </a:rPr>
              <a:t>ip</a:t>
            </a:r>
            <a:r>
              <a:rPr lang="en-US" altLang="zh-TW" sz="1400" dirty="0">
                <a:ea typeface="新細明體" panose="02020500000000000000" pitchFamily="18" charset="-120"/>
              </a:rPr>
              <a:t>-port </a:t>
            </a:r>
            <a:r>
              <a:rPr lang="en-US" altLang="zh-TW" sz="1400" b="1" dirty="0">
                <a:ea typeface="新細明體" panose="02020500000000000000" pitchFamily="18" charset="-120"/>
              </a:rPr>
              <a:t>allow</a:t>
            </a:r>
            <a:r>
              <a:rPr lang="en-US" altLang="zh-TW" sz="1400" dirty="0">
                <a:ea typeface="新細明體" panose="02020500000000000000" pitchFamily="18" charset="-120"/>
              </a:rPr>
              <a:t> {</a:t>
            </a:r>
            <a:r>
              <a:rPr lang="en-US" altLang="zh-TW" sz="1400" dirty="0" err="1">
                <a:ea typeface="新細明體" panose="02020500000000000000" pitchFamily="18" charset="-120"/>
              </a:rPr>
              <a:t>address_match_list</a:t>
            </a:r>
            <a:r>
              <a:rPr lang="en-US" altLang="zh-TW" sz="1400" dirty="0">
                <a:ea typeface="新細明體" panose="02020500000000000000" pitchFamily="18" charset="-120"/>
              </a:rPr>
              <a:t>} </a:t>
            </a:r>
            <a:r>
              <a:rPr lang="en-US" altLang="zh-TW" sz="1400" b="1" dirty="0">
                <a:ea typeface="新細明體" panose="02020500000000000000" pitchFamily="18" charset="-120"/>
              </a:rPr>
              <a:t>keys</a:t>
            </a:r>
            <a:r>
              <a:rPr lang="en-US" altLang="zh-TW" sz="1400" dirty="0">
                <a:ea typeface="新細明體" panose="02020500000000000000" pitchFamily="18" charset="-120"/>
              </a:rPr>
              <a:t> {key-id};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zh-TW" sz="1400" dirty="0">
                <a:ea typeface="新細明體" panose="02020500000000000000" pitchFamily="18" charset="-120"/>
              </a:rPr>
              <a:t>};</a:t>
            </a:r>
          </a:p>
          <a:p>
            <a:pPr lvl="1" eaLnBrk="1" hangingPunct="1"/>
            <a:r>
              <a:rPr lang="en-US" altLang="zh-TW" sz="1600" dirty="0">
                <a:ea typeface="新細明體" panose="02020500000000000000" pitchFamily="18" charset="-120"/>
              </a:rPr>
              <a:t>Example:</a:t>
            </a:r>
          </a:p>
          <a:p>
            <a:pPr lvl="1" eaLnBrk="1" hangingPunct="1">
              <a:buFontTx/>
              <a:buNone/>
            </a:pPr>
            <a:endParaRPr lang="en-US" altLang="zh-TW" sz="1600" dirty="0">
              <a:ea typeface="新細明體" panose="02020500000000000000" pitchFamily="18" charset="-120"/>
            </a:endParaRPr>
          </a:p>
          <a:p>
            <a:pPr lvl="1" eaLnBrk="1" hangingPunct="1">
              <a:buFontTx/>
              <a:buNone/>
            </a:pPr>
            <a:r>
              <a:rPr lang="en-US" altLang="zh-TW" sz="1600" dirty="0">
                <a:ea typeface="新細明體" panose="02020500000000000000" pitchFamily="18" charset="-120"/>
              </a:rPr>
              <a:t>	include </a:t>
            </a:r>
            <a:r>
              <a:rPr lang="en-US" altLang="zh-TW" sz="1600" dirty="0">
                <a:latin typeface="Times" panose="02020603050405020304" pitchFamily="18" charset="0"/>
                <a:ea typeface="新細明體" panose="02020500000000000000" pitchFamily="18" charset="-120"/>
              </a:rPr>
              <a:t>"</a:t>
            </a:r>
            <a:r>
              <a:rPr lang="en-US" altLang="zh-TW" sz="1600" dirty="0">
                <a:ea typeface="新細明體" panose="02020500000000000000" pitchFamily="18" charset="-120"/>
              </a:rPr>
              <a:t>/</a:t>
            </a:r>
            <a:r>
              <a:rPr lang="en-US" altLang="zh-TW" sz="1600" dirty="0" err="1">
                <a:ea typeface="新細明體" panose="02020500000000000000" pitchFamily="18" charset="-120"/>
              </a:rPr>
              <a:t>etc</a:t>
            </a:r>
            <a:r>
              <a:rPr lang="en-US" altLang="zh-TW" sz="1600" dirty="0">
                <a:ea typeface="新細明體" panose="02020500000000000000" pitchFamily="18" charset="-120"/>
              </a:rPr>
              <a:t>/named/</a:t>
            </a:r>
            <a:r>
              <a:rPr lang="en-US" altLang="zh-TW" sz="1600" dirty="0" err="1">
                <a:ea typeface="新細明體" panose="02020500000000000000" pitchFamily="18" charset="-120"/>
              </a:rPr>
              <a:t>rndc.key</a:t>
            </a:r>
            <a:r>
              <a:rPr lang="en-US" altLang="zh-TW" sz="1600" dirty="0">
                <a:ea typeface="新細明體" panose="02020500000000000000" pitchFamily="18" charset="-120"/>
              </a:rPr>
              <a:t>";</a:t>
            </a:r>
          </a:p>
          <a:p>
            <a:pPr lvl="1" eaLnBrk="1" hangingPunct="1">
              <a:buFontTx/>
              <a:buNone/>
            </a:pPr>
            <a:r>
              <a:rPr lang="en-US" altLang="zh-TW" sz="1600" dirty="0">
                <a:ea typeface="新細明體" panose="02020500000000000000" pitchFamily="18" charset="-120"/>
              </a:rPr>
              <a:t>	controls {</a:t>
            </a:r>
          </a:p>
          <a:p>
            <a:pPr lvl="1" eaLnBrk="1" hangingPunct="1">
              <a:buFontTx/>
              <a:buNone/>
            </a:pPr>
            <a:r>
              <a:rPr lang="en-US" altLang="zh-TW" sz="1600" dirty="0">
                <a:ea typeface="新細明體" panose="02020500000000000000" pitchFamily="18" charset="-120"/>
              </a:rPr>
              <a:t>		  </a:t>
            </a:r>
            <a:r>
              <a:rPr lang="en-US" altLang="zh-TW" sz="1600" dirty="0" err="1">
                <a:ea typeface="新細明體" panose="02020500000000000000" pitchFamily="18" charset="-120"/>
              </a:rPr>
              <a:t>inet</a:t>
            </a:r>
            <a:r>
              <a:rPr lang="en-US" altLang="zh-TW" sz="1600" dirty="0">
                <a:ea typeface="新細明體" panose="02020500000000000000" pitchFamily="18" charset="-120"/>
              </a:rPr>
              <a:t> 127.0.0.1  allow {127.0.0.1;}   keys {</a:t>
            </a:r>
            <a:r>
              <a:rPr lang="en-US" altLang="zh-TW" sz="1600" dirty="0" err="1">
                <a:ea typeface="新細明體" panose="02020500000000000000" pitchFamily="18" charset="-120"/>
              </a:rPr>
              <a:t>rndc_key</a:t>
            </a:r>
            <a:r>
              <a:rPr lang="en-US" altLang="zh-TW" sz="1600" dirty="0">
                <a:ea typeface="新細明體" panose="02020500000000000000" pitchFamily="18" charset="-120"/>
              </a:rPr>
              <a:t>;};</a:t>
            </a:r>
          </a:p>
          <a:p>
            <a:pPr lvl="1" eaLnBrk="1" hangingPunct="1">
              <a:buFontTx/>
              <a:buNone/>
            </a:pPr>
            <a:r>
              <a:rPr lang="en-US" altLang="zh-TW" sz="1600" dirty="0">
                <a:ea typeface="新細明體" panose="02020500000000000000" pitchFamily="18" charset="-120"/>
              </a:rPr>
              <a:t>	}</a:t>
            </a:r>
          </a:p>
        </p:txBody>
      </p:sp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4495800" y="3581400"/>
            <a:ext cx="3571875" cy="952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1400" dirty="0">
                <a:latin typeface="SimSun" panose="02010600030101010101" pitchFamily="2" charset="-122"/>
                <a:ea typeface="SimSun" panose="02010600030101010101" pitchFamily="2" charset="-122"/>
              </a:rPr>
              <a:t>key "</a:t>
            </a:r>
            <a:r>
              <a:rPr lang="en-US" altLang="zh-TW" sz="1400" dirty="0" err="1">
                <a:latin typeface="SimSun" panose="02010600030101010101" pitchFamily="2" charset="-122"/>
                <a:ea typeface="SimSun" panose="02010600030101010101" pitchFamily="2" charset="-122"/>
              </a:rPr>
              <a:t>rndc_key</a:t>
            </a:r>
            <a:r>
              <a:rPr lang="en-US" altLang="zh-TW" sz="1400" dirty="0">
                <a:latin typeface="SimSun" panose="02010600030101010101" pitchFamily="2" charset="-122"/>
                <a:ea typeface="SimSun" panose="02010600030101010101" pitchFamily="2" charset="-122"/>
              </a:rPr>
              <a:t>" {</a:t>
            </a:r>
          </a:p>
          <a:p>
            <a:r>
              <a:rPr lang="en-US" altLang="zh-TW" sz="1400" dirty="0">
                <a:latin typeface="SimSun" panose="02010600030101010101" pitchFamily="2" charset="-122"/>
                <a:ea typeface="SimSun" panose="02010600030101010101" pitchFamily="2" charset="-122"/>
              </a:rPr>
              <a:t>    algorithm       hmac-md5;</a:t>
            </a:r>
          </a:p>
          <a:p>
            <a:r>
              <a:rPr lang="en-US" altLang="zh-TW" sz="1400" dirty="0">
                <a:latin typeface="SimSun" panose="02010600030101010101" pitchFamily="2" charset="-122"/>
                <a:ea typeface="SimSun" panose="02010600030101010101" pitchFamily="2" charset="-122"/>
              </a:rPr>
              <a:t>    secret "</a:t>
            </a:r>
            <a:r>
              <a:rPr lang="en-US" altLang="zh-TW" sz="1400" dirty="0" err="1">
                <a:latin typeface="SimSun" panose="02010600030101010101" pitchFamily="2" charset="-122"/>
                <a:ea typeface="SimSun" panose="02010600030101010101" pitchFamily="2" charset="-122"/>
              </a:rPr>
              <a:t>GKnELuie</a:t>
            </a:r>
            <a:r>
              <a:rPr lang="en-US" altLang="zh-TW" sz="1400" dirty="0">
                <a:latin typeface="SimSun" panose="02010600030101010101" pitchFamily="2" charset="-122"/>
                <a:ea typeface="SimSun" panose="02010600030101010101" pitchFamily="2" charset="-122"/>
              </a:rPr>
              <a:t>/G99NpOC2/</a:t>
            </a:r>
            <a:r>
              <a:rPr lang="en-US" altLang="zh-TW" sz="1400" dirty="0" err="1">
                <a:latin typeface="SimSun" panose="02010600030101010101" pitchFamily="2" charset="-122"/>
                <a:ea typeface="SimSun" panose="02010600030101010101" pitchFamily="2" charset="-122"/>
              </a:rPr>
              <a:t>AXwA</a:t>
            </a:r>
            <a:r>
              <a:rPr lang="en-US" altLang="zh-TW" sz="1400" dirty="0">
                <a:latin typeface="SimSun" panose="02010600030101010101" pitchFamily="2" charset="-122"/>
                <a:ea typeface="SimSun" panose="02010600030101010101" pitchFamily="2" charset="-122"/>
              </a:rPr>
              <a:t>==";</a:t>
            </a:r>
          </a:p>
          <a:p>
            <a:r>
              <a:rPr lang="en-US" altLang="zh-TW" sz="1400" dirty="0">
                <a:latin typeface="SimSun" panose="02010600030101010101" pitchFamily="2" charset="-122"/>
                <a:ea typeface="SimSun" panose="02010600030101010101" pitchFamily="2" charset="-122"/>
              </a:rPr>
              <a:t>};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3000" dirty="0">
                <a:ea typeface="新細明體" pitchFamily="18" charset="-120"/>
              </a:rPr>
              <a:t>BIND Configuration</a:t>
            </a:r>
            <a:br>
              <a:rPr lang="en-US" altLang="zh-TW" sz="3000" dirty="0">
                <a:ea typeface="新細明體" pitchFamily="18" charset="-120"/>
              </a:rPr>
            </a:br>
            <a:r>
              <a:rPr lang="en-US" altLang="zh-TW" sz="3000" dirty="0">
                <a:ea typeface="新細明體" pitchFamily="18" charset="-120"/>
              </a:rPr>
              <a:t>	</a:t>
            </a:r>
            <a:r>
              <a:rPr lang="en-US" altLang="zh-TW" sz="3000" dirty="0">
                <a:latin typeface="Verdana"/>
                <a:ea typeface="新細明體" pitchFamily="18" charset="-120"/>
              </a:rPr>
              <a:t>–</a:t>
            </a:r>
            <a:r>
              <a:rPr lang="en-US" altLang="zh-TW" sz="3000" dirty="0">
                <a:ea typeface="新細明體" pitchFamily="18" charset="-120"/>
              </a:rPr>
              <a:t> </a:t>
            </a:r>
            <a:r>
              <a:rPr lang="en-US" altLang="zh-TW" sz="3000" dirty="0" err="1">
                <a:ea typeface="新細明體" pitchFamily="18" charset="-120"/>
              </a:rPr>
              <a:t>rndc</a:t>
            </a:r>
            <a:r>
              <a:rPr lang="en-US" altLang="zh-TW" sz="3000" dirty="0">
                <a:ea typeface="新細明體" pitchFamily="18" charset="-120"/>
              </a:rPr>
              <a:t> 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447800"/>
            <a:ext cx="7239000" cy="4267200"/>
          </a:xfrm>
        </p:spPr>
        <p:txBody>
          <a:bodyPr/>
          <a:lstStyle/>
          <a:p>
            <a:pPr eaLnBrk="1" hangingPunct="1"/>
            <a:r>
              <a:rPr lang="en-US" altLang="zh-TW" dirty="0">
                <a:ea typeface="新細明體" panose="02020500000000000000" pitchFamily="18" charset="-120"/>
              </a:rPr>
              <a:t>RNDC – remote name daemon control </a:t>
            </a:r>
          </a:p>
          <a:p>
            <a:pPr lvl="1" eaLnBrk="1" hangingPunct="1"/>
            <a:r>
              <a:rPr lang="en-US" altLang="zh-TW" dirty="0">
                <a:ea typeface="新細明體" panose="02020500000000000000" pitchFamily="18" charset="-120"/>
              </a:rPr>
              <a:t>reload, restart, status, </a:t>
            </a:r>
            <a:r>
              <a:rPr lang="en-US" altLang="zh-TW" dirty="0" err="1">
                <a:ea typeface="新細明體" panose="02020500000000000000" pitchFamily="18" charset="-120"/>
              </a:rPr>
              <a:t>dumpdb</a:t>
            </a:r>
            <a:r>
              <a:rPr lang="en-US" altLang="zh-TW" dirty="0">
                <a:ea typeface="新細明體" panose="02020500000000000000" pitchFamily="18" charset="-120"/>
              </a:rPr>
              <a:t>, …..</a:t>
            </a:r>
          </a:p>
          <a:p>
            <a:pPr lvl="1" eaLnBrk="1" hangingPunct="1"/>
            <a:r>
              <a:rPr lang="en-US" altLang="zh-TW" dirty="0" err="1">
                <a:ea typeface="新細明體" panose="02020500000000000000" pitchFamily="18" charset="-120"/>
              </a:rPr>
              <a:t>rndc-confgen</a:t>
            </a:r>
            <a:r>
              <a:rPr lang="en-US" altLang="zh-TW" dirty="0">
                <a:ea typeface="新細明體" panose="02020500000000000000" pitchFamily="18" charset="-120"/>
              </a:rPr>
              <a:t> -b 256</a:t>
            </a:r>
          </a:p>
        </p:txBody>
      </p:sp>
      <p:sp>
        <p:nvSpPr>
          <p:cNvPr id="47108" name="Text Box 5"/>
          <p:cNvSpPr txBox="1">
            <a:spLocks noChangeArrowheads="1"/>
          </p:cNvSpPr>
          <p:nvPr/>
        </p:nvSpPr>
        <p:spPr bwMode="auto">
          <a:xfrm>
            <a:off x="1101725" y="5794375"/>
            <a:ext cx="7204075" cy="835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1600">
                <a:latin typeface="SimSun" panose="02010600030101010101" pitchFamily="2" charset="-122"/>
                <a:ea typeface="SimSun" panose="02010600030101010101" pitchFamily="2" charset="-122"/>
              </a:rPr>
              <a:t>SYNOPSIS</a:t>
            </a:r>
          </a:p>
          <a:p>
            <a:r>
              <a:rPr lang="en-US" altLang="zh-TW" sz="1600">
                <a:latin typeface="SimSun" panose="02010600030101010101" pitchFamily="2" charset="-122"/>
                <a:ea typeface="SimSun" panose="02010600030101010101" pitchFamily="2" charset="-122"/>
              </a:rPr>
              <a:t>       rndc [-c config-file] [-k key-file] [-s server] [-p port] [-V]</a:t>
            </a:r>
          </a:p>
          <a:p>
            <a:r>
              <a:rPr lang="en-US" altLang="zh-TW" sz="1600">
                <a:latin typeface="SimSun" panose="02010600030101010101" pitchFamily="2" charset="-122"/>
                <a:ea typeface="SimSun" panose="02010600030101010101" pitchFamily="2" charset="-122"/>
              </a:rPr>
              <a:t>            [-y key_id] {command}</a:t>
            </a:r>
          </a:p>
        </p:txBody>
      </p:sp>
      <p:sp>
        <p:nvSpPr>
          <p:cNvPr id="47109" name="Text Box 5"/>
          <p:cNvSpPr txBox="1">
            <a:spLocks noChangeArrowheads="1"/>
          </p:cNvSpPr>
          <p:nvPr/>
        </p:nvSpPr>
        <p:spPr bwMode="auto">
          <a:xfrm>
            <a:off x="1752600" y="2590800"/>
            <a:ext cx="6545263" cy="30464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1600" dirty="0">
                <a:latin typeface="SimSun" panose="02010600030101010101" pitchFamily="2" charset="-122"/>
                <a:ea typeface="SimSun" panose="02010600030101010101" pitchFamily="2" charset="-122"/>
              </a:rPr>
              <a:t># Start of </a:t>
            </a:r>
            <a:r>
              <a:rPr lang="en-US" altLang="zh-TW" sz="1600" dirty="0" err="1">
                <a:latin typeface="SimSun" panose="02010600030101010101" pitchFamily="2" charset="-122"/>
                <a:ea typeface="SimSun" panose="02010600030101010101" pitchFamily="2" charset="-122"/>
              </a:rPr>
              <a:t>rndc.conf</a:t>
            </a:r>
            <a:endParaRPr lang="en-US" altLang="zh-TW" sz="16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-US" altLang="zh-TW" sz="1600" dirty="0">
                <a:latin typeface="SimSun" panose="02010600030101010101" pitchFamily="2" charset="-122"/>
                <a:ea typeface="SimSun" panose="02010600030101010101" pitchFamily="2" charset="-122"/>
              </a:rPr>
              <a:t>key "</a:t>
            </a:r>
            <a:r>
              <a:rPr lang="en-US" altLang="zh-TW" sz="1600" dirty="0" err="1">
                <a:latin typeface="SimSun" panose="02010600030101010101" pitchFamily="2" charset="-122"/>
                <a:ea typeface="SimSun" panose="02010600030101010101" pitchFamily="2" charset="-122"/>
              </a:rPr>
              <a:t>rndc</a:t>
            </a:r>
            <a:r>
              <a:rPr lang="en-US" altLang="zh-TW" sz="1600" dirty="0">
                <a:latin typeface="SimSun" panose="02010600030101010101" pitchFamily="2" charset="-122"/>
                <a:ea typeface="SimSun" panose="02010600030101010101" pitchFamily="2" charset="-122"/>
              </a:rPr>
              <a:t>-key" {</a:t>
            </a:r>
          </a:p>
          <a:p>
            <a:r>
              <a:rPr lang="en-US" altLang="zh-TW" sz="1600" dirty="0">
                <a:latin typeface="SimSun" panose="02010600030101010101" pitchFamily="2" charset="-122"/>
                <a:ea typeface="SimSun" panose="02010600030101010101" pitchFamily="2" charset="-122"/>
              </a:rPr>
              <a:t>        algorithm hmac-md5;</a:t>
            </a:r>
          </a:p>
          <a:p>
            <a:r>
              <a:rPr lang="en-US" altLang="zh-TW" sz="1600" dirty="0">
                <a:latin typeface="SimSun" panose="02010600030101010101" pitchFamily="2" charset="-122"/>
                <a:ea typeface="SimSun" panose="02010600030101010101" pitchFamily="2" charset="-122"/>
              </a:rPr>
              <a:t>        secret "qOfQFtH1nvdRmTn6gLXldm6lqRJBEDbeK43R8Om7wlg=";</a:t>
            </a:r>
          </a:p>
          <a:p>
            <a:r>
              <a:rPr lang="en-US" altLang="zh-TW" sz="1600" dirty="0">
                <a:latin typeface="SimSun" panose="02010600030101010101" pitchFamily="2" charset="-122"/>
                <a:ea typeface="SimSun" panose="02010600030101010101" pitchFamily="2" charset="-122"/>
              </a:rPr>
              <a:t>};</a:t>
            </a:r>
          </a:p>
          <a:p>
            <a:endParaRPr lang="en-US" altLang="zh-TW" sz="16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-US" altLang="zh-TW" sz="1600" dirty="0">
                <a:latin typeface="SimSun" panose="02010600030101010101" pitchFamily="2" charset="-122"/>
                <a:ea typeface="SimSun" panose="02010600030101010101" pitchFamily="2" charset="-122"/>
              </a:rPr>
              <a:t>options {</a:t>
            </a:r>
          </a:p>
          <a:p>
            <a:r>
              <a:rPr lang="en-US" altLang="zh-TW" sz="1600" dirty="0">
                <a:latin typeface="SimSun" panose="02010600030101010101" pitchFamily="2" charset="-122"/>
                <a:ea typeface="SimSun" panose="02010600030101010101" pitchFamily="2" charset="-122"/>
              </a:rPr>
              <a:t>        default-key "</a:t>
            </a:r>
            <a:r>
              <a:rPr lang="en-US" altLang="zh-TW" sz="1600" dirty="0" err="1">
                <a:latin typeface="SimSun" panose="02010600030101010101" pitchFamily="2" charset="-122"/>
                <a:ea typeface="SimSun" panose="02010600030101010101" pitchFamily="2" charset="-122"/>
              </a:rPr>
              <a:t>rndc</a:t>
            </a:r>
            <a:r>
              <a:rPr lang="en-US" altLang="zh-TW" sz="1600" dirty="0">
                <a:latin typeface="SimSun" panose="02010600030101010101" pitchFamily="2" charset="-122"/>
                <a:ea typeface="SimSun" panose="02010600030101010101" pitchFamily="2" charset="-122"/>
              </a:rPr>
              <a:t>-key";</a:t>
            </a:r>
          </a:p>
          <a:p>
            <a:r>
              <a:rPr lang="en-US" altLang="zh-TW" sz="1600" dirty="0">
                <a:latin typeface="SimSun" panose="02010600030101010101" pitchFamily="2" charset="-122"/>
                <a:ea typeface="SimSun" panose="02010600030101010101" pitchFamily="2" charset="-122"/>
              </a:rPr>
              <a:t>        default-server 127.0.0.1;</a:t>
            </a:r>
          </a:p>
          <a:p>
            <a:r>
              <a:rPr lang="en-US" altLang="zh-TW" sz="1600" dirty="0">
                <a:latin typeface="SimSun" panose="02010600030101010101" pitchFamily="2" charset="-122"/>
                <a:ea typeface="SimSun" panose="02010600030101010101" pitchFamily="2" charset="-122"/>
              </a:rPr>
              <a:t>        default-port 953;</a:t>
            </a:r>
          </a:p>
          <a:p>
            <a:r>
              <a:rPr lang="en-US" altLang="zh-TW" sz="1600" dirty="0">
                <a:latin typeface="SimSun" panose="02010600030101010101" pitchFamily="2" charset="-122"/>
                <a:ea typeface="SimSun" panose="02010600030101010101" pitchFamily="2" charset="-122"/>
              </a:rPr>
              <a:t>};</a:t>
            </a:r>
          </a:p>
          <a:p>
            <a:r>
              <a:rPr lang="en-US" altLang="zh-TW" sz="1600" dirty="0">
                <a:latin typeface="SimSun" panose="02010600030101010101" pitchFamily="2" charset="-122"/>
                <a:ea typeface="SimSun" panose="02010600030101010101" pitchFamily="2" charset="-122"/>
              </a:rPr>
              <a:t># End of </a:t>
            </a:r>
            <a:r>
              <a:rPr lang="en-US" altLang="zh-TW" sz="1600" dirty="0" err="1">
                <a:latin typeface="SimSun" panose="02010600030101010101" pitchFamily="2" charset="-122"/>
                <a:ea typeface="SimSun" panose="02010600030101010101" pitchFamily="2" charset="-122"/>
              </a:rPr>
              <a:t>rndc.conf</a:t>
            </a:r>
            <a:endParaRPr lang="en-US" altLang="zh-TW" sz="16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>
                <a:ea typeface="新細明體" pitchFamily="18" charset="-120"/>
              </a:rPr>
              <a:t>Updating zone files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447800"/>
            <a:ext cx="7391400" cy="42672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defRPr/>
            </a:pPr>
            <a:r>
              <a:rPr lang="en-US" altLang="zh-TW" sz="2000" dirty="0">
                <a:ea typeface="新細明體" pitchFamily="18" charset="-120"/>
              </a:rPr>
              <a:t>Master</a:t>
            </a:r>
          </a:p>
          <a:p>
            <a:pPr lvl="1" eaLnBrk="1" hangingPunct="1">
              <a:defRPr/>
            </a:pPr>
            <a:r>
              <a:rPr lang="en-US" altLang="zh-TW" sz="1800" dirty="0">
                <a:ea typeface="新細明體" pitchFamily="18" charset="-120"/>
              </a:rPr>
              <a:t>Edit zone files</a:t>
            </a:r>
          </a:p>
          <a:p>
            <a:pPr lvl="2" eaLnBrk="1" hangingPunct="1">
              <a:defRPr/>
            </a:pPr>
            <a:r>
              <a:rPr lang="en-US" altLang="zh-TW" sz="1600" dirty="0">
                <a:ea typeface="新細明體" pitchFamily="18" charset="-120"/>
              </a:rPr>
              <a:t>Serial number</a:t>
            </a:r>
          </a:p>
          <a:p>
            <a:pPr lvl="2" eaLnBrk="1" hangingPunct="1">
              <a:defRPr/>
            </a:pPr>
            <a:r>
              <a:rPr lang="en-US" altLang="zh-TW" sz="1600" dirty="0">
                <a:ea typeface="新細明體" pitchFamily="18" charset="-120"/>
              </a:rPr>
              <a:t>Forward and reverse zone files for single IP</a:t>
            </a:r>
          </a:p>
          <a:p>
            <a:pPr lvl="1" eaLnBrk="1" hangingPunct="1">
              <a:defRPr/>
            </a:pPr>
            <a:r>
              <a:rPr lang="en-US" altLang="zh-TW" sz="1800" dirty="0">
                <a:ea typeface="新細明體" pitchFamily="18" charset="-120"/>
              </a:rPr>
              <a:t>Do </a:t>
            </a:r>
            <a:r>
              <a:rPr lang="en-US" altLang="zh-TW" sz="1800" dirty="0">
                <a:latin typeface="Times" pitchFamily="18" charset="0"/>
                <a:ea typeface="新細明體" pitchFamily="18" charset="-120"/>
              </a:rPr>
              <a:t>“</a:t>
            </a:r>
            <a:r>
              <a:rPr lang="en-US" altLang="zh-TW" sz="1800" dirty="0" err="1">
                <a:ea typeface="新細明體" pitchFamily="18" charset="-120"/>
              </a:rPr>
              <a:t>rndc</a:t>
            </a:r>
            <a:r>
              <a:rPr lang="en-US" altLang="zh-TW" sz="1800" dirty="0">
                <a:ea typeface="新細明體" pitchFamily="18" charset="-120"/>
              </a:rPr>
              <a:t> reload</a:t>
            </a:r>
            <a:r>
              <a:rPr lang="en-US" altLang="zh-TW" sz="1800" dirty="0">
                <a:latin typeface="Times" pitchFamily="18" charset="0"/>
                <a:ea typeface="新細明體" pitchFamily="18" charset="-120"/>
              </a:rPr>
              <a:t>”</a:t>
            </a:r>
            <a:endParaRPr lang="en-US" altLang="zh-TW" sz="1800" dirty="0">
              <a:ea typeface="新細明體" pitchFamily="18" charset="-120"/>
            </a:endParaRPr>
          </a:p>
          <a:p>
            <a:pPr lvl="2" eaLnBrk="1" hangingPunct="1">
              <a:defRPr/>
            </a:pPr>
            <a:r>
              <a:rPr lang="en-US" altLang="zh-TW" sz="1600" dirty="0">
                <a:latin typeface="Verdana" pitchFamily="34" charset="0"/>
                <a:ea typeface="新細明體" pitchFamily="18" charset="-120"/>
              </a:rPr>
              <a:t>“</a:t>
            </a:r>
            <a:r>
              <a:rPr lang="en-US" altLang="zh-TW" sz="1600" dirty="0">
                <a:ea typeface="新細明體" pitchFamily="18" charset="-120"/>
              </a:rPr>
              <a:t>notify</a:t>
            </a:r>
            <a:r>
              <a:rPr lang="en-US" altLang="zh-TW" sz="1600" dirty="0">
                <a:latin typeface="Verdana" pitchFamily="34" charset="0"/>
                <a:ea typeface="新細明體" pitchFamily="18" charset="-120"/>
              </a:rPr>
              <a:t>”</a:t>
            </a:r>
            <a:r>
              <a:rPr lang="en-US" altLang="zh-TW" sz="1600" dirty="0">
                <a:ea typeface="新細明體" pitchFamily="18" charset="-120"/>
              </a:rPr>
              <a:t> is on, slave will be notify about the change</a:t>
            </a:r>
          </a:p>
          <a:p>
            <a:pPr lvl="2" eaLnBrk="1" hangingPunct="1">
              <a:defRPr/>
            </a:pPr>
            <a:r>
              <a:rPr lang="en-US" altLang="zh-TW" sz="1600" dirty="0">
                <a:latin typeface="Verdana" pitchFamily="34" charset="0"/>
                <a:ea typeface="新細明體" pitchFamily="18" charset="-120"/>
              </a:rPr>
              <a:t>“</a:t>
            </a:r>
            <a:r>
              <a:rPr lang="en-US" altLang="zh-TW" sz="1600" dirty="0">
                <a:ea typeface="新細明體" pitchFamily="18" charset="-120"/>
              </a:rPr>
              <a:t>notify</a:t>
            </a:r>
            <a:r>
              <a:rPr lang="en-US" altLang="zh-TW" sz="1600" dirty="0">
                <a:latin typeface="Verdana" pitchFamily="34" charset="0"/>
                <a:ea typeface="新細明體" pitchFamily="18" charset="-120"/>
              </a:rPr>
              <a:t>”</a:t>
            </a:r>
            <a:r>
              <a:rPr lang="en-US" altLang="zh-TW" sz="1600" dirty="0">
                <a:ea typeface="新細明體" pitchFamily="18" charset="-120"/>
              </a:rPr>
              <a:t> is off, refresh timeout, or do </a:t>
            </a:r>
            <a:r>
              <a:rPr lang="en-US" altLang="zh-TW" sz="1600" dirty="0">
                <a:latin typeface="Verdana" pitchFamily="34" charset="0"/>
                <a:ea typeface="新細明體" pitchFamily="18" charset="-120"/>
              </a:rPr>
              <a:t>“</a:t>
            </a:r>
            <a:r>
              <a:rPr lang="en-US" altLang="zh-TW" sz="1600" dirty="0" err="1">
                <a:ea typeface="新細明體" pitchFamily="18" charset="-120"/>
              </a:rPr>
              <a:t>rndc</a:t>
            </a:r>
            <a:r>
              <a:rPr lang="en-US" altLang="zh-TW" sz="1600" dirty="0">
                <a:ea typeface="新細明體" pitchFamily="18" charset="-120"/>
              </a:rPr>
              <a:t> reload</a:t>
            </a:r>
            <a:r>
              <a:rPr lang="en-US" altLang="zh-TW" sz="1600" dirty="0">
                <a:latin typeface="Verdana" pitchFamily="34" charset="0"/>
                <a:ea typeface="新細明體" pitchFamily="18" charset="-120"/>
              </a:rPr>
              <a:t>”</a:t>
            </a:r>
            <a:r>
              <a:rPr lang="en-US" altLang="zh-TW" sz="1600" dirty="0">
                <a:ea typeface="新細明體" pitchFamily="18" charset="-120"/>
              </a:rPr>
              <a:t> in slave</a:t>
            </a:r>
          </a:p>
          <a:p>
            <a:pPr lvl="2" eaLnBrk="1" hangingPunct="1">
              <a:buFont typeface="Wingdings" panose="05000000000000000000" pitchFamily="2" charset="2"/>
              <a:buNone/>
              <a:defRPr/>
            </a:pPr>
            <a:endParaRPr lang="en-US" altLang="zh-TW" sz="1600" dirty="0">
              <a:ea typeface="新細明體" pitchFamily="18" charset="-120"/>
            </a:endParaRPr>
          </a:p>
          <a:p>
            <a:pPr eaLnBrk="1" hangingPunct="1">
              <a:defRPr/>
            </a:pPr>
            <a:r>
              <a:rPr lang="en-US" altLang="zh-TW" sz="2000" dirty="0">
                <a:ea typeface="新細明體" pitchFamily="18" charset="-120"/>
              </a:rPr>
              <a:t>Zone transfer</a:t>
            </a:r>
          </a:p>
          <a:p>
            <a:pPr lvl="1" eaLnBrk="1" hangingPunct="1">
              <a:defRPr/>
            </a:pPr>
            <a:r>
              <a:rPr lang="en-US" altLang="zh-TW" sz="1800" dirty="0">
                <a:ea typeface="新細明體" pitchFamily="18" charset="-120"/>
              </a:rPr>
              <a:t>DNS zone data synchronization between master and slave servers</a:t>
            </a:r>
          </a:p>
          <a:p>
            <a:pPr lvl="1" eaLnBrk="1" hangingPunct="1">
              <a:defRPr/>
            </a:pPr>
            <a:r>
              <a:rPr lang="en-US" altLang="zh-TW" sz="1800" dirty="0">
                <a:ea typeface="新細明體" pitchFamily="18" charset="-120"/>
              </a:rPr>
              <a:t>AXFR (all zone data are transferred at once, before BIND8.2)</a:t>
            </a:r>
          </a:p>
          <a:p>
            <a:pPr lvl="1" eaLnBrk="1" hangingPunct="1">
              <a:defRPr/>
            </a:pPr>
            <a:r>
              <a:rPr lang="en-US" altLang="zh-TW" sz="1800" dirty="0">
                <a:ea typeface="新細明體" pitchFamily="18" charset="-120"/>
              </a:rPr>
              <a:t>IXFR (incremental updates zone transfer)</a:t>
            </a:r>
          </a:p>
          <a:p>
            <a:pPr lvl="2" eaLnBrk="1" hangingPunct="1">
              <a:defRPr/>
            </a:pPr>
            <a:r>
              <a:rPr lang="en-US" altLang="zh-TW" sz="1600" dirty="0">
                <a:ea typeface="新細明體" pitchFamily="18" charset="-120"/>
              </a:rPr>
              <a:t>provide-</a:t>
            </a:r>
            <a:r>
              <a:rPr lang="en-US" altLang="zh-TW" sz="1600" dirty="0" err="1">
                <a:ea typeface="新細明體" pitchFamily="18" charset="-120"/>
              </a:rPr>
              <a:t>ixfr</a:t>
            </a:r>
            <a:endParaRPr lang="en-US" altLang="zh-TW" sz="1600" dirty="0">
              <a:ea typeface="新細明體" pitchFamily="18" charset="-120"/>
            </a:endParaRPr>
          </a:p>
          <a:p>
            <a:pPr lvl="2" eaLnBrk="1" hangingPunct="1">
              <a:defRPr/>
            </a:pPr>
            <a:r>
              <a:rPr lang="en-US" altLang="zh-TW" sz="1600" dirty="0">
                <a:ea typeface="新細明體" pitchFamily="18" charset="-120"/>
              </a:rPr>
              <a:t>request-</a:t>
            </a:r>
            <a:r>
              <a:rPr lang="en-US" altLang="zh-TW" sz="1600" dirty="0" err="1">
                <a:ea typeface="新細明體" pitchFamily="18" charset="-120"/>
              </a:rPr>
              <a:t>ixfr</a:t>
            </a:r>
            <a:endParaRPr lang="en-US" altLang="zh-TW" sz="1600" dirty="0">
              <a:ea typeface="新細明體" pitchFamily="18" charset="-120"/>
            </a:endParaRPr>
          </a:p>
          <a:p>
            <a:pPr lvl="1" eaLnBrk="1" hangingPunct="1">
              <a:defRPr/>
            </a:pPr>
            <a:r>
              <a:rPr lang="en-US" altLang="zh-TW" sz="1800" dirty="0">
                <a:ea typeface="新細明體" pitchFamily="18" charset="-120"/>
              </a:rPr>
              <a:t>TCP port 53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/>
              <a:t>Dynamic Updates</a:t>
            </a:r>
            <a:endParaRPr lang="zh-TW" altLang="en-US" dirty="0"/>
          </a:p>
        </p:txBody>
      </p:sp>
      <p:sp>
        <p:nvSpPr>
          <p:cNvPr id="46083" name="內容版面配置區 2"/>
          <p:cNvSpPr>
            <a:spLocks noGrp="1"/>
          </p:cNvSpPr>
          <p:nvPr>
            <p:ph idx="1"/>
          </p:nvPr>
        </p:nvSpPr>
        <p:spPr>
          <a:xfrm>
            <a:off x="990600" y="1447800"/>
            <a:ext cx="7772400" cy="4800600"/>
          </a:xfrm>
        </p:spPr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altLang="zh-TW" dirty="0"/>
              <a:t>The mappings of name-to-address are relatively stable</a:t>
            </a:r>
          </a:p>
          <a:p>
            <a:pPr>
              <a:defRPr/>
            </a:pPr>
            <a:r>
              <a:rPr lang="en-US" altLang="zh-TW" dirty="0"/>
              <a:t>DHCP will dynamically assign IP addresses to the hosts</a:t>
            </a:r>
          </a:p>
          <a:p>
            <a:pPr lvl="1">
              <a:defRPr/>
            </a:pPr>
            <a:r>
              <a:rPr lang="en-US" altLang="zh-TW" dirty="0"/>
              <a:t>Hostname-based logging or security measures become very difficulty</a:t>
            </a:r>
          </a:p>
          <a:p>
            <a:pPr>
              <a:buFont typeface="Wingdings" panose="05000000000000000000" pitchFamily="2" charset="2"/>
              <a:buNone/>
              <a:defRPr/>
            </a:pPr>
            <a:endParaRPr lang="en-US" altLang="zh-TW" dirty="0"/>
          </a:p>
          <a:p>
            <a:pPr>
              <a:buFont typeface="Wingdings" panose="05000000000000000000" pitchFamily="2" charset="2"/>
              <a:buNone/>
              <a:defRPr/>
            </a:pPr>
            <a:endParaRPr lang="en-US" altLang="zh-TW" dirty="0"/>
          </a:p>
          <a:p>
            <a:pPr>
              <a:defRPr/>
            </a:pPr>
            <a:r>
              <a:rPr lang="en-US" altLang="zh-TW" dirty="0"/>
              <a:t>Dynamic updates</a:t>
            </a:r>
          </a:p>
          <a:p>
            <a:pPr lvl="1">
              <a:defRPr/>
            </a:pPr>
            <a:r>
              <a:rPr lang="en-US" altLang="zh-TW" dirty="0"/>
              <a:t>RFC 2136</a:t>
            </a:r>
          </a:p>
          <a:p>
            <a:pPr lvl="1">
              <a:defRPr/>
            </a:pPr>
            <a:r>
              <a:rPr lang="en-US" altLang="zh-TW" dirty="0"/>
              <a:t>BIND allows the DHCP daemon to notify the updating RR contents</a:t>
            </a:r>
          </a:p>
          <a:p>
            <a:pPr lvl="1">
              <a:defRPr/>
            </a:pPr>
            <a:r>
              <a:rPr lang="en-US" altLang="zh-TW" dirty="0" err="1">
                <a:solidFill>
                  <a:srgbClr val="FF0000"/>
                </a:solidFill>
              </a:rPr>
              <a:t>nsupdate</a:t>
            </a:r>
            <a:endParaRPr lang="en-US" altLang="zh-TW" dirty="0">
              <a:solidFill>
                <a:srgbClr val="FF0000"/>
              </a:solidFill>
            </a:endParaRPr>
          </a:p>
          <a:p>
            <a:pPr lvl="1">
              <a:defRPr/>
            </a:pPr>
            <a:endParaRPr lang="en-US" altLang="zh-TW" dirty="0">
              <a:solidFill>
                <a:srgbClr val="FF0000"/>
              </a:solidFill>
            </a:endParaRPr>
          </a:p>
          <a:p>
            <a:pPr lvl="1">
              <a:defRPr/>
            </a:pPr>
            <a:endParaRPr lang="en-US" altLang="zh-TW" dirty="0">
              <a:solidFill>
                <a:srgbClr val="FF0000"/>
              </a:solidFill>
            </a:endParaRPr>
          </a:p>
          <a:p>
            <a:pPr lvl="1">
              <a:defRPr/>
            </a:pPr>
            <a:endParaRPr lang="en-US" altLang="zh-TW" dirty="0">
              <a:solidFill>
                <a:srgbClr val="FF0000"/>
              </a:solidFill>
            </a:endParaRPr>
          </a:p>
          <a:p>
            <a:pPr lvl="1">
              <a:defRPr/>
            </a:pPr>
            <a:endParaRPr lang="en-US" altLang="zh-TW" dirty="0"/>
          </a:p>
          <a:p>
            <a:pPr lvl="1">
              <a:defRPr/>
            </a:pPr>
            <a:endParaRPr lang="en-US" altLang="zh-TW" dirty="0"/>
          </a:p>
          <a:p>
            <a:pPr lvl="1">
              <a:defRPr/>
            </a:pPr>
            <a:r>
              <a:rPr lang="en-US" altLang="zh-TW" dirty="0"/>
              <a:t>Using </a:t>
            </a:r>
            <a:r>
              <a:rPr lang="en-US" altLang="zh-TW" dirty="0">
                <a:solidFill>
                  <a:srgbClr val="FF0000"/>
                </a:solidFill>
              </a:rPr>
              <a:t>allow-update, or allow-policy </a:t>
            </a:r>
          </a:p>
          <a:p>
            <a:pPr lvl="2">
              <a:defRPr/>
            </a:pPr>
            <a:r>
              <a:rPr lang="en-US" altLang="zh-TW" dirty="0" err="1"/>
              <a:t>rndc</a:t>
            </a:r>
            <a:r>
              <a:rPr lang="en-US" altLang="zh-TW" dirty="0"/>
              <a:t> frozen zone, </a:t>
            </a:r>
            <a:r>
              <a:rPr lang="en-US" altLang="zh-TW" dirty="0" err="1"/>
              <a:t>rndc</a:t>
            </a:r>
            <a:r>
              <a:rPr lang="en-US" altLang="zh-TW" dirty="0"/>
              <a:t> thaw zone</a:t>
            </a:r>
          </a:p>
          <a:p>
            <a:pPr lvl="2">
              <a:defRPr/>
            </a:pPr>
            <a:r>
              <a:rPr lang="en-US" altLang="zh-TW" dirty="0"/>
              <a:t>allow-policy (grant | deny) identity </a:t>
            </a:r>
            <a:r>
              <a:rPr lang="en-US" altLang="zh-TW" dirty="0" err="1"/>
              <a:t>nametype</a:t>
            </a:r>
            <a:r>
              <a:rPr lang="en-US" altLang="zh-TW" dirty="0"/>
              <a:t> name [types]</a:t>
            </a:r>
          </a:p>
        </p:txBody>
      </p:sp>
      <p:sp>
        <p:nvSpPr>
          <p:cNvPr id="49156" name="Text Box 4"/>
          <p:cNvSpPr txBox="1">
            <a:spLocks noChangeArrowheads="1"/>
          </p:cNvSpPr>
          <p:nvPr/>
        </p:nvSpPr>
        <p:spPr bwMode="auto">
          <a:xfrm>
            <a:off x="1766888" y="2311400"/>
            <a:ext cx="5929312" cy="584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1600">
                <a:latin typeface="SimSun" panose="02010600030101010101" pitchFamily="2" charset="-122"/>
                <a:ea typeface="SimSun" panose="02010600030101010101" pitchFamily="2" charset="-122"/>
              </a:rPr>
              <a:t>dhcp-host1.domain		IN	A	192.168.0.1</a:t>
            </a:r>
          </a:p>
          <a:p>
            <a:r>
              <a:rPr lang="en-US" altLang="zh-TW" sz="1600">
                <a:latin typeface="SimSun" panose="02010600030101010101" pitchFamily="2" charset="-122"/>
                <a:ea typeface="SimSun" panose="02010600030101010101" pitchFamily="2" charset="-122"/>
              </a:rPr>
              <a:t>dhcp-host2.domain		IN	A	192.168.0.2</a:t>
            </a:r>
          </a:p>
        </p:txBody>
      </p:sp>
      <p:pic>
        <p:nvPicPr>
          <p:cNvPr id="49157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0" y="4114800"/>
            <a:ext cx="6796088" cy="1273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>
                <a:ea typeface="新細明體" pitchFamily="18" charset="-120"/>
              </a:rPr>
              <a:t>Non-byte boundary (1/5)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000">
                <a:ea typeface="新細明體" panose="02020500000000000000" pitchFamily="18" charset="-120"/>
              </a:rPr>
              <a:t>In normal reverse configuration: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1800">
                <a:ea typeface="新細明體" panose="02020500000000000000" pitchFamily="18" charset="-120"/>
              </a:rPr>
              <a:t>named.conf will define a zone </a:t>
            </a:r>
            <a:br>
              <a:rPr lang="en-US" altLang="zh-TW" sz="1800">
                <a:ea typeface="新細明體" panose="02020500000000000000" pitchFamily="18" charset="-120"/>
              </a:rPr>
            </a:br>
            <a:r>
              <a:rPr lang="en-US" altLang="zh-TW" sz="1800">
                <a:ea typeface="新細明體" panose="02020500000000000000" pitchFamily="18" charset="-120"/>
              </a:rPr>
              <a:t>statement for each reverse subnet</a:t>
            </a:r>
            <a:br>
              <a:rPr lang="en-US" altLang="zh-TW" sz="1800">
                <a:ea typeface="新細明體" panose="02020500000000000000" pitchFamily="18" charset="-120"/>
              </a:rPr>
            </a:br>
            <a:r>
              <a:rPr lang="en-US" altLang="zh-TW" sz="1800">
                <a:ea typeface="新細明體" panose="02020500000000000000" pitchFamily="18" charset="-120"/>
              </a:rPr>
              <a:t>zone and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1800">
                <a:ea typeface="新細明體" panose="02020500000000000000" pitchFamily="18" charset="-120"/>
              </a:rPr>
              <a:t>Your reverse db will contains lots</a:t>
            </a:r>
            <a:br>
              <a:rPr lang="en-US" altLang="zh-TW" sz="1800">
                <a:ea typeface="新細明體" panose="02020500000000000000" pitchFamily="18" charset="-120"/>
              </a:rPr>
            </a:br>
            <a:r>
              <a:rPr lang="en-US" altLang="zh-TW" sz="1800">
                <a:ea typeface="新細明體" panose="02020500000000000000" pitchFamily="18" charset="-120"/>
              </a:rPr>
              <a:t>of PTR records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1800">
                <a:ea typeface="新細明體" panose="02020500000000000000" pitchFamily="18" charset="-120"/>
              </a:rPr>
              <a:t>Example: </a:t>
            </a:r>
          </a:p>
        </p:txBody>
      </p:sp>
      <p:sp>
        <p:nvSpPr>
          <p:cNvPr id="50180" name="Text Box 4"/>
          <p:cNvSpPr txBox="1">
            <a:spLocks noChangeArrowheads="1"/>
          </p:cNvSpPr>
          <p:nvPr/>
        </p:nvSpPr>
        <p:spPr bwMode="auto">
          <a:xfrm>
            <a:off x="5334000" y="1524000"/>
            <a:ext cx="3444875" cy="18129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1600">
                <a:latin typeface="SimSun" panose="02010600030101010101" pitchFamily="2" charset="-122"/>
                <a:ea typeface="SimSun" panose="02010600030101010101" pitchFamily="2" charset="-122"/>
              </a:rPr>
              <a:t>zone "1.168.192.in-addr.arpa." {</a:t>
            </a:r>
          </a:p>
          <a:p>
            <a:r>
              <a:rPr lang="en-US" altLang="zh-TW" sz="1600">
                <a:latin typeface="SimSun" panose="02010600030101010101" pitchFamily="2" charset="-122"/>
                <a:ea typeface="SimSun" panose="02010600030101010101" pitchFamily="2" charset="-122"/>
              </a:rPr>
              <a:t>    type master;</a:t>
            </a:r>
          </a:p>
          <a:p>
            <a:r>
              <a:rPr lang="en-US" altLang="zh-TW" sz="1600">
                <a:latin typeface="SimSun" panose="02010600030101010101" pitchFamily="2" charset="-122"/>
                <a:ea typeface="SimSun" panose="02010600030101010101" pitchFamily="2" charset="-122"/>
              </a:rPr>
              <a:t>    file "named.rev.1";</a:t>
            </a:r>
          </a:p>
          <a:p>
            <a:r>
              <a:rPr lang="en-US" altLang="zh-TW" sz="1600">
                <a:latin typeface="SimSun" panose="02010600030101010101" pitchFamily="2" charset="-122"/>
                <a:ea typeface="SimSun" panose="02010600030101010101" pitchFamily="2" charset="-122"/>
              </a:rPr>
              <a:t>    allow-query {any;};</a:t>
            </a:r>
          </a:p>
          <a:p>
            <a:r>
              <a:rPr lang="en-US" altLang="zh-TW" sz="1600">
                <a:latin typeface="SimSun" panose="02010600030101010101" pitchFamily="2" charset="-122"/>
                <a:ea typeface="SimSun" panose="02010600030101010101" pitchFamily="2" charset="-122"/>
              </a:rPr>
              <a:t>    allow-update {none;};</a:t>
            </a:r>
          </a:p>
          <a:p>
            <a:r>
              <a:rPr lang="en-US" altLang="zh-TW" sz="1600">
                <a:latin typeface="SimSun" panose="02010600030101010101" pitchFamily="2" charset="-122"/>
                <a:ea typeface="SimSun" panose="02010600030101010101" pitchFamily="2" charset="-122"/>
              </a:rPr>
              <a:t>    allow-transfer {localhost;};</a:t>
            </a:r>
          </a:p>
          <a:p>
            <a:r>
              <a:rPr lang="en-US" altLang="zh-TW" sz="1600">
                <a:latin typeface="SimSun" panose="02010600030101010101" pitchFamily="2" charset="-122"/>
                <a:ea typeface="SimSun" panose="02010600030101010101" pitchFamily="2" charset="-122"/>
              </a:rPr>
              <a:t>};</a:t>
            </a:r>
          </a:p>
        </p:txBody>
      </p:sp>
      <p:sp>
        <p:nvSpPr>
          <p:cNvPr id="50181" name="Text Box 5"/>
          <p:cNvSpPr txBox="1">
            <a:spLocks noChangeArrowheads="1"/>
          </p:cNvSpPr>
          <p:nvPr/>
        </p:nvSpPr>
        <p:spPr bwMode="auto">
          <a:xfrm>
            <a:off x="1711325" y="3609975"/>
            <a:ext cx="6061075" cy="2867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1400" dirty="0">
                <a:latin typeface="SimSun" panose="02010600030101010101" pitchFamily="2" charset="-122"/>
                <a:ea typeface="SimSun" panose="02010600030101010101" pitchFamily="2" charset="-122"/>
              </a:rPr>
              <a:t>$TTL    3600</a:t>
            </a:r>
          </a:p>
          <a:p>
            <a:r>
              <a:rPr lang="en-US" altLang="zh-TW" sz="1400" dirty="0">
                <a:latin typeface="SimSun" panose="02010600030101010101" pitchFamily="2" charset="-122"/>
                <a:ea typeface="SimSun" panose="02010600030101010101" pitchFamily="2" charset="-122"/>
              </a:rPr>
              <a:t>$ORIGIN 1.168.192.in-addr.arpa.</a:t>
            </a:r>
          </a:p>
          <a:p>
            <a:r>
              <a:rPr lang="en-US" altLang="zh-TW" sz="1400" dirty="0">
                <a:latin typeface="SimSun" panose="02010600030101010101" pitchFamily="2" charset="-122"/>
                <a:ea typeface="SimSun" panose="02010600030101010101" pitchFamily="2" charset="-122"/>
              </a:rPr>
              <a:t>@       IN      SOA     chwong.csie.net chwong.chwong.csie.net.  (</a:t>
            </a:r>
          </a:p>
          <a:p>
            <a:r>
              <a:rPr lang="en-US" altLang="zh-TW" sz="1400" dirty="0">
                <a:latin typeface="SimSun" panose="02010600030101010101" pitchFamily="2" charset="-122"/>
                <a:ea typeface="SimSun" panose="02010600030101010101" pitchFamily="2" charset="-122"/>
              </a:rPr>
              <a:t>                        2007050401      ; Serial</a:t>
            </a:r>
          </a:p>
          <a:p>
            <a:r>
              <a:rPr lang="en-US" altLang="zh-TW" sz="1400" dirty="0">
                <a:latin typeface="SimSun" panose="02010600030101010101" pitchFamily="2" charset="-122"/>
                <a:ea typeface="SimSun" panose="02010600030101010101" pitchFamily="2" charset="-122"/>
              </a:rPr>
              <a:t>                        3600            ; Refresh</a:t>
            </a:r>
          </a:p>
          <a:p>
            <a:r>
              <a:rPr lang="en-US" altLang="zh-TW" sz="1400" dirty="0">
                <a:latin typeface="SimSun" panose="02010600030101010101" pitchFamily="2" charset="-122"/>
                <a:ea typeface="SimSun" panose="02010600030101010101" pitchFamily="2" charset="-122"/>
              </a:rPr>
              <a:t>                        900             ; Retry</a:t>
            </a:r>
          </a:p>
          <a:p>
            <a:r>
              <a:rPr lang="en-US" altLang="zh-TW" sz="1400" dirty="0">
                <a:latin typeface="SimSun" panose="02010600030101010101" pitchFamily="2" charset="-122"/>
                <a:ea typeface="SimSun" panose="02010600030101010101" pitchFamily="2" charset="-122"/>
              </a:rPr>
              <a:t>                        7D              ; Expire</a:t>
            </a:r>
          </a:p>
          <a:p>
            <a:r>
              <a:rPr lang="en-US" altLang="zh-TW" sz="1400" dirty="0">
                <a:latin typeface="SimSun" panose="02010600030101010101" pitchFamily="2" charset="-122"/>
                <a:ea typeface="SimSun" panose="02010600030101010101" pitchFamily="2" charset="-122"/>
              </a:rPr>
              <a:t>                        2H )            ; Minimum</a:t>
            </a:r>
          </a:p>
          <a:p>
            <a:r>
              <a:rPr lang="en-US" altLang="zh-TW" sz="1400" dirty="0">
                <a:latin typeface="SimSun" panose="02010600030101010101" pitchFamily="2" charset="-122"/>
                <a:ea typeface="SimSun" panose="02010600030101010101" pitchFamily="2" charset="-122"/>
              </a:rPr>
              <a:t>        IN      NS      ns.chwong.csie.net.</a:t>
            </a:r>
          </a:p>
          <a:p>
            <a:r>
              <a:rPr lang="en-US" altLang="zh-TW" sz="1400" dirty="0">
                <a:latin typeface="SimSun" panose="02010600030101010101" pitchFamily="2" charset="-122"/>
                <a:ea typeface="SimSun" panose="02010600030101010101" pitchFamily="2" charset="-122"/>
              </a:rPr>
              <a:t>254     IN      PTR     ns.chwong.csie.net.</a:t>
            </a:r>
          </a:p>
          <a:p>
            <a:r>
              <a:rPr lang="en-US" altLang="zh-TW" sz="1400" dirty="0">
                <a:latin typeface="SimSun" panose="02010600030101010101" pitchFamily="2" charset="-122"/>
                <a:ea typeface="SimSun" panose="02010600030101010101" pitchFamily="2" charset="-122"/>
              </a:rPr>
              <a:t>1       IN      PTR     www.chwong.csie.net.</a:t>
            </a:r>
          </a:p>
          <a:p>
            <a:r>
              <a:rPr lang="en-US" altLang="zh-TW" sz="1400" dirty="0">
                <a:latin typeface="SimSun" panose="02010600030101010101" pitchFamily="2" charset="-122"/>
                <a:ea typeface="SimSun" panose="02010600030101010101" pitchFamily="2" charset="-122"/>
              </a:rPr>
              <a:t>2       IN      PTR     ftp.chwong.csie.net.</a:t>
            </a:r>
          </a:p>
          <a:p>
            <a:r>
              <a:rPr lang="en-US" altLang="zh-TW" sz="1400" dirty="0">
                <a:latin typeface="SimSun" panose="02010600030101010101" pitchFamily="2" charset="-122"/>
                <a:ea typeface="SimSun" panose="02010600030101010101" pitchFamily="2" charset="-122"/>
              </a:rPr>
              <a:t>…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>
                <a:ea typeface="新細明體" pitchFamily="18" charset="-120"/>
              </a:rPr>
              <a:t>Non-byte boundary (2/5)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1800" dirty="0">
                <a:ea typeface="新細明體" panose="02020500000000000000" pitchFamily="18" charset="-120"/>
              </a:rPr>
              <a:t>What if you want to delegate 192.168.2.0 to another sub-domain</a:t>
            </a:r>
          </a:p>
          <a:p>
            <a:pPr lvl="1" eaLnBrk="1" hangingPunct="1"/>
            <a:r>
              <a:rPr lang="en-US" altLang="zh-TW" sz="1600" dirty="0">
                <a:ea typeface="新細明體" panose="02020500000000000000" pitchFamily="18" charset="-120"/>
              </a:rPr>
              <a:t>Parent</a:t>
            </a:r>
          </a:p>
          <a:p>
            <a:pPr lvl="2" eaLnBrk="1" hangingPunct="1"/>
            <a:r>
              <a:rPr lang="en-US" altLang="zh-TW" sz="1400" b="1" dirty="0">
                <a:ea typeface="新細明體" panose="02020500000000000000" pitchFamily="18" charset="-120"/>
              </a:rPr>
              <a:t>Remove</a:t>
            </a:r>
            <a:r>
              <a:rPr lang="en-US" altLang="zh-TW" sz="1400" dirty="0">
                <a:ea typeface="新細明體" panose="02020500000000000000" pitchFamily="18" charset="-120"/>
              </a:rPr>
              <a:t> forward </a:t>
            </a:r>
            <a:r>
              <a:rPr lang="en-US" altLang="zh-TW" sz="1400" dirty="0" err="1">
                <a:ea typeface="新細明體" panose="02020500000000000000" pitchFamily="18" charset="-120"/>
              </a:rPr>
              <a:t>db</a:t>
            </a:r>
            <a:r>
              <a:rPr lang="en-US" altLang="zh-TW" sz="1400" dirty="0">
                <a:ea typeface="新細明體" panose="02020500000000000000" pitchFamily="18" charset="-120"/>
              </a:rPr>
              <a:t> about 192.168.2.0/24 network</a:t>
            </a:r>
          </a:p>
          <a:p>
            <a:pPr lvl="3" eaLnBrk="1" hangingPunct="1"/>
            <a:r>
              <a:rPr lang="en-US" altLang="zh-TW" sz="1200" dirty="0">
                <a:ea typeface="新細明體" panose="02020500000000000000" pitchFamily="18" charset="-120"/>
              </a:rPr>
              <a:t>Ex: </a:t>
            </a:r>
          </a:p>
          <a:p>
            <a:pPr lvl="3" eaLnBrk="1" hangingPunct="1">
              <a:buFontTx/>
              <a:buNone/>
            </a:pPr>
            <a:r>
              <a:rPr lang="en-US" altLang="zh-TW" sz="1200" dirty="0">
                <a:ea typeface="新細明體" panose="02020500000000000000" pitchFamily="18" charset="-120"/>
              </a:rPr>
              <a:t>	pc1.chwong.csie.net.    IN   A    192.168.2.35</a:t>
            </a:r>
          </a:p>
          <a:p>
            <a:pPr lvl="3" eaLnBrk="1" hangingPunct="1">
              <a:buFontTx/>
              <a:buNone/>
            </a:pPr>
            <a:r>
              <a:rPr lang="en-US" altLang="zh-TW" sz="1200" dirty="0">
                <a:ea typeface="新細明體" panose="02020500000000000000" pitchFamily="18" charset="-120"/>
              </a:rPr>
              <a:t>	pc2.chwong.csie.net.    IN   A    192.168.2.222</a:t>
            </a:r>
          </a:p>
          <a:p>
            <a:pPr lvl="3" eaLnBrk="1" hangingPunct="1">
              <a:buFontTx/>
              <a:buNone/>
            </a:pPr>
            <a:r>
              <a:rPr lang="en-US" altLang="zh-TW" sz="1200" dirty="0">
                <a:ea typeface="新細明體" panose="02020500000000000000" pitchFamily="18" charset="-120"/>
              </a:rPr>
              <a:t>	…</a:t>
            </a:r>
          </a:p>
          <a:p>
            <a:pPr lvl="2" eaLnBrk="1" hangingPunct="1"/>
            <a:r>
              <a:rPr lang="en-US" altLang="zh-TW" sz="1400" b="1" dirty="0">
                <a:ea typeface="新細明體" panose="02020500000000000000" pitchFamily="18" charset="-120"/>
              </a:rPr>
              <a:t>Remove</a:t>
            </a:r>
            <a:r>
              <a:rPr lang="en-US" altLang="zh-TW" sz="1400" dirty="0">
                <a:ea typeface="新細明體" panose="02020500000000000000" pitchFamily="18" charset="-120"/>
              </a:rPr>
              <a:t> reverse </a:t>
            </a:r>
            <a:r>
              <a:rPr lang="en-US" altLang="zh-TW" sz="1400" dirty="0" err="1">
                <a:ea typeface="新細明體" panose="02020500000000000000" pitchFamily="18" charset="-120"/>
              </a:rPr>
              <a:t>db</a:t>
            </a:r>
            <a:r>
              <a:rPr lang="en-US" altLang="zh-TW" sz="1400" dirty="0">
                <a:ea typeface="新細明體" panose="02020500000000000000" pitchFamily="18" charset="-120"/>
              </a:rPr>
              <a:t> about 2.168.192.in-addr.arpa </a:t>
            </a:r>
          </a:p>
          <a:p>
            <a:pPr lvl="3" eaLnBrk="1" hangingPunct="1"/>
            <a:r>
              <a:rPr lang="en-US" altLang="zh-TW" sz="1200" dirty="0">
                <a:ea typeface="新細明體" panose="02020500000000000000" pitchFamily="18" charset="-120"/>
              </a:rPr>
              <a:t>Ex:</a:t>
            </a:r>
          </a:p>
          <a:p>
            <a:pPr lvl="3" eaLnBrk="1" hangingPunct="1">
              <a:buFontTx/>
              <a:buNone/>
            </a:pPr>
            <a:r>
              <a:rPr lang="en-US" altLang="zh-TW" sz="1200" dirty="0">
                <a:ea typeface="新細明體" panose="02020500000000000000" pitchFamily="18" charset="-120"/>
              </a:rPr>
              <a:t>	35.2.168.192.in-addr.arpa.	IN   PTR   pc1.chwong.csie.net.</a:t>
            </a:r>
          </a:p>
          <a:p>
            <a:pPr lvl="3" eaLnBrk="1" hangingPunct="1">
              <a:buFontTx/>
              <a:buNone/>
            </a:pPr>
            <a:r>
              <a:rPr lang="en-US" altLang="zh-TW" sz="1200" dirty="0">
                <a:ea typeface="新細明體" panose="02020500000000000000" pitchFamily="18" charset="-120"/>
              </a:rPr>
              <a:t>	222.2.168.192.in-addr.arpa.	IN   PTR   pc2.chwong.csie.net.</a:t>
            </a:r>
          </a:p>
          <a:p>
            <a:pPr lvl="3" eaLnBrk="1" hangingPunct="1">
              <a:buFontTx/>
              <a:buNone/>
            </a:pPr>
            <a:r>
              <a:rPr lang="en-US" altLang="zh-TW" sz="1200" dirty="0">
                <a:ea typeface="新細明體" panose="02020500000000000000" pitchFamily="18" charset="-120"/>
              </a:rPr>
              <a:t>	…</a:t>
            </a:r>
          </a:p>
          <a:p>
            <a:pPr lvl="2" eaLnBrk="1" hangingPunct="1"/>
            <a:r>
              <a:rPr lang="en-US" altLang="zh-TW" sz="1400" dirty="0">
                <a:ea typeface="新細明體" panose="02020500000000000000" pitchFamily="18" charset="-120"/>
              </a:rPr>
              <a:t>Add glue records about the name servers of sub-domain</a:t>
            </a:r>
          </a:p>
          <a:p>
            <a:pPr lvl="3" eaLnBrk="1" hangingPunct="1"/>
            <a:r>
              <a:rPr lang="en-US" altLang="zh-TW" sz="1200" dirty="0">
                <a:ea typeface="新細明體" panose="02020500000000000000" pitchFamily="18" charset="-120"/>
              </a:rPr>
              <a:t>Ex: in zone </a:t>
            </a:r>
            <a:r>
              <a:rPr lang="en-US" altLang="zh-TW" sz="1200" dirty="0" err="1">
                <a:ea typeface="新細明體" panose="02020500000000000000" pitchFamily="18" charset="-120"/>
              </a:rPr>
              <a:t>db</a:t>
            </a:r>
            <a:r>
              <a:rPr lang="en-US" altLang="zh-TW" sz="1200" dirty="0">
                <a:ea typeface="新細明體" panose="02020500000000000000" pitchFamily="18" charset="-120"/>
              </a:rPr>
              <a:t> of "chwong.csie.net"</a:t>
            </a:r>
          </a:p>
          <a:p>
            <a:pPr lvl="3" eaLnBrk="1" hangingPunct="1">
              <a:buFontTx/>
              <a:buNone/>
            </a:pPr>
            <a:r>
              <a:rPr lang="en-US" altLang="zh-TW" sz="1200" dirty="0">
                <a:ea typeface="新細明體" panose="02020500000000000000" pitchFamily="18" charset="-120"/>
              </a:rPr>
              <a:t>	sub1	IN 	NS     ns.sub1.chwong.csie.net.</a:t>
            </a:r>
          </a:p>
          <a:p>
            <a:pPr lvl="3" eaLnBrk="1" hangingPunct="1">
              <a:buFontTx/>
              <a:buNone/>
            </a:pPr>
            <a:r>
              <a:rPr lang="en-US" altLang="zh-TW" sz="1200" dirty="0">
                <a:ea typeface="新細明體" panose="02020500000000000000" pitchFamily="18" charset="-120"/>
              </a:rPr>
              <a:t>	ns.sub1	IN	A       192.168.2.1</a:t>
            </a:r>
          </a:p>
          <a:p>
            <a:pPr lvl="3" eaLnBrk="1" hangingPunct="1"/>
            <a:r>
              <a:rPr lang="en-US" altLang="zh-TW" sz="1200" dirty="0">
                <a:ea typeface="新細明體" panose="02020500000000000000" pitchFamily="18" charset="-120"/>
              </a:rPr>
              <a:t>Ex: in zone </a:t>
            </a:r>
            <a:r>
              <a:rPr lang="en-US" altLang="zh-TW" sz="1200" dirty="0" err="1">
                <a:ea typeface="新細明體" panose="02020500000000000000" pitchFamily="18" charset="-120"/>
              </a:rPr>
              <a:t>db</a:t>
            </a:r>
            <a:r>
              <a:rPr lang="en-US" altLang="zh-TW" sz="1200" dirty="0">
                <a:ea typeface="新細明體" panose="02020500000000000000" pitchFamily="18" charset="-120"/>
              </a:rPr>
              <a:t> of "168.192.in-addr.arpa."</a:t>
            </a:r>
          </a:p>
          <a:p>
            <a:pPr lvl="3" eaLnBrk="1" hangingPunct="1">
              <a:buFontTx/>
              <a:buNone/>
            </a:pPr>
            <a:r>
              <a:rPr lang="en-US" altLang="zh-TW" sz="1200" dirty="0">
                <a:ea typeface="新細明體" panose="02020500000000000000" pitchFamily="18" charset="-120"/>
              </a:rPr>
              <a:t>	2		IN	NS     ns.sub1.chwong.csie.net.</a:t>
            </a:r>
          </a:p>
          <a:p>
            <a:pPr lvl="3" eaLnBrk="1" hangingPunct="1">
              <a:buFontTx/>
              <a:buNone/>
            </a:pPr>
            <a:r>
              <a:rPr lang="en-US" altLang="zh-TW" sz="1200" dirty="0">
                <a:ea typeface="新細明體" panose="02020500000000000000" pitchFamily="18" charset="-120"/>
              </a:rPr>
              <a:t>	1.2		IN	PTR   ns.sub1.chwong.csie.net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>
                <a:ea typeface="新細明體" pitchFamily="18" charset="-120"/>
              </a:rPr>
              <a:t>Non-byte boundary (3/5)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1800">
                <a:ea typeface="新細明體" panose="02020500000000000000" pitchFamily="18" charset="-120"/>
              </a:rPr>
              <a:t>What if you want to delegate 192.168.3.0 to four sub-domains (a /26 network)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1600">
                <a:ea typeface="新細明體" panose="02020500000000000000" pitchFamily="18" charset="-120"/>
              </a:rPr>
              <a:t>192.168.3.0 ~ 192.168.3.63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1400">
                <a:ea typeface="新細明體" panose="02020500000000000000" pitchFamily="18" charset="-120"/>
              </a:rPr>
              <a:t>ns.sub1.chwong.csie.net.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1600">
                <a:ea typeface="新細明體" panose="02020500000000000000" pitchFamily="18" charset="-120"/>
              </a:rPr>
              <a:t>192.168.3.64 ~ 192.168.3.127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1400">
                <a:ea typeface="新細明體" panose="02020500000000000000" pitchFamily="18" charset="-120"/>
              </a:rPr>
              <a:t>ns.sub2.chwong.csie.net.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1600">
                <a:ea typeface="新細明體" panose="02020500000000000000" pitchFamily="18" charset="-120"/>
              </a:rPr>
              <a:t>192.168.3.128 ~ 192.168.3.191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1400">
                <a:ea typeface="新細明體" panose="02020500000000000000" pitchFamily="18" charset="-120"/>
              </a:rPr>
              <a:t>ns.sub3.chwong.csie.net.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1600">
                <a:ea typeface="新細明體" panose="02020500000000000000" pitchFamily="18" charset="-120"/>
              </a:rPr>
              <a:t>192.168.3.192 ~ 192.168.3.255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1400">
                <a:ea typeface="新細明體" panose="02020500000000000000" pitchFamily="18" charset="-120"/>
              </a:rPr>
              <a:t>ns.sub4.chwong.csie.net.</a:t>
            </a:r>
          </a:p>
          <a:p>
            <a:pPr lvl="2" eaLnBrk="1" hangingPunct="1">
              <a:lnSpc>
                <a:spcPct val="90000"/>
              </a:lnSpc>
            </a:pPr>
            <a:endParaRPr lang="en-US" altLang="zh-TW" sz="1400">
              <a:ea typeface="新細明體" panose="02020500000000000000" pitchFamily="18" charset="-12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TW" sz="1800">
                <a:ea typeface="新細明體" panose="02020500000000000000" pitchFamily="18" charset="-120"/>
              </a:rPr>
              <a:t>It is easy for forward setting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1600">
                <a:ea typeface="新細明體" panose="02020500000000000000" pitchFamily="18" charset="-120"/>
              </a:rPr>
              <a:t>In zone db of chwong.csie.net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1200">
                <a:ea typeface="新細明體" panose="02020500000000000000" pitchFamily="18" charset="-120"/>
              </a:rPr>
              <a:t>sub1		IN	NS    ns.sub1.chwong.csie.net.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1200">
                <a:ea typeface="新細明體" panose="02020500000000000000" pitchFamily="18" charset="-120"/>
              </a:rPr>
              <a:t>ns.sub1		IN	A      1921.68.3.1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1200">
                <a:ea typeface="新細明體" panose="02020500000000000000" pitchFamily="18" charset="-120"/>
              </a:rPr>
              <a:t>sub2		IN 	NS    ns.sub2.chwong.csie.net.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1200">
                <a:ea typeface="新細明體" panose="02020500000000000000" pitchFamily="18" charset="-120"/>
              </a:rPr>
              <a:t>ns.sub2		IN	A      192.168.3.65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1200">
                <a:latin typeface="Verdana" panose="020B0604030504040204" pitchFamily="34" charset="0"/>
                <a:ea typeface="新細明體" panose="02020500000000000000" pitchFamily="18" charset="-120"/>
              </a:rPr>
              <a:t>…</a:t>
            </a:r>
            <a:endParaRPr lang="en-US" altLang="zh-TW" sz="1200"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3000" dirty="0">
                <a:ea typeface="新細明體" pitchFamily="18" charset="-120"/>
              </a:rPr>
              <a:t>BIND</a:t>
            </a:r>
            <a:br>
              <a:rPr lang="en-US" altLang="zh-TW" sz="3000" dirty="0">
                <a:ea typeface="新細明體" pitchFamily="18" charset="-120"/>
              </a:rPr>
            </a:br>
            <a:r>
              <a:rPr lang="en-US" altLang="zh-TW" sz="3000" dirty="0">
                <a:ea typeface="新細明體" pitchFamily="18" charset="-120"/>
              </a:rPr>
              <a:t>	</a:t>
            </a:r>
            <a:r>
              <a:rPr lang="en-US" altLang="zh-TW" sz="3000" dirty="0">
                <a:latin typeface="Verdana"/>
                <a:ea typeface="新細明體" pitchFamily="18" charset="-120"/>
              </a:rPr>
              <a:t>–</a:t>
            </a:r>
            <a:r>
              <a:rPr lang="en-US" altLang="zh-TW" sz="3000" dirty="0">
                <a:ea typeface="新細明體" pitchFamily="18" charset="-120"/>
              </a:rPr>
              <a:t> Configuration files 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447800"/>
            <a:ext cx="7086600" cy="4572000"/>
          </a:xfrm>
        </p:spPr>
        <p:txBody>
          <a:bodyPr/>
          <a:lstStyle/>
          <a:p>
            <a:pPr eaLnBrk="1" hangingPunct="1"/>
            <a:r>
              <a:rPr lang="en-US" altLang="zh-TW" dirty="0">
                <a:ea typeface="新細明體" panose="02020500000000000000" pitchFamily="18" charset="-120"/>
              </a:rPr>
              <a:t>The complete configuration of named consists of </a:t>
            </a:r>
          </a:p>
          <a:p>
            <a:pPr lvl="1" eaLnBrk="1" hangingPunct="1"/>
            <a:r>
              <a:rPr lang="en-US" altLang="zh-TW" dirty="0">
                <a:ea typeface="新細明體" panose="02020500000000000000" pitchFamily="18" charset="-120"/>
              </a:rPr>
              <a:t>The </a:t>
            </a:r>
            <a:r>
              <a:rPr lang="en-US" altLang="zh-TW" dirty="0" err="1">
                <a:ea typeface="新細明體" panose="02020500000000000000" pitchFamily="18" charset="-120"/>
              </a:rPr>
              <a:t>config</a:t>
            </a:r>
            <a:r>
              <a:rPr lang="en-US" altLang="zh-TW" dirty="0">
                <a:ea typeface="新細明體" panose="02020500000000000000" pitchFamily="18" charset="-120"/>
              </a:rPr>
              <a:t> file </a:t>
            </a:r>
          </a:p>
          <a:p>
            <a:pPr lvl="2" eaLnBrk="1" hangingPunct="1"/>
            <a:r>
              <a:rPr lang="en-US" altLang="zh-TW" dirty="0">
                <a:ea typeface="新細明體" panose="02020500000000000000" pitchFamily="18" charset="-120"/>
              </a:rPr>
              <a:t>/</a:t>
            </a:r>
            <a:r>
              <a:rPr lang="en-US" altLang="zh-TW" dirty="0" err="1">
                <a:ea typeface="新細明體" panose="02020500000000000000" pitchFamily="18" charset="-120"/>
              </a:rPr>
              <a:t>usr</a:t>
            </a:r>
            <a:r>
              <a:rPr lang="en-US" altLang="zh-TW" dirty="0">
                <a:ea typeface="新細明體" panose="02020500000000000000" pitchFamily="18" charset="-120"/>
              </a:rPr>
              <a:t>/local/</a:t>
            </a:r>
            <a:r>
              <a:rPr lang="en-US" altLang="zh-TW" dirty="0" err="1">
                <a:ea typeface="新細明體" panose="02020500000000000000" pitchFamily="18" charset="-120"/>
              </a:rPr>
              <a:t>etc</a:t>
            </a:r>
            <a:r>
              <a:rPr lang="en-US" altLang="zh-TW" dirty="0">
                <a:ea typeface="新細明體" panose="02020500000000000000" pitchFamily="18" charset="-120"/>
              </a:rPr>
              <a:t>/</a:t>
            </a:r>
            <a:r>
              <a:rPr lang="en-US" altLang="zh-TW" dirty="0" err="1">
                <a:ea typeface="新細明體" panose="02020500000000000000" pitchFamily="18" charset="-120"/>
              </a:rPr>
              <a:t>namedb</a:t>
            </a:r>
            <a:r>
              <a:rPr lang="en-US" altLang="zh-TW" dirty="0">
                <a:ea typeface="新細明體" panose="02020500000000000000" pitchFamily="18" charset="-120"/>
              </a:rPr>
              <a:t>/</a:t>
            </a:r>
            <a:r>
              <a:rPr lang="en-US" altLang="zh-TW" dirty="0" err="1">
                <a:ea typeface="新細明體" panose="02020500000000000000" pitchFamily="18" charset="-120"/>
              </a:rPr>
              <a:t>named.conf</a:t>
            </a:r>
            <a:endParaRPr lang="en-US" altLang="zh-TW" dirty="0">
              <a:ea typeface="新細明體" panose="02020500000000000000" pitchFamily="18" charset="-120"/>
            </a:endParaRPr>
          </a:p>
          <a:p>
            <a:pPr lvl="1" eaLnBrk="1" hangingPunct="1"/>
            <a:r>
              <a:rPr lang="en-US" altLang="zh-TW" dirty="0">
                <a:ea typeface="新細明體" panose="02020500000000000000" pitchFamily="18" charset="-120"/>
              </a:rPr>
              <a:t>Zone data file </a:t>
            </a:r>
          </a:p>
          <a:p>
            <a:pPr lvl="2" eaLnBrk="1" hangingPunct="1"/>
            <a:r>
              <a:rPr lang="en-US" altLang="zh-TW" dirty="0">
                <a:ea typeface="新細明體" panose="02020500000000000000" pitchFamily="18" charset="-120"/>
              </a:rPr>
              <a:t>Address mappings for each host</a:t>
            </a:r>
          </a:p>
          <a:p>
            <a:pPr lvl="2" eaLnBrk="1" hangingPunct="1"/>
            <a:r>
              <a:rPr lang="en-US" altLang="zh-TW" dirty="0">
                <a:ea typeface="新細明體" panose="02020500000000000000" pitchFamily="18" charset="-120"/>
              </a:rPr>
              <a:t>Collections of individual DNS data records </a:t>
            </a:r>
          </a:p>
          <a:p>
            <a:pPr lvl="1" eaLnBrk="1" hangingPunct="1"/>
            <a:r>
              <a:rPr lang="en-US" altLang="zh-TW" dirty="0">
                <a:ea typeface="新細明體" panose="02020500000000000000" pitchFamily="18" charset="-120"/>
              </a:rPr>
              <a:t>The root name server hints</a:t>
            </a:r>
          </a:p>
          <a:p>
            <a:pPr eaLnBrk="1" hangingPunct="1"/>
            <a:endParaRPr lang="en-US" altLang="zh-TW" dirty="0"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>
                <a:ea typeface="新細明體" pitchFamily="18" charset="-120"/>
              </a:rPr>
              <a:t>Non-byte boundary (4/5)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dirty="0">
                <a:ea typeface="新細明體" panose="02020500000000000000" pitchFamily="18" charset="-120"/>
              </a:rPr>
              <a:t>Non-byte boundary reverse setting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dirty="0">
                <a:ea typeface="新細明體" panose="02020500000000000000" pitchFamily="18" charset="-120"/>
              </a:rPr>
              <a:t>Method1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zh-TW" dirty="0">
              <a:ea typeface="新細明體" panose="02020500000000000000" pitchFamily="18" charset="-120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TW" sz="1400" dirty="0">
                <a:ea typeface="新細明體" panose="02020500000000000000" pitchFamily="18" charset="-120"/>
              </a:rPr>
              <a:t>$GENERATE 0-63         $.3.168.192.in-addr.arpa. 	IN    NS	ns.sub1.chwong.csie.net.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TW" sz="1400" dirty="0">
                <a:ea typeface="新細明體" panose="02020500000000000000" pitchFamily="18" charset="-120"/>
              </a:rPr>
              <a:t>$GENERATE 64-127     $.3.168.192.in-addr.arpa. 	IN    NS	ns.sub2.chwong.csie.net.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TW" sz="1400" dirty="0">
                <a:ea typeface="新細明體" panose="02020500000000000000" pitchFamily="18" charset="-120"/>
              </a:rPr>
              <a:t>$GENERATE 128-191   $.3.168.192.in-addr.arpa. 	IN    NS	ns.sub3.chwong.csie.net.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TW" sz="1400" dirty="0">
                <a:ea typeface="新細明體" panose="02020500000000000000" pitchFamily="18" charset="-120"/>
              </a:rPr>
              <a:t>$GENERATE 192-255   $.3.168.192.in-addr.arpa. 	IN    NS	ns.sub4.chwong.csie.net.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zh-TW" sz="1400" dirty="0">
              <a:ea typeface="新細明體" panose="02020500000000000000" pitchFamily="18" charset="-120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TW" sz="1400" dirty="0">
                <a:ea typeface="新細明體" panose="02020500000000000000" pitchFamily="18" charset="-120"/>
              </a:rPr>
              <a:t>And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zh-TW" sz="1400" dirty="0">
              <a:ea typeface="新細明體" panose="02020500000000000000" pitchFamily="18" charset="-120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TW" sz="1400" dirty="0">
                <a:ea typeface="新細明體" panose="02020500000000000000" pitchFamily="18" charset="-120"/>
              </a:rPr>
              <a:t>zone </a:t>
            </a:r>
            <a:r>
              <a:rPr lang="en-US" altLang="zh-TW" sz="1400" dirty="0">
                <a:latin typeface="Verdana" panose="020B0604030504040204" pitchFamily="34" charset="0"/>
                <a:ea typeface="新細明體" panose="02020500000000000000" pitchFamily="18" charset="-120"/>
              </a:rPr>
              <a:t>"</a:t>
            </a:r>
            <a:r>
              <a:rPr lang="en-US" altLang="zh-TW" sz="1400" dirty="0">
                <a:ea typeface="新細明體" panose="02020500000000000000" pitchFamily="18" charset="-120"/>
              </a:rPr>
              <a:t>1.3.168.192.in-addr.arpa. " {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TW" sz="1400" dirty="0">
                <a:ea typeface="新細明體" panose="02020500000000000000" pitchFamily="18" charset="-120"/>
              </a:rPr>
              <a:t>	type master;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TW" sz="1400" dirty="0">
                <a:ea typeface="新細明體" panose="02020500000000000000" pitchFamily="18" charset="-120"/>
              </a:rPr>
              <a:t>	file </a:t>
            </a:r>
            <a:r>
              <a:rPr lang="en-US" altLang="zh-TW" sz="1400" dirty="0">
                <a:latin typeface="Verdana" panose="020B0604030504040204" pitchFamily="34" charset="0"/>
                <a:ea typeface="新細明體" panose="02020500000000000000" pitchFamily="18" charset="-120"/>
              </a:rPr>
              <a:t>"</a:t>
            </a:r>
            <a:r>
              <a:rPr lang="en-US" altLang="zh-TW" sz="1400" dirty="0">
                <a:ea typeface="新細明體" panose="02020500000000000000" pitchFamily="18" charset="-120"/>
              </a:rPr>
              <a:t>named.rev.192.168.3.1";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TW" sz="1400" dirty="0">
                <a:ea typeface="新細明體" panose="02020500000000000000" pitchFamily="18" charset="-120"/>
              </a:rPr>
              <a:t>};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endParaRPr lang="en-US" altLang="zh-TW" sz="1400" dirty="0">
              <a:ea typeface="新細明體" panose="02020500000000000000" pitchFamily="18" charset="-120"/>
            </a:endParaRP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TW" sz="1400" dirty="0">
                <a:ea typeface="新細明體" panose="02020500000000000000" pitchFamily="18" charset="-120"/>
              </a:rPr>
              <a:t>; named.rev.192.168.3.1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TW" sz="1400" dirty="0">
                <a:ea typeface="新細明體" panose="02020500000000000000" pitchFamily="18" charset="-120"/>
              </a:rPr>
              <a:t>@    IN    SOA	sub1.chwong.csie.net. root.sub1.chwong.csie.net. (1;3h;1h;1w;1h)</a:t>
            </a:r>
          </a:p>
          <a:p>
            <a:pPr lvl="1" eaLnBrk="1" hangingPunct="1">
              <a:lnSpc>
                <a:spcPct val="80000"/>
              </a:lnSpc>
              <a:buFontTx/>
              <a:buNone/>
            </a:pPr>
            <a:r>
              <a:rPr lang="en-US" altLang="zh-TW" sz="1400" dirty="0">
                <a:ea typeface="新細明體" panose="02020500000000000000" pitchFamily="18" charset="-120"/>
              </a:rPr>
              <a:t>        IN    NS	ns.sub1.chwong.csie.net.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>
                <a:ea typeface="新細明體" pitchFamily="18" charset="-120"/>
              </a:rPr>
              <a:t>Non-byte boundary (5/5)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/>
            <a:r>
              <a:rPr lang="en-US" altLang="zh-TW" dirty="0">
                <a:ea typeface="新細明體" panose="02020500000000000000" pitchFamily="18" charset="-120"/>
              </a:rPr>
              <a:t>Method2</a:t>
            </a:r>
          </a:p>
          <a:p>
            <a:pPr lvl="1" eaLnBrk="1" hangingPunct="1">
              <a:buFontTx/>
              <a:buNone/>
            </a:pPr>
            <a:r>
              <a:rPr lang="en-US" altLang="zh-TW" sz="1400" dirty="0">
                <a:ea typeface="新細明體" panose="02020500000000000000" pitchFamily="18" charset="-120"/>
              </a:rPr>
              <a:t>$ORIGIN  3.168.192.in-addr.arpa.</a:t>
            </a:r>
          </a:p>
          <a:p>
            <a:pPr lvl="1" eaLnBrk="1" hangingPunct="1">
              <a:buFontTx/>
              <a:buNone/>
            </a:pPr>
            <a:r>
              <a:rPr lang="en-US" altLang="zh-TW" sz="1400" dirty="0">
                <a:ea typeface="新細明體" panose="02020500000000000000" pitchFamily="18" charset="-120"/>
              </a:rPr>
              <a:t>$GENERATE  1-63	$	IN   CNAME      $.0-63.3.168.192.in-addr.arpa.</a:t>
            </a:r>
          </a:p>
          <a:p>
            <a:pPr lvl="1" eaLnBrk="1" hangingPunct="1">
              <a:buFontTx/>
              <a:buNone/>
            </a:pPr>
            <a:r>
              <a:rPr lang="en-US" altLang="zh-TW" sz="1400" dirty="0">
                <a:ea typeface="新細明體" panose="02020500000000000000" pitchFamily="18" charset="-120"/>
              </a:rPr>
              <a:t>0-63.3.168.192.in-addr.arpa.		IN   NS	       ns.sub1.chwong.csie.net.</a:t>
            </a:r>
          </a:p>
          <a:p>
            <a:pPr lvl="1" eaLnBrk="1" hangingPunct="1">
              <a:buFontTx/>
              <a:buNone/>
            </a:pPr>
            <a:r>
              <a:rPr lang="en-US" altLang="zh-TW" sz="1400" dirty="0">
                <a:ea typeface="新細明體" panose="02020500000000000000" pitchFamily="18" charset="-120"/>
              </a:rPr>
              <a:t>$GENERATE  65-127	$	IN   CNAME      $.64-127.3.168.192.in-addr.arpa.</a:t>
            </a:r>
          </a:p>
          <a:p>
            <a:pPr lvl="1" eaLnBrk="1" hangingPunct="1">
              <a:buFontTx/>
              <a:buNone/>
            </a:pPr>
            <a:r>
              <a:rPr lang="en-US" altLang="zh-TW" sz="1400" dirty="0">
                <a:ea typeface="新細明體" panose="02020500000000000000" pitchFamily="18" charset="-120"/>
              </a:rPr>
              <a:t>64-127.3.168.192.in-addr.arpa.		IN   NS	       ns.sub2.chwong.csie.net.</a:t>
            </a:r>
          </a:p>
          <a:p>
            <a:pPr lvl="1" eaLnBrk="1" hangingPunct="1">
              <a:buFontTx/>
              <a:buNone/>
            </a:pPr>
            <a:r>
              <a:rPr lang="en-US" altLang="zh-TW" sz="1400" dirty="0">
                <a:ea typeface="新細明體" panose="02020500000000000000" pitchFamily="18" charset="-120"/>
              </a:rPr>
              <a:t>$GENERATE  129-191	$	IN   CNAME      $.128-191.3.168.192.in-addr.arpa.</a:t>
            </a:r>
          </a:p>
          <a:p>
            <a:pPr lvl="1" eaLnBrk="1" hangingPunct="1">
              <a:buFontTx/>
              <a:buNone/>
            </a:pPr>
            <a:r>
              <a:rPr lang="en-US" altLang="zh-TW" sz="1400" dirty="0">
                <a:ea typeface="新細明體" panose="02020500000000000000" pitchFamily="18" charset="-120"/>
              </a:rPr>
              <a:t>128-191.3.168.192.in-addr.arpa.	IN   NS	       ns.sub3.chwong.csie.net.</a:t>
            </a:r>
          </a:p>
          <a:p>
            <a:pPr lvl="1" eaLnBrk="1" hangingPunct="1">
              <a:buFontTx/>
              <a:buNone/>
            </a:pPr>
            <a:r>
              <a:rPr lang="en-US" altLang="zh-TW" sz="1400" dirty="0">
                <a:ea typeface="新細明體" panose="02020500000000000000" pitchFamily="18" charset="-120"/>
              </a:rPr>
              <a:t>$GENERATE  193-255	$	IN   CNAME      $.192-255.3.168.192.in-addr.arpa.</a:t>
            </a:r>
          </a:p>
          <a:p>
            <a:pPr lvl="1" eaLnBrk="1" hangingPunct="1">
              <a:buFontTx/>
              <a:buNone/>
            </a:pPr>
            <a:r>
              <a:rPr lang="en-US" altLang="zh-TW" sz="1400" dirty="0">
                <a:ea typeface="新細明體" panose="02020500000000000000" pitchFamily="18" charset="-120"/>
              </a:rPr>
              <a:t>192-255.3.168.192.in-addr.arpa.	IN   NS	       ns.sub4.chwong.csie.net.</a:t>
            </a:r>
          </a:p>
          <a:p>
            <a:pPr lvl="1" eaLnBrk="1" hangingPunct="1">
              <a:buFontTx/>
              <a:buNone/>
            </a:pPr>
            <a:endParaRPr lang="en-US" altLang="zh-TW" sz="1400" dirty="0">
              <a:ea typeface="新細明體" panose="02020500000000000000" pitchFamily="18" charset="-120"/>
            </a:endParaRPr>
          </a:p>
          <a:p>
            <a:pPr lvl="1" eaLnBrk="1" hangingPunct="1">
              <a:buFontTx/>
              <a:buNone/>
            </a:pPr>
            <a:r>
              <a:rPr lang="en-US" altLang="zh-TW" sz="1400" dirty="0">
                <a:ea typeface="新細明體" panose="02020500000000000000" pitchFamily="18" charset="-120"/>
              </a:rPr>
              <a:t>zone "0-63.3.168.192.in-addr.arpa." {</a:t>
            </a:r>
          </a:p>
          <a:p>
            <a:pPr lvl="1" eaLnBrk="1" hangingPunct="1">
              <a:buFontTx/>
              <a:buNone/>
            </a:pPr>
            <a:r>
              <a:rPr lang="en-US" altLang="zh-TW" sz="1400" dirty="0">
                <a:ea typeface="新細明體" panose="02020500000000000000" pitchFamily="18" charset="-120"/>
              </a:rPr>
              <a:t>	type master;</a:t>
            </a:r>
          </a:p>
          <a:p>
            <a:pPr lvl="1" eaLnBrk="1" hangingPunct="1">
              <a:buFontTx/>
              <a:buNone/>
            </a:pPr>
            <a:r>
              <a:rPr lang="en-US" altLang="zh-TW" sz="1400" dirty="0">
                <a:ea typeface="新細明體" panose="02020500000000000000" pitchFamily="18" charset="-120"/>
              </a:rPr>
              <a:t>	file “named.rev.192.168.3.0-63”;</a:t>
            </a:r>
          </a:p>
          <a:p>
            <a:pPr lvl="1" eaLnBrk="1" hangingPunct="1">
              <a:buFontTx/>
              <a:buNone/>
            </a:pPr>
            <a:r>
              <a:rPr lang="en-US" altLang="zh-TW" sz="1400" dirty="0">
                <a:ea typeface="新細明體" panose="02020500000000000000" pitchFamily="18" charset="-120"/>
              </a:rPr>
              <a:t>};</a:t>
            </a:r>
          </a:p>
        </p:txBody>
      </p:sp>
      <p:sp>
        <p:nvSpPr>
          <p:cNvPr id="54276" name="Text Box 4"/>
          <p:cNvSpPr txBox="1">
            <a:spLocks noChangeArrowheads="1"/>
          </p:cNvSpPr>
          <p:nvPr/>
        </p:nvSpPr>
        <p:spPr bwMode="auto">
          <a:xfrm>
            <a:off x="1843088" y="5327650"/>
            <a:ext cx="6843712" cy="1377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lvl="1"/>
            <a:r>
              <a:rPr lang="en-US" altLang="zh-TW" sz="1400" b="1">
                <a:solidFill>
                  <a:schemeClr val="tx2"/>
                </a:solidFill>
                <a:latin typeface="Times" panose="02020603050405020304" pitchFamily="18" charset="0"/>
              </a:rPr>
              <a:t>; named.rev.192.168.3.0-63</a:t>
            </a:r>
          </a:p>
          <a:p>
            <a:pPr lvl="1"/>
            <a:r>
              <a:rPr lang="en-US" altLang="zh-TW" sz="1400" b="1">
                <a:solidFill>
                  <a:schemeClr val="tx2"/>
                </a:solidFill>
                <a:latin typeface="Times" panose="02020603050405020304" pitchFamily="18" charset="0"/>
              </a:rPr>
              <a:t>@    IN    SOA    sub1.chwong.csie.net. root.sub1.chwong.csie.net. (1;3h;1h;1w;1h)</a:t>
            </a:r>
          </a:p>
          <a:p>
            <a:pPr lvl="1"/>
            <a:r>
              <a:rPr lang="en-US" altLang="zh-TW" sz="1400" b="1">
                <a:solidFill>
                  <a:schemeClr val="tx2"/>
                </a:solidFill>
                <a:latin typeface="Times" panose="02020603050405020304" pitchFamily="18" charset="0"/>
              </a:rPr>
              <a:t>        IN    NS       ns.sub1.chwong.csie.net.</a:t>
            </a:r>
          </a:p>
          <a:p>
            <a:r>
              <a:rPr lang="en-US" altLang="zh-TW" sz="1400">
                <a:latin typeface="Times" panose="02020603050405020304" pitchFamily="18" charset="0"/>
              </a:rPr>
              <a:t>1      IN    PTR  www.sub1.chwong.csie.net.</a:t>
            </a:r>
          </a:p>
          <a:p>
            <a:pPr>
              <a:buFontTx/>
              <a:buAutoNum type="arabicPlain" startAt="2"/>
            </a:pPr>
            <a:r>
              <a:rPr lang="en-US" altLang="zh-TW" sz="1400">
                <a:latin typeface="Times" panose="02020603050405020304" pitchFamily="18" charset="0"/>
              </a:rPr>
              <a:t>IN    PTR  abc.sub1.chwong.csie.net.</a:t>
            </a:r>
          </a:p>
          <a:p>
            <a:r>
              <a:rPr lang="en-US" altLang="zh-TW" sz="1400">
                <a:latin typeface="Times" panose="02020603050405020304" pitchFamily="18" charset="0"/>
              </a:rPr>
              <a:t>…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>
                <a:ea typeface="新細明體" pitchFamily="18" charset="-120"/>
              </a:rPr>
              <a:t>BIND Security</a:t>
            </a:r>
          </a:p>
        </p:txBody>
      </p:sp>
      <p:sp>
        <p:nvSpPr>
          <p:cNvPr id="55299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zh-TW"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3000" dirty="0">
                <a:ea typeface="新細明體" pitchFamily="18" charset="-120"/>
              </a:rPr>
              <a:t>Security</a:t>
            </a:r>
            <a:br>
              <a:rPr lang="en-US" altLang="zh-TW" sz="3000" dirty="0">
                <a:ea typeface="新細明體" pitchFamily="18" charset="-120"/>
              </a:rPr>
            </a:br>
            <a:r>
              <a:rPr lang="en-US" altLang="zh-TW" sz="3000" dirty="0">
                <a:ea typeface="新細明體" pitchFamily="18" charset="-120"/>
              </a:rPr>
              <a:t>	</a:t>
            </a:r>
            <a:r>
              <a:rPr lang="en-US" altLang="zh-TW" sz="3000" dirty="0">
                <a:latin typeface="Verdana"/>
                <a:ea typeface="新細明體" pitchFamily="18" charset="-120"/>
              </a:rPr>
              <a:t>–</a:t>
            </a:r>
            <a:r>
              <a:rPr lang="en-US" altLang="zh-TW" sz="3000" dirty="0">
                <a:ea typeface="新細明體" pitchFamily="18" charset="-120"/>
              </a:rPr>
              <a:t> </a:t>
            </a:r>
            <a:r>
              <a:rPr lang="en-US" altLang="zh-TW" sz="3000" dirty="0" err="1">
                <a:ea typeface="新細明體" pitchFamily="18" charset="-120"/>
              </a:rPr>
              <a:t>named.conf</a:t>
            </a:r>
            <a:r>
              <a:rPr lang="en-US" altLang="zh-TW" sz="3000" dirty="0">
                <a:ea typeface="新細明體" pitchFamily="18" charset="-120"/>
              </a:rPr>
              <a:t> security configuration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Security configuration</a:t>
            </a:r>
          </a:p>
          <a:p>
            <a:pPr eaLnBrk="1" hangingPunct="1"/>
            <a:endParaRPr lang="en-US" altLang="zh-TW">
              <a:ea typeface="新細明體" panose="02020500000000000000" pitchFamily="18" charset="-120"/>
            </a:endParaRPr>
          </a:p>
          <a:p>
            <a:pPr eaLnBrk="1" hangingPunct="1"/>
            <a:endParaRPr lang="en-US" altLang="zh-TW">
              <a:ea typeface="新細明體" panose="02020500000000000000" pitchFamily="18" charset="-120"/>
            </a:endParaRPr>
          </a:p>
          <a:p>
            <a:pPr eaLnBrk="1" hangingPunct="1"/>
            <a:endParaRPr lang="en-US" altLang="zh-TW">
              <a:ea typeface="新細明體" panose="02020500000000000000" pitchFamily="18" charset="-120"/>
            </a:endParaRPr>
          </a:p>
          <a:p>
            <a:pPr marL="457200" lvl="1" indent="0" eaLnBrk="1" hangingPunct="1">
              <a:buFontTx/>
              <a:buNone/>
            </a:pPr>
            <a:endParaRPr lang="en-US" altLang="zh-TW">
              <a:ea typeface="新細明體" panose="02020500000000000000" pitchFamily="18" charset="-120"/>
            </a:endParaRPr>
          </a:p>
          <a:p>
            <a:pPr marL="457200" lvl="1" indent="0" eaLnBrk="1" hangingPunct="1">
              <a:buFontTx/>
              <a:buNone/>
            </a:pPr>
            <a:endParaRPr lang="en-US" altLang="zh-TW">
              <a:ea typeface="新細明體" panose="02020500000000000000" pitchFamily="18" charset="-120"/>
            </a:endParaRPr>
          </a:p>
        </p:txBody>
      </p:sp>
      <p:graphicFrame>
        <p:nvGraphicFramePr>
          <p:cNvPr id="101452" name="Group 76"/>
          <p:cNvGraphicFramePr>
            <a:graphicFrameLocks noGrp="1"/>
          </p:cNvGraphicFramePr>
          <p:nvPr>
            <p:ph sz="half" idx="4294967295"/>
          </p:nvPr>
        </p:nvGraphicFramePr>
        <p:xfrm>
          <a:off x="1219200" y="1873250"/>
          <a:ext cx="7458075" cy="2012950"/>
        </p:xfrm>
        <a:graphic>
          <a:graphicData uri="http://schemas.openxmlformats.org/drawingml/2006/table">
            <a:tbl>
              <a:tblPr/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81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25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Feature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Config. Statement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comment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allow-query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options, zone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Who can query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allow-transfer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options, zone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Who can request zone transfer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2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allow-update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zone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Who can make dynamic updates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blackhole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options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Which server to completely ignore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bogus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server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Which servers should never be queried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文字方塊 1"/>
          <p:cNvSpPr txBox="1"/>
          <p:nvPr/>
        </p:nvSpPr>
        <p:spPr>
          <a:xfrm>
            <a:off x="672737" y="4059237"/>
            <a:ext cx="5365571" cy="246221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zh-TW" sz="1400" dirty="0" err="1">
                <a:solidFill>
                  <a:schemeClr val="bg1"/>
                </a:solidFill>
                <a:latin typeface="Arial" charset="0"/>
              </a:rPr>
              <a:t>acl</a:t>
            </a:r>
            <a:r>
              <a:rPr lang="en-US" altLang="zh-TW" sz="1400" dirty="0">
                <a:solidFill>
                  <a:schemeClr val="bg1"/>
                </a:solidFill>
                <a:latin typeface="Arial" charset="0"/>
              </a:rPr>
              <a:t> </a:t>
            </a:r>
            <a:r>
              <a:rPr lang="en-US" altLang="zh-TW" sz="1400" dirty="0" err="1">
                <a:solidFill>
                  <a:schemeClr val="bg1"/>
                </a:solidFill>
                <a:latin typeface="Arial" charset="0"/>
              </a:rPr>
              <a:t>bogusnet</a:t>
            </a:r>
            <a:r>
              <a:rPr lang="en-US" altLang="zh-TW" sz="1400" dirty="0">
                <a:solidFill>
                  <a:schemeClr val="bg1"/>
                </a:solidFill>
                <a:latin typeface="Arial" charset="0"/>
              </a:rPr>
              <a:t> {</a:t>
            </a:r>
          </a:p>
          <a:p>
            <a:pPr>
              <a:defRPr/>
            </a:pPr>
            <a:r>
              <a:rPr lang="en-US" altLang="zh-TW" sz="1400" dirty="0">
                <a:solidFill>
                  <a:schemeClr val="bg1"/>
                </a:solidFill>
                <a:latin typeface="Arial" charset="0"/>
              </a:rPr>
              <a:t>	0.0.0.0/8 ; // Default, wild card addresses</a:t>
            </a:r>
          </a:p>
          <a:p>
            <a:pPr>
              <a:defRPr/>
            </a:pPr>
            <a:r>
              <a:rPr lang="en-US" altLang="zh-TW" sz="1400" dirty="0">
                <a:solidFill>
                  <a:schemeClr val="bg1"/>
                </a:solidFill>
                <a:latin typeface="Arial" charset="0"/>
              </a:rPr>
              <a:t>	1.0.0.0/8 ; // Reserved addresses</a:t>
            </a:r>
          </a:p>
          <a:p>
            <a:pPr>
              <a:defRPr/>
            </a:pPr>
            <a:r>
              <a:rPr lang="en-US" altLang="zh-TW" sz="1400" dirty="0">
                <a:solidFill>
                  <a:schemeClr val="bg1"/>
                </a:solidFill>
                <a:latin typeface="Arial" charset="0"/>
              </a:rPr>
              <a:t>	2.0.0.0/8 ; // Reserved addresses</a:t>
            </a:r>
          </a:p>
          <a:p>
            <a:pPr>
              <a:defRPr/>
            </a:pPr>
            <a:r>
              <a:rPr lang="en-US" altLang="zh-TW" sz="1400" dirty="0">
                <a:solidFill>
                  <a:schemeClr val="bg1"/>
                </a:solidFill>
                <a:latin typeface="Arial" charset="0"/>
              </a:rPr>
              <a:t>	169.254.0.0/16 ; // Link-local delegated addresses</a:t>
            </a:r>
          </a:p>
          <a:p>
            <a:pPr>
              <a:defRPr/>
            </a:pPr>
            <a:r>
              <a:rPr lang="en-US" altLang="zh-TW" sz="1400" dirty="0">
                <a:solidFill>
                  <a:schemeClr val="bg1"/>
                </a:solidFill>
                <a:latin typeface="Arial" charset="0"/>
              </a:rPr>
              <a:t>	192.0.2.0/24 ; // Sample addresses, like example.com</a:t>
            </a:r>
          </a:p>
          <a:p>
            <a:pPr>
              <a:defRPr/>
            </a:pPr>
            <a:r>
              <a:rPr lang="en-US" altLang="zh-TW" sz="1400" dirty="0">
                <a:solidFill>
                  <a:schemeClr val="bg1"/>
                </a:solidFill>
                <a:latin typeface="Arial" charset="0"/>
              </a:rPr>
              <a:t>	224.0.0.0/3 ; // Multicast address space</a:t>
            </a:r>
          </a:p>
          <a:p>
            <a:pPr>
              <a:defRPr/>
            </a:pPr>
            <a:r>
              <a:rPr lang="en-US" altLang="zh-TW" sz="1400" dirty="0">
                <a:solidFill>
                  <a:schemeClr val="bg1"/>
                </a:solidFill>
                <a:latin typeface="Arial" charset="0"/>
              </a:rPr>
              <a:t>	10.0.0.0/8 ; // Private address space (RFC1918)25</a:t>
            </a:r>
          </a:p>
          <a:p>
            <a:pPr>
              <a:defRPr/>
            </a:pPr>
            <a:r>
              <a:rPr lang="en-US" altLang="zh-TW" sz="1400" dirty="0">
                <a:solidFill>
                  <a:schemeClr val="bg1"/>
                </a:solidFill>
                <a:latin typeface="Arial" charset="0"/>
              </a:rPr>
              <a:t>	172.16.0.0/12 ; // Private address space (RFC1918)</a:t>
            </a:r>
          </a:p>
          <a:p>
            <a:pPr>
              <a:defRPr/>
            </a:pPr>
            <a:r>
              <a:rPr lang="en-US" altLang="zh-TW" sz="1400" dirty="0">
                <a:solidFill>
                  <a:schemeClr val="bg1"/>
                </a:solidFill>
                <a:latin typeface="Arial" charset="0"/>
              </a:rPr>
              <a:t>	192.168.0.0/16 ; // Private address space (RFC1918)</a:t>
            </a:r>
          </a:p>
          <a:p>
            <a:pPr>
              <a:defRPr/>
            </a:pPr>
            <a:r>
              <a:rPr lang="en-US" altLang="zh-TW" sz="1400" dirty="0">
                <a:solidFill>
                  <a:schemeClr val="bg1"/>
                </a:solidFill>
                <a:latin typeface="Arial" charset="0"/>
              </a:rPr>
              <a:t>};</a:t>
            </a:r>
            <a:endParaRPr lang="zh-TW" altLang="en-US" sz="14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56355" name="文字方塊 2"/>
          <p:cNvSpPr txBox="1">
            <a:spLocks noChangeArrowheads="1"/>
          </p:cNvSpPr>
          <p:nvPr/>
        </p:nvSpPr>
        <p:spPr bwMode="auto">
          <a:xfrm>
            <a:off x="6061075" y="4495800"/>
            <a:ext cx="300672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dirty="0"/>
              <a:t>allow-recursion { </a:t>
            </a:r>
            <a:r>
              <a:rPr lang="en-US" altLang="zh-TW" dirty="0" err="1"/>
              <a:t>ournets</a:t>
            </a:r>
            <a:r>
              <a:rPr lang="en-US" altLang="zh-TW" dirty="0"/>
              <a:t>; };</a:t>
            </a:r>
          </a:p>
          <a:p>
            <a:r>
              <a:rPr lang="en-US" altLang="zh-TW" dirty="0" err="1"/>
              <a:t>blackhole</a:t>
            </a:r>
            <a:r>
              <a:rPr lang="en-US" altLang="zh-TW" dirty="0"/>
              <a:t> { </a:t>
            </a:r>
            <a:r>
              <a:rPr lang="en-US" altLang="zh-TW" dirty="0" err="1"/>
              <a:t>bogusnet</a:t>
            </a:r>
            <a:r>
              <a:rPr lang="en-US" altLang="zh-TW" dirty="0"/>
              <a:t>; };</a:t>
            </a:r>
          </a:p>
          <a:p>
            <a:endParaRPr lang="en-US" altLang="zh-TW" dirty="0"/>
          </a:p>
          <a:p>
            <a:r>
              <a:rPr lang="en-US" altLang="zh-TW" dirty="0"/>
              <a:t>allow-transfer { </a:t>
            </a:r>
            <a:r>
              <a:rPr lang="en-US" altLang="zh-TW" dirty="0" err="1"/>
              <a:t>myslaves</a:t>
            </a:r>
            <a:r>
              <a:rPr lang="en-US" altLang="zh-TW" dirty="0"/>
              <a:t>; };</a:t>
            </a:r>
            <a:endParaRPr lang="zh-TW" altLang="en-US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3000" dirty="0">
                <a:ea typeface="新細明體" pitchFamily="18" charset="-120"/>
              </a:rPr>
              <a:t>Security</a:t>
            </a:r>
            <a:br>
              <a:rPr lang="en-US" altLang="zh-TW" sz="3000" dirty="0">
                <a:ea typeface="新細明體" pitchFamily="18" charset="-120"/>
              </a:rPr>
            </a:br>
            <a:r>
              <a:rPr lang="en-US" altLang="zh-TW" sz="3000" dirty="0">
                <a:ea typeface="新細明體" pitchFamily="18" charset="-120"/>
              </a:rPr>
              <a:t>	</a:t>
            </a:r>
            <a:r>
              <a:rPr lang="en-US" altLang="zh-TW" sz="3000" dirty="0">
                <a:latin typeface="Verdana"/>
                <a:ea typeface="新細明體" pitchFamily="18" charset="-120"/>
              </a:rPr>
              <a:t>–</a:t>
            </a:r>
            <a:r>
              <a:rPr lang="en-US" altLang="zh-TW" sz="3000" dirty="0">
                <a:ea typeface="新細明體" pitchFamily="18" charset="-120"/>
              </a:rPr>
              <a:t> With TSIG (1)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000" dirty="0">
                <a:ea typeface="新細明體" panose="02020500000000000000" pitchFamily="18" charset="-120"/>
              </a:rPr>
              <a:t>TSIG (Transaction </a:t>
            </a:r>
            <a:r>
              <a:rPr lang="en-US" altLang="zh-TW" sz="2000" dirty="0" err="1">
                <a:ea typeface="新細明體" panose="02020500000000000000" pitchFamily="18" charset="-120"/>
              </a:rPr>
              <a:t>SIGnature</a:t>
            </a:r>
            <a:r>
              <a:rPr lang="en-US" altLang="zh-TW" sz="2000" dirty="0">
                <a:ea typeface="新細明體" panose="02020500000000000000" pitchFamily="18" charset="-120"/>
              </a:rPr>
              <a:t>)</a:t>
            </a:r>
          </a:p>
          <a:p>
            <a:pPr lvl="1" eaLnBrk="1" hangingPunct="1"/>
            <a:r>
              <a:rPr lang="en-US" altLang="zh-TW" sz="1800" dirty="0">
                <a:ea typeface="新細明體" panose="02020500000000000000" pitchFamily="18" charset="-120"/>
              </a:rPr>
              <a:t>Developed by IETF (RFC2845)</a:t>
            </a:r>
          </a:p>
          <a:p>
            <a:pPr lvl="1" eaLnBrk="1" hangingPunct="1"/>
            <a:r>
              <a:rPr lang="en-US" altLang="zh-TW" sz="1800" dirty="0">
                <a:ea typeface="新細明體" panose="02020500000000000000" pitchFamily="18" charset="-120"/>
              </a:rPr>
              <a:t>Symmetric encryption scheme to sign and validate DNS requests and responses between servers</a:t>
            </a:r>
          </a:p>
          <a:p>
            <a:pPr lvl="1" eaLnBrk="1" hangingPunct="1"/>
            <a:r>
              <a:rPr lang="en-US" altLang="zh-TW" sz="1800" dirty="0">
                <a:ea typeface="新細明體" panose="02020500000000000000" pitchFamily="18" charset="-120"/>
              </a:rPr>
              <a:t>Algorithm in BIND9</a:t>
            </a:r>
          </a:p>
          <a:p>
            <a:pPr lvl="2" eaLnBrk="1" hangingPunct="1"/>
            <a:r>
              <a:rPr lang="en-US" altLang="zh-TW" sz="1600" dirty="0">
                <a:ea typeface="新細明體" panose="02020500000000000000" pitchFamily="18" charset="-120"/>
              </a:rPr>
              <a:t>DH (</a:t>
            </a:r>
            <a:r>
              <a:rPr lang="en-US" altLang="zh-TW" sz="1600" dirty="0" err="1">
                <a:ea typeface="新細明體" panose="02020500000000000000" pitchFamily="18" charset="-120"/>
              </a:rPr>
              <a:t>Diffie</a:t>
            </a:r>
            <a:r>
              <a:rPr lang="en-US" altLang="zh-TW" sz="1600" dirty="0">
                <a:ea typeface="新細明體" panose="02020500000000000000" pitchFamily="18" charset="-120"/>
              </a:rPr>
              <a:t> Hellman), HMAC-MD5, HMAC-SHA1, HMAC-SHA224, HMAC-SHA256, HMAC-SHA384, HMAC-SHA512</a:t>
            </a:r>
          </a:p>
          <a:p>
            <a:pPr lvl="1" eaLnBrk="1" hangingPunct="1"/>
            <a:r>
              <a:rPr lang="en-US" altLang="zh-TW" sz="1800" dirty="0">
                <a:ea typeface="新細明體" panose="02020500000000000000" pitchFamily="18" charset="-120"/>
              </a:rPr>
              <a:t>Usage</a:t>
            </a:r>
          </a:p>
          <a:p>
            <a:pPr lvl="2" eaLnBrk="1" hangingPunct="1"/>
            <a:r>
              <a:rPr lang="en-US" altLang="zh-TW" sz="1600" dirty="0">
                <a:ea typeface="新細明體" panose="02020500000000000000" pitchFamily="18" charset="-120"/>
              </a:rPr>
              <a:t>Prepare the shared key with </a:t>
            </a:r>
            <a:r>
              <a:rPr lang="en-US" altLang="zh-TW" sz="1600" dirty="0" err="1">
                <a:ea typeface="新細明體" panose="02020500000000000000" pitchFamily="18" charset="-120"/>
              </a:rPr>
              <a:t>dnssec-keygen</a:t>
            </a:r>
            <a:endParaRPr lang="en-US" altLang="zh-TW" sz="1600" dirty="0">
              <a:ea typeface="新細明體" panose="02020500000000000000" pitchFamily="18" charset="-120"/>
            </a:endParaRPr>
          </a:p>
          <a:p>
            <a:pPr lvl="2" eaLnBrk="1" hangingPunct="1"/>
            <a:r>
              <a:rPr lang="en-US" altLang="zh-TW" sz="1600" dirty="0">
                <a:ea typeface="新細明體" panose="02020500000000000000" pitchFamily="18" charset="-120"/>
              </a:rPr>
              <a:t>Edit </a:t>
            </a:r>
            <a:r>
              <a:rPr lang="en-US" altLang="zh-TW" sz="1600" dirty="0">
                <a:latin typeface="Verdana" panose="020B0604030504040204" pitchFamily="34" charset="0"/>
                <a:ea typeface="新細明體" panose="02020500000000000000" pitchFamily="18" charset="-120"/>
              </a:rPr>
              <a:t>“</a:t>
            </a:r>
            <a:r>
              <a:rPr lang="en-US" altLang="zh-TW" sz="1600" dirty="0">
                <a:ea typeface="新細明體" panose="02020500000000000000" pitchFamily="18" charset="-120"/>
              </a:rPr>
              <a:t>key</a:t>
            </a:r>
            <a:r>
              <a:rPr lang="en-US" altLang="zh-TW" sz="1600" dirty="0">
                <a:latin typeface="Verdana" panose="020B0604030504040204" pitchFamily="34" charset="0"/>
                <a:ea typeface="新細明體" panose="02020500000000000000" pitchFamily="18" charset="-120"/>
              </a:rPr>
              <a:t>”</a:t>
            </a:r>
            <a:r>
              <a:rPr lang="en-US" altLang="zh-TW" sz="1600" dirty="0">
                <a:ea typeface="新細明體" panose="02020500000000000000" pitchFamily="18" charset="-120"/>
              </a:rPr>
              <a:t> statement</a:t>
            </a:r>
          </a:p>
          <a:p>
            <a:pPr lvl="2" eaLnBrk="1" hangingPunct="1"/>
            <a:r>
              <a:rPr lang="en-US" altLang="zh-TW" sz="1600" dirty="0">
                <a:ea typeface="新細明體" panose="02020500000000000000" pitchFamily="18" charset="-120"/>
              </a:rPr>
              <a:t>Edit </a:t>
            </a:r>
            <a:r>
              <a:rPr lang="en-US" altLang="zh-TW" sz="1600" dirty="0">
                <a:latin typeface="Verdana" panose="020B0604030504040204" pitchFamily="34" charset="0"/>
                <a:ea typeface="新細明體" panose="02020500000000000000" pitchFamily="18" charset="-120"/>
              </a:rPr>
              <a:t>“</a:t>
            </a:r>
            <a:r>
              <a:rPr lang="en-US" altLang="zh-TW" sz="1600" dirty="0">
                <a:ea typeface="新細明體" panose="02020500000000000000" pitchFamily="18" charset="-120"/>
              </a:rPr>
              <a:t>server</a:t>
            </a:r>
            <a:r>
              <a:rPr lang="en-US" altLang="zh-TW" sz="1600" dirty="0">
                <a:latin typeface="Verdana" panose="020B0604030504040204" pitchFamily="34" charset="0"/>
                <a:ea typeface="新細明體" panose="02020500000000000000" pitchFamily="18" charset="-120"/>
              </a:rPr>
              <a:t>”</a:t>
            </a:r>
            <a:r>
              <a:rPr lang="en-US" altLang="zh-TW" sz="1600" dirty="0">
                <a:ea typeface="新細明體" panose="02020500000000000000" pitchFamily="18" charset="-120"/>
              </a:rPr>
              <a:t> statement to use that key</a:t>
            </a:r>
          </a:p>
          <a:p>
            <a:pPr lvl="2" eaLnBrk="1" hangingPunct="1"/>
            <a:r>
              <a:rPr lang="en-US" altLang="zh-TW" sz="1600" dirty="0">
                <a:ea typeface="新細明體" panose="02020500000000000000" pitchFamily="18" charset="-120"/>
              </a:rPr>
              <a:t>Edit </a:t>
            </a:r>
            <a:r>
              <a:rPr lang="en-US" altLang="zh-TW" sz="1600" dirty="0">
                <a:latin typeface="Verdana" panose="020B0604030504040204" pitchFamily="34" charset="0"/>
                <a:ea typeface="新細明體" panose="02020500000000000000" pitchFamily="18" charset="-120"/>
              </a:rPr>
              <a:t>“</a:t>
            </a:r>
            <a:r>
              <a:rPr lang="en-US" altLang="zh-TW" sz="1600" dirty="0">
                <a:ea typeface="新細明體" panose="02020500000000000000" pitchFamily="18" charset="-120"/>
              </a:rPr>
              <a:t>zone</a:t>
            </a:r>
            <a:r>
              <a:rPr lang="en-US" altLang="zh-TW" sz="1600" dirty="0">
                <a:latin typeface="Verdana" panose="020B0604030504040204" pitchFamily="34" charset="0"/>
                <a:ea typeface="新細明體" panose="02020500000000000000" pitchFamily="18" charset="-120"/>
              </a:rPr>
              <a:t>”</a:t>
            </a:r>
            <a:r>
              <a:rPr lang="en-US" altLang="zh-TW" sz="1600" dirty="0">
                <a:ea typeface="新細明體" panose="02020500000000000000" pitchFamily="18" charset="-120"/>
              </a:rPr>
              <a:t> statement to use that key with:</a:t>
            </a:r>
          </a:p>
          <a:p>
            <a:pPr lvl="3" eaLnBrk="1" hangingPunct="1"/>
            <a:r>
              <a:rPr lang="en-US" altLang="zh-TW" sz="1400" dirty="0">
                <a:ea typeface="新細明體" panose="02020500000000000000" pitchFamily="18" charset="-120"/>
              </a:rPr>
              <a:t>allow-query</a:t>
            </a:r>
          </a:p>
          <a:p>
            <a:pPr lvl="3" eaLnBrk="1" hangingPunct="1"/>
            <a:r>
              <a:rPr lang="en-US" altLang="zh-TW" sz="1400" dirty="0">
                <a:ea typeface="新細明體" panose="02020500000000000000" pitchFamily="18" charset="-120"/>
              </a:rPr>
              <a:t>allow-transfer</a:t>
            </a:r>
          </a:p>
          <a:p>
            <a:pPr lvl="3" eaLnBrk="1" hangingPunct="1"/>
            <a:r>
              <a:rPr lang="en-US" altLang="zh-TW" sz="1400" dirty="0">
                <a:ea typeface="新細明體" panose="02020500000000000000" pitchFamily="18" charset="-120"/>
              </a:rPr>
              <a:t>allow-update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3000" dirty="0">
                <a:ea typeface="新細明體" pitchFamily="18" charset="-120"/>
              </a:rPr>
              <a:t>Security</a:t>
            </a:r>
            <a:br>
              <a:rPr lang="en-US" altLang="zh-TW" sz="3000" dirty="0">
                <a:ea typeface="新細明體" pitchFamily="18" charset="-120"/>
              </a:rPr>
            </a:br>
            <a:r>
              <a:rPr lang="en-US" altLang="zh-TW" sz="3000" dirty="0">
                <a:ea typeface="新細明體" pitchFamily="18" charset="-120"/>
              </a:rPr>
              <a:t>	</a:t>
            </a:r>
            <a:r>
              <a:rPr lang="en-US" altLang="zh-TW" sz="3000" dirty="0">
                <a:latin typeface="Verdana"/>
                <a:ea typeface="新細明體" pitchFamily="18" charset="-120"/>
              </a:rPr>
              <a:t>–</a:t>
            </a:r>
            <a:r>
              <a:rPr lang="en-US" altLang="zh-TW" sz="3000" dirty="0">
                <a:ea typeface="新細明體" pitchFamily="18" charset="-120"/>
              </a:rPr>
              <a:t> With TSIG (2)</a:t>
            </a:r>
          </a:p>
        </p:txBody>
      </p:sp>
      <p:pic>
        <p:nvPicPr>
          <p:cNvPr id="10" name="Shape 36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62113" y="1371600"/>
            <a:ext cx="7829374" cy="44129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9777028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3000" dirty="0">
                <a:ea typeface="新細明體" pitchFamily="18" charset="-120"/>
              </a:rPr>
              <a:t>Security</a:t>
            </a:r>
            <a:br>
              <a:rPr lang="en-US" altLang="zh-TW" sz="3000" dirty="0">
                <a:ea typeface="新細明體" pitchFamily="18" charset="-120"/>
              </a:rPr>
            </a:br>
            <a:r>
              <a:rPr lang="en-US" altLang="zh-TW" sz="3000" dirty="0">
                <a:ea typeface="新細明體" pitchFamily="18" charset="-120"/>
              </a:rPr>
              <a:t>	</a:t>
            </a:r>
            <a:r>
              <a:rPr lang="en-US" altLang="zh-TW" sz="3000" dirty="0">
                <a:latin typeface="Verdana"/>
                <a:ea typeface="新細明體" pitchFamily="18" charset="-120"/>
              </a:rPr>
              <a:t>–</a:t>
            </a:r>
            <a:r>
              <a:rPr lang="en-US" altLang="zh-TW" sz="3000" dirty="0">
                <a:ea typeface="新細明體" pitchFamily="18" charset="-120"/>
              </a:rPr>
              <a:t> With TSIG (3)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447800"/>
            <a:ext cx="7315200" cy="4419600"/>
          </a:xfrm>
        </p:spPr>
        <p:txBody>
          <a:bodyPr/>
          <a:lstStyle/>
          <a:p>
            <a:pPr marL="457200" indent="-457200" eaLnBrk="1" hangingPunct="1"/>
            <a:r>
              <a:rPr lang="en-US" altLang="zh-TW" dirty="0">
                <a:ea typeface="新細明體" panose="02020500000000000000" pitchFamily="18" charset="-120"/>
              </a:rPr>
              <a:t>TSIG example (dns1 with dns2)</a:t>
            </a:r>
          </a:p>
          <a:p>
            <a:pPr marL="838200" lvl="1" indent="-381000" eaLnBrk="1" hangingPunct="1">
              <a:buFontTx/>
              <a:buAutoNum type="arabicPeriod"/>
            </a:pPr>
            <a:r>
              <a:rPr lang="en-US" altLang="zh-TW" dirty="0">
                <a:ea typeface="新細明體" panose="02020500000000000000" pitchFamily="18" charset="-120"/>
              </a:rPr>
              <a:t>% </a:t>
            </a:r>
            <a:r>
              <a:rPr lang="en-US" altLang="zh-TW" dirty="0" err="1">
                <a:ea typeface="新細明體" panose="02020500000000000000" pitchFamily="18" charset="-120"/>
              </a:rPr>
              <a:t>dnssec-keygen</a:t>
            </a:r>
            <a:r>
              <a:rPr lang="en-US" altLang="zh-TW" dirty="0">
                <a:ea typeface="新細明體" panose="02020500000000000000" pitchFamily="18" charset="-120"/>
              </a:rPr>
              <a:t> </a:t>
            </a:r>
            <a:r>
              <a:rPr lang="en-US" altLang="zh-TW" dirty="0">
                <a:latin typeface="Times" panose="02020603050405020304" pitchFamily="18" charset="0"/>
                <a:ea typeface="新細明體" panose="02020500000000000000" pitchFamily="18" charset="-120"/>
              </a:rPr>
              <a:t>-</a:t>
            </a:r>
            <a:r>
              <a:rPr lang="en-US" altLang="zh-TW" dirty="0">
                <a:ea typeface="新細明體" panose="02020500000000000000" pitchFamily="18" charset="-120"/>
              </a:rPr>
              <a:t>a HMAC-MD5 </a:t>
            </a:r>
            <a:r>
              <a:rPr lang="en-US" altLang="zh-TW" dirty="0">
                <a:latin typeface="Times" panose="02020603050405020304" pitchFamily="18" charset="0"/>
                <a:ea typeface="新細明體" panose="02020500000000000000" pitchFamily="18" charset="-120"/>
              </a:rPr>
              <a:t>-</a:t>
            </a:r>
            <a:r>
              <a:rPr lang="en-US" altLang="zh-TW" dirty="0">
                <a:ea typeface="新細明體" panose="02020500000000000000" pitchFamily="18" charset="-120"/>
              </a:rPr>
              <a:t>b 128 </a:t>
            </a:r>
            <a:r>
              <a:rPr lang="en-US" altLang="zh-TW" dirty="0">
                <a:latin typeface="Times" panose="02020603050405020304" pitchFamily="18" charset="0"/>
                <a:ea typeface="新細明體" panose="02020500000000000000" pitchFamily="18" charset="-120"/>
              </a:rPr>
              <a:t>-</a:t>
            </a:r>
            <a:r>
              <a:rPr lang="en-US" altLang="zh-TW" dirty="0">
                <a:ea typeface="新細明體" panose="02020500000000000000" pitchFamily="18" charset="-120"/>
              </a:rPr>
              <a:t>n HOST </a:t>
            </a:r>
            <a:r>
              <a:rPr lang="en-US" altLang="zh-TW" dirty="0" err="1">
                <a:ea typeface="新細明體" panose="02020500000000000000" pitchFamily="18" charset="-120"/>
              </a:rPr>
              <a:t>cs</a:t>
            </a:r>
            <a:endParaRPr lang="en-US" altLang="zh-TW" dirty="0">
              <a:ea typeface="新細明體" panose="02020500000000000000" pitchFamily="18" charset="-120"/>
            </a:endParaRPr>
          </a:p>
          <a:p>
            <a:pPr marL="1257300" lvl="2" indent="-342900" eaLnBrk="1" hangingPunct="1">
              <a:buFontTx/>
              <a:buChar char="–"/>
            </a:pPr>
            <a:endParaRPr lang="en-US" altLang="zh-TW" dirty="0">
              <a:ea typeface="新細明體" panose="02020500000000000000" pitchFamily="18" charset="-120"/>
            </a:endParaRPr>
          </a:p>
          <a:p>
            <a:pPr marL="1257300" lvl="2" indent="-342900" eaLnBrk="1" hangingPunct="1">
              <a:buFontTx/>
              <a:buChar char="–"/>
            </a:pPr>
            <a:endParaRPr lang="en-US" altLang="zh-TW" dirty="0">
              <a:ea typeface="新細明體" panose="02020500000000000000" pitchFamily="18" charset="-120"/>
            </a:endParaRPr>
          </a:p>
          <a:p>
            <a:pPr marL="1257300" lvl="2" indent="-342900" eaLnBrk="1" hangingPunct="1">
              <a:buFontTx/>
              <a:buChar char="–"/>
            </a:pPr>
            <a:endParaRPr lang="en-US" altLang="zh-TW" dirty="0">
              <a:ea typeface="新細明體" panose="02020500000000000000" pitchFamily="18" charset="-120"/>
            </a:endParaRPr>
          </a:p>
          <a:p>
            <a:pPr marL="838200" lvl="1" indent="-381000" eaLnBrk="1" hangingPunct="1">
              <a:buFontTx/>
              <a:buAutoNum type="arabicPeriod"/>
            </a:pPr>
            <a:r>
              <a:rPr lang="en-US" altLang="zh-TW" dirty="0">
                <a:ea typeface="新細明體" panose="02020500000000000000" pitchFamily="18" charset="-120"/>
              </a:rPr>
              <a:t>Edit /</a:t>
            </a:r>
            <a:r>
              <a:rPr lang="en-US" altLang="zh-TW" dirty="0" err="1">
                <a:ea typeface="新細明體" panose="02020500000000000000" pitchFamily="18" charset="-120"/>
              </a:rPr>
              <a:t>etc</a:t>
            </a:r>
            <a:r>
              <a:rPr lang="en-US" altLang="zh-TW" dirty="0">
                <a:ea typeface="新細明體" panose="02020500000000000000" pitchFamily="18" charset="-120"/>
              </a:rPr>
              <a:t>/named/dns1-dns2.key</a:t>
            </a:r>
          </a:p>
          <a:p>
            <a:pPr marL="838200" lvl="1" indent="-381000" eaLnBrk="1" hangingPunct="1">
              <a:buFontTx/>
              <a:buAutoNum type="arabicPeriod"/>
            </a:pPr>
            <a:endParaRPr lang="en-US" altLang="zh-TW" dirty="0">
              <a:ea typeface="新細明體" panose="02020500000000000000" pitchFamily="18" charset="-120"/>
            </a:endParaRPr>
          </a:p>
          <a:p>
            <a:pPr marL="838200" lvl="1" indent="-381000" eaLnBrk="1" hangingPunct="1">
              <a:buFontTx/>
              <a:buAutoNum type="arabicPeriod"/>
            </a:pPr>
            <a:endParaRPr lang="en-US" altLang="zh-TW" dirty="0">
              <a:ea typeface="新細明體" panose="02020500000000000000" pitchFamily="18" charset="-120"/>
            </a:endParaRPr>
          </a:p>
          <a:p>
            <a:pPr marL="838200" lvl="1" indent="-381000" eaLnBrk="1" hangingPunct="1">
              <a:buFontTx/>
              <a:buAutoNum type="arabicPeriod"/>
            </a:pPr>
            <a:endParaRPr lang="en-US" altLang="zh-TW" dirty="0">
              <a:ea typeface="新細明體" panose="02020500000000000000" pitchFamily="18" charset="-120"/>
            </a:endParaRPr>
          </a:p>
          <a:p>
            <a:pPr marL="838200" lvl="1" indent="-381000" eaLnBrk="1" hangingPunct="1">
              <a:buFontTx/>
              <a:buAutoNum type="arabicPeriod"/>
            </a:pPr>
            <a:r>
              <a:rPr lang="en-US" altLang="zh-TW" dirty="0">
                <a:ea typeface="新細明體" panose="02020500000000000000" pitchFamily="18" charset="-120"/>
              </a:rPr>
              <a:t>Edit both </a:t>
            </a:r>
            <a:r>
              <a:rPr lang="en-US" altLang="zh-TW" dirty="0" err="1">
                <a:ea typeface="新細明體" panose="02020500000000000000" pitchFamily="18" charset="-120"/>
              </a:rPr>
              <a:t>named.conf</a:t>
            </a:r>
            <a:r>
              <a:rPr lang="en-US" altLang="zh-TW" dirty="0">
                <a:ea typeface="新細明體" panose="02020500000000000000" pitchFamily="18" charset="-120"/>
              </a:rPr>
              <a:t> of dns1 and dns2 </a:t>
            </a:r>
          </a:p>
          <a:p>
            <a:pPr marL="1257300" lvl="2" indent="-342900" eaLnBrk="1" hangingPunct="1">
              <a:buFontTx/>
              <a:buChar char="–"/>
            </a:pPr>
            <a:r>
              <a:rPr lang="en-US" altLang="zh-TW" sz="1600" dirty="0">
                <a:ea typeface="新細明體" panose="02020500000000000000" pitchFamily="18" charset="-120"/>
              </a:rPr>
              <a:t>Suppose      dns1 = 140.113.235.107	    dns2 = 140.113.235.103</a:t>
            </a:r>
          </a:p>
        </p:txBody>
      </p:sp>
      <p:sp>
        <p:nvSpPr>
          <p:cNvPr id="58372" name="Text Box 4"/>
          <p:cNvSpPr txBox="1">
            <a:spLocks noChangeArrowheads="1"/>
          </p:cNvSpPr>
          <p:nvPr/>
        </p:nvSpPr>
        <p:spPr bwMode="auto">
          <a:xfrm>
            <a:off x="1597025" y="2286000"/>
            <a:ext cx="4194175" cy="952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1400" dirty="0">
                <a:latin typeface="SimSun" panose="02010600030101010101" pitchFamily="2" charset="-122"/>
                <a:ea typeface="SimSun" panose="02010600030101010101" pitchFamily="2" charset="-122"/>
              </a:rPr>
              <a:t>% </a:t>
            </a:r>
            <a:r>
              <a:rPr lang="en-US" altLang="zh-TW" sz="1400" dirty="0" err="1">
                <a:latin typeface="SimSun" panose="02010600030101010101" pitchFamily="2" charset="-122"/>
                <a:ea typeface="SimSun" panose="02010600030101010101" pitchFamily="2" charset="-122"/>
              </a:rPr>
              <a:t>dnssec-keygen</a:t>
            </a:r>
            <a:r>
              <a:rPr lang="en-US" altLang="zh-TW" sz="1400" dirty="0">
                <a:latin typeface="SimSun" panose="02010600030101010101" pitchFamily="2" charset="-122"/>
                <a:ea typeface="SimSun" panose="02010600030101010101" pitchFamily="2" charset="-122"/>
              </a:rPr>
              <a:t> -a HMAC-MD5 -b 128 -n HOST </a:t>
            </a:r>
            <a:r>
              <a:rPr lang="en-US" altLang="zh-TW" sz="1400" dirty="0" err="1">
                <a:latin typeface="SimSun" panose="02010600030101010101" pitchFamily="2" charset="-122"/>
                <a:ea typeface="SimSun" panose="02010600030101010101" pitchFamily="2" charset="-122"/>
              </a:rPr>
              <a:t>cs</a:t>
            </a:r>
            <a:endParaRPr lang="en-US" altLang="zh-TW" sz="1400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-US" altLang="zh-TW" sz="1400" dirty="0">
                <a:latin typeface="SimSun" panose="02010600030101010101" pitchFamily="2" charset="-122"/>
                <a:ea typeface="SimSun" panose="02010600030101010101" pitchFamily="2" charset="-122"/>
              </a:rPr>
              <a:t>Kcs.+157+35993</a:t>
            </a:r>
          </a:p>
          <a:p>
            <a:r>
              <a:rPr lang="en-US" altLang="zh-TW" sz="1400" dirty="0">
                <a:latin typeface="SimSun" panose="02010600030101010101" pitchFamily="2" charset="-122"/>
                <a:ea typeface="SimSun" panose="02010600030101010101" pitchFamily="2" charset="-122"/>
              </a:rPr>
              <a:t>% cat Kcs.+157+35993.key</a:t>
            </a:r>
          </a:p>
          <a:p>
            <a:r>
              <a:rPr lang="en-US" altLang="zh-TW" sz="1400" dirty="0">
                <a:latin typeface="SimSun" panose="02010600030101010101" pitchFamily="2" charset="-122"/>
                <a:ea typeface="SimSun" panose="02010600030101010101" pitchFamily="2" charset="-122"/>
              </a:rPr>
              <a:t>cs. IN KEY 512 3 157 </a:t>
            </a:r>
            <a:r>
              <a:rPr lang="en-US" altLang="zh-TW" sz="1400" dirty="0" err="1">
                <a:latin typeface="SimSun" panose="02010600030101010101" pitchFamily="2" charset="-122"/>
                <a:ea typeface="SimSun" panose="02010600030101010101" pitchFamily="2" charset="-122"/>
              </a:rPr>
              <a:t>oQRab</a:t>
            </a:r>
            <a:r>
              <a:rPr lang="en-US" altLang="zh-TW" sz="1400" dirty="0">
                <a:latin typeface="SimSun" panose="02010600030101010101" pitchFamily="2" charset="-122"/>
                <a:ea typeface="SimSun" panose="02010600030101010101" pitchFamily="2" charset="-122"/>
              </a:rPr>
              <a:t>/QqXHVhkyXi9uu8hg==</a:t>
            </a:r>
          </a:p>
        </p:txBody>
      </p:sp>
      <p:sp>
        <p:nvSpPr>
          <p:cNvPr id="58373" name="Text Box 5"/>
          <p:cNvSpPr txBox="1">
            <a:spLocks noChangeArrowheads="1"/>
          </p:cNvSpPr>
          <p:nvPr/>
        </p:nvSpPr>
        <p:spPr bwMode="auto">
          <a:xfrm>
            <a:off x="6019800" y="2286000"/>
            <a:ext cx="2771775" cy="952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1400">
                <a:latin typeface="SimSun" panose="02010600030101010101" pitchFamily="2" charset="-122"/>
                <a:ea typeface="SimSun" panose="02010600030101010101" pitchFamily="2" charset="-122"/>
              </a:rPr>
              <a:t>% cat Kcs.+157+35993.private</a:t>
            </a:r>
          </a:p>
          <a:p>
            <a:r>
              <a:rPr lang="en-US" altLang="zh-TW" sz="1400">
                <a:latin typeface="SimSun" panose="02010600030101010101" pitchFamily="2" charset="-122"/>
                <a:ea typeface="SimSun" panose="02010600030101010101" pitchFamily="2" charset="-122"/>
              </a:rPr>
              <a:t>Private-key-format: v1.2</a:t>
            </a:r>
          </a:p>
          <a:p>
            <a:r>
              <a:rPr lang="en-US" altLang="zh-TW" sz="1400">
                <a:latin typeface="SimSun" panose="02010600030101010101" pitchFamily="2" charset="-122"/>
                <a:ea typeface="SimSun" panose="02010600030101010101" pitchFamily="2" charset="-122"/>
              </a:rPr>
              <a:t>Algorithm: 157 (HMAC_MD5)</a:t>
            </a:r>
          </a:p>
          <a:p>
            <a:r>
              <a:rPr lang="en-US" altLang="zh-TW" sz="1400">
                <a:latin typeface="SimSun" panose="02010600030101010101" pitchFamily="2" charset="-122"/>
                <a:ea typeface="SimSun" panose="02010600030101010101" pitchFamily="2" charset="-122"/>
              </a:rPr>
              <a:t>Key: oQRab/QqXHVhkyXi9uu8hg==</a:t>
            </a:r>
          </a:p>
        </p:txBody>
      </p:sp>
      <p:sp>
        <p:nvSpPr>
          <p:cNvPr id="58374" name="Text Box 6"/>
          <p:cNvSpPr txBox="1">
            <a:spLocks noChangeArrowheads="1"/>
          </p:cNvSpPr>
          <p:nvPr/>
        </p:nvSpPr>
        <p:spPr bwMode="auto">
          <a:xfrm>
            <a:off x="1905000" y="3695700"/>
            <a:ext cx="3467100" cy="952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1400">
                <a:latin typeface="SimSun" panose="02010600030101010101" pitchFamily="2" charset="-122"/>
                <a:ea typeface="SimSun" panose="02010600030101010101" pitchFamily="2" charset="-122"/>
              </a:rPr>
              <a:t>key dns1-dns2 {</a:t>
            </a:r>
          </a:p>
          <a:p>
            <a:r>
              <a:rPr lang="en-US" altLang="zh-TW" sz="1400">
                <a:latin typeface="SimSun" panose="02010600030101010101" pitchFamily="2" charset="-122"/>
                <a:ea typeface="SimSun" panose="02010600030101010101" pitchFamily="2" charset="-122"/>
              </a:rPr>
              <a:t>    algorithm hmac-md5;</a:t>
            </a:r>
          </a:p>
          <a:p>
            <a:r>
              <a:rPr lang="en-US" altLang="zh-TW" sz="1400">
                <a:latin typeface="SimSun" panose="02010600030101010101" pitchFamily="2" charset="-122"/>
                <a:ea typeface="SimSun" panose="02010600030101010101" pitchFamily="2" charset="-122"/>
              </a:rPr>
              <a:t>    secret </a:t>
            </a:r>
            <a:r>
              <a:rPr lang="en-US" altLang="zh-TW" sz="1400">
                <a:latin typeface="Verdana" panose="020B0604030504040204" pitchFamily="34" charset="0"/>
                <a:ea typeface="SimSun" panose="02010600030101010101" pitchFamily="2" charset="-122"/>
              </a:rPr>
              <a:t>“</a:t>
            </a:r>
            <a:r>
              <a:rPr lang="en-US" altLang="zh-TW" sz="1400">
                <a:latin typeface="SimSun" panose="02010600030101010101" pitchFamily="2" charset="-122"/>
                <a:ea typeface="SimSun" panose="02010600030101010101" pitchFamily="2" charset="-122"/>
              </a:rPr>
              <a:t>oQRab/QqXHVhkyXi9uu8hg==</a:t>
            </a:r>
            <a:r>
              <a:rPr lang="en-US" altLang="zh-TW" sz="1400">
                <a:latin typeface="Verdana" panose="020B0604030504040204" pitchFamily="34" charset="0"/>
                <a:ea typeface="SimSun" panose="02010600030101010101" pitchFamily="2" charset="-122"/>
              </a:rPr>
              <a:t>”</a:t>
            </a:r>
          </a:p>
          <a:p>
            <a:r>
              <a:rPr lang="en-US" altLang="zh-TW" sz="1400">
                <a:latin typeface="SimSun" panose="02010600030101010101" pitchFamily="2" charset="-122"/>
                <a:ea typeface="SimSun" panose="02010600030101010101" pitchFamily="2" charset="-122"/>
              </a:rPr>
              <a:t>};</a:t>
            </a:r>
          </a:p>
        </p:txBody>
      </p:sp>
      <p:sp>
        <p:nvSpPr>
          <p:cNvPr id="58375" name="Text Box 7"/>
          <p:cNvSpPr txBox="1">
            <a:spLocks noChangeArrowheads="1"/>
          </p:cNvSpPr>
          <p:nvPr/>
        </p:nvSpPr>
        <p:spPr bwMode="auto">
          <a:xfrm>
            <a:off x="3048000" y="5486400"/>
            <a:ext cx="2416175" cy="952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1400" dirty="0">
                <a:latin typeface="SimSun" panose="02010600030101010101" pitchFamily="2" charset="-122"/>
                <a:ea typeface="SimSun" panose="02010600030101010101" pitchFamily="2" charset="-122"/>
              </a:rPr>
              <a:t>include “dns1-dns2.key”</a:t>
            </a:r>
          </a:p>
          <a:p>
            <a:r>
              <a:rPr lang="en-US" altLang="zh-TW" sz="1400" dirty="0">
                <a:latin typeface="SimSun" panose="02010600030101010101" pitchFamily="2" charset="-122"/>
                <a:ea typeface="SimSun" panose="02010600030101010101" pitchFamily="2" charset="-122"/>
              </a:rPr>
              <a:t>server 140.113.235.103 {</a:t>
            </a:r>
          </a:p>
          <a:p>
            <a:r>
              <a:rPr lang="en-US" altLang="zh-TW" sz="1400" dirty="0">
                <a:latin typeface="SimSun" panose="02010600030101010101" pitchFamily="2" charset="-122"/>
                <a:ea typeface="SimSun" panose="02010600030101010101" pitchFamily="2" charset="-122"/>
              </a:rPr>
              <a:t>    keys {dns1-dns2;};</a:t>
            </a:r>
          </a:p>
          <a:p>
            <a:r>
              <a:rPr lang="en-US" altLang="zh-TW" sz="1400" dirty="0">
                <a:latin typeface="SimSun" panose="02010600030101010101" pitchFamily="2" charset="-122"/>
                <a:ea typeface="SimSun" panose="02010600030101010101" pitchFamily="2" charset="-122"/>
              </a:rPr>
              <a:t>};</a:t>
            </a:r>
          </a:p>
        </p:txBody>
      </p:sp>
      <p:sp>
        <p:nvSpPr>
          <p:cNvPr id="58376" name="Text Box 8"/>
          <p:cNvSpPr txBox="1">
            <a:spLocks noChangeArrowheads="1"/>
          </p:cNvSpPr>
          <p:nvPr/>
        </p:nvSpPr>
        <p:spPr bwMode="auto">
          <a:xfrm>
            <a:off x="5638800" y="5486400"/>
            <a:ext cx="2416175" cy="952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1400">
                <a:latin typeface="SimSun" panose="02010600030101010101" pitchFamily="2" charset="-122"/>
                <a:ea typeface="SimSun" panose="02010600030101010101" pitchFamily="2" charset="-122"/>
              </a:rPr>
              <a:t>include “dns1-dns2.key”</a:t>
            </a:r>
          </a:p>
          <a:p>
            <a:r>
              <a:rPr lang="en-US" altLang="zh-TW" sz="1400">
                <a:latin typeface="SimSun" panose="02010600030101010101" pitchFamily="2" charset="-122"/>
                <a:ea typeface="SimSun" panose="02010600030101010101" pitchFamily="2" charset="-122"/>
              </a:rPr>
              <a:t>server 140.113.235.107 {</a:t>
            </a:r>
          </a:p>
          <a:p>
            <a:r>
              <a:rPr lang="en-US" altLang="zh-TW" sz="1400">
                <a:latin typeface="SimSun" panose="02010600030101010101" pitchFamily="2" charset="-122"/>
                <a:ea typeface="SimSun" panose="02010600030101010101" pitchFamily="2" charset="-122"/>
              </a:rPr>
              <a:t>    keys {dns1-dns2;};</a:t>
            </a:r>
          </a:p>
          <a:p>
            <a:r>
              <a:rPr lang="en-US" altLang="zh-TW" sz="1400">
                <a:latin typeface="SimSun" panose="02010600030101010101" pitchFamily="2" charset="-122"/>
                <a:ea typeface="SimSun" panose="02010600030101010101" pitchFamily="2" charset="-122"/>
              </a:rPr>
              <a:t>};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3000" dirty="0">
                <a:ea typeface="新細明體" pitchFamily="18" charset="-120"/>
              </a:rPr>
              <a:t>Security</a:t>
            </a:r>
            <a:br>
              <a:rPr lang="en-US" altLang="zh-TW" sz="3000" dirty="0">
                <a:ea typeface="新細明體" pitchFamily="18" charset="-120"/>
              </a:rPr>
            </a:br>
            <a:r>
              <a:rPr lang="en-US" altLang="zh-TW" sz="3000" dirty="0">
                <a:ea typeface="新細明體" pitchFamily="18" charset="-120"/>
              </a:rPr>
              <a:t>	</a:t>
            </a:r>
            <a:r>
              <a:rPr lang="en-US" altLang="zh-TW" sz="3000" dirty="0">
                <a:latin typeface="Verdana"/>
                <a:ea typeface="新細明體" pitchFamily="18" charset="-120"/>
              </a:rPr>
              <a:t>–</a:t>
            </a:r>
            <a:r>
              <a:rPr lang="en-US" altLang="zh-TW" sz="3000" dirty="0">
                <a:ea typeface="新細明體" pitchFamily="18" charset="-120"/>
              </a:rPr>
              <a:t> With DNSSEC (1)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000" dirty="0">
                <a:ea typeface="新細明體" panose="02020500000000000000" pitchFamily="18" charset="-120"/>
              </a:rPr>
              <a:t>DNSSEC (Domain Name System </a:t>
            </a:r>
            <a:r>
              <a:rPr lang="en-US" altLang="zh-TW" sz="2000" dirty="0" err="1">
                <a:ea typeface="新細明體" panose="02020500000000000000" pitchFamily="18" charset="-120"/>
              </a:rPr>
              <a:t>SECurity</a:t>
            </a:r>
            <a:r>
              <a:rPr lang="en-US" altLang="zh-TW" sz="2000" dirty="0">
                <a:ea typeface="新細明體" panose="02020500000000000000" pitchFamily="18" charset="-120"/>
              </a:rPr>
              <a:t> Extensions)</a:t>
            </a:r>
          </a:p>
          <a:p>
            <a:pPr lvl="1" eaLnBrk="1" hangingPunct="1"/>
            <a:r>
              <a:rPr lang="en-US" altLang="zh-TW" sz="1800" dirty="0">
                <a:ea typeface="新細明體" panose="02020500000000000000" pitchFamily="18" charset="-120"/>
              </a:rPr>
              <a:t>Using public-key cryptography</a:t>
            </a:r>
            <a:r>
              <a:rPr lang="zh-TW" altLang="en-US" sz="1800" dirty="0">
                <a:ea typeface="新細明體" panose="02020500000000000000" pitchFamily="18" charset="-120"/>
              </a:rPr>
              <a:t> </a:t>
            </a:r>
            <a:r>
              <a:rPr lang="en-US" altLang="zh-TW" sz="1800" dirty="0">
                <a:ea typeface="新細明體" panose="02020500000000000000" pitchFamily="18" charset="-120"/>
              </a:rPr>
              <a:t>(asymmetric)</a:t>
            </a:r>
          </a:p>
          <a:p>
            <a:pPr lvl="1" eaLnBrk="1" hangingPunct="1"/>
            <a:r>
              <a:rPr lang="en-US" altLang="zh-TW" sz="1800" dirty="0">
                <a:ea typeface="新細明體" panose="02020500000000000000" pitchFamily="18" charset="-120"/>
              </a:rPr>
              <a:t>Follow the delegation of authority model</a:t>
            </a:r>
          </a:p>
          <a:p>
            <a:pPr lvl="1" eaLnBrk="1" hangingPunct="1"/>
            <a:r>
              <a:rPr lang="en-US" altLang="zh-TW" sz="1800" dirty="0">
                <a:ea typeface="新細明體" panose="02020500000000000000" pitchFamily="18" charset="-120"/>
              </a:rPr>
              <a:t>Provide data authenticity and integrity</a:t>
            </a:r>
          </a:p>
          <a:p>
            <a:pPr lvl="2" eaLnBrk="1" hangingPunct="1"/>
            <a:r>
              <a:rPr lang="en-US" altLang="zh-TW" sz="1600" dirty="0">
                <a:ea typeface="新細明體" panose="02020500000000000000" pitchFamily="18" charset="-120"/>
              </a:rPr>
              <a:t>Signing the </a:t>
            </a:r>
            <a:r>
              <a:rPr lang="en-US" altLang="zh-TW" sz="1600" dirty="0" err="1">
                <a:ea typeface="新細明體" panose="02020500000000000000" pitchFamily="18" charset="-120"/>
              </a:rPr>
              <a:t>RRsets</a:t>
            </a:r>
            <a:r>
              <a:rPr lang="en-US" altLang="zh-TW" sz="1600" dirty="0">
                <a:ea typeface="新細明體" panose="02020500000000000000" pitchFamily="18" charset="-120"/>
              </a:rPr>
              <a:t> with private key</a:t>
            </a:r>
          </a:p>
          <a:p>
            <a:pPr lvl="2" eaLnBrk="1" hangingPunct="1"/>
            <a:r>
              <a:rPr lang="en-US" altLang="zh-TW" sz="1600" dirty="0">
                <a:ea typeface="新細明體" panose="02020500000000000000" pitchFamily="18" charset="-120"/>
              </a:rPr>
              <a:t>Public DNSKEYs are published, used to verify RRSIGs</a:t>
            </a:r>
          </a:p>
          <a:p>
            <a:pPr lvl="2" eaLnBrk="1" hangingPunct="1"/>
            <a:r>
              <a:rPr lang="en-US" altLang="zh-TW" sz="1600" dirty="0">
                <a:ea typeface="新細明體" panose="02020500000000000000" pitchFamily="18" charset="-120"/>
              </a:rPr>
              <a:t>Children sign their zones with private key</a:t>
            </a:r>
          </a:p>
          <a:p>
            <a:pPr lvl="3" eaLnBrk="1" hangingPunct="1"/>
            <a:r>
              <a:rPr lang="en-US" altLang="zh-TW" sz="1400" dirty="0">
                <a:ea typeface="新細明體" panose="02020500000000000000" pitchFamily="18" charset="-120"/>
              </a:rPr>
              <a:t>The private key is authenticated by parent’s signing hash</a:t>
            </a:r>
            <a:r>
              <a:rPr lang="zh-TW" altLang="en-US" sz="1400" dirty="0">
                <a:ea typeface="新細明體" panose="02020500000000000000" pitchFamily="18" charset="-120"/>
              </a:rPr>
              <a:t> </a:t>
            </a:r>
            <a:r>
              <a:rPr lang="en-US" altLang="zh-TW" sz="1400" dirty="0">
                <a:ea typeface="新細明體" panose="02020500000000000000" pitchFamily="18" charset="-120"/>
              </a:rPr>
              <a:t>(DS) of the child zone’s key</a:t>
            </a:r>
            <a:endParaRPr lang="en-US" altLang="zh-TW" sz="1800" dirty="0">
              <a:ea typeface="新細明體" panose="02020500000000000000" pitchFamily="18" charset="-120"/>
            </a:endParaRPr>
          </a:p>
        </p:txBody>
      </p:sp>
      <p:sp>
        <p:nvSpPr>
          <p:cNvPr id="2" name="文字方塊 1"/>
          <p:cNvSpPr txBox="1"/>
          <p:nvPr/>
        </p:nvSpPr>
        <p:spPr>
          <a:xfrm>
            <a:off x="990600" y="4953000"/>
            <a:ext cx="35125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>
                <a:latin typeface="+mn-lt"/>
              </a:rPr>
              <a:t>RRset</a:t>
            </a:r>
            <a:r>
              <a:rPr lang="en-US" altLang="zh-TW" dirty="0">
                <a:latin typeface="+mn-lt"/>
              </a:rPr>
              <a:t>: Resource Record Set</a:t>
            </a:r>
          </a:p>
          <a:p>
            <a:r>
              <a:rPr lang="en-US" altLang="zh-TW" dirty="0">
                <a:latin typeface="+mn-lt"/>
              </a:rPr>
              <a:t>RRSIG: Resource Record Signature</a:t>
            </a:r>
          </a:p>
          <a:p>
            <a:r>
              <a:rPr lang="en-US" altLang="zh-TW" dirty="0">
                <a:latin typeface="+mn-lt"/>
              </a:rPr>
              <a:t>DS: Delegation of Signing</a:t>
            </a:r>
            <a:endParaRPr lang="zh-TW" alt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0696711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3000" dirty="0">
                <a:ea typeface="新細明體" pitchFamily="18" charset="-120"/>
              </a:rPr>
              <a:t>Security</a:t>
            </a:r>
            <a:br>
              <a:rPr lang="en-US" altLang="zh-TW" sz="3000" dirty="0">
                <a:ea typeface="新細明體" pitchFamily="18" charset="-120"/>
              </a:rPr>
            </a:br>
            <a:r>
              <a:rPr lang="en-US" altLang="zh-TW" sz="3000" dirty="0">
                <a:ea typeface="新細明體" pitchFamily="18" charset="-120"/>
              </a:rPr>
              <a:t>	</a:t>
            </a:r>
            <a:r>
              <a:rPr lang="en-US" altLang="zh-TW" sz="3000" dirty="0">
                <a:latin typeface="Verdana"/>
                <a:ea typeface="新細明體" pitchFamily="18" charset="-120"/>
              </a:rPr>
              <a:t>–</a:t>
            </a:r>
            <a:r>
              <a:rPr lang="en-US" altLang="zh-TW" sz="3000" dirty="0">
                <a:ea typeface="新細明體" pitchFamily="18" charset="-120"/>
              </a:rPr>
              <a:t> With DNSSEC (2)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000" dirty="0">
                <a:ea typeface="新細明體" panose="02020500000000000000" pitchFamily="18" charset="-120"/>
              </a:rPr>
              <a:t>Types of Resource Record for DNSSEC</a:t>
            </a:r>
          </a:p>
          <a:p>
            <a:pPr lvl="1" eaLnBrk="1" hangingPunct="1"/>
            <a:r>
              <a:rPr lang="en-US" altLang="zh-TW" sz="1800" dirty="0">
                <a:ea typeface="新細明體" panose="02020500000000000000" pitchFamily="18" charset="-120"/>
              </a:rPr>
              <a:t>RRSIG (</a:t>
            </a:r>
            <a:r>
              <a:rPr lang="en-US" altLang="zh-TW" sz="1800" dirty="0"/>
              <a:t>Resource Record Signature</a:t>
            </a:r>
            <a:r>
              <a:rPr lang="en-US" altLang="zh-TW" sz="1800" dirty="0">
                <a:ea typeface="新細明體" panose="02020500000000000000" pitchFamily="18" charset="-120"/>
              </a:rPr>
              <a:t>)</a:t>
            </a:r>
          </a:p>
          <a:p>
            <a:pPr lvl="2" eaLnBrk="1" hangingPunct="1"/>
            <a:r>
              <a:rPr lang="en-US" altLang="zh-TW" sz="1600" dirty="0">
                <a:ea typeface="新細明體" panose="02020500000000000000" pitchFamily="18" charset="-120"/>
              </a:rPr>
              <a:t>Crypto signatures for A, AAAA, NS, etc.</a:t>
            </a:r>
          </a:p>
          <a:p>
            <a:pPr lvl="2" eaLnBrk="1" hangingPunct="1"/>
            <a:r>
              <a:rPr lang="en-US" altLang="zh-TW" sz="1600" dirty="0">
                <a:ea typeface="新細明體" panose="02020500000000000000" pitchFamily="18" charset="-120"/>
              </a:rPr>
              <a:t>Tracks the type and number at each node.</a:t>
            </a:r>
          </a:p>
          <a:p>
            <a:pPr lvl="1" eaLnBrk="1" hangingPunct="1"/>
            <a:r>
              <a:rPr lang="en-US" altLang="zh-TW" sz="1800" dirty="0">
                <a:ea typeface="新細明體" panose="02020500000000000000" pitchFamily="18" charset="-120"/>
              </a:rPr>
              <a:t>NSEC (</a:t>
            </a:r>
            <a:r>
              <a:rPr lang="en-US" altLang="zh-TW" sz="1800" dirty="0"/>
              <a:t>Next Secure</a:t>
            </a:r>
            <a:r>
              <a:rPr lang="en-US" altLang="zh-TW" sz="1800" dirty="0">
                <a:ea typeface="新細明體" panose="02020500000000000000" pitchFamily="18" charset="-120"/>
              </a:rPr>
              <a:t>)/NSEC3</a:t>
            </a:r>
          </a:p>
          <a:p>
            <a:pPr lvl="2" eaLnBrk="1" hangingPunct="1"/>
            <a:r>
              <a:rPr lang="en-US" altLang="zh-TW" sz="1600" dirty="0">
                <a:ea typeface="新細明體" panose="02020500000000000000" pitchFamily="18" charset="-120"/>
              </a:rPr>
              <a:t>Confirms the NXDOMAIN response</a:t>
            </a:r>
          </a:p>
          <a:p>
            <a:pPr lvl="1" eaLnBrk="1" hangingPunct="1"/>
            <a:r>
              <a:rPr lang="en-US" altLang="zh-TW" sz="1800" dirty="0">
                <a:ea typeface="新細明體" panose="02020500000000000000" pitchFamily="18" charset="-120"/>
              </a:rPr>
              <a:t>DNSKEY</a:t>
            </a:r>
          </a:p>
          <a:p>
            <a:pPr lvl="2" eaLnBrk="1" hangingPunct="1"/>
            <a:r>
              <a:rPr lang="en-US" altLang="zh-TW" sz="1600" dirty="0">
                <a:ea typeface="新細明體" panose="02020500000000000000" pitchFamily="18" charset="-120"/>
              </a:rPr>
              <a:t>Public keys for the entire zone</a:t>
            </a:r>
          </a:p>
          <a:p>
            <a:pPr lvl="2" eaLnBrk="1" hangingPunct="1"/>
            <a:r>
              <a:rPr lang="en-US" altLang="zh-TW" sz="1600" dirty="0">
                <a:ea typeface="新細明體" panose="02020500000000000000" pitchFamily="18" charset="-120"/>
              </a:rPr>
              <a:t>Private side is used generate RRSIGs</a:t>
            </a:r>
          </a:p>
          <a:p>
            <a:pPr lvl="1" eaLnBrk="1" hangingPunct="1"/>
            <a:r>
              <a:rPr lang="en-US" altLang="zh-TW" sz="1800" dirty="0">
                <a:ea typeface="新細明體" panose="02020500000000000000" pitchFamily="18" charset="-120"/>
              </a:rPr>
              <a:t>DS (</a:t>
            </a:r>
            <a:r>
              <a:rPr lang="en-US" altLang="zh-TW" sz="1800" dirty="0"/>
              <a:t>Delegation Signer</a:t>
            </a:r>
            <a:r>
              <a:rPr lang="en-US" altLang="zh-TW" sz="1800" dirty="0">
                <a:ea typeface="新細明體" panose="02020500000000000000" pitchFamily="18" charset="-120"/>
              </a:rPr>
              <a:t>) Record</a:t>
            </a:r>
          </a:p>
          <a:p>
            <a:pPr lvl="2" eaLnBrk="1" hangingPunct="1"/>
            <a:r>
              <a:rPr lang="en-US" altLang="zh-TW" sz="1600" dirty="0">
                <a:ea typeface="新細明體" panose="02020500000000000000" pitchFamily="18" charset="-120"/>
              </a:rPr>
              <a:t>Handed up to parent zone to authenticate the NS record</a:t>
            </a:r>
          </a:p>
          <a:p>
            <a:pPr lvl="3" eaLnBrk="1" hangingPunct="1"/>
            <a:endParaRPr lang="en-US" altLang="zh-TW" sz="1400" dirty="0">
              <a:ea typeface="新細明體" panose="02020500000000000000" pitchFamily="18" charset="-120"/>
            </a:endParaRPr>
          </a:p>
          <a:p>
            <a:pPr lvl="1" eaLnBrk="1" hangingPunct="1"/>
            <a:endParaRPr lang="en-US" altLang="zh-TW" sz="1800" dirty="0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7503265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hape 497"/>
          <p:cNvPicPr preferRelativeResize="0"/>
          <p:nvPr/>
        </p:nvPicPr>
        <p:blipFill rotWithShape="1">
          <a:blip r:embed="rId2">
            <a:alphaModFix/>
          </a:blip>
          <a:srcRect l="2930" t="5948" r="2930" b="2249"/>
          <a:stretch/>
        </p:blipFill>
        <p:spPr>
          <a:xfrm>
            <a:off x="1885950" y="3588024"/>
            <a:ext cx="5372100" cy="3269976"/>
          </a:xfrm>
          <a:prstGeom prst="rect">
            <a:avLst/>
          </a:prstGeom>
          <a:noFill/>
          <a:ln>
            <a:noFill/>
          </a:ln>
        </p:spPr>
      </p:pic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3000" dirty="0">
                <a:ea typeface="新細明體" pitchFamily="18" charset="-120"/>
              </a:rPr>
              <a:t>Security</a:t>
            </a:r>
            <a:br>
              <a:rPr lang="en-US" altLang="zh-TW" sz="3000" dirty="0">
                <a:ea typeface="新細明體" pitchFamily="18" charset="-120"/>
              </a:rPr>
            </a:br>
            <a:r>
              <a:rPr lang="en-US" altLang="zh-TW" sz="3000" dirty="0">
                <a:ea typeface="新細明體" pitchFamily="18" charset="-120"/>
              </a:rPr>
              <a:t>	</a:t>
            </a:r>
            <a:r>
              <a:rPr lang="en-US" altLang="zh-TW" sz="3000" dirty="0">
                <a:latin typeface="Verdana"/>
                <a:ea typeface="新細明體" pitchFamily="18" charset="-120"/>
              </a:rPr>
              <a:t>–</a:t>
            </a:r>
            <a:r>
              <a:rPr lang="en-US" altLang="zh-TW" sz="3000" dirty="0">
                <a:ea typeface="新細明體" pitchFamily="18" charset="-120"/>
              </a:rPr>
              <a:t> With DNSSEC (3)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000" dirty="0">
                <a:ea typeface="新細明體" panose="02020500000000000000" pitchFamily="18" charset="-120"/>
              </a:rPr>
              <a:t>KSK (Key Signing Key)</a:t>
            </a:r>
          </a:p>
          <a:p>
            <a:pPr lvl="1" eaLnBrk="1" hangingPunct="1"/>
            <a:r>
              <a:rPr lang="en-US" altLang="zh-TW" sz="1600" dirty="0">
                <a:ea typeface="新細明體" panose="02020500000000000000" pitchFamily="18" charset="-120"/>
              </a:rPr>
              <a:t>The private key is used to generate a digital signature for the ZSK</a:t>
            </a:r>
          </a:p>
          <a:p>
            <a:pPr lvl="1" eaLnBrk="1" hangingPunct="1"/>
            <a:r>
              <a:rPr lang="en-US" altLang="zh-TW" sz="1600" dirty="0">
                <a:ea typeface="新細明體" panose="02020500000000000000" pitchFamily="18" charset="-120"/>
              </a:rPr>
              <a:t>The public key is stored in the DNS to be used to authenticate the ZSK</a:t>
            </a:r>
          </a:p>
          <a:p>
            <a:pPr eaLnBrk="1" hangingPunct="1"/>
            <a:r>
              <a:rPr lang="en-US" altLang="zh-TW" sz="2000" dirty="0">
                <a:ea typeface="新細明體" panose="02020500000000000000" pitchFamily="18" charset="-120"/>
              </a:rPr>
              <a:t>ZSK (Zone Signing Key)</a:t>
            </a:r>
          </a:p>
          <a:p>
            <a:pPr lvl="1" eaLnBrk="1" hangingPunct="1"/>
            <a:r>
              <a:rPr lang="en-US" altLang="zh-TW" sz="1600" dirty="0">
                <a:ea typeface="新細明體" panose="02020500000000000000" pitchFamily="18" charset="-120"/>
              </a:rPr>
              <a:t>The private key is used to generate a digital signature (RRSIG) for each </a:t>
            </a:r>
            <a:r>
              <a:rPr lang="en-US" altLang="zh-TW" sz="1600" dirty="0" err="1">
                <a:ea typeface="新細明體" panose="02020500000000000000" pitchFamily="18" charset="-120"/>
              </a:rPr>
              <a:t>RRset</a:t>
            </a:r>
            <a:r>
              <a:rPr lang="en-US" altLang="zh-TW" sz="1600" dirty="0">
                <a:ea typeface="新細明體" panose="02020500000000000000" pitchFamily="18" charset="-120"/>
              </a:rPr>
              <a:t> in a zone</a:t>
            </a:r>
          </a:p>
          <a:p>
            <a:pPr lvl="1" eaLnBrk="1" hangingPunct="1"/>
            <a:r>
              <a:rPr lang="en-US" altLang="zh-TW" sz="1600" dirty="0">
                <a:ea typeface="新細明體" panose="02020500000000000000" pitchFamily="18" charset="-120"/>
              </a:rPr>
              <a:t>The public key is stored in the DNS to authenticate an RRSIG</a:t>
            </a:r>
          </a:p>
          <a:p>
            <a:pPr lvl="1" eaLnBrk="1" hangingPunct="1"/>
            <a:endParaRPr lang="en-US" altLang="zh-TW" sz="1600" dirty="0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74971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sz="3000" dirty="0">
                <a:ea typeface="新細明體" pitchFamily="18" charset="-120"/>
              </a:rPr>
              <a:t>BIND Configuration</a:t>
            </a:r>
            <a:br>
              <a:rPr lang="en-US" altLang="zh-TW" sz="3000" dirty="0">
                <a:ea typeface="新細明體" pitchFamily="18" charset="-120"/>
              </a:rPr>
            </a:br>
            <a:r>
              <a:rPr lang="en-US" altLang="zh-TW" sz="3000" dirty="0">
                <a:ea typeface="新細明體" pitchFamily="18" charset="-120"/>
              </a:rPr>
              <a:t>	</a:t>
            </a:r>
            <a:r>
              <a:rPr lang="en-US" altLang="zh-TW" sz="3000" dirty="0">
                <a:latin typeface="Verdana"/>
                <a:ea typeface="新細明體" pitchFamily="18" charset="-120"/>
              </a:rPr>
              <a:t>–</a:t>
            </a:r>
            <a:r>
              <a:rPr lang="en-US" altLang="zh-TW" sz="3000" dirty="0">
                <a:ea typeface="新細明體" pitchFamily="18" charset="-120"/>
              </a:rPr>
              <a:t> </a:t>
            </a:r>
            <a:r>
              <a:rPr lang="en-US" altLang="zh-TW" sz="3000" dirty="0" err="1">
                <a:ea typeface="新細明體" pitchFamily="18" charset="-120"/>
              </a:rPr>
              <a:t>named.conf</a:t>
            </a:r>
            <a:endParaRPr lang="zh-TW" altLang="en-US" sz="30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2" indent="-342900">
              <a:buClrTx/>
              <a:buFont typeface="Wingdings" panose="05000000000000000000" pitchFamily="2" charset="2"/>
              <a:buChar char="q"/>
              <a:defRPr/>
            </a:pPr>
            <a:r>
              <a:rPr lang="en-US" altLang="zh-TW" sz="2400" dirty="0">
                <a:ea typeface="新細明體" pitchFamily="18" charset="-120"/>
              </a:rPr>
              <a:t>/</a:t>
            </a:r>
            <a:r>
              <a:rPr lang="en-US" altLang="zh-TW" sz="2400" dirty="0" err="1">
                <a:ea typeface="新細明體" pitchFamily="18" charset="-120"/>
              </a:rPr>
              <a:t>usr</a:t>
            </a:r>
            <a:r>
              <a:rPr lang="en-US" altLang="zh-TW" sz="2400">
                <a:ea typeface="新細明體" pitchFamily="18" charset="-120"/>
              </a:rPr>
              <a:t>/local/</a:t>
            </a:r>
            <a:r>
              <a:rPr lang="en-US" altLang="zh-TW" sz="2400" dirty="0" err="1">
                <a:ea typeface="新細明體" pitchFamily="18" charset="-120"/>
              </a:rPr>
              <a:t>etc</a:t>
            </a:r>
            <a:r>
              <a:rPr lang="en-US" altLang="zh-TW" sz="2400" dirty="0">
                <a:ea typeface="新細明體" pitchFamily="18" charset="-120"/>
              </a:rPr>
              <a:t>/</a:t>
            </a:r>
            <a:r>
              <a:rPr lang="en-US" altLang="zh-TW" sz="2400" dirty="0" err="1">
                <a:ea typeface="新細明體" pitchFamily="18" charset="-120"/>
              </a:rPr>
              <a:t>namedb</a:t>
            </a:r>
            <a:r>
              <a:rPr lang="en-US" altLang="zh-TW" sz="2400" dirty="0">
                <a:ea typeface="新細明體" pitchFamily="18" charset="-120"/>
              </a:rPr>
              <a:t>/</a:t>
            </a:r>
            <a:r>
              <a:rPr lang="en-US" altLang="zh-TW" sz="2400" dirty="0" err="1">
                <a:ea typeface="新細明體" pitchFamily="18" charset="-120"/>
              </a:rPr>
              <a:t>named.conf</a:t>
            </a:r>
            <a:endParaRPr lang="en-US" altLang="zh-TW" sz="2400" dirty="0">
              <a:ea typeface="新細明體" pitchFamily="18" charset="-120"/>
            </a:endParaRPr>
          </a:p>
          <a:p>
            <a:pPr lvl="1" eaLnBrk="1" hangingPunct="1">
              <a:defRPr/>
            </a:pPr>
            <a:r>
              <a:rPr lang="en-US" altLang="zh-TW" dirty="0">
                <a:ea typeface="新細明體" pitchFamily="18" charset="-120"/>
              </a:rPr>
              <a:t>Roles of this host for each zone it serves </a:t>
            </a:r>
          </a:p>
          <a:p>
            <a:pPr lvl="2" eaLnBrk="1" hangingPunct="1">
              <a:defRPr/>
            </a:pPr>
            <a:r>
              <a:rPr lang="en-US" altLang="zh-TW" dirty="0">
                <a:ea typeface="新細明體" pitchFamily="18" charset="-120"/>
              </a:rPr>
              <a:t>Master, slave, stub, or caching-only </a:t>
            </a:r>
          </a:p>
          <a:p>
            <a:pPr lvl="1" eaLnBrk="1" hangingPunct="1">
              <a:defRPr/>
            </a:pPr>
            <a:r>
              <a:rPr lang="en-US" altLang="zh-TW" dirty="0">
                <a:ea typeface="新細明體" pitchFamily="18" charset="-120"/>
              </a:rPr>
              <a:t>Options</a:t>
            </a:r>
          </a:p>
          <a:p>
            <a:pPr lvl="2" eaLnBrk="1" hangingPunct="1">
              <a:defRPr/>
            </a:pPr>
            <a:r>
              <a:rPr lang="en-US" altLang="zh-TW" dirty="0">
                <a:ea typeface="新細明體" pitchFamily="18" charset="-120"/>
              </a:rPr>
              <a:t>Global options </a:t>
            </a:r>
          </a:p>
          <a:p>
            <a:pPr lvl="3" eaLnBrk="1" hangingPunct="1">
              <a:defRPr/>
            </a:pPr>
            <a:r>
              <a:rPr lang="en-US" altLang="zh-TW" dirty="0">
                <a:ea typeface="新細明體" pitchFamily="18" charset="-120"/>
              </a:rPr>
              <a:t>The overall operation of named and server</a:t>
            </a:r>
          </a:p>
          <a:p>
            <a:pPr lvl="2" eaLnBrk="1" hangingPunct="1">
              <a:defRPr/>
            </a:pPr>
            <a:r>
              <a:rPr lang="en-US" altLang="zh-TW" dirty="0">
                <a:ea typeface="新細明體" pitchFamily="18" charset="-120"/>
              </a:rPr>
              <a:t>Zone specific options</a:t>
            </a:r>
          </a:p>
          <a:p>
            <a:pPr eaLnBrk="1" hangingPunct="1">
              <a:defRPr/>
            </a:pPr>
            <a:endParaRPr lang="en-US" altLang="zh-TW" dirty="0">
              <a:ea typeface="新細明體" pitchFamily="18" charset="-120"/>
            </a:endParaRPr>
          </a:p>
          <a:p>
            <a:pPr eaLnBrk="1" hangingPunct="1">
              <a:defRPr/>
            </a:pPr>
            <a:r>
              <a:rPr lang="en-US" altLang="zh-TW" dirty="0" err="1">
                <a:ea typeface="新細明體" pitchFamily="18" charset="-120"/>
              </a:rPr>
              <a:t>named.conf</a:t>
            </a:r>
            <a:r>
              <a:rPr lang="en-US" altLang="zh-TW" dirty="0">
                <a:ea typeface="新細明體" pitchFamily="18" charset="-120"/>
              </a:rPr>
              <a:t> is composed of following statements:</a:t>
            </a:r>
          </a:p>
          <a:p>
            <a:pPr lvl="1" eaLnBrk="1" hangingPunct="1">
              <a:defRPr/>
            </a:pPr>
            <a:r>
              <a:rPr lang="en-US" altLang="zh-TW" dirty="0">
                <a:ea typeface="新細明體" pitchFamily="18" charset="-120"/>
              </a:rPr>
              <a:t>include, </a:t>
            </a:r>
            <a:r>
              <a:rPr lang="en-US" altLang="zh-TW" dirty="0">
                <a:solidFill>
                  <a:srgbClr val="FF0000"/>
                </a:solidFill>
                <a:ea typeface="新細明體" pitchFamily="18" charset="-120"/>
              </a:rPr>
              <a:t>options</a:t>
            </a:r>
            <a:r>
              <a:rPr lang="en-US" altLang="zh-TW" dirty="0">
                <a:ea typeface="新細明體" pitchFamily="18" charset="-120"/>
              </a:rPr>
              <a:t>, server, key, </a:t>
            </a:r>
            <a:r>
              <a:rPr lang="en-US" altLang="zh-TW" dirty="0" err="1">
                <a:ea typeface="新細明體" pitchFamily="18" charset="-120"/>
              </a:rPr>
              <a:t>acl</a:t>
            </a:r>
            <a:r>
              <a:rPr lang="en-US" altLang="zh-TW" dirty="0">
                <a:ea typeface="新細明體" pitchFamily="18" charset="-120"/>
              </a:rPr>
              <a:t>, </a:t>
            </a:r>
            <a:r>
              <a:rPr lang="en-US" altLang="zh-TW" dirty="0">
                <a:solidFill>
                  <a:srgbClr val="FF0000"/>
                </a:solidFill>
                <a:ea typeface="新細明體" pitchFamily="18" charset="-120"/>
              </a:rPr>
              <a:t>zone</a:t>
            </a:r>
            <a:r>
              <a:rPr lang="en-US" altLang="zh-TW" dirty="0">
                <a:ea typeface="新細明體" pitchFamily="18" charset="-120"/>
              </a:rPr>
              <a:t>,</a:t>
            </a:r>
            <a:br>
              <a:rPr lang="en-US" altLang="zh-TW" dirty="0">
                <a:ea typeface="新細明體" pitchFamily="18" charset="-120"/>
              </a:rPr>
            </a:br>
            <a:r>
              <a:rPr lang="en-US" altLang="zh-TW" dirty="0">
                <a:ea typeface="新細明體" pitchFamily="18" charset="-120"/>
              </a:rPr>
              <a:t>view, controls, logging, trusted-keys, masters </a:t>
            </a:r>
          </a:p>
          <a:p>
            <a:pPr lvl="1">
              <a:defRPr/>
            </a:pPr>
            <a:endParaRPr lang="zh-TW" altLang="en-US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80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>
                <a:ea typeface="新細明體" pitchFamily="18" charset="-120"/>
              </a:rPr>
              <a:t>BIND Debugging and Logging</a:t>
            </a:r>
          </a:p>
        </p:txBody>
      </p:sp>
      <p:sp>
        <p:nvSpPr>
          <p:cNvPr id="5939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zh-TW"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>
                <a:ea typeface="新細明體" pitchFamily="18" charset="-120"/>
              </a:rPr>
              <a:t>Logging (1)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447800"/>
            <a:ext cx="7086600" cy="4876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1800">
                <a:ea typeface="新細明體" panose="02020500000000000000" pitchFamily="18" charset="-120"/>
              </a:rPr>
              <a:t>Logging configuration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400">
                <a:ea typeface="新細明體" panose="02020500000000000000" pitchFamily="18" charset="-120"/>
              </a:rPr>
              <a:t>Using a </a:t>
            </a:r>
            <a:r>
              <a:rPr lang="en-US" altLang="zh-TW" sz="1400" i="1">
                <a:solidFill>
                  <a:srgbClr val="FF0000"/>
                </a:solidFill>
                <a:ea typeface="新細明體" panose="02020500000000000000" pitchFamily="18" charset="-120"/>
              </a:rPr>
              <a:t>logging</a:t>
            </a:r>
            <a:r>
              <a:rPr lang="en-US" altLang="zh-TW" sz="1400">
                <a:ea typeface="新細明體" panose="02020500000000000000" pitchFamily="18" charset="-120"/>
              </a:rPr>
              <a:t> statement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600">
                <a:ea typeface="新細明體" panose="02020500000000000000" pitchFamily="18" charset="-120"/>
              </a:rPr>
              <a:t>Define what are the channels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600">
                <a:ea typeface="新細明體" panose="02020500000000000000" pitchFamily="18" charset="-120"/>
              </a:rPr>
              <a:t>Specify where each message category should go</a:t>
            </a:r>
            <a:endParaRPr lang="en-US" altLang="zh-TW" sz="1800">
              <a:ea typeface="新細明體" panose="02020500000000000000" pitchFamily="18" charset="-120"/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zh-TW" sz="1800">
                <a:ea typeface="新細明體" panose="02020500000000000000" pitchFamily="18" charset="-120"/>
              </a:rPr>
              <a:t>Terms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600">
                <a:ea typeface="新細明體" panose="02020500000000000000" pitchFamily="18" charset="-120"/>
              </a:rPr>
              <a:t>Channel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TW" sz="1400">
                <a:ea typeface="新細明體" panose="02020500000000000000" pitchFamily="18" charset="-120"/>
              </a:rPr>
              <a:t>A place where messages can go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TW" sz="1400">
                <a:ea typeface="新細明體" panose="02020500000000000000" pitchFamily="18" charset="-120"/>
              </a:rPr>
              <a:t>Ex: syslog, file or /dev/null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600">
                <a:ea typeface="新細明體" panose="02020500000000000000" pitchFamily="18" charset="-120"/>
              </a:rPr>
              <a:t>Category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TW" sz="1400">
                <a:ea typeface="新細明體" panose="02020500000000000000" pitchFamily="18" charset="-120"/>
              </a:rPr>
              <a:t>A class of messages that named can generate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TW" sz="1400">
                <a:ea typeface="新細明體" panose="02020500000000000000" pitchFamily="18" charset="-120"/>
              </a:rPr>
              <a:t>Ex: answering queries or dynamic updates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600">
                <a:ea typeface="新細明體" panose="02020500000000000000" pitchFamily="18" charset="-120"/>
              </a:rPr>
              <a:t>Module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TW" sz="1400">
                <a:ea typeface="新細明體" panose="02020500000000000000" pitchFamily="18" charset="-120"/>
              </a:rPr>
              <a:t>The name of the source module that generates the message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600">
                <a:ea typeface="新細明體" panose="02020500000000000000" pitchFamily="18" charset="-120"/>
              </a:rPr>
              <a:t>Facility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TW" sz="1400">
                <a:ea typeface="新細明體" panose="02020500000000000000" pitchFamily="18" charset="-120"/>
              </a:rPr>
              <a:t>syslog facility name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600">
                <a:ea typeface="新細明體" panose="02020500000000000000" pitchFamily="18" charset="-120"/>
              </a:rPr>
              <a:t>Severity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zh-TW" sz="1400">
                <a:ea typeface="新細明體" panose="02020500000000000000" pitchFamily="18" charset="-120"/>
              </a:rPr>
              <a:t>Priority in syslog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1800">
                <a:ea typeface="新細明體" panose="02020500000000000000" pitchFamily="18" charset="-120"/>
              </a:rPr>
              <a:t>When a message is generated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600">
                <a:ea typeface="新細明體" panose="02020500000000000000" pitchFamily="18" charset="-120"/>
              </a:rPr>
              <a:t>It is assigned a “category”, a “module”, a “severity”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TW" sz="1600">
                <a:ea typeface="新細明體" panose="02020500000000000000" pitchFamily="18" charset="-120"/>
              </a:rPr>
              <a:t>It is distributed to all channels associated with its category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>
                <a:ea typeface="新細明體" pitchFamily="18" charset="-120"/>
              </a:rPr>
              <a:t>Logging (2)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000">
                <a:ea typeface="新細明體" panose="02020500000000000000" pitchFamily="18" charset="-120"/>
              </a:rPr>
              <a:t>Channels </a:t>
            </a:r>
          </a:p>
          <a:p>
            <a:pPr lvl="1" eaLnBrk="1" hangingPunct="1"/>
            <a:r>
              <a:rPr lang="en-US" altLang="zh-TW" sz="1800">
                <a:ea typeface="新細明體" panose="02020500000000000000" pitchFamily="18" charset="-120"/>
              </a:rPr>
              <a:t>Either </a:t>
            </a:r>
            <a:r>
              <a:rPr lang="en-US" altLang="zh-TW" sz="1800">
                <a:latin typeface="Times" panose="02020603050405020304" pitchFamily="18" charset="0"/>
                <a:ea typeface="新細明體" panose="02020500000000000000" pitchFamily="18" charset="-120"/>
              </a:rPr>
              <a:t>“</a:t>
            </a:r>
            <a:r>
              <a:rPr lang="en-US" altLang="zh-TW" sz="1800">
                <a:ea typeface="新細明體" panose="02020500000000000000" pitchFamily="18" charset="-120"/>
              </a:rPr>
              <a:t>file</a:t>
            </a:r>
            <a:r>
              <a:rPr lang="en-US" altLang="zh-TW" sz="1800">
                <a:latin typeface="Times" panose="02020603050405020304" pitchFamily="18" charset="0"/>
                <a:ea typeface="新細明體" panose="02020500000000000000" pitchFamily="18" charset="-120"/>
              </a:rPr>
              <a:t>”</a:t>
            </a:r>
            <a:r>
              <a:rPr lang="en-US" altLang="zh-TW" sz="1800">
                <a:ea typeface="新細明體" panose="02020500000000000000" pitchFamily="18" charset="-120"/>
              </a:rPr>
              <a:t> or </a:t>
            </a:r>
            <a:r>
              <a:rPr lang="en-US" altLang="zh-TW" sz="1800">
                <a:latin typeface="Times" panose="02020603050405020304" pitchFamily="18" charset="0"/>
                <a:ea typeface="新細明體" panose="02020500000000000000" pitchFamily="18" charset="-120"/>
              </a:rPr>
              <a:t>“</a:t>
            </a:r>
            <a:r>
              <a:rPr lang="en-US" altLang="zh-TW" sz="1800">
                <a:ea typeface="新細明體" panose="02020500000000000000" pitchFamily="18" charset="-120"/>
              </a:rPr>
              <a:t>syslog</a:t>
            </a:r>
            <a:r>
              <a:rPr lang="en-US" altLang="zh-TW" sz="1800">
                <a:latin typeface="Times" panose="02020603050405020304" pitchFamily="18" charset="0"/>
                <a:ea typeface="新細明體" panose="02020500000000000000" pitchFamily="18" charset="-120"/>
              </a:rPr>
              <a:t>”</a:t>
            </a:r>
            <a:r>
              <a:rPr lang="en-US" altLang="zh-TW" sz="1800">
                <a:ea typeface="新細明體" panose="02020500000000000000" pitchFamily="18" charset="-120"/>
              </a:rPr>
              <a:t> in channel sub-statement</a:t>
            </a:r>
          </a:p>
          <a:p>
            <a:pPr lvl="2" eaLnBrk="1" hangingPunct="1"/>
            <a:r>
              <a:rPr lang="en-US" altLang="zh-TW" sz="1600">
                <a:ea typeface="新細明體" panose="02020500000000000000" pitchFamily="18" charset="-120"/>
              </a:rPr>
              <a:t>size:</a:t>
            </a:r>
          </a:p>
          <a:p>
            <a:pPr lvl="3" eaLnBrk="1" hangingPunct="1"/>
            <a:r>
              <a:rPr lang="en-US" altLang="zh-TW" sz="1400">
                <a:ea typeface="新細明體" panose="02020500000000000000" pitchFamily="18" charset="-120"/>
              </a:rPr>
              <a:t>ex: 2048, 100k, 20m, 15g, unlimited, default</a:t>
            </a:r>
          </a:p>
          <a:p>
            <a:pPr lvl="2" eaLnBrk="1" hangingPunct="1"/>
            <a:r>
              <a:rPr lang="en-US" altLang="zh-TW" sz="1600">
                <a:ea typeface="新細明體" panose="02020500000000000000" pitchFamily="18" charset="-120"/>
              </a:rPr>
              <a:t>facility:</a:t>
            </a:r>
          </a:p>
          <a:p>
            <a:pPr lvl="3" eaLnBrk="1" hangingPunct="1"/>
            <a:r>
              <a:rPr lang="en-US" altLang="zh-TW" sz="1400">
                <a:ea typeface="新細明體" panose="02020500000000000000" pitchFamily="18" charset="-120"/>
              </a:rPr>
              <a:t>Daemon and  local0 ~ local7 are reasonable choices </a:t>
            </a:r>
          </a:p>
          <a:p>
            <a:pPr lvl="2" eaLnBrk="1" hangingPunct="1"/>
            <a:r>
              <a:rPr lang="en-US" altLang="zh-TW" sz="1600">
                <a:ea typeface="新細明體" panose="02020500000000000000" pitchFamily="18" charset="-120"/>
              </a:rPr>
              <a:t>severity:</a:t>
            </a:r>
          </a:p>
          <a:p>
            <a:pPr lvl="3" eaLnBrk="1" hangingPunct="1"/>
            <a:r>
              <a:rPr lang="en-US" altLang="zh-TW" sz="1400">
                <a:ea typeface="新細明體" panose="02020500000000000000" pitchFamily="18" charset="-120"/>
              </a:rPr>
              <a:t>critical, error, warning, notice, info, </a:t>
            </a:r>
            <a:r>
              <a:rPr lang="en-US" altLang="zh-TW" sz="1400">
                <a:solidFill>
                  <a:srgbClr val="FF0000"/>
                </a:solidFill>
                <a:ea typeface="新細明體" panose="02020500000000000000" pitchFamily="18" charset="-120"/>
              </a:rPr>
              <a:t>debug (with an optional numeric level), dynamic</a:t>
            </a:r>
          </a:p>
          <a:p>
            <a:pPr lvl="3" eaLnBrk="1" hangingPunct="1"/>
            <a:r>
              <a:rPr lang="en-US" altLang="zh-TW" sz="1400">
                <a:ea typeface="新細明體" panose="02020500000000000000" pitchFamily="18" charset="-120"/>
              </a:rPr>
              <a:t>Dynamic is recognized and matches the server’s current debug level</a:t>
            </a:r>
          </a:p>
        </p:txBody>
      </p:sp>
      <p:sp>
        <p:nvSpPr>
          <p:cNvPr id="61444" name="Text Box 4"/>
          <p:cNvSpPr txBox="1">
            <a:spLocks noChangeArrowheads="1"/>
          </p:cNvSpPr>
          <p:nvPr/>
        </p:nvSpPr>
        <p:spPr bwMode="auto">
          <a:xfrm>
            <a:off x="1066800" y="4159250"/>
            <a:ext cx="2851150" cy="2546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1600" b="1">
                <a:ea typeface="SimSun" panose="02010600030101010101" pitchFamily="2" charset="-122"/>
              </a:rPr>
              <a:t>logging</a:t>
            </a:r>
            <a:r>
              <a:rPr lang="en-US" altLang="zh-TW" sz="1600">
                <a:ea typeface="SimSun" panose="02010600030101010101" pitchFamily="2" charset="-122"/>
              </a:rPr>
              <a:t> {</a:t>
            </a:r>
          </a:p>
          <a:p>
            <a:r>
              <a:rPr lang="en-US" altLang="zh-TW" sz="1600">
                <a:ea typeface="SimSun" panose="02010600030101010101" pitchFamily="2" charset="-122"/>
              </a:rPr>
              <a:t>    </a:t>
            </a:r>
            <a:r>
              <a:rPr lang="en-US" altLang="zh-TW" sz="1600" i="1">
                <a:ea typeface="SimSun" panose="02010600030101010101" pitchFamily="2" charset="-122"/>
              </a:rPr>
              <a:t>channel_def</a:t>
            </a:r>
            <a:r>
              <a:rPr lang="en-US" altLang="zh-TW" sz="1600">
                <a:ea typeface="SimSun" panose="02010600030101010101" pitchFamily="2" charset="-122"/>
              </a:rPr>
              <a:t>;</a:t>
            </a:r>
          </a:p>
          <a:p>
            <a:r>
              <a:rPr lang="en-US" altLang="zh-TW" sz="1600">
                <a:ea typeface="SimSun" panose="02010600030101010101" pitchFamily="2" charset="-122"/>
              </a:rPr>
              <a:t>    </a:t>
            </a:r>
            <a:r>
              <a:rPr lang="en-US" altLang="zh-TW" sz="1600" i="1">
                <a:ea typeface="SimSun" panose="02010600030101010101" pitchFamily="2" charset="-122"/>
              </a:rPr>
              <a:t>channel_def</a:t>
            </a:r>
            <a:r>
              <a:rPr lang="en-US" altLang="zh-TW" sz="1600">
                <a:ea typeface="SimSun" panose="02010600030101010101" pitchFamily="2" charset="-122"/>
              </a:rPr>
              <a:t>;</a:t>
            </a:r>
          </a:p>
          <a:p>
            <a:r>
              <a:rPr lang="en-US" altLang="zh-TW" sz="1600">
                <a:ea typeface="SimSun" panose="02010600030101010101" pitchFamily="2" charset="-122"/>
              </a:rPr>
              <a:t>    …</a:t>
            </a:r>
          </a:p>
          <a:p>
            <a:r>
              <a:rPr lang="en-US" altLang="zh-TW" sz="1600">
                <a:ea typeface="SimSun" panose="02010600030101010101" pitchFamily="2" charset="-122"/>
              </a:rPr>
              <a:t>    </a:t>
            </a:r>
            <a:r>
              <a:rPr lang="en-US" altLang="zh-TW" sz="1600" b="1">
                <a:ea typeface="SimSun" panose="02010600030101010101" pitchFamily="2" charset="-122"/>
              </a:rPr>
              <a:t>category</a:t>
            </a:r>
            <a:r>
              <a:rPr lang="en-US" altLang="zh-TW" sz="1600">
                <a:ea typeface="SimSun" panose="02010600030101010101" pitchFamily="2" charset="-122"/>
              </a:rPr>
              <a:t> </a:t>
            </a:r>
            <a:r>
              <a:rPr lang="en-US" altLang="zh-TW" sz="1600" i="1">
                <a:ea typeface="SimSun" panose="02010600030101010101" pitchFamily="2" charset="-122"/>
              </a:rPr>
              <a:t>category_name</a:t>
            </a:r>
            <a:r>
              <a:rPr lang="en-US" altLang="zh-TW" sz="1600">
                <a:ea typeface="SimSun" panose="02010600030101010101" pitchFamily="2" charset="-122"/>
              </a:rPr>
              <a:t> {</a:t>
            </a:r>
          </a:p>
          <a:p>
            <a:r>
              <a:rPr lang="en-US" altLang="zh-TW" sz="1600">
                <a:ea typeface="SimSun" panose="02010600030101010101" pitchFamily="2" charset="-122"/>
              </a:rPr>
              <a:t>         </a:t>
            </a:r>
            <a:r>
              <a:rPr lang="en-US" altLang="zh-TW" sz="1600" i="1">
                <a:ea typeface="SimSun" panose="02010600030101010101" pitchFamily="2" charset="-122"/>
              </a:rPr>
              <a:t>channel_name</a:t>
            </a:r>
            <a:r>
              <a:rPr lang="en-US" altLang="zh-TW" sz="1600">
                <a:ea typeface="SimSun" panose="02010600030101010101" pitchFamily="2" charset="-122"/>
              </a:rPr>
              <a:t>;</a:t>
            </a:r>
          </a:p>
          <a:p>
            <a:r>
              <a:rPr lang="en-US" altLang="zh-TW" sz="1600">
                <a:ea typeface="SimSun" panose="02010600030101010101" pitchFamily="2" charset="-122"/>
              </a:rPr>
              <a:t>    	</a:t>
            </a:r>
            <a:r>
              <a:rPr lang="en-US" altLang="zh-TW" sz="1600" i="1">
                <a:ea typeface="SimSun" panose="02010600030101010101" pitchFamily="2" charset="-122"/>
              </a:rPr>
              <a:t>channel_name</a:t>
            </a:r>
            <a:r>
              <a:rPr lang="en-US" altLang="zh-TW" sz="1600">
                <a:ea typeface="SimSun" panose="02010600030101010101" pitchFamily="2" charset="-122"/>
              </a:rPr>
              <a:t>;</a:t>
            </a:r>
          </a:p>
          <a:p>
            <a:r>
              <a:rPr lang="en-US" altLang="zh-TW" sz="1600">
                <a:ea typeface="SimSun" panose="02010600030101010101" pitchFamily="2" charset="-122"/>
              </a:rPr>
              <a:t>         …</a:t>
            </a:r>
          </a:p>
          <a:p>
            <a:r>
              <a:rPr lang="en-US" altLang="zh-TW" sz="1600">
                <a:ea typeface="SimSun" panose="02010600030101010101" pitchFamily="2" charset="-122"/>
              </a:rPr>
              <a:t>    };</a:t>
            </a:r>
          </a:p>
          <a:p>
            <a:r>
              <a:rPr lang="en-US" altLang="zh-TW" sz="1600">
                <a:ea typeface="SimSun" panose="02010600030101010101" pitchFamily="2" charset="-122"/>
              </a:rPr>
              <a:t>};</a:t>
            </a:r>
          </a:p>
        </p:txBody>
      </p:sp>
      <p:sp>
        <p:nvSpPr>
          <p:cNvPr id="61445" name="Text Box 5"/>
          <p:cNvSpPr txBox="1">
            <a:spLocks noChangeArrowheads="1"/>
          </p:cNvSpPr>
          <p:nvPr/>
        </p:nvSpPr>
        <p:spPr bwMode="auto">
          <a:xfrm>
            <a:off x="4065588" y="4175125"/>
            <a:ext cx="4805362" cy="23018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1600" b="1">
                <a:ea typeface="SimSun" panose="02010600030101010101" pitchFamily="2" charset="-122"/>
              </a:rPr>
              <a:t>channel</a:t>
            </a:r>
            <a:r>
              <a:rPr lang="en-US" altLang="zh-TW" sz="1600">
                <a:ea typeface="SimSun" panose="02010600030101010101" pitchFamily="2" charset="-122"/>
              </a:rPr>
              <a:t> </a:t>
            </a:r>
            <a:r>
              <a:rPr lang="en-US" altLang="zh-TW" sz="1600" i="1">
                <a:ea typeface="SimSun" panose="02010600030101010101" pitchFamily="2" charset="-122"/>
              </a:rPr>
              <a:t>channel_name</a:t>
            </a:r>
            <a:r>
              <a:rPr lang="en-US" altLang="zh-TW" sz="1600">
                <a:ea typeface="SimSun" panose="02010600030101010101" pitchFamily="2" charset="-122"/>
              </a:rPr>
              <a:t> {</a:t>
            </a:r>
          </a:p>
          <a:p>
            <a:r>
              <a:rPr lang="en-US" altLang="zh-TW" sz="1600">
                <a:solidFill>
                  <a:schemeClr val="hlink"/>
                </a:solidFill>
                <a:ea typeface="SimSun" panose="02010600030101010101" pitchFamily="2" charset="-122"/>
              </a:rPr>
              <a:t>    </a:t>
            </a:r>
            <a:r>
              <a:rPr lang="en-US" altLang="zh-TW" sz="1600" b="1">
                <a:solidFill>
                  <a:schemeClr val="hlink"/>
                </a:solidFill>
                <a:ea typeface="SimSun" panose="02010600030101010101" pitchFamily="2" charset="-122"/>
              </a:rPr>
              <a:t>file</a:t>
            </a:r>
            <a:r>
              <a:rPr lang="en-US" altLang="zh-TW" sz="1600">
                <a:solidFill>
                  <a:schemeClr val="hlink"/>
                </a:solidFill>
                <a:ea typeface="SimSun" panose="02010600030101010101" pitchFamily="2" charset="-122"/>
              </a:rPr>
              <a:t> </a:t>
            </a:r>
            <a:r>
              <a:rPr lang="en-US" altLang="zh-TW" sz="1600" i="1">
                <a:solidFill>
                  <a:schemeClr val="hlink"/>
                </a:solidFill>
                <a:ea typeface="SimSun" panose="02010600030101010101" pitchFamily="2" charset="-122"/>
              </a:rPr>
              <a:t>path</a:t>
            </a:r>
            <a:r>
              <a:rPr lang="en-US" altLang="zh-TW" sz="1600">
                <a:solidFill>
                  <a:schemeClr val="hlink"/>
                </a:solidFill>
                <a:ea typeface="SimSun" panose="02010600030101010101" pitchFamily="2" charset="-122"/>
              </a:rPr>
              <a:t> [</a:t>
            </a:r>
            <a:r>
              <a:rPr lang="en-US" altLang="zh-TW" sz="1600" b="1">
                <a:solidFill>
                  <a:schemeClr val="hlink"/>
                </a:solidFill>
                <a:ea typeface="SimSun" panose="02010600030101010101" pitchFamily="2" charset="-122"/>
              </a:rPr>
              <a:t>versions</a:t>
            </a:r>
            <a:r>
              <a:rPr lang="en-US" altLang="zh-TW" sz="1600">
                <a:solidFill>
                  <a:schemeClr val="hlink"/>
                </a:solidFill>
                <a:ea typeface="SimSun" panose="02010600030101010101" pitchFamily="2" charset="-122"/>
              </a:rPr>
              <a:t> </a:t>
            </a:r>
            <a:r>
              <a:rPr lang="en-US" altLang="zh-TW" sz="1600" i="1">
                <a:solidFill>
                  <a:schemeClr val="hlink"/>
                </a:solidFill>
                <a:ea typeface="SimSun" panose="02010600030101010101" pitchFamily="2" charset="-122"/>
              </a:rPr>
              <a:t>num</a:t>
            </a:r>
            <a:r>
              <a:rPr lang="en-US" altLang="zh-TW" sz="1600">
                <a:solidFill>
                  <a:schemeClr val="hlink"/>
                </a:solidFill>
                <a:ea typeface="SimSun" panose="02010600030101010101" pitchFamily="2" charset="-122"/>
              </a:rPr>
              <a:t>|</a:t>
            </a:r>
            <a:r>
              <a:rPr lang="en-US" altLang="zh-TW" sz="1600" i="1">
                <a:solidFill>
                  <a:schemeClr val="hlink"/>
                </a:solidFill>
                <a:ea typeface="SimSun" panose="02010600030101010101" pitchFamily="2" charset="-122"/>
              </a:rPr>
              <a:t>unlimited</a:t>
            </a:r>
            <a:r>
              <a:rPr lang="en-US" altLang="zh-TW" sz="1600">
                <a:solidFill>
                  <a:schemeClr val="hlink"/>
                </a:solidFill>
                <a:ea typeface="SimSun" panose="02010600030101010101" pitchFamily="2" charset="-122"/>
              </a:rPr>
              <a:t>] [</a:t>
            </a:r>
            <a:r>
              <a:rPr lang="en-US" altLang="zh-TW" sz="1600" b="1">
                <a:solidFill>
                  <a:schemeClr val="hlink"/>
                </a:solidFill>
                <a:ea typeface="SimSun" panose="02010600030101010101" pitchFamily="2" charset="-122"/>
              </a:rPr>
              <a:t>size</a:t>
            </a:r>
            <a:r>
              <a:rPr lang="en-US" altLang="zh-TW" sz="1600">
                <a:solidFill>
                  <a:schemeClr val="hlink"/>
                </a:solidFill>
                <a:ea typeface="SimSun" panose="02010600030101010101" pitchFamily="2" charset="-122"/>
              </a:rPr>
              <a:t> </a:t>
            </a:r>
            <a:r>
              <a:rPr lang="en-US" altLang="zh-TW" sz="1600" i="1">
                <a:solidFill>
                  <a:schemeClr val="hlink"/>
                </a:solidFill>
                <a:ea typeface="SimSun" panose="02010600030101010101" pitchFamily="2" charset="-122"/>
              </a:rPr>
              <a:t>siznum</a:t>
            </a:r>
            <a:r>
              <a:rPr lang="en-US" altLang="zh-TW" sz="1600">
                <a:solidFill>
                  <a:schemeClr val="hlink"/>
                </a:solidFill>
                <a:ea typeface="SimSun" panose="02010600030101010101" pitchFamily="2" charset="-122"/>
              </a:rPr>
              <a:t>];</a:t>
            </a:r>
          </a:p>
          <a:p>
            <a:r>
              <a:rPr lang="en-US" altLang="zh-TW" sz="1600">
                <a:solidFill>
                  <a:schemeClr val="hlink"/>
                </a:solidFill>
                <a:ea typeface="SimSun" panose="02010600030101010101" pitchFamily="2" charset="-122"/>
              </a:rPr>
              <a:t>    </a:t>
            </a:r>
            <a:r>
              <a:rPr lang="en-US" altLang="zh-TW" sz="1600" b="1">
                <a:solidFill>
                  <a:schemeClr val="hlink"/>
                </a:solidFill>
                <a:ea typeface="SimSun" panose="02010600030101010101" pitchFamily="2" charset="-122"/>
              </a:rPr>
              <a:t>syslog</a:t>
            </a:r>
            <a:r>
              <a:rPr lang="en-US" altLang="zh-TW" sz="1600">
                <a:solidFill>
                  <a:schemeClr val="hlink"/>
                </a:solidFill>
                <a:ea typeface="SimSun" panose="02010600030101010101" pitchFamily="2" charset="-122"/>
              </a:rPr>
              <a:t> </a:t>
            </a:r>
            <a:r>
              <a:rPr lang="en-US" altLang="zh-TW" sz="1600" i="1">
                <a:solidFill>
                  <a:schemeClr val="hlink"/>
                </a:solidFill>
                <a:ea typeface="SimSun" panose="02010600030101010101" pitchFamily="2" charset="-122"/>
              </a:rPr>
              <a:t>facility</a:t>
            </a:r>
            <a:r>
              <a:rPr lang="en-US" altLang="zh-TW" sz="1600">
                <a:solidFill>
                  <a:schemeClr val="hlink"/>
                </a:solidFill>
                <a:ea typeface="SimSun" panose="02010600030101010101" pitchFamily="2" charset="-122"/>
              </a:rPr>
              <a:t>;</a:t>
            </a:r>
          </a:p>
          <a:p>
            <a:r>
              <a:rPr lang="en-US" altLang="zh-TW" sz="1600">
                <a:ea typeface="SimSun" panose="02010600030101010101" pitchFamily="2" charset="-122"/>
              </a:rPr>
              <a:t> </a:t>
            </a:r>
          </a:p>
          <a:p>
            <a:r>
              <a:rPr lang="en-US" altLang="zh-TW" sz="1600">
                <a:ea typeface="SimSun" panose="02010600030101010101" pitchFamily="2" charset="-122"/>
              </a:rPr>
              <a:t>    </a:t>
            </a:r>
            <a:r>
              <a:rPr lang="en-US" altLang="zh-TW" sz="1600" b="1">
                <a:ea typeface="SimSun" panose="02010600030101010101" pitchFamily="2" charset="-122"/>
              </a:rPr>
              <a:t>severity</a:t>
            </a:r>
            <a:r>
              <a:rPr lang="en-US" altLang="zh-TW" sz="1600">
                <a:ea typeface="SimSun" panose="02010600030101010101" pitchFamily="2" charset="-122"/>
              </a:rPr>
              <a:t> </a:t>
            </a:r>
            <a:r>
              <a:rPr lang="en-US" altLang="zh-TW" sz="1600" i="1">
                <a:ea typeface="SimSun" panose="02010600030101010101" pitchFamily="2" charset="-122"/>
              </a:rPr>
              <a:t>severity</a:t>
            </a:r>
            <a:r>
              <a:rPr lang="en-US" altLang="zh-TW" sz="1600">
                <a:ea typeface="SimSun" panose="02010600030101010101" pitchFamily="2" charset="-122"/>
              </a:rPr>
              <a:t>;</a:t>
            </a:r>
          </a:p>
          <a:p>
            <a:r>
              <a:rPr lang="en-US" altLang="zh-TW" sz="1600">
                <a:ea typeface="SimSun" panose="02010600030101010101" pitchFamily="2" charset="-122"/>
              </a:rPr>
              <a:t>    </a:t>
            </a:r>
            <a:r>
              <a:rPr lang="en-US" altLang="zh-TW" sz="1600" b="1">
                <a:ea typeface="SimSun" panose="02010600030101010101" pitchFamily="2" charset="-122"/>
              </a:rPr>
              <a:t>print-category</a:t>
            </a:r>
            <a:r>
              <a:rPr lang="en-US" altLang="zh-TW" sz="1600">
                <a:ea typeface="SimSun" panose="02010600030101010101" pitchFamily="2" charset="-122"/>
              </a:rPr>
              <a:t> </a:t>
            </a:r>
            <a:r>
              <a:rPr lang="en-US" altLang="zh-TW" sz="1600" i="1">
                <a:ea typeface="SimSun" panose="02010600030101010101" pitchFamily="2" charset="-122"/>
              </a:rPr>
              <a:t>yes</a:t>
            </a:r>
            <a:r>
              <a:rPr lang="en-US" altLang="zh-TW" sz="1600">
                <a:ea typeface="SimSun" panose="02010600030101010101" pitchFamily="2" charset="-122"/>
              </a:rPr>
              <a:t>|</a:t>
            </a:r>
            <a:r>
              <a:rPr lang="en-US" altLang="zh-TW" sz="1600" i="1">
                <a:ea typeface="SimSun" panose="02010600030101010101" pitchFamily="2" charset="-122"/>
              </a:rPr>
              <a:t>no</a:t>
            </a:r>
            <a:r>
              <a:rPr lang="en-US" altLang="zh-TW" sz="1600">
                <a:ea typeface="SimSun" panose="02010600030101010101" pitchFamily="2" charset="-122"/>
              </a:rPr>
              <a:t>;</a:t>
            </a:r>
          </a:p>
          <a:p>
            <a:r>
              <a:rPr lang="en-US" altLang="zh-TW" sz="1600">
                <a:ea typeface="SimSun" panose="02010600030101010101" pitchFamily="2" charset="-122"/>
              </a:rPr>
              <a:t>    </a:t>
            </a:r>
            <a:r>
              <a:rPr lang="en-US" altLang="zh-TW" sz="1600" b="1">
                <a:ea typeface="SimSun" panose="02010600030101010101" pitchFamily="2" charset="-122"/>
              </a:rPr>
              <a:t>print-severity</a:t>
            </a:r>
            <a:r>
              <a:rPr lang="en-US" altLang="zh-TW" sz="1600">
                <a:ea typeface="SimSun" panose="02010600030101010101" pitchFamily="2" charset="-122"/>
              </a:rPr>
              <a:t> </a:t>
            </a:r>
            <a:r>
              <a:rPr lang="en-US" altLang="zh-TW" sz="1600" i="1">
                <a:ea typeface="SimSun" panose="02010600030101010101" pitchFamily="2" charset="-122"/>
              </a:rPr>
              <a:t>yes</a:t>
            </a:r>
            <a:r>
              <a:rPr lang="en-US" altLang="zh-TW" sz="1600">
                <a:ea typeface="SimSun" panose="02010600030101010101" pitchFamily="2" charset="-122"/>
              </a:rPr>
              <a:t>|</a:t>
            </a:r>
            <a:r>
              <a:rPr lang="en-US" altLang="zh-TW" sz="1600" i="1">
                <a:ea typeface="SimSun" panose="02010600030101010101" pitchFamily="2" charset="-122"/>
              </a:rPr>
              <a:t>no</a:t>
            </a:r>
            <a:r>
              <a:rPr lang="en-US" altLang="zh-TW" sz="1600">
                <a:ea typeface="SimSun" panose="02010600030101010101" pitchFamily="2" charset="-122"/>
              </a:rPr>
              <a:t>;</a:t>
            </a:r>
          </a:p>
          <a:p>
            <a:r>
              <a:rPr lang="en-US" altLang="zh-TW" sz="1600">
                <a:ea typeface="SimSun" panose="02010600030101010101" pitchFamily="2" charset="-122"/>
              </a:rPr>
              <a:t>    </a:t>
            </a:r>
            <a:r>
              <a:rPr lang="en-US" altLang="zh-TW" sz="1600" b="1">
                <a:ea typeface="SimSun" panose="02010600030101010101" pitchFamily="2" charset="-122"/>
              </a:rPr>
              <a:t>print-time</a:t>
            </a:r>
            <a:r>
              <a:rPr lang="en-US" altLang="zh-TW" sz="1600">
                <a:ea typeface="SimSun" panose="02010600030101010101" pitchFamily="2" charset="-122"/>
              </a:rPr>
              <a:t> </a:t>
            </a:r>
            <a:r>
              <a:rPr lang="en-US" altLang="zh-TW" sz="1600" i="1">
                <a:ea typeface="SimSun" panose="02010600030101010101" pitchFamily="2" charset="-122"/>
              </a:rPr>
              <a:t>yes</a:t>
            </a:r>
            <a:r>
              <a:rPr lang="en-US" altLang="zh-TW" sz="1600">
                <a:ea typeface="SimSun" panose="02010600030101010101" pitchFamily="2" charset="-122"/>
              </a:rPr>
              <a:t>|</a:t>
            </a:r>
            <a:r>
              <a:rPr lang="en-US" altLang="zh-TW" sz="1600" i="1">
                <a:ea typeface="SimSun" panose="02010600030101010101" pitchFamily="2" charset="-122"/>
              </a:rPr>
              <a:t>no</a:t>
            </a:r>
            <a:r>
              <a:rPr lang="en-US" altLang="zh-TW" sz="1600">
                <a:ea typeface="SimSun" panose="02010600030101010101" pitchFamily="2" charset="-122"/>
              </a:rPr>
              <a:t>;</a:t>
            </a:r>
          </a:p>
          <a:p>
            <a:r>
              <a:rPr lang="en-US" altLang="zh-TW" sz="1600">
                <a:ea typeface="SimSun" panose="02010600030101010101" pitchFamily="2" charset="-122"/>
              </a:rPr>
              <a:t>}; 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>
                <a:ea typeface="新細明體" pitchFamily="18" charset="-120"/>
              </a:rPr>
              <a:t>Logging (3)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Predefined channels</a:t>
            </a:r>
          </a:p>
          <a:p>
            <a:pPr lvl="1" eaLnBrk="1" hangingPunct="1"/>
            <a:endParaRPr lang="en-US" altLang="zh-TW">
              <a:ea typeface="新細明體" panose="02020500000000000000" pitchFamily="18" charset="-120"/>
            </a:endParaRPr>
          </a:p>
          <a:p>
            <a:pPr lvl="1" eaLnBrk="1" hangingPunct="1"/>
            <a:endParaRPr lang="en-US" altLang="zh-TW">
              <a:ea typeface="新細明體" panose="02020500000000000000" pitchFamily="18" charset="-120"/>
            </a:endParaRPr>
          </a:p>
          <a:p>
            <a:pPr lvl="1" eaLnBrk="1" hangingPunct="1"/>
            <a:endParaRPr lang="en-US" altLang="zh-TW">
              <a:ea typeface="新細明體" panose="02020500000000000000" pitchFamily="18" charset="-120"/>
            </a:endParaRPr>
          </a:p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Available categories</a:t>
            </a:r>
          </a:p>
        </p:txBody>
      </p:sp>
      <p:graphicFrame>
        <p:nvGraphicFramePr>
          <p:cNvPr id="90224" name="Group 112"/>
          <p:cNvGraphicFramePr>
            <a:graphicFrameLocks noGrp="1"/>
          </p:cNvGraphicFramePr>
          <p:nvPr>
            <p:ph sz="half" idx="4294967295"/>
          </p:nvPr>
        </p:nvGraphicFramePr>
        <p:xfrm>
          <a:off x="1295400" y="1817688"/>
          <a:ext cx="7086600" cy="1190626"/>
        </p:xfrm>
        <a:graphic>
          <a:graphicData uri="http://schemas.openxmlformats.org/drawingml/2006/table">
            <a:tbl>
              <a:tblPr/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1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3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default_syslog</a:t>
                      </a:r>
                    </a:p>
                  </a:txBody>
                  <a:tcPr marL="90000" marR="90000" marT="35972" marB="359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Sends severity info and higher to syslog with facility daemon</a:t>
                      </a:r>
                    </a:p>
                  </a:txBody>
                  <a:tcPr marL="90000" marR="90000" marT="35972" marB="3597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3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default_debug</a:t>
                      </a:r>
                    </a:p>
                  </a:txBody>
                  <a:tcPr marL="90000" marR="90000" marT="35972" marB="359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Logs to file </a:t>
                      </a: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/>
                          <a:ea typeface="新細明體" pitchFamily="18" charset="-120"/>
                        </a:rPr>
                        <a:t>“</a:t>
                      </a: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named.run</a:t>
                      </a: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/>
                          <a:ea typeface="新細明體" pitchFamily="18" charset="-120"/>
                        </a:rPr>
                        <a:t>”</a:t>
                      </a: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, severity set to dynamic</a:t>
                      </a:r>
                    </a:p>
                  </a:txBody>
                  <a:tcPr marL="90000" marR="90000" marT="35972" marB="3597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471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default_stderr</a:t>
                      </a:r>
                    </a:p>
                  </a:txBody>
                  <a:tcPr marL="90000" marR="90000" marT="35972" marB="359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Sends messages to stderr or named, severity info</a:t>
                      </a:r>
                    </a:p>
                  </a:txBody>
                  <a:tcPr marL="90000" marR="90000" marT="35972" marB="3597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3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null</a:t>
                      </a:r>
                    </a:p>
                  </a:txBody>
                  <a:tcPr marL="90000" marR="90000" marT="35972" marB="3597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Discards all messages</a:t>
                      </a:r>
                    </a:p>
                  </a:txBody>
                  <a:tcPr marL="90000" marR="90000" marT="35972" marB="3597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0226" name="Group 114"/>
          <p:cNvGraphicFramePr>
            <a:graphicFrameLocks noGrp="1"/>
          </p:cNvGraphicFramePr>
          <p:nvPr/>
        </p:nvGraphicFramePr>
        <p:xfrm>
          <a:off x="1295400" y="3429000"/>
          <a:ext cx="7086600" cy="3263903"/>
        </p:xfrm>
        <a:graphic>
          <a:graphicData uri="http://schemas.openxmlformats.org/drawingml/2006/table">
            <a:tbl>
              <a:tblPr/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1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53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default</a:t>
                      </a: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Categories with no explicit channel assignment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3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general</a:t>
                      </a: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Unclassified messages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3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config</a:t>
                      </a:r>
                      <a:endParaRPr kumimoji="1" lang="en-US" altLang="zh-TW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Configuration file parsing and processing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320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queries/client</a:t>
                      </a: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A short log message for every query the server receives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320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dnssec</a:t>
                      </a:r>
                      <a:endParaRPr kumimoji="1" lang="en-US" altLang="zh-TW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itchFamily="18" charset="0"/>
                        <a:ea typeface="新細明體" pitchFamily="18" charset="-120"/>
                      </a:endParaRP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DNSSEC messages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320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update</a:t>
                      </a: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Messages about dynamic updates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320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xfer</a:t>
                      </a:r>
                      <a:r>
                        <a:rPr kumimoji="1" lang="en-US" altLang="zh-TW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-in/</a:t>
                      </a:r>
                      <a:r>
                        <a:rPr kumimoji="1" lang="en-US" altLang="zh-TW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xfer</a:t>
                      </a:r>
                      <a:r>
                        <a:rPr kumimoji="1" lang="en-US" altLang="zh-TW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-out</a:t>
                      </a: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zone transfers that the server is receiving/sending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320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db</a:t>
                      </a:r>
                      <a:r>
                        <a:rPr kumimoji="1" lang="en-US" altLang="zh-TW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/database</a:t>
                      </a: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Messages about database operations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320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notify</a:t>
                      </a: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Messages about the </a:t>
                      </a: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/>
                          <a:ea typeface="新細明體" pitchFamily="18" charset="-120"/>
                        </a:rPr>
                        <a:t>“</a:t>
                      </a: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zone changed</a:t>
                      </a: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Verdana"/>
                          <a:ea typeface="新細明體" pitchFamily="18" charset="-120"/>
                        </a:rPr>
                        <a:t>”</a:t>
                      </a: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 notification protocol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320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security</a:t>
                      </a: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Approved/unapproved requests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53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resolver</a:t>
                      </a:r>
                    </a:p>
                  </a:txBody>
                  <a:tcPr marL="90000" marR="90000" marT="36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500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TW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新細明體" pitchFamily="18" charset="-120"/>
                        </a:rPr>
                        <a:t>Recursive lookups for clients</a:t>
                      </a:r>
                    </a:p>
                  </a:txBody>
                  <a:tcPr marL="90000" marR="90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>
                <a:ea typeface="新細明體" pitchFamily="18" charset="-120"/>
              </a:rPr>
              <a:t>Logging (4)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447800"/>
            <a:ext cx="7772400" cy="498475"/>
          </a:xfrm>
        </p:spPr>
        <p:txBody>
          <a:bodyPr/>
          <a:lstStyle/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Example of logging statement</a:t>
            </a:r>
          </a:p>
        </p:txBody>
      </p:sp>
      <p:sp>
        <p:nvSpPr>
          <p:cNvPr id="63492" name="Text Box 4"/>
          <p:cNvSpPr txBox="1">
            <a:spLocks noChangeArrowheads="1"/>
          </p:cNvSpPr>
          <p:nvPr/>
        </p:nvSpPr>
        <p:spPr bwMode="auto">
          <a:xfrm>
            <a:off x="1371600" y="1981200"/>
            <a:ext cx="5784850" cy="434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1400">
                <a:latin typeface="SimSun" panose="02010600030101010101" pitchFamily="2" charset="-122"/>
                <a:ea typeface="SimSun" panose="02010600030101010101" pitchFamily="2" charset="-122"/>
              </a:rPr>
              <a:t>logging {</a:t>
            </a:r>
          </a:p>
          <a:p>
            <a:r>
              <a:rPr lang="en-US" altLang="zh-TW" sz="1400">
                <a:latin typeface="SimSun" panose="02010600030101010101" pitchFamily="2" charset="-122"/>
                <a:ea typeface="SimSun" panose="02010600030101010101" pitchFamily="2" charset="-122"/>
              </a:rPr>
              <a:t>    channel security-log {</a:t>
            </a:r>
          </a:p>
          <a:p>
            <a:r>
              <a:rPr lang="en-US" altLang="zh-TW" sz="1400">
                <a:latin typeface="SimSun" panose="02010600030101010101" pitchFamily="2" charset="-122"/>
                <a:ea typeface="SimSun" panose="02010600030101010101" pitchFamily="2" charset="-122"/>
              </a:rPr>
              <a:t>        file "/var/named/security.log" versions 5 size 10m;</a:t>
            </a:r>
          </a:p>
          <a:p>
            <a:r>
              <a:rPr lang="en-US" altLang="zh-TW" sz="1400">
                <a:latin typeface="SimSun" panose="02010600030101010101" pitchFamily="2" charset="-122"/>
                <a:ea typeface="SimSun" panose="02010600030101010101" pitchFamily="2" charset="-122"/>
              </a:rPr>
              <a:t>        severity info;</a:t>
            </a:r>
          </a:p>
          <a:p>
            <a:r>
              <a:rPr lang="en-US" altLang="zh-TW" sz="1400">
                <a:latin typeface="SimSun" panose="02010600030101010101" pitchFamily="2" charset="-122"/>
                <a:ea typeface="SimSun" panose="02010600030101010101" pitchFamily="2" charset="-122"/>
              </a:rPr>
              <a:t>        print-severity yes;</a:t>
            </a:r>
          </a:p>
          <a:p>
            <a:r>
              <a:rPr lang="en-US" altLang="zh-TW" sz="1400">
                <a:latin typeface="SimSun" panose="02010600030101010101" pitchFamily="2" charset="-122"/>
                <a:ea typeface="SimSun" panose="02010600030101010101" pitchFamily="2" charset="-122"/>
              </a:rPr>
              <a:t>        print-time yes;</a:t>
            </a:r>
          </a:p>
          <a:p>
            <a:r>
              <a:rPr lang="en-US" altLang="zh-TW" sz="1400">
                <a:latin typeface="SimSun" panose="02010600030101010101" pitchFamily="2" charset="-122"/>
                <a:ea typeface="SimSun" panose="02010600030101010101" pitchFamily="2" charset="-122"/>
              </a:rPr>
              <a:t>    };</a:t>
            </a:r>
          </a:p>
          <a:p>
            <a:r>
              <a:rPr lang="en-US" altLang="zh-TW" sz="1400">
                <a:latin typeface="SimSun" panose="02010600030101010101" pitchFamily="2" charset="-122"/>
                <a:ea typeface="SimSun" panose="02010600030101010101" pitchFamily="2" charset="-122"/>
              </a:rPr>
              <a:t>    channel query-log {</a:t>
            </a:r>
          </a:p>
          <a:p>
            <a:r>
              <a:rPr lang="en-US" altLang="zh-TW" sz="1400">
                <a:latin typeface="SimSun" panose="02010600030101010101" pitchFamily="2" charset="-122"/>
                <a:ea typeface="SimSun" panose="02010600030101010101" pitchFamily="2" charset="-122"/>
              </a:rPr>
              <a:t>        file "/var/named/query.log" versions 20 size 50m;</a:t>
            </a:r>
          </a:p>
          <a:p>
            <a:r>
              <a:rPr lang="en-US" altLang="zh-TW" sz="1400">
                <a:latin typeface="SimSun" panose="02010600030101010101" pitchFamily="2" charset="-122"/>
                <a:ea typeface="SimSun" panose="02010600030101010101" pitchFamily="2" charset="-122"/>
              </a:rPr>
              <a:t>        severity info;</a:t>
            </a:r>
          </a:p>
          <a:p>
            <a:r>
              <a:rPr lang="en-US" altLang="zh-TW" sz="1400">
                <a:latin typeface="SimSun" panose="02010600030101010101" pitchFamily="2" charset="-122"/>
                <a:ea typeface="SimSun" panose="02010600030101010101" pitchFamily="2" charset="-122"/>
              </a:rPr>
              <a:t>        print-severity yes;</a:t>
            </a:r>
          </a:p>
          <a:p>
            <a:r>
              <a:rPr lang="en-US" altLang="zh-TW" sz="1400">
                <a:latin typeface="SimSun" panose="02010600030101010101" pitchFamily="2" charset="-122"/>
                <a:ea typeface="SimSun" panose="02010600030101010101" pitchFamily="2" charset="-122"/>
              </a:rPr>
              <a:t>        print-time yes;</a:t>
            </a:r>
          </a:p>
          <a:p>
            <a:r>
              <a:rPr lang="en-US" altLang="zh-TW" sz="1400">
                <a:latin typeface="SimSun" panose="02010600030101010101" pitchFamily="2" charset="-122"/>
                <a:ea typeface="SimSun" panose="02010600030101010101" pitchFamily="2" charset="-122"/>
              </a:rPr>
              <a:t>    };</a:t>
            </a:r>
          </a:p>
          <a:p>
            <a:r>
              <a:rPr lang="en-US" altLang="zh-TW" sz="1400">
                <a:latin typeface="SimSun" panose="02010600030101010101" pitchFamily="2" charset="-122"/>
                <a:ea typeface="SimSun" panose="02010600030101010101" pitchFamily="2" charset="-122"/>
              </a:rPr>
              <a:t>    category default        { default_syslog; default_debug; };</a:t>
            </a:r>
          </a:p>
          <a:p>
            <a:r>
              <a:rPr lang="en-US" altLang="zh-TW" sz="1400">
                <a:latin typeface="SimSun" panose="02010600030101010101" pitchFamily="2" charset="-122"/>
                <a:ea typeface="SimSun" panose="02010600030101010101" pitchFamily="2" charset="-122"/>
              </a:rPr>
              <a:t>    category general        { default_syslog; };</a:t>
            </a:r>
          </a:p>
          <a:p>
            <a:r>
              <a:rPr lang="en-US" altLang="zh-TW" sz="1400">
                <a:latin typeface="SimSun" panose="02010600030101010101" pitchFamily="2" charset="-122"/>
                <a:ea typeface="SimSun" panose="02010600030101010101" pitchFamily="2" charset="-122"/>
              </a:rPr>
              <a:t>    category security       { security-log; };</a:t>
            </a:r>
          </a:p>
          <a:p>
            <a:r>
              <a:rPr lang="en-US" altLang="zh-TW" sz="1400">
                <a:latin typeface="SimSun" panose="02010600030101010101" pitchFamily="2" charset="-122"/>
                <a:ea typeface="SimSun" panose="02010600030101010101" pitchFamily="2" charset="-122"/>
              </a:rPr>
              <a:t>    category client         { query-log; };</a:t>
            </a:r>
          </a:p>
          <a:p>
            <a:r>
              <a:rPr lang="en-US" altLang="zh-TW" sz="1400">
                <a:latin typeface="SimSun" panose="02010600030101010101" pitchFamily="2" charset="-122"/>
                <a:ea typeface="SimSun" panose="02010600030101010101" pitchFamily="2" charset="-122"/>
              </a:rPr>
              <a:t>    category queries        { query-log; };</a:t>
            </a:r>
          </a:p>
          <a:p>
            <a:r>
              <a:rPr lang="en-US" altLang="zh-TW" sz="1400">
                <a:latin typeface="SimSun" panose="02010600030101010101" pitchFamily="2" charset="-122"/>
                <a:ea typeface="SimSun" panose="02010600030101010101" pitchFamily="2" charset="-122"/>
              </a:rPr>
              <a:t>    category dnssec         { security-log; };</a:t>
            </a:r>
          </a:p>
          <a:p>
            <a:r>
              <a:rPr lang="en-US" altLang="zh-TW" sz="1400">
                <a:latin typeface="SimSun" panose="02010600030101010101" pitchFamily="2" charset="-122"/>
                <a:ea typeface="SimSun" panose="02010600030101010101" pitchFamily="2" charset="-122"/>
              </a:rPr>
              <a:t>};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>
                <a:ea typeface="新細明體" pitchFamily="18" charset="-120"/>
              </a:rPr>
              <a:t>Debug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447800"/>
            <a:ext cx="7467600" cy="4267200"/>
          </a:xfrm>
        </p:spPr>
        <p:txBody>
          <a:bodyPr/>
          <a:lstStyle/>
          <a:p>
            <a:pPr eaLnBrk="1" hangingPunct="1"/>
            <a:r>
              <a:rPr lang="en-US" altLang="zh-TW" sz="2000" dirty="0">
                <a:ea typeface="新細明體" panose="02020500000000000000" pitchFamily="18" charset="-120"/>
              </a:rPr>
              <a:t>Named debug level</a:t>
            </a:r>
          </a:p>
          <a:p>
            <a:pPr lvl="1" eaLnBrk="1" hangingPunct="1"/>
            <a:r>
              <a:rPr lang="en-US" altLang="zh-TW" sz="1800" dirty="0">
                <a:ea typeface="新細明體" panose="02020500000000000000" pitchFamily="18" charset="-120"/>
              </a:rPr>
              <a:t>From 0 (debugging off) ~ 11 (most verbose output)</a:t>
            </a:r>
          </a:p>
          <a:p>
            <a:pPr lvl="1" eaLnBrk="1" hangingPunct="1"/>
            <a:r>
              <a:rPr lang="en-US" altLang="zh-TW" sz="1800" dirty="0">
                <a:ea typeface="新細明體" panose="02020500000000000000" pitchFamily="18" charset="-120"/>
              </a:rPr>
              <a:t>% named -d2		   (start named at level 2)</a:t>
            </a:r>
          </a:p>
          <a:p>
            <a:pPr lvl="1" eaLnBrk="1" hangingPunct="1"/>
            <a:r>
              <a:rPr lang="en-US" altLang="zh-TW" sz="1800" dirty="0">
                <a:ea typeface="新細明體" panose="02020500000000000000" pitchFamily="18" charset="-120"/>
              </a:rPr>
              <a:t>% </a:t>
            </a:r>
            <a:r>
              <a:rPr lang="en-US" altLang="zh-TW" sz="1800" dirty="0" err="1">
                <a:ea typeface="新細明體" panose="02020500000000000000" pitchFamily="18" charset="-120"/>
              </a:rPr>
              <a:t>rndc</a:t>
            </a:r>
            <a:r>
              <a:rPr lang="en-US" altLang="zh-TW" sz="1800" dirty="0">
                <a:ea typeface="新細明體" panose="02020500000000000000" pitchFamily="18" charset="-120"/>
              </a:rPr>
              <a:t> trace 		   (increase debugging level by 1)</a:t>
            </a:r>
          </a:p>
          <a:p>
            <a:pPr lvl="1" eaLnBrk="1" hangingPunct="1"/>
            <a:r>
              <a:rPr lang="en-US" altLang="zh-TW" sz="1800" dirty="0">
                <a:ea typeface="新細明體" panose="02020500000000000000" pitchFamily="18" charset="-120"/>
              </a:rPr>
              <a:t>% </a:t>
            </a:r>
            <a:r>
              <a:rPr lang="en-US" altLang="zh-TW" sz="1800" dirty="0" err="1">
                <a:ea typeface="新細明體" panose="02020500000000000000" pitchFamily="18" charset="-120"/>
              </a:rPr>
              <a:t>rndc</a:t>
            </a:r>
            <a:r>
              <a:rPr lang="en-US" altLang="zh-TW" sz="1800" dirty="0">
                <a:ea typeface="新細明體" panose="02020500000000000000" pitchFamily="18" charset="-120"/>
              </a:rPr>
              <a:t> trace 3		   (change debugging level to 3)</a:t>
            </a:r>
          </a:p>
          <a:p>
            <a:pPr lvl="1" eaLnBrk="1" hangingPunct="1"/>
            <a:r>
              <a:rPr lang="en-US" altLang="zh-TW" sz="1800" dirty="0">
                <a:ea typeface="新細明體" panose="02020500000000000000" pitchFamily="18" charset="-120"/>
              </a:rPr>
              <a:t>% </a:t>
            </a:r>
            <a:r>
              <a:rPr lang="en-US" altLang="zh-TW" sz="1800" dirty="0" err="1">
                <a:ea typeface="新細明體" panose="02020500000000000000" pitchFamily="18" charset="-120"/>
              </a:rPr>
              <a:t>rndc</a:t>
            </a:r>
            <a:r>
              <a:rPr lang="en-US" altLang="zh-TW" sz="1800" dirty="0">
                <a:ea typeface="新細明體" panose="02020500000000000000" pitchFamily="18" charset="-120"/>
              </a:rPr>
              <a:t> </a:t>
            </a:r>
            <a:r>
              <a:rPr lang="en-US" altLang="zh-TW" sz="1800" dirty="0" err="1">
                <a:ea typeface="新細明體" panose="02020500000000000000" pitchFamily="18" charset="-120"/>
              </a:rPr>
              <a:t>notrace</a:t>
            </a:r>
            <a:r>
              <a:rPr lang="en-US" altLang="zh-TW" sz="1800" dirty="0">
                <a:ea typeface="新細明體" panose="02020500000000000000" pitchFamily="18" charset="-120"/>
              </a:rPr>
              <a:t>		   (turn off debugging)</a:t>
            </a:r>
          </a:p>
          <a:p>
            <a:pPr lvl="1" eaLnBrk="1" hangingPunct="1">
              <a:buFontTx/>
              <a:buNone/>
            </a:pPr>
            <a:endParaRPr lang="en-US" altLang="zh-TW" sz="1800" dirty="0">
              <a:ea typeface="新細明體" panose="02020500000000000000" pitchFamily="18" charset="-120"/>
            </a:endParaRPr>
          </a:p>
          <a:p>
            <a:pPr eaLnBrk="1" hangingPunct="1"/>
            <a:r>
              <a:rPr lang="en-US" altLang="zh-TW" sz="2000" dirty="0">
                <a:ea typeface="新細明體" panose="02020500000000000000" pitchFamily="18" charset="-120"/>
              </a:rPr>
              <a:t>Debug with </a:t>
            </a:r>
            <a:r>
              <a:rPr lang="en-US" altLang="zh-TW" sz="2000" dirty="0">
                <a:solidFill>
                  <a:srgbClr val="FF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“</a:t>
            </a:r>
            <a:r>
              <a:rPr lang="en-US" altLang="zh-TW" sz="2000" dirty="0">
                <a:solidFill>
                  <a:srgbClr val="FF0000"/>
                </a:solidFill>
                <a:ea typeface="新細明體" panose="02020500000000000000" pitchFamily="18" charset="-120"/>
              </a:rPr>
              <a:t>logging</a:t>
            </a:r>
            <a:r>
              <a:rPr lang="en-US" altLang="zh-TW" sz="2000" dirty="0">
                <a:solidFill>
                  <a:srgbClr val="FF0000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”</a:t>
            </a:r>
            <a:r>
              <a:rPr lang="en-US" altLang="zh-TW" sz="2000" dirty="0">
                <a:solidFill>
                  <a:srgbClr val="FF0000"/>
                </a:solidFill>
                <a:ea typeface="新細明體" panose="02020500000000000000" pitchFamily="18" charset="-120"/>
              </a:rPr>
              <a:t> statement</a:t>
            </a:r>
          </a:p>
          <a:p>
            <a:pPr lvl="1" eaLnBrk="1" hangingPunct="1"/>
            <a:r>
              <a:rPr lang="en-US" altLang="zh-TW" sz="1800" dirty="0">
                <a:ea typeface="新細明體" panose="02020500000000000000" pitchFamily="18" charset="-120"/>
              </a:rPr>
              <a:t>Define a channel that include a severity with </a:t>
            </a:r>
            <a:r>
              <a:rPr lang="en-US" altLang="zh-TW" sz="1800" dirty="0">
                <a:latin typeface="Times" panose="02020603050405020304" pitchFamily="18" charset="0"/>
                <a:ea typeface="新細明體" panose="02020500000000000000" pitchFamily="18" charset="-120"/>
              </a:rPr>
              <a:t>“</a:t>
            </a:r>
            <a:r>
              <a:rPr lang="en-US" altLang="zh-TW" sz="1800" dirty="0">
                <a:ea typeface="新細明體" panose="02020500000000000000" pitchFamily="18" charset="-120"/>
              </a:rPr>
              <a:t>debug</a:t>
            </a:r>
            <a:r>
              <a:rPr lang="en-US" altLang="zh-TW" sz="1800" dirty="0">
                <a:latin typeface="Times" panose="02020603050405020304" pitchFamily="18" charset="0"/>
                <a:ea typeface="新細明體" panose="02020500000000000000" pitchFamily="18" charset="-120"/>
              </a:rPr>
              <a:t>”</a:t>
            </a:r>
            <a:r>
              <a:rPr lang="en-US" altLang="zh-TW" sz="1800" dirty="0">
                <a:ea typeface="新細明體" panose="02020500000000000000" pitchFamily="18" charset="-120"/>
              </a:rPr>
              <a:t> keyword</a:t>
            </a:r>
          </a:p>
          <a:p>
            <a:pPr lvl="2" eaLnBrk="1" hangingPunct="1"/>
            <a:r>
              <a:rPr lang="en-US" altLang="zh-TW" sz="1600" dirty="0">
                <a:ea typeface="新細明體" panose="02020500000000000000" pitchFamily="18" charset="-120"/>
              </a:rPr>
              <a:t>Ex: severity debug 3</a:t>
            </a:r>
          </a:p>
          <a:p>
            <a:pPr lvl="2" eaLnBrk="1" hangingPunct="1"/>
            <a:r>
              <a:rPr lang="en-US" altLang="zh-TW" sz="1600" dirty="0">
                <a:ea typeface="新細明體" panose="02020500000000000000" pitchFamily="18" charset="-120"/>
              </a:rPr>
              <a:t>All debugging messages up to level 3 will be sent to that particular channel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>
                <a:ea typeface="新細明體" pitchFamily="18" charset="-120"/>
              </a:rPr>
              <a:t>Tools</a:t>
            </a:r>
          </a:p>
        </p:txBody>
      </p:sp>
      <p:sp>
        <p:nvSpPr>
          <p:cNvPr id="65539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zh-TW"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3000">
                <a:ea typeface="新細明體" pitchFamily="18" charset="-120"/>
              </a:rPr>
              <a:t>Tools</a:t>
            </a:r>
            <a:br>
              <a:rPr lang="en-US" altLang="zh-TW" sz="3000">
                <a:ea typeface="新細明體" pitchFamily="18" charset="-120"/>
              </a:rPr>
            </a:br>
            <a:r>
              <a:rPr lang="en-US" altLang="zh-TW" sz="3000">
                <a:ea typeface="新細明體" pitchFamily="18" charset="-120"/>
              </a:rPr>
              <a:t>	</a:t>
            </a:r>
            <a:r>
              <a:rPr lang="en-US" altLang="zh-TW" sz="3000">
                <a:latin typeface="Verdana"/>
                <a:ea typeface="新細明體" pitchFamily="18" charset="-120"/>
              </a:rPr>
              <a:t>–</a:t>
            </a:r>
            <a:r>
              <a:rPr lang="en-US" altLang="zh-TW" sz="3000">
                <a:ea typeface="新細明體" pitchFamily="18" charset="-120"/>
              </a:rPr>
              <a:t> nslookup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447800"/>
            <a:ext cx="7924800" cy="4267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000" dirty="0">
                <a:ea typeface="新細明體" panose="02020500000000000000" pitchFamily="18" charset="-120"/>
              </a:rPr>
              <a:t>Interactive and Non-interactive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1800" dirty="0">
                <a:ea typeface="新細明體" panose="02020500000000000000" pitchFamily="18" charset="-120"/>
              </a:rPr>
              <a:t>Non-Interactive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1600" dirty="0">
                <a:ea typeface="新細明體" panose="02020500000000000000" pitchFamily="18" charset="-120"/>
              </a:rPr>
              <a:t>% </a:t>
            </a:r>
            <a:r>
              <a:rPr lang="en-US" altLang="zh-TW" sz="1600" dirty="0" err="1">
                <a:ea typeface="新細明體" panose="02020500000000000000" pitchFamily="18" charset="-120"/>
              </a:rPr>
              <a:t>nslookup</a:t>
            </a:r>
            <a:r>
              <a:rPr lang="en-US" altLang="zh-TW" sz="1600" dirty="0">
                <a:ea typeface="新細明體" panose="02020500000000000000" pitchFamily="18" charset="-120"/>
              </a:rPr>
              <a:t> cs.nctu.edu.tw.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1600" dirty="0">
                <a:ea typeface="新細明體" panose="02020500000000000000" pitchFamily="18" charset="-120"/>
              </a:rPr>
              <a:t>% </a:t>
            </a:r>
            <a:r>
              <a:rPr lang="en-US" altLang="zh-TW" sz="1600" dirty="0" err="1">
                <a:ea typeface="新細明體" panose="02020500000000000000" pitchFamily="18" charset="-120"/>
              </a:rPr>
              <a:t>nslookup</a:t>
            </a:r>
            <a:r>
              <a:rPr lang="en-US" altLang="zh-TW" sz="1600" dirty="0">
                <a:ea typeface="新細明體" panose="02020500000000000000" pitchFamily="18" charset="-120"/>
              </a:rPr>
              <a:t> </a:t>
            </a:r>
            <a:r>
              <a:rPr lang="en-US" altLang="zh-TW" sz="1600" dirty="0">
                <a:latin typeface="Verdana" panose="020B0604030504040204" pitchFamily="34" charset="0"/>
                <a:ea typeface="新細明體" panose="02020500000000000000" pitchFamily="18" charset="-120"/>
              </a:rPr>
              <a:t>-</a:t>
            </a:r>
            <a:r>
              <a:rPr lang="en-US" altLang="zh-TW" sz="1600" dirty="0">
                <a:ea typeface="新細明體" panose="02020500000000000000" pitchFamily="18" charset="-120"/>
              </a:rPr>
              <a:t>type=mx cs.nctu.edu.tw.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1600" dirty="0">
                <a:ea typeface="新細明體" panose="02020500000000000000" pitchFamily="18" charset="-120"/>
              </a:rPr>
              <a:t>% </a:t>
            </a:r>
            <a:r>
              <a:rPr lang="en-US" altLang="zh-TW" sz="1600" dirty="0" err="1">
                <a:ea typeface="新細明體" panose="02020500000000000000" pitchFamily="18" charset="-120"/>
              </a:rPr>
              <a:t>nslookup</a:t>
            </a:r>
            <a:r>
              <a:rPr lang="en-US" altLang="zh-TW" sz="1600" dirty="0">
                <a:ea typeface="新細明體" panose="02020500000000000000" pitchFamily="18" charset="-120"/>
              </a:rPr>
              <a:t> </a:t>
            </a:r>
            <a:r>
              <a:rPr lang="en-US" altLang="zh-TW" sz="1600" dirty="0">
                <a:latin typeface="Verdana" panose="020B0604030504040204" pitchFamily="34" charset="0"/>
                <a:ea typeface="新細明體" panose="02020500000000000000" pitchFamily="18" charset="-120"/>
              </a:rPr>
              <a:t>-</a:t>
            </a:r>
            <a:r>
              <a:rPr lang="en-US" altLang="zh-TW" sz="1600" dirty="0">
                <a:ea typeface="新細明體" panose="02020500000000000000" pitchFamily="18" charset="-120"/>
              </a:rPr>
              <a:t>type=ns cs.nctu.edu.tw. 140.113.1.1</a:t>
            </a:r>
          </a:p>
          <a:p>
            <a:pPr lvl="2" eaLnBrk="1" hangingPunct="1">
              <a:lnSpc>
                <a:spcPct val="90000"/>
              </a:lnSpc>
            </a:pPr>
            <a:endParaRPr lang="en-US" altLang="zh-TW" sz="1600" dirty="0">
              <a:ea typeface="新細明體" panose="02020500000000000000" pitchFamily="18" charset="-12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TW" sz="1800" dirty="0">
                <a:ea typeface="新細明體" panose="02020500000000000000" pitchFamily="18" charset="-120"/>
              </a:rPr>
              <a:t>Interactive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1600" dirty="0">
                <a:ea typeface="新細明體" panose="02020500000000000000" pitchFamily="18" charset="-120"/>
              </a:rPr>
              <a:t>% </a:t>
            </a:r>
            <a:r>
              <a:rPr lang="en-US" altLang="zh-TW" sz="1600" dirty="0" err="1">
                <a:ea typeface="新細明體" panose="02020500000000000000" pitchFamily="18" charset="-120"/>
              </a:rPr>
              <a:t>nslookup</a:t>
            </a:r>
            <a:endParaRPr lang="en-US" altLang="zh-TW" sz="1600" dirty="0">
              <a:ea typeface="新細明體" panose="02020500000000000000" pitchFamily="18" charset="-120"/>
            </a:endParaRPr>
          </a:p>
          <a:p>
            <a:pPr lvl="2" eaLnBrk="1" hangingPunct="1">
              <a:lnSpc>
                <a:spcPct val="90000"/>
              </a:lnSpc>
            </a:pPr>
            <a:r>
              <a:rPr lang="en-US" altLang="zh-TW" sz="1600" dirty="0">
                <a:ea typeface="新細明體" panose="02020500000000000000" pitchFamily="18" charset="-120"/>
              </a:rPr>
              <a:t>&gt; set all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1600" dirty="0">
                <a:ea typeface="新細明體" panose="02020500000000000000" pitchFamily="18" charset="-120"/>
              </a:rPr>
              <a:t>&gt; set type=any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1600" dirty="0">
                <a:ea typeface="新細明體" panose="02020500000000000000" pitchFamily="18" charset="-120"/>
              </a:rPr>
              <a:t>&gt; server host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1600" dirty="0">
                <a:ea typeface="新細明體" panose="02020500000000000000" pitchFamily="18" charset="-120"/>
              </a:rPr>
              <a:t>&gt; </a:t>
            </a:r>
            <a:r>
              <a:rPr lang="en-US" altLang="zh-TW" sz="1600" dirty="0" err="1">
                <a:ea typeface="新細明體" panose="02020500000000000000" pitchFamily="18" charset="-120"/>
              </a:rPr>
              <a:t>lserver</a:t>
            </a:r>
            <a:r>
              <a:rPr lang="en-US" altLang="zh-TW" sz="1600" dirty="0">
                <a:ea typeface="新細明體" panose="02020500000000000000" pitchFamily="18" charset="-120"/>
              </a:rPr>
              <a:t> host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1600" dirty="0">
                <a:ea typeface="新細明體" panose="02020500000000000000" pitchFamily="18" charset="-120"/>
              </a:rPr>
              <a:t>&gt; set debug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zh-TW" sz="1600" dirty="0">
                <a:ea typeface="新細明體" panose="02020500000000000000" pitchFamily="18" charset="-120"/>
              </a:rPr>
              <a:t>&gt; set d2</a:t>
            </a:r>
          </a:p>
        </p:txBody>
      </p:sp>
      <p:sp>
        <p:nvSpPr>
          <p:cNvPr id="66564" name="Text Box 4"/>
          <p:cNvSpPr txBox="1">
            <a:spLocks noChangeArrowheads="1"/>
          </p:cNvSpPr>
          <p:nvPr/>
        </p:nvSpPr>
        <p:spPr bwMode="auto">
          <a:xfrm>
            <a:off x="4343400" y="3352800"/>
            <a:ext cx="4583306" cy="3108543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1400" b="1" dirty="0" err="1">
                <a:latin typeface="SimSun" panose="02010600030101010101" pitchFamily="2" charset="-122"/>
                <a:ea typeface="SimSun" panose="02010600030101010101" pitchFamily="2" charset="-122"/>
              </a:rPr>
              <a:t>csduty</a:t>
            </a:r>
            <a:r>
              <a:rPr lang="en-US" altLang="zh-TW" sz="1400" b="1" dirty="0">
                <a:latin typeface="SimSun" panose="02010600030101010101" pitchFamily="2" charset="-122"/>
                <a:ea typeface="SimSun" panose="02010600030101010101" pitchFamily="2" charset="-122"/>
              </a:rPr>
              <a:t> [/u/</a:t>
            </a:r>
            <a:r>
              <a:rPr lang="en-US" altLang="zh-TW" sz="1400" b="1" dirty="0" err="1">
                <a:latin typeface="SimSun" panose="02010600030101010101" pitchFamily="2" charset="-122"/>
                <a:ea typeface="SimSun" panose="02010600030101010101" pitchFamily="2" charset="-122"/>
              </a:rPr>
              <a:t>dcs</a:t>
            </a:r>
            <a:r>
              <a:rPr lang="en-US" altLang="zh-TW" sz="1400" b="1" dirty="0">
                <a:latin typeface="SimSun" panose="02010600030101010101" pitchFamily="2" charset="-122"/>
                <a:ea typeface="SimSun" panose="02010600030101010101" pitchFamily="2" charset="-122"/>
              </a:rPr>
              <a:t>/94/9455832] -</a:t>
            </a:r>
            <a:r>
              <a:rPr lang="en-US" altLang="zh-TW" sz="1400" b="1" dirty="0" err="1">
                <a:latin typeface="SimSun" panose="02010600030101010101" pitchFamily="2" charset="-122"/>
                <a:ea typeface="SimSun" panose="02010600030101010101" pitchFamily="2" charset="-122"/>
              </a:rPr>
              <a:t>chwong</a:t>
            </a:r>
            <a:r>
              <a:rPr lang="en-US" altLang="zh-TW" sz="1400" b="1" dirty="0">
                <a:latin typeface="SimSun" panose="02010600030101010101" pitchFamily="2" charset="-122"/>
                <a:ea typeface="SimSun" panose="02010600030101010101" pitchFamily="2" charset="-122"/>
              </a:rPr>
              <a:t>- </a:t>
            </a:r>
            <a:r>
              <a:rPr lang="en-US" altLang="zh-TW" sz="1400" b="1" dirty="0" err="1">
                <a:latin typeface="SimSun" panose="02010600030101010101" pitchFamily="2" charset="-122"/>
                <a:ea typeface="SimSun" panose="02010600030101010101" pitchFamily="2" charset="-122"/>
              </a:rPr>
              <a:t>nslookup</a:t>
            </a:r>
            <a:endParaRPr lang="en-US" altLang="zh-TW" sz="1400" b="1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-US" altLang="zh-TW" sz="1400" b="1" dirty="0">
                <a:latin typeface="SimSun" panose="02010600030101010101" pitchFamily="2" charset="-122"/>
                <a:ea typeface="SimSun" panose="02010600030101010101" pitchFamily="2" charset="-122"/>
              </a:rPr>
              <a:t>&gt; set all</a:t>
            </a:r>
          </a:p>
          <a:p>
            <a:r>
              <a:rPr lang="en-US" altLang="zh-TW" sz="1400" b="1" dirty="0">
                <a:latin typeface="SimSun" panose="02010600030101010101" pitchFamily="2" charset="-122"/>
                <a:ea typeface="SimSun" panose="02010600030101010101" pitchFamily="2" charset="-122"/>
              </a:rPr>
              <a:t>Default server: 140.113.235.107</a:t>
            </a:r>
          </a:p>
          <a:p>
            <a:r>
              <a:rPr lang="en-US" altLang="zh-TW" sz="1400" b="1" dirty="0">
                <a:latin typeface="SimSun" panose="02010600030101010101" pitchFamily="2" charset="-122"/>
                <a:ea typeface="SimSun" panose="02010600030101010101" pitchFamily="2" charset="-122"/>
              </a:rPr>
              <a:t>Address: 140.113.235.107#53</a:t>
            </a:r>
          </a:p>
          <a:p>
            <a:r>
              <a:rPr lang="en-US" altLang="zh-TW" sz="1400" b="1" dirty="0">
                <a:latin typeface="SimSun" panose="02010600030101010101" pitchFamily="2" charset="-122"/>
                <a:ea typeface="SimSun" panose="02010600030101010101" pitchFamily="2" charset="-122"/>
              </a:rPr>
              <a:t>Default server: 140.113.235.103</a:t>
            </a:r>
          </a:p>
          <a:p>
            <a:r>
              <a:rPr lang="en-US" altLang="zh-TW" sz="1400" b="1" dirty="0">
                <a:latin typeface="SimSun" panose="02010600030101010101" pitchFamily="2" charset="-122"/>
                <a:ea typeface="SimSun" panose="02010600030101010101" pitchFamily="2" charset="-122"/>
              </a:rPr>
              <a:t>Address: 140.113.235.103#53</a:t>
            </a:r>
          </a:p>
          <a:p>
            <a:endParaRPr lang="en-US" altLang="zh-TW" sz="1400" b="1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-US" altLang="zh-TW" sz="1400" b="1" dirty="0">
                <a:latin typeface="SimSun" panose="02010600030101010101" pitchFamily="2" charset="-122"/>
                <a:ea typeface="SimSun" panose="02010600030101010101" pitchFamily="2" charset="-122"/>
              </a:rPr>
              <a:t>Set options:</a:t>
            </a:r>
          </a:p>
          <a:p>
            <a:r>
              <a:rPr lang="en-US" altLang="zh-TW" sz="1400" b="1" dirty="0">
                <a:latin typeface="SimSun" panose="02010600030101010101" pitchFamily="2" charset="-122"/>
                <a:ea typeface="SimSun" panose="02010600030101010101" pitchFamily="2" charset="-122"/>
              </a:rPr>
              <a:t>  </a:t>
            </a:r>
            <a:r>
              <a:rPr lang="en-US" altLang="zh-TW" sz="1400" b="1" dirty="0" err="1">
                <a:latin typeface="SimSun" panose="02010600030101010101" pitchFamily="2" charset="-122"/>
                <a:ea typeface="SimSun" panose="02010600030101010101" pitchFamily="2" charset="-122"/>
              </a:rPr>
              <a:t>novc</a:t>
            </a:r>
            <a:r>
              <a:rPr lang="en-US" altLang="zh-TW" sz="1400" b="1" dirty="0">
                <a:latin typeface="SimSun" panose="02010600030101010101" pitchFamily="2" charset="-122"/>
                <a:ea typeface="SimSun" panose="02010600030101010101" pitchFamily="2" charset="-122"/>
              </a:rPr>
              <a:t>                  </a:t>
            </a:r>
            <a:r>
              <a:rPr lang="en-US" altLang="zh-TW" sz="1400" b="1" dirty="0" err="1">
                <a:latin typeface="SimSun" panose="02010600030101010101" pitchFamily="2" charset="-122"/>
                <a:ea typeface="SimSun" panose="02010600030101010101" pitchFamily="2" charset="-122"/>
              </a:rPr>
              <a:t>nodebug</a:t>
            </a:r>
            <a:r>
              <a:rPr lang="en-US" altLang="zh-TW" sz="1400" b="1" dirty="0">
                <a:latin typeface="SimSun" panose="02010600030101010101" pitchFamily="2" charset="-122"/>
                <a:ea typeface="SimSun" panose="02010600030101010101" pitchFamily="2" charset="-122"/>
              </a:rPr>
              <a:t>         nod2</a:t>
            </a:r>
          </a:p>
          <a:p>
            <a:r>
              <a:rPr lang="en-US" altLang="zh-TW" sz="1400" b="1" dirty="0">
                <a:latin typeface="SimSun" panose="02010600030101010101" pitchFamily="2" charset="-122"/>
                <a:ea typeface="SimSun" panose="02010600030101010101" pitchFamily="2" charset="-122"/>
              </a:rPr>
              <a:t>  search                </a:t>
            </a:r>
            <a:r>
              <a:rPr lang="en-US" altLang="zh-TW" sz="1400" b="1" dirty="0" err="1">
                <a:latin typeface="SimSun" panose="02010600030101010101" pitchFamily="2" charset="-122"/>
                <a:ea typeface="SimSun" panose="02010600030101010101" pitchFamily="2" charset="-122"/>
              </a:rPr>
              <a:t>recurse</a:t>
            </a:r>
            <a:endParaRPr lang="en-US" altLang="zh-TW" sz="1400" b="1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en-US" altLang="zh-TW" sz="1400" b="1" dirty="0">
                <a:latin typeface="SimSun" panose="02010600030101010101" pitchFamily="2" charset="-122"/>
                <a:ea typeface="SimSun" panose="02010600030101010101" pitchFamily="2" charset="-122"/>
              </a:rPr>
              <a:t>  timeout = 0           retry = 3       port = 53</a:t>
            </a:r>
          </a:p>
          <a:p>
            <a:r>
              <a:rPr lang="en-US" altLang="zh-TW" sz="1400" b="1" dirty="0">
                <a:latin typeface="SimSun" panose="02010600030101010101" pitchFamily="2" charset="-122"/>
                <a:ea typeface="SimSun" panose="02010600030101010101" pitchFamily="2" charset="-122"/>
              </a:rPr>
              <a:t>  </a:t>
            </a:r>
            <a:r>
              <a:rPr lang="en-US" altLang="zh-TW" sz="1400" b="1" dirty="0" err="1">
                <a:latin typeface="SimSun" panose="02010600030101010101" pitchFamily="2" charset="-122"/>
                <a:ea typeface="SimSun" panose="02010600030101010101" pitchFamily="2" charset="-122"/>
              </a:rPr>
              <a:t>querytype</a:t>
            </a:r>
            <a:r>
              <a:rPr lang="en-US" altLang="zh-TW" sz="1400" b="1" dirty="0">
                <a:latin typeface="SimSun" panose="02010600030101010101" pitchFamily="2" charset="-122"/>
                <a:ea typeface="SimSun" panose="02010600030101010101" pitchFamily="2" charset="-122"/>
              </a:rPr>
              <a:t> = A         class = IN</a:t>
            </a:r>
          </a:p>
          <a:p>
            <a:r>
              <a:rPr lang="en-US" altLang="zh-TW" sz="1400" b="1" dirty="0">
                <a:latin typeface="SimSun" panose="02010600030101010101" pitchFamily="2" charset="-122"/>
                <a:ea typeface="SimSun" panose="02010600030101010101" pitchFamily="2" charset="-122"/>
              </a:rPr>
              <a:t>  </a:t>
            </a:r>
            <a:r>
              <a:rPr lang="en-US" altLang="zh-TW" sz="1400" b="1" dirty="0" err="1">
                <a:latin typeface="SimSun" panose="02010600030101010101" pitchFamily="2" charset="-122"/>
                <a:ea typeface="SimSun" panose="02010600030101010101" pitchFamily="2" charset="-122"/>
              </a:rPr>
              <a:t>srchlist</a:t>
            </a:r>
            <a:r>
              <a:rPr lang="en-US" altLang="zh-TW" sz="1400" b="1" dirty="0">
                <a:latin typeface="SimSun" panose="02010600030101010101" pitchFamily="2" charset="-122"/>
                <a:ea typeface="SimSun" panose="02010600030101010101" pitchFamily="2" charset="-122"/>
              </a:rPr>
              <a:t> = cs.nctu.edu.tw/csie.nctu.edu.tw</a:t>
            </a:r>
          </a:p>
          <a:p>
            <a:r>
              <a:rPr lang="en-US" altLang="zh-TW" sz="1400" b="1" dirty="0">
                <a:latin typeface="SimSun" panose="02010600030101010101" pitchFamily="2" charset="-122"/>
                <a:ea typeface="SimSun" panose="02010600030101010101" pitchFamily="2" charset="-122"/>
              </a:rPr>
              <a:t>&gt;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3000">
                <a:ea typeface="新細明體" pitchFamily="18" charset="-120"/>
              </a:rPr>
              <a:t>Tools</a:t>
            </a:r>
            <a:br>
              <a:rPr lang="en-US" altLang="zh-TW" sz="3000">
                <a:ea typeface="新細明體" pitchFamily="18" charset="-120"/>
              </a:rPr>
            </a:br>
            <a:r>
              <a:rPr lang="en-US" altLang="zh-TW" sz="3000">
                <a:ea typeface="新細明體" pitchFamily="18" charset="-120"/>
              </a:rPr>
              <a:t>	</a:t>
            </a:r>
            <a:r>
              <a:rPr lang="en-US" altLang="zh-TW" sz="3000">
                <a:latin typeface="Verdana"/>
                <a:ea typeface="新細明體" pitchFamily="18" charset="-120"/>
              </a:rPr>
              <a:t>–</a:t>
            </a:r>
            <a:r>
              <a:rPr lang="en-US" altLang="zh-TW" sz="3000">
                <a:ea typeface="新細明體" pitchFamily="18" charset="-120"/>
              </a:rPr>
              <a:t> dig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Usage</a:t>
            </a:r>
          </a:p>
          <a:p>
            <a:pPr lvl="1" eaLnBrk="1" hangingPunct="1"/>
            <a:r>
              <a:rPr lang="en-US" altLang="zh-TW">
                <a:ea typeface="新細明體" panose="02020500000000000000" pitchFamily="18" charset="-120"/>
              </a:rPr>
              <a:t>% dig cs.nctu.edu.tw</a:t>
            </a:r>
          </a:p>
          <a:p>
            <a:pPr lvl="1" eaLnBrk="1" hangingPunct="1"/>
            <a:r>
              <a:rPr lang="en-US" altLang="zh-TW">
                <a:ea typeface="新細明體" panose="02020500000000000000" pitchFamily="18" charset="-120"/>
              </a:rPr>
              <a:t>% dig cs.nctu.edu.tw mx</a:t>
            </a:r>
          </a:p>
          <a:p>
            <a:pPr lvl="1" eaLnBrk="1" hangingPunct="1"/>
            <a:r>
              <a:rPr lang="en-US" altLang="zh-TW">
                <a:ea typeface="新細明體" panose="02020500000000000000" pitchFamily="18" charset="-120"/>
              </a:rPr>
              <a:t>% dig @ns.nctu.edu.tw cs.nctu.edu.tw mx</a:t>
            </a:r>
          </a:p>
          <a:p>
            <a:pPr lvl="1" eaLnBrk="1" hangingPunct="1"/>
            <a:r>
              <a:rPr lang="en-US" altLang="zh-TW">
                <a:ea typeface="新細明體" panose="02020500000000000000" pitchFamily="18" charset="-120"/>
              </a:rPr>
              <a:t>% dig -x 140.113.209.3</a:t>
            </a:r>
          </a:p>
          <a:p>
            <a:pPr lvl="2" eaLnBrk="1" hangingPunct="1"/>
            <a:r>
              <a:rPr lang="en-US" altLang="zh-TW">
                <a:ea typeface="新細明體" panose="02020500000000000000" pitchFamily="18" charset="-120"/>
              </a:rPr>
              <a:t>Reverse query</a:t>
            </a:r>
          </a:p>
          <a:p>
            <a:pPr eaLnBrk="1" hangingPunct="1"/>
            <a:endParaRPr lang="en-US" altLang="zh-TW">
              <a:ea typeface="新細明體" panose="02020500000000000000" pitchFamily="18" charset="-120"/>
            </a:endParaRPr>
          </a:p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Find out the root servers</a:t>
            </a:r>
          </a:p>
          <a:p>
            <a:pPr lvl="1" eaLnBrk="1" hangingPunct="1"/>
            <a:r>
              <a:rPr lang="en-US" altLang="zh-TW">
                <a:ea typeface="新細明體" panose="02020500000000000000" pitchFamily="18" charset="-120"/>
              </a:rPr>
              <a:t>% dig @a.root-servers.net . ns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3000">
                <a:ea typeface="新細明體" pitchFamily="18" charset="-120"/>
              </a:rPr>
              <a:t>Tools</a:t>
            </a:r>
            <a:br>
              <a:rPr lang="en-US" altLang="zh-TW" sz="3000">
                <a:ea typeface="新細明體" pitchFamily="18" charset="-120"/>
              </a:rPr>
            </a:br>
            <a:r>
              <a:rPr lang="en-US" altLang="zh-TW" sz="3000">
                <a:ea typeface="新細明體" pitchFamily="18" charset="-120"/>
              </a:rPr>
              <a:t>	</a:t>
            </a:r>
            <a:r>
              <a:rPr lang="en-US" altLang="zh-TW" sz="3000">
                <a:latin typeface="Verdana"/>
                <a:ea typeface="新細明體" pitchFamily="18" charset="-120"/>
              </a:rPr>
              <a:t>–</a:t>
            </a:r>
            <a:r>
              <a:rPr lang="en-US" altLang="zh-TW" sz="3000">
                <a:ea typeface="新細明體" pitchFamily="18" charset="-120"/>
              </a:rPr>
              <a:t> host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dirty="0">
                <a:ea typeface="新細明體" panose="02020500000000000000" pitchFamily="18" charset="-120"/>
              </a:rPr>
              <a:t>host command</a:t>
            </a:r>
          </a:p>
          <a:p>
            <a:pPr lvl="1" eaLnBrk="1" hangingPunct="1"/>
            <a:r>
              <a:rPr lang="en-US" altLang="zh-TW" dirty="0">
                <a:ea typeface="新細明體" panose="02020500000000000000" pitchFamily="18" charset="-120"/>
              </a:rPr>
              <a:t>% host cs.nctu.edu.tw.</a:t>
            </a:r>
          </a:p>
          <a:p>
            <a:pPr lvl="1" eaLnBrk="1" hangingPunct="1"/>
            <a:r>
              <a:rPr lang="en-US" altLang="zh-TW" dirty="0">
                <a:ea typeface="新細明體" panose="02020500000000000000" pitchFamily="18" charset="-120"/>
              </a:rPr>
              <a:t>% host </a:t>
            </a:r>
            <a:r>
              <a:rPr lang="en-US" altLang="zh-TW" dirty="0">
                <a:latin typeface="Times" panose="02020603050405020304" pitchFamily="18" charset="0"/>
                <a:ea typeface="新細明體" panose="02020500000000000000" pitchFamily="18" charset="-120"/>
              </a:rPr>
              <a:t>-</a:t>
            </a:r>
            <a:r>
              <a:rPr lang="en-US" altLang="zh-TW" dirty="0">
                <a:ea typeface="新細明體" panose="02020500000000000000" pitchFamily="18" charset="-120"/>
              </a:rPr>
              <a:t>t mx cs.nctu.edu.tw.</a:t>
            </a:r>
          </a:p>
          <a:p>
            <a:pPr lvl="1" eaLnBrk="1" hangingPunct="1"/>
            <a:r>
              <a:rPr lang="en-US" altLang="zh-TW" dirty="0">
                <a:ea typeface="新細明體" panose="02020500000000000000" pitchFamily="18" charset="-120"/>
              </a:rPr>
              <a:t>% host 140.113.1.1</a:t>
            </a:r>
          </a:p>
          <a:p>
            <a:pPr lvl="1" eaLnBrk="1" hangingPunct="1"/>
            <a:r>
              <a:rPr lang="en-US" altLang="zh-TW" dirty="0">
                <a:ea typeface="新細明體" panose="02020500000000000000" pitchFamily="18" charset="-120"/>
              </a:rPr>
              <a:t>% host </a:t>
            </a:r>
            <a:r>
              <a:rPr lang="en-US" altLang="zh-TW" dirty="0">
                <a:latin typeface="Times" panose="02020603050405020304" pitchFamily="18" charset="0"/>
                <a:ea typeface="新細明體" panose="02020500000000000000" pitchFamily="18" charset="-120"/>
              </a:rPr>
              <a:t>-</a:t>
            </a:r>
            <a:r>
              <a:rPr lang="en-US" altLang="zh-TW" dirty="0">
                <a:ea typeface="新細明體" panose="02020500000000000000" pitchFamily="18" charset="-120"/>
              </a:rPr>
              <a:t>v 140.113.1.1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/>
              <a:t>Examples of named configuration </a:t>
            </a:r>
            <a:endParaRPr lang="zh-TW" altLang="en-US" dirty="0"/>
          </a:p>
        </p:txBody>
      </p:sp>
      <p:sp>
        <p:nvSpPr>
          <p:cNvPr id="9219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922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71600"/>
            <a:ext cx="3733800" cy="2598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5" y="3973513"/>
            <a:ext cx="2657475" cy="1436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1371600"/>
            <a:ext cx="5453063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3" name="Picture 7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" y="5562600"/>
            <a:ext cx="2886075" cy="1200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en-US" altLang="zh-TW" dirty="0"/>
              <a:t>Appendix</a:t>
            </a:r>
            <a:endParaRPr lang="zh-TW" altLang="en-US" dirty="0"/>
          </a:p>
        </p:txBody>
      </p:sp>
      <p:sp>
        <p:nvSpPr>
          <p:cNvPr id="5" name="副標題 4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3661667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3000" dirty="0">
                <a:ea typeface="新細明體" pitchFamily="18" charset="-120"/>
              </a:rPr>
              <a:t>Security</a:t>
            </a:r>
            <a:br>
              <a:rPr lang="en-US" altLang="zh-TW" sz="3000" dirty="0">
                <a:ea typeface="新細明體" pitchFamily="18" charset="-120"/>
              </a:rPr>
            </a:br>
            <a:r>
              <a:rPr lang="en-US" altLang="zh-TW" sz="3000" dirty="0">
                <a:ea typeface="新細明體" pitchFamily="18" charset="-120"/>
              </a:rPr>
              <a:t>	</a:t>
            </a:r>
            <a:r>
              <a:rPr lang="en-US" altLang="zh-TW" sz="3000" dirty="0">
                <a:latin typeface="Verdana"/>
                <a:ea typeface="新細明體" pitchFamily="18" charset="-120"/>
              </a:rPr>
              <a:t>–</a:t>
            </a:r>
            <a:r>
              <a:rPr lang="en-US" altLang="zh-TW" sz="3000" dirty="0">
                <a:ea typeface="新細明體" pitchFamily="18" charset="-120"/>
              </a:rPr>
              <a:t> Configuring DNSSEC (1)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000" dirty="0">
                <a:ea typeface="新細明體" panose="02020500000000000000" pitchFamily="18" charset="-120"/>
              </a:rPr>
              <a:t>Creating DNS Keys for a Zone</a:t>
            </a:r>
          </a:p>
          <a:p>
            <a:pPr lvl="1" eaLnBrk="1" hangingPunct="1"/>
            <a:r>
              <a:rPr lang="en-US" altLang="zh-TW" sz="1800" dirty="0">
                <a:ea typeface="新細明體" panose="02020500000000000000" pitchFamily="18" charset="-120"/>
              </a:rPr>
              <a:t>Generate KSK (Key signing key)</a:t>
            </a:r>
          </a:p>
          <a:p>
            <a:pPr lvl="1" eaLnBrk="1" hangingPunct="1"/>
            <a:endParaRPr lang="en-US" altLang="zh-TW" sz="1800" dirty="0">
              <a:ea typeface="新細明體" panose="02020500000000000000" pitchFamily="18" charset="-120"/>
            </a:endParaRPr>
          </a:p>
          <a:p>
            <a:pPr lvl="1" eaLnBrk="1" hangingPunct="1"/>
            <a:endParaRPr lang="en-US" altLang="zh-TW" sz="1800" dirty="0">
              <a:ea typeface="新細明體" panose="02020500000000000000" pitchFamily="18" charset="-120"/>
            </a:endParaRPr>
          </a:p>
          <a:p>
            <a:pPr lvl="1" eaLnBrk="1" hangingPunct="1"/>
            <a:r>
              <a:rPr lang="en-US" altLang="zh-TW" sz="1800" dirty="0">
                <a:ea typeface="新細明體" panose="02020500000000000000" pitchFamily="18" charset="-120"/>
              </a:rPr>
              <a:t>Generate ZSK (Zone signing key)</a:t>
            </a:r>
          </a:p>
          <a:p>
            <a:pPr lvl="1" eaLnBrk="1" hangingPunct="1"/>
            <a:endParaRPr lang="en-US" altLang="zh-TW" sz="1800" dirty="0">
              <a:ea typeface="新細明體" panose="02020500000000000000" pitchFamily="18" charset="-120"/>
            </a:endParaRPr>
          </a:p>
          <a:p>
            <a:pPr lvl="1" eaLnBrk="1" hangingPunct="1"/>
            <a:endParaRPr lang="en-US" altLang="zh-TW" sz="1800" dirty="0">
              <a:ea typeface="新細明體" panose="02020500000000000000" pitchFamily="18" charset="-120"/>
            </a:endParaRPr>
          </a:p>
          <a:p>
            <a:pPr lvl="1" eaLnBrk="1" hangingPunct="1"/>
            <a:r>
              <a:rPr lang="en-US" altLang="zh-TW" sz="1800" dirty="0">
                <a:ea typeface="新細明體" panose="02020500000000000000" pitchFamily="18" charset="-120"/>
              </a:rPr>
              <a:t>-P : publish</a:t>
            </a:r>
          </a:p>
          <a:p>
            <a:pPr lvl="1" eaLnBrk="1" hangingPunct="1"/>
            <a:r>
              <a:rPr lang="en-US" altLang="zh-TW" sz="1800" dirty="0">
                <a:ea typeface="新細明體" panose="02020500000000000000" pitchFamily="18" charset="-120"/>
              </a:rPr>
              <a:t>-A : activate</a:t>
            </a:r>
          </a:p>
          <a:p>
            <a:pPr lvl="1" eaLnBrk="1" hangingPunct="1"/>
            <a:r>
              <a:rPr lang="en-US" altLang="zh-TW" sz="1800" dirty="0">
                <a:ea typeface="新細明體" panose="02020500000000000000" pitchFamily="18" charset="-120"/>
              </a:rPr>
              <a:t>-I : inactive</a:t>
            </a:r>
          </a:p>
          <a:p>
            <a:pPr lvl="1" eaLnBrk="1" hangingPunct="1"/>
            <a:r>
              <a:rPr lang="en-US" altLang="zh-TW" sz="1800" dirty="0">
                <a:ea typeface="新細明體" panose="02020500000000000000" pitchFamily="18" charset="-120"/>
              </a:rPr>
              <a:t>-D : delete</a:t>
            </a:r>
          </a:p>
          <a:p>
            <a:pPr lvl="1" eaLnBrk="1" hangingPunct="1"/>
            <a:r>
              <a:rPr lang="en-US" altLang="zh-TW" sz="1600" dirty="0">
                <a:ea typeface="新細明體" panose="02020500000000000000" pitchFamily="18" charset="-120"/>
              </a:rPr>
              <a:t>YYYYMMDDHHMMSS (GMT </a:t>
            </a:r>
            <a:r>
              <a:rPr lang="en-US" altLang="zh-TW" sz="1600" dirty="0" err="1">
                <a:ea typeface="新細明體" panose="02020500000000000000" pitchFamily="18" charset="-120"/>
              </a:rPr>
              <a:t>timezone</a:t>
            </a:r>
            <a:r>
              <a:rPr lang="en-US" altLang="zh-TW" sz="1600" dirty="0">
                <a:ea typeface="新細明體" panose="02020500000000000000" pitchFamily="18" charset="-120"/>
              </a:rPr>
              <a:t>)</a:t>
            </a: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447799" y="3259566"/>
            <a:ext cx="6477001" cy="52322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1400" dirty="0">
                <a:latin typeface="Verdana" panose="020B0604030504040204" pitchFamily="34" charset="0"/>
                <a:ea typeface="SimSun" panose="02010600030101010101" pitchFamily="2" charset="-122"/>
              </a:rPr>
              <a:t>$</a:t>
            </a:r>
            <a:r>
              <a:rPr lang="zh-TW" altLang="en-US" sz="1400" dirty="0">
                <a:latin typeface="Verdana" panose="020B0604030504040204" pitchFamily="34" charset="0"/>
                <a:ea typeface="SimSun" panose="02010600030101010101" pitchFamily="2" charset="-122"/>
              </a:rPr>
              <a:t> </a:t>
            </a:r>
            <a:r>
              <a:rPr lang="en-US" altLang="zh-TW" sz="1400" dirty="0" err="1">
                <a:latin typeface="Verdana" panose="020B0604030504040204" pitchFamily="34" charset="0"/>
                <a:ea typeface="SimSun" panose="02010600030101010101" pitchFamily="2" charset="-122"/>
              </a:rPr>
              <a:t>dnssec</a:t>
            </a:r>
            <a:r>
              <a:rPr lang="en-US" altLang="zh-TW" sz="1400" dirty="0">
                <a:latin typeface="Verdana" panose="020B0604030504040204" pitchFamily="34" charset="0"/>
                <a:ea typeface="SimSun" panose="02010600030101010101" pitchFamily="2" charset="-122"/>
              </a:rPr>
              <a:t>-keygen -a RSASHA256 -b 2048 -n ZONE example.com</a:t>
            </a:r>
          </a:p>
          <a:p>
            <a:r>
              <a:rPr lang="en-US" altLang="zh-TW" sz="1400" dirty="0">
                <a:latin typeface="Verdana" panose="020B0604030504040204" pitchFamily="34" charset="0"/>
                <a:ea typeface="SimSun" panose="02010600030101010101" pitchFamily="2" charset="-122"/>
              </a:rPr>
              <a:t>Kexample.com.+008+27228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447801" y="2209800"/>
            <a:ext cx="6629400" cy="52322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1400" dirty="0">
                <a:latin typeface="Verdana" panose="020B0604030504040204" pitchFamily="34" charset="0"/>
                <a:ea typeface="SimSun" panose="02010600030101010101" pitchFamily="2" charset="-122"/>
              </a:rPr>
              <a:t>$ </a:t>
            </a:r>
            <a:r>
              <a:rPr lang="en-US" altLang="zh-TW" sz="1400" dirty="0" err="1">
                <a:latin typeface="Verdana" panose="020B0604030504040204" pitchFamily="34" charset="0"/>
                <a:ea typeface="SimSun" panose="02010600030101010101" pitchFamily="2" charset="-122"/>
              </a:rPr>
              <a:t>dnssec</a:t>
            </a:r>
            <a:r>
              <a:rPr lang="en-US" altLang="zh-TW" sz="1400" dirty="0">
                <a:latin typeface="Verdana" panose="020B0604030504040204" pitchFamily="34" charset="0"/>
                <a:ea typeface="SimSun" panose="02010600030101010101" pitchFamily="2" charset="-122"/>
              </a:rPr>
              <a:t>-keygen -a RSASHA256 -b 2048 </a:t>
            </a:r>
            <a:r>
              <a:rPr lang="en-US" altLang="zh-TW" sz="1400" dirty="0">
                <a:solidFill>
                  <a:srgbClr val="FF0000"/>
                </a:solidFill>
                <a:latin typeface="Verdana" panose="020B0604030504040204" pitchFamily="34" charset="0"/>
                <a:ea typeface="SimSun" panose="02010600030101010101" pitchFamily="2" charset="-122"/>
              </a:rPr>
              <a:t>-f KSK</a:t>
            </a:r>
            <a:r>
              <a:rPr lang="en-US" altLang="zh-TW" sz="1400" dirty="0">
                <a:latin typeface="Verdana" panose="020B0604030504040204" pitchFamily="34" charset="0"/>
                <a:ea typeface="SimSun" panose="02010600030101010101" pitchFamily="2" charset="-122"/>
              </a:rPr>
              <a:t> -n ZONE example.com</a:t>
            </a:r>
          </a:p>
          <a:p>
            <a:r>
              <a:rPr lang="en-US" altLang="zh-TW" sz="1400" dirty="0">
                <a:latin typeface="Verdana" panose="020B0604030504040204" pitchFamily="34" charset="0"/>
                <a:ea typeface="SimSun" panose="02010600030101010101" pitchFamily="2" charset="-122"/>
              </a:rPr>
              <a:t>Kexample.com.+008+34957</a:t>
            </a:r>
          </a:p>
        </p:txBody>
      </p:sp>
    </p:spTree>
    <p:extLst>
      <p:ext uri="{BB962C8B-B14F-4D97-AF65-F5344CB8AC3E}">
        <p14:creationId xmlns:p14="http://schemas.microsoft.com/office/powerpoint/2010/main" val="279943504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3000" dirty="0">
                <a:ea typeface="新細明體" pitchFamily="18" charset="-120"/>
              </a:rPr>
              <a:t>Security</a:t>
            </a:r>
            <a:br>
              <a:rPr lang="en-US" altLang="zh-TW" sz="3000" dirty="0">
                <a:ea typeface="新細明體" pitchFamily="18" charset="-120"/>
              </a:rPr>
            </a:br>
            <a:r>
              <a:rPr lang="en-US" altLang="zh-TW" sz="3000" dirty="0">
                <a:ea typeface="新細明體" pitchFamily="18" charset="-120"/>
              </a:rPr>
              <a:t>	</a:t>
            </a:r>
            <a:r>
              <a:rPr lang="en-US" altLang="zh-TW" sz="3000" dirty="0">
                <a:latin typeface="Verdana"/>
                <a:ea typeface="新細明體" pitchFamily="18" charset="-120"/>
              </a:rPr>
              <a:t>–</a:t>
            </a:r>
            <a:r>
              <a:rPr lang="en-US" altLang="zh-TW" sz="3000" dirty="0">
                <a:ea typeface="新細明體" pitchFamily="18" charset="-120"/>
              </a:rPr>
              <a:t> Configuring DNSSEC (2)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000" dirty="0">
                <a:ea typeface="新細明體" panose="02020500000000000000" pitchFamily="18" charset="-120"/>
              </a:rPr>
              <a:t>Publishing DNS Keys (public keys) in a Zone</a:t>
            </a:r>
            <a:endParaRPr lang="en-US" altLang="zh-TW" sz="1600" dirty="0">
              <a:ea typeface="新細明體" panose="02020500000000000000" pitchFamily="18" charset="-120"/>
            </a:endParaRPr>
          </a:p>
        </p:txBody>
      </p:sp>
      <p:pic>
        <p:nvPicPr>
          <p:cNvPr id="7" name="Shape 5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209800" y="1828800"/>
            <a:ext cx="5152300" cy="488697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矩形 1"/>
          <p:cNvSpPr/>
          <p:nvPr/>
        </p:nvSpPr>
        <p:spPr bwMode="auto">
          <a:xfrm>
            <a:off x="2242456" y="6282676"/>
            <a:ext cx="3929743" cy="346724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TW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8293569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3000" dirty="0">
                <a:ea typeface="新細明體" pitchFamily="18" charset="-120"/>
              </a:rPr>
              <a:t>Security</a:t>
            </a:r>
            <a:br>
              <a:rPr lang="en-US" altLang="zh-TW" sz="3000" dirty="0">
                <a:ea typeface="新細明體" pitchFamily="18" charset="-120"/>
              </a:rPr>
            </a:br>
            <a:r>
              <a:rPr lang="en-US" altLang="zh-TW" sz="3000" dirty="0">
                <a:ea typeface="新細明體" pitchFamily="18" charset="-120"/>
              </a:rPr>
              <a:t>	</a:t>
            </a:r>
            <a:r>
              <a:rPr lang="en-US" altLang="zh-TW" sz="3000" dirty="0">
                <a:latin typeface="Verdana"/>
                <a:ea typeface="新細明體" pitchFamily="18" charset="-120"/>
              </a:rPr>
              <a:t>–</a:t>
            </a:r>
            <a:r>
              <a:rPr lang="en-US" altLang="zh-TW" sz="3000" dirty="0">
                <a:ea typeface="新細明體" pitchFamily="18" charset="-120"/>
              </a:rPr>
              <a:t> Configuring DNSSEC (3)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000" dirty="0">
                <a:ea typeface="新細明體" panose="02020500000000000000" pitchFamily="18" charset="-120"/>
              </a:rPr>
              <a:t>Signing a Zone</a:t>
            </a:r>
          </a:p>
          <a:p>
            <a:pPr eaLnBrk="1" hangingPunct="1"/>
            <a:endParaRPr lang="en-US" altLang="zh-TW" sz="2000" dirty="0">
              <a:ea typeface="新細明體" panose="02020500000000000000" pitchFamily="18" charset="-120"/>
            </a:endParaRPr>
          </a:p>
          <a:p>
            <a:pPr eaLnBrk="1" hangingPunct="1"/>
            <a:endParaRPr lang="en-US" altLang="zh-TW" sz="2000" dirty="0">
              <a:ea typeface="新細明體" panose="02020500000000000000" pitchFamily="18" charset="-120"/>
            </a:endParaRPr>
          </a:p>
          <a:p>
            <a:pPr eaLnBrk="1" hangingPunct="1"/>
            <a:endParaRPr lang="en-US" altLang="zh-TW" sz="2000" dirty="0">
              <a:ea typeface="新細明體" panose="02020500000000000000" pitchFamily="18" charset="-120"/>
            </a:endParaRPr>
          </a:p>
          <a:p>
            <a:pPr eaLnBrk="1" hangingPunct="1"/>
            <a:endParaRPr lang="en-US" altLang="zh-TW" sz="2000" dirty="0">
              <a:ea typeface="新細明體" panose="02020500000000000000" pitchFamily="18" charset="-120"/>
            </a:endParaRPr>
          </a:p>
          <a:p>
            <a:pPr eaLnBrk="1" hangingPunct="1"/>
            <a:endParaRPr lang="en-US" altLang="zh-TW" sz="2000" dirty="0">
              <a:ea typeface="新細明體" panose="02020500000000000000" pitchFamily="18" charset="-120"/>
            </a:endParaRPr>
          </a:p>
          <a:p>
            <a:pPr eaLnBrk="1" hangingPunct="1"/>
            <a:endParaRPr lang="en-US" altLang="zh-TW" sz="2000" dirty="0">
              <a:ea typeface="新細明體" panose="02020500000000000000" pitchFamily="18" charset="-120"/>
            </a:endParaRPr>
          </a:p>
          <a:p>
            <a:pPr eaLnBrk="1" hangingPunct="1"/>
            <a:endParaRPr lang="en-US" altLang="zh-TW" sz="2000" dirty="0">
              <a:ea typeface="新細明體" panose="02020500000000000000" pitchFamily="18" charset="-120"/>
            </a:endParaRPr>
          </a:p>
          <a:p>
            <a:pPr eaLnBrk="1" hangingPunct="1"/>
            <a:endParaRPr lang="en-US" altLang="zh-TW" sz="2000" dirty="0">
              <a:ea typeface="新細明體" panose="02020500000000000000" pitchFamily="18" charset="-120"/>
            </a:endParaRPr>
          </a:p>
          <a:p>
            <a:pPr lvl="1" eaLnBrk="1" hangingPunct="1"/>
            <a:r>
              <a:rPr lang="en-US" altLang="zh-TW" sz="1800" dirty="0">
                <a:ea typeface="新細明體" panose="02020500000000000000" pitchFamily="18" charset="-120"/>
              </a:rPr>
              <a:t>When signing the zone with only ZSK, just omit the -k parameter</a:t>
            </a:r>
          </a:p>
        </p:txBody>
      </p:sp>
      <p:pic>
        <p:nvPicPr>
          <p:cNvPr id="8" name="Shape 518"/>
          <p:cNvPicPr preferRelativeResize="0"/>
          <p:nvPr/>
        </p:nvPicPr>
        <p:blipFill rotWithShape="1">
          <a:blip r:embed="rId2">
            <a:alphaModFix/>
          </a:blip>
          <a:srcRect r="1243"/>
          <a:stretch/>
        </p:blipFill>
        <p:spPr>
          <a:xfrm>
            <a:off x="1944290" y="1905000"/>
            <a:ext cx="5865019" cy="281866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434466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3000" dirty="0">
                <a:ea typeface="新細明體" pitchFamily="18" charset="-120"/>
              </a:rPr>
              <a:t>Security</a:t>
            </a:r>
            <a:br>
              <a:rPr lang="en-US" altLang="zh-TW" sz="3000" dirty="0">
                <a:ea typeface="新細明體" pitchFamily="18" charset="-120"/>
              </a:rPr>
            </a:br>
            <a:r>
              <a:rPr lang="en-US" altLang="zh-TW" sz="3000" dirty="0">
                <a:ea typeface="新細明體" pitchFamily="18" charset="-120"/>
              </a:rPr>
              <a:t>	</a:t>
            </a:r>
            <a:r>
              <a:rPr lang="en-US" altLang="zh-TW" sz="3000" dirty="0">
                <a:latin typeface="Verdana"/>
                <a:ea typeface="新細明體" pitchFamily="18" charset="-120"/>
              </a:rPr>
              <a:t>–</a:t>
            </a:r>
            <a:r>
              <a:rPr lang="en-US" altLang="zh-TW" sz="3000" dirty="0">
                <a:ea typeface="新細明體" pitchFamily="18" charset="-120"/>
              </a:rPr>
              <a:t> Configuring DNSSEC (4)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000" dirty="0">
                <a:ea typeface="新細明體" panose="02020500000000000000" pitchFamily="18" charset="-120"/>
              </a:rPr>
              <a:t>Signing a Zone (Cont.)</a:t>
            </a:r>
          </a:p>
          <a:p>
            <a:pPr lvl="1" eaLnBrk="1" hangingPunct="1"/>
            <a:r>
              <a:rPr lang="en-US" altLang="zh-TW" sz="1800" dirty="0" err="1">
                <a:ea typeface="新細明體" panose="02020500000000000000" pitchFamily="18" charset="-120"/>
              </a:rPr>
              <a:t>example.com.signed</a:t>
            </a:r>
            <a:endParaRPr lang="en-US" altLang="zh-TW" sz="1400" dirty="0">
              <a:ea typeface="新細明體" panose="02020500000000000000" pitchFamily="18" charset="-120"/>
            </a:endParaRPr>
          </a:p>
        </p:txBody>
      </p:sp>
      <p:pic>
        <p:nvPicPr>
          <p:cNvPr id="6" name="Shape 5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94996" y="2129932"/>
            <a:ext cx="6763607" cy="472806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714972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3000" dirty="0">
                <a:ea typeface="新細明體" pitchFamily="18" charset="-120"/>
              </a:rPr>
              <a:t>Security</a:t>
            </a:r>
            <a:br>
              <a:rPr lang="en-US" altLang="zh-TW" sz="3000" dirty="0">
                <a:ea typeface="新細明體" pitchFamily="18" charset="-120"/>
              </a:rPr>
            </a:br>
            <a:r>
              <a:rPr lang="en-US" altLang="zh-TW" sz="3000" dirty="0">
                <a:ea typeface="新細明體" pitchFamily="18" charset="-120"/>
              </a:rPr>
              <a:t>	</a:t>
            </a:r>
            <a:r>
              <a:rPr lang="en-US" altLang="zh-TW" sz="3000" dirty="0">
                <a:latin typeface="Verdana"/>
                <a:ea typeface="新細明體" pitchFamily="18" charset="-120"/>
              </a:rPr>
              <a:t>–</a:t>
            </a:r>
            <a:r>
              <a:rPr lang="en-US" altLang="zh-TW" sz="3000" dirty="0">
                <a:ea typeface="新細明體" pitchFamily="18" charset="-120"/>
              </a:rPr>
              <a:t> Configuring DNSSEC (5)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000" dirty="0">
                <a:ea typeface="新細明體" panose="02020500000000000000" pitchFamily="18" charset="-120"/>
              </a:rPr>
              <a:t>Updating the Zone file</a:t>
            </a:r>
          </a:p>
          <a:p>
            <a:pPr lvl="1" eaLnBrk="1" hangingPunct="1"/>
            <a:r>
              <a:rPr lang="en-US" altLang="zh-TW" sz="1800" dirty="0">
                <a:ea typeface="新細明體" panose="02020500000000000000" pitchFamily="18" charset="-120"/>
              </a:rPr>
              <a:t>Edit the zone file</a:t>
            </a:r>
            <a:endParaRPr lang="en-US" altLang="zh-TW" sz="2000" dirty="0">
              <a:ea typeface="新細明體" panose="02020500000000000000" pitchFamily="18" charset="-120"/>
            </a:endParaRPr>
          </a:p>
          <a:p>
            <a:pPr eaLnBrk="1" hangingPunct="1"/>
            <a:endParaRPr lang="en-US" altLang="zh-TW" sz="2000" dirty="0">
              <a:ea typeface="新細明體" panose="02020500000000000000" pitchFamily="18" charset="-120"/>
            </a:endParaRPr>
          </a:p>
          <a:p>
            <a:pPr eaLnBrk="1" hangingPunct="1"/>
            <a:endParaRPr lang="en-US" altLang="zh-TW" sz="2000" dirty="0">
              <a:ea typeface="新細明體" panose="02020500000000000000" pitchFamily="18" charset="-120"/>
            </a:endParaRPr>
          </a:p>
          <a:p>
            <a:pPr eaLnBrk="1" hangingPunct="1"/>
            <a:endParaRPr lang="en-US" altLang="zh-TW" sz="2000" dirty="0">
              <a:ea typeface="新細明體" panose="02020500000000000000" pitchFamily="18" charset="-120"/>
            </a:endParaRPr>
          </a:p>
          <a:p>
            <a:pPr eaLnBrk="1" hangingPunct="1"/>
            <a:endParaRPr lang="en-US" altLang="zh-TW" sz="2000" dirty="0">
              <a:ea typeface="新細明體" panose="02020500000000000000" pitchFamily="18" charset="-120"/>
            </a:endParaRPr>
          </a:p>
          <a:p>
            <a:pPr eaLnBrk="1" hangingPunct="1"/>
            <a:endParaRPr lang="en-US" altLang="zh-TW" sz="2000" dirty="0">
              <a:ea typeface="新細明體" panose="02020500000000000000" pitchFamily="18" charset="-120"/>
            </a:endParaRPr>
          </a:p>
          <a:p>
            <a:pPr lvl="1" eaLnBrk="1" hangingPunct="1"/>
            <a:r>
              <a:rPr lang="en-US" altLang="zh-TW" sz="1800" dirty="0">
                <a:ea typeface="新細明體" panose="02020500000000000000" pitchFamily="18" charset="-120"/>
              </a:rPr>
              <a:t>Load the new zone file</a:t>
            </a:r>
          </a:p>
          <a:p>
            <a:pPr lvl="2" eaLnBrk="1" hangingPunct="1"/>
            <a:r>
              <a:rPr lang="en-US" altLang="zh-TW" sz="1600" dirty="0" err="1">
                <a:ea typeface="新細明體" panose="02020500000000000000" pitchFamily="18" charset="-120"/>
              </a:rPr>
              <a:t>rndc</a:t>
            </a:r>
            <a:r>
              <a:rPr lang="en-US" altLang="zh-TW" sz="1600" dirty="0">
                <a:ea typeface="新細明體" panose="02020500000000000000" pitchFamily="18" charset="-120"/>
              </a:rPr>
              <a:t> reload</a:t>
            </a:r>
            <a:endParaRPr lang="en-US" altLang="zh-TW" sz="1400" dirty="0">
              <a:ea typeface="新細明體" panose="02020500000000000000" pitchFamily="18" charset="-120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1447800" y="2146518"/>
            <a:ext cx="6477000" cy="181588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1400" dirty="0">
                <a:latin typeface="Verdana" panose="020B0604030504040204" pitchFamily="34" charset="0"/>
                <a:ea typeface="SimSun" panose="02010600030101010101" pitchFamily="2" charset="-122"/>
              </a:rPr>
              <a:t>zone "example.com" {</a:t>
            </a:r>
          </a:p>
          <a:p>
            <a:r>
              <a:rPr lang="en-US" altLang="zh-TW" sz="1400" dirty="0">
                <a:latin typeface="Verdana" panose="020B0604030504040204" pitchFamily="34" charset="0"/>
                <a:ea typeface="SimSun" panose="02010600030101010101" pitchFamily="2" charset="-122"/>
              </a:rPr>
              <a:t>        type master;</a:t>
            </a:r>
          </a:p>
          <a:p>
            <a:r>
              <a:rPr lang="en-US" altLang="zh-TW" sz="1400" dirty="0">
                <a:latin typeface="Verdana" panose="020B0604030504040204" pitchFamily="34" charset="0"/>
                <a:ea typeface="SimSun" panose="02010600030101010101" pitchFamily="2" charset="-122"/>
              </a:rPr>
              <a:t>        file "</a:t>
            </a:r>
            <a:r>
              <a:rPr lang="en-US" altLang="zh-TW" sz="1400" dirty="0" err="1">
                <a:solidFill>
                  <a:srgbClr val="FF0000"/>
                </a:solidFill>
                <a:latin typeface="Verdana" panose="020B0604030504040204" pitchFamily="34" charset="0"/>
                <a:ea typeface="SimSun" panose="02010600030101010101" pitchFamily="2" charset="-122"/>
              </a:rPr>
              <a:t>example.com.signed</a:t>
            </a:r>
            <a:r>
              <a:rPr lang="en-US" altLang="zh-TW" sz="1400" dirty="0">
                <a:latin typeface="Verdana" panose="020B0604030504040204" pitchFamily="34" charset="0"/>
                <a:ea typeface="SimSun" panose="02010600030101010101" pitchFamily="2" charset="-122"/>
              </a:rPr>
              <a:t>”;</a:t>
            </a:r>
          </a:p>
          <a:p>
            <a:r>
              <a:rPr lang="en-US" altLang="zh-TW" sz="1400" dirty="0">
                <a:latin typeface="Verdana" panose="020B0604030504040204" pitchFamily="34" charset="0"/>
                <a:ea typeface="SimSun" panose="02010600030101010101" pitchFamily="2" charset="-122"/>
              </a:rPr>
              <a:t>        masters {</a:t>
            </a:r>
            <a:r>
              <a:rPr lang="en-US" altLang="zh-TW" sz="1400" dirty="0" err="1">
                <a:latin typeface="Verdana" panose="020B0604030504040204" pitchFamily="34" charset="0"/>
                <a:ea typeface="SimSun" panose="02010600030101010101" pitchFamily="2" charset="-122"/>
              </a:rPr>
              <a:t>ip_addr</a:t>
            </a:r>
            <a:r>
              <a:rPr lang="en-US" altLang="zh-TW" sz="1400" dirty="0">
                <a:latin typeface="Verdana" panose="020B0604030504040204" pitchFamily="34" charset="0"/>
                <a:ea typeface="SimSun" panose="02010600030101010101" pitchFamily="2" charset="-122"/>
              </a:rPr>
              <a:t>; </a:t>
            </a:r>
            <a:r>
              <a:rPr lang="en-US" altLang="zh-TW" sz="1400" dirty="0" err="1">
                <a:latin typeface="Verdana" panose="020B0604030504040204" pitchFamily="34" charset="0"/>
                <a:ea typeface="SimSun" panose="02010600030101010101" pitchFamily="2" charset="-122"/>
              </a:rPr>
              <a:t>ip_addr</a:t>
            </a:r>
            <a:r>
              <a:rPr lang="en-US" altLang="zh-TW" sz="1400" dirty="0">
                <a:latin typeface="Verdana" panose="020B0604030504040204" pitchFamily="34" charset="0"/>
                <a:ea typeface="SimSun" panose="02010600030101010101" pitchFamily="2" charset="-122"/>
              </a:rPr>
              <a:t>;};</a:t>
            </a:r>
          </a:p>
          <a:p>
            <a:r>
              <a:rPr lang="en-US" altLang="zh-TW" sz="1400" dirty="0">
                <a:latin typeface="Verdana" panose="020B0604030504040204" pitchFamily="34" charset="0"/>
                <a:ea typeface="SimSun" panose="02010600030101010101" pitchFamily="2" charset="-122"/>
              </a:rPr>
              <a:t>        allow-query {</a:t>
            </a:r>
            <a:r>
              <a:rPr lang="en-US" altLang="zh-TW" sz="1400" dirty="0" err="1">
                <a:latin typeface="Verdana" panose="020B0604030504040204" pitchFamily="34" charset="0"/>
                <a:ea typeface="SimSun" panose="02010600030101010101" pitchFamily="2" charset="-122"/>
              </a:rPr>
              <a:t>address_match_list</a:t>
            </a:r>
            <a:r>
              <a:rPr lang="en-US" altLang="zh-TW" sz="1400" dirty="0">
                <a:latin typeface="Verdana" panose="020B0604030504040204" pitchFamily="34" charset="0"/>
                <a:ea typeface="SimSun" panose="02010600030101010101" pitchFamily="2" charset="-122"/>
              </a:rPr>
              <a:t>};        </a:t>
            </a:r>
          </a:p>
          <a:p>
            <a:r>
              <a:rPr lang="en-US" altLang="zh-TW" sz="1400" dirty="0">
                <a:latin typeface="Verdana" panose="020B0604030504040204" pitchFamily="34" charset="0"/>
                <a:ea typeface="SimSun" panose="02010600030101010101" pitchFamily="2" charset="-122"/>
              </a:rPr>
              <a:t>        allow-transfer { </a:t>
            </a:r>
            <a:r>
              <a:rPr lang="en-US" altLang="zh-TW" sz="1400" dirty="0" err="1">
                <a:latin typeface="Verdana" panose="020B0604030504040204" pitchFamily="34" charset="0"/>
                <a:ea typeface="SimSun" panose="02010600030101010101" pitchFamily="2" charset="-122"/>
              </a:rPr>
              <a:t>address_match_list</a:t>
            </a:r>
            <a:r>
              <a:rPr lang="en-US" altLang="zh-TW" sz="1400" dirty="0">
                <a:latin typeface="Verdana" panose="020B0604030504040204" pitchFamily="34" charset="0"/>
                <a:ea typeface="SimSun" panose="02010600030101010101" pitchFamily="2" charset="-122"/>
              </a:rPr>
              <a:t>};        </a:t>
            </a:r>
          </a:p>
          <a:p>
            <a:r>
              <a:rPr lang="en-US" altLang="zh-TW" sz="1400" dirty="0">
                <a:latin typeface="Verdana" panose="020B0604030504040204" pitchFamily="34" charset="0"/>
                <a:ea typeface="SimSun" panose="02010600030101010101" pitchFamily="2" charset="-122"/>
              </a:rPr>
              <a:t>        allow-update {</a:t>
            </a:r>
            <a:r>
              <a:rPr lang="en-US" altLang="zh-TW" sz="1400" dirty="0" err="1">
                <a:latin typeface="Verdana" panose="020B0604030504040204" pitchFamily="34" charset="0"/>
                <a:ea typeface="SimSun" panose="02010600030101010101" pitchFamily="2" charset="-122"/>
              </a:rPr>
              <a:t>address_match_list</a:t>
            </a:r>
            <a:r>
              <a:rPr lang="en-US" altLang="zh-TW" sz="1400" dirty="0">
                <a:latin typeface="Verdana" panose="020B0604030504040204" pitchFamily="34" charset="0"/>
                <a:ea typeface="SimSun" panose="02010600030101010101" pitchFamily="2" charset="-122"/>
              </a:rPr>
              <a:t>};</a:t>
            </a:r>
          </a:p>
          <a:p>
            <a:r>
              <a:rPr lang="en-US" altLang="zh-TW" sz="1400" dirty="0">
                <a:latin typeface="Verdana" panose="020B0604030504040204" pitchFamily="34" charset="0"/>
                <a:ea typeface="SimSun" panose="02010600030101010101" pitchFamily="2" charset="-122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01716459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3000" dirty="0">
                <a:ea typeface="新細明體" pitchFamily="18" charset="-120"/>
              </a:rPr>
              <a:t>Security</a:t>
            </a:r>
            <a:br>
              <a:rPr lang="en-US" altLang="zh-TW" sz="3000" dirty="0">
                <a:ea typeface="新細明體" pitchFamily="18" charset="-120"/>
              </a:rPr>
            </a:br>
            <a:r>
              <a:rPr lang="en-US" altLang="zh-TW" sz="3000" dirty="0">
                <a:ea typeface="新細明體" pitchFamily="18" charset="-120"/>
              </a:rPr>
              <a:t>	</a:t>
            </a:r>
            <a:r>
              <a:rPr lang="en-US" altLang="zh-TW" sz="3000" dirty="0">
                <a:latin typeface="Verdana"/>
                <a:ea typeface="新細明體" pitchFamily="18" charset="-120"/>
              </a:rPr>
              <a:t>–</a:t>
            </a:r>
            <a:r>
              <a:rPr lang="en-US" altLang="zh-TW" sz="3000" dirty="0">
                <a:ea typeface="新細明體" pitchFamily="18" charset="-120"/>
              </a:rPr>
              <a:t> Configuring DNSSEC (6)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000" dirty="0">
                <a:ea typeface="新細明體" panose="02020500000000000000" pitchFamily="18" charset="-120"/>
              </a:rPr>
              <a:t>Create Chain of Trust</a:t>
            </a:r>
          </a:p>
          <a:p>
            <a:pPr lvl="1" eaLnBrk="1" hangingPunct="1"/>
            <a:r>
              <a:rPr lang="en-US" altLang="zh-TW" sz="1800" dirty="0">
                <a:ea typeface="新細明體" panose="02020500000000000000" pitchFamily="18" charset="-120"/>
              </a:rPr>
              <a:t>Extract DNSKEY RR and use </a:t>
            </a:r>
            <a:r>
              <a:rPr lang="en-US" altLang="zh-TW" sz="1800" dirty="0" err="1">
                <a:ea typeface="新細明體" panose="02020500000000000000" pitchFamily="18" charset="-120"/>
              </a:rPr>
              <a:t>dnssec-dsfromkey</a:t>
            </a:r>
            <a:endParaRPr lang="en-US" altLang="zh-TW" sz="1800" dirty="0">
              <a:ea typeface="新細明體" panose="02020500000000000000" pitchFamily="18" charset="-120"/>
            </a:endParaRPr>
          </a:p>
          <a:p>
            <a:pPr lvl="1" eaLnBrk="1" hangingPunct="1"/>
            <a:r>
              <a:rPr lang="en-US" altLang="zh-TW" sz="1800" dirty="0">
                <a:ea typeface="新細明體" panose="02020500000000000000" pitchFamily="18" charset="-120"/>
              </a:rPr>
              <a:t>Add -g parameter when signing zone using </a:t>
            </a:r>
            <a:r>
              <a:rPr lang="en-US" altLang="zh-TW" sz="1800" dirty="0" err="1">
                <a:ea typeface="新細明體" panose="02020500000000000000" pitchFamily="18" charset="-120"/>
              </a:rPr>
              <a:t>dnssec-signzone</a:t>
            </a:r>
            <a:endParaRPr lang="en-US" altLang="zh-TW" sz="1800" dirty="0">
              <a:ea typeface="新細明體" panose="02020500000000000000" pitchFamily="18" charset="-120"/>
            </a:endParaRPr>
          </a:p>
          <a:p>
            <a:pPr lvl="1" eaLnBrk="1" hangingPunct="1"/>
            <a:endParaRPr lang="en-US" altLang="zh-TW" dirty="0">
              <a:ea typeface="新細明體" panose="02020500000000000000" pitchFamily="18" charset="-120"/>
            </a:endParaRPr>
          </a:p>
          <a:p>
            <a:pPr lvl="2" eaLnBrk="1" hangingPunct="1"/>
            <a:r>
              <a:rPr lang="en-US" altLang="zh-TW" sz="1600" dirty="0">
                <a:ea typeface="新細明體" panose="02020500000000000000" pitchFamily="18" charset="-120"/>
              </a:rPr>
              <a:t>A file named ds-set.example.com was also created, which contains DS record</a:t>
            </a:r>
          </a:p>
          <a:p>
            <a:pPr lvl="2" eaLnBrk="1" hangingPunct="1"/>
            <a:r>
              <a:rPr lang="en-US" altLang="zh-TW" sz="1600" dirty="0">
                <a:ea typeface="新細明體" panose="02020500000000000000" pitchFamily="18" charset="-120"/>
              </a:rPr>
              <a:t>DS records have to be entered in your parent domain</a:t>
            </a:r>
          </a:p>
          <a:p>
            <a:pPr lvl="1" eaLnBrk="1" hangingPunct="1"/>
            <a:endParaRPr lang="en-US" altLang="zh-TW" sz="1600" dirty="0">
              <a:ea typeface="新細明體" panose="02020500000000000000" pitchFamily="18" charset="-120"/>
            </a:endParaRPr>
          </a:p>
        </p:txBody>
      </p:sp>
      <p:pic>
        <p:nvPicPr>
          <p:cNvPr id="6" name="Shape 55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90172" y="3424645"/>
            <a:ext cx="7573256" cy="340940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1447800" y="2514600"/>
            <a:ext cx="2362200" cy="30777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1400" dirty="0">
                <a:latin typeface="Verdana" panose="020B0604030504040204" pitchFamily="34" charset="0"/>
                <a:ea typeface="SimSun" panose="02010600030101010101" pitchFamily="2" charset="-122"/>
              </a:rPr>
              <a:t>$ </a:t>
            </a:r>
            <a:r>
              <a:rPr lang="en-US" altLang="zh-TW" sz="1400" dirty="0" err="1">
                <a:latin typeface="Verdana" panose="020B0604030504040204" pitchFamily="34" charset="0"/>
                <a:ea typeface="SimSun" panose="02010600030101010101" pitchFamily="2" charset="-122"/>
              </a:rPr>
              <a:t>dnssec-signzone</a:t>
            </a:r>
            <a:r>
              <a:rPr lang="en-US" altLang="zh-TW" sz="1400" dirty="0">
                <a:latin typeface="Verdana" panose="020B0604030504040204" pitchFamily="34" charset="0"/>
                <a:ea typeface="SimSun" panose="02010600030101010101" pitchFamily="2" charset="-122"/>
              </a:rPr>
              <a:t> -g …</a:t>
            </a:r>
          </a:p>
        </p:txBody>
      </p:sp>
    </p:spTree>
    <p:extLst>
      <p:ext uri="{BB962C8B-B14F-4D97-AF65-F5344CB8AC3E}">
        <p14:creationId xmlns:p14="http://schemas.microsoft.com/office/powerpoint/2010/main" val="156854459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sz="3000" dirty="0">
                <a:ea typeface="新細明體" pitchFamily="18" charset="-120"/>
              </a:rPr>
              <a:t>Security</a:t>
            </a:r>
            <a:br>
              <a:rPr lang="en-US" altLang="zh-TW" sz="3000" dirty="0">
                <a:ea typeface="新細明體" pitchFamily="18" charset="-120"/>
              </a:rPr>
            </a:br>
            <a:r>
              <a:rPr lang="en-US" altLang="zh-TW" sz="3000" dirty="0">
                <a:ea typeface="新細明體" pitchFamily="18" charset="-120"/>
              </a:rPr>
              <a:t>	</a:t>
            </a:r>
            <a:r>
              <a:rPr lang="en-US" altLang="zh-TW" sz="3000" dirty="0">
                <a:latin typeface="Verdana"/>
                <a:ea typeface="新細明體" pitchFamily="18" charset="-120"/>
              </a:rPr>
              <a:t>–</a:t>
            </a:r>
            <a:r>
              <a:rPr lang="en-US" altLang="zh-TW" sz="3000" dirty="0">
                <a:ea typeface="新細明體" pitchFamily="18" charset="-120"/>
              </a:rPr>
              <a:t>DNSSEC maintenance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TW" sz="2000" dirty="0">
                <a:ea typeface="新細明體" panose="02020500000000000000" pitchFamily="18" charset="-120"/>
              </a:rPr>
              <a:t>Modify zone</a:t>
            </a:r>
          </a:p>
          <a:p>
            <a:pPr lvl="1" eaLnBrk="1" hangingPunct="1"/>
            <a:r>
              <a:rPr lang="en-US" altLang="zh-TW" sz="1600" dirty="0" err="1">
                <a:ea typeface="新細明體" panose="02020500000000000000" pitchFamily="18" charset="-120"/>
              </a:rPr>
              <a:t>nsupdate</a:t>
            </a:r>
            <a:r>
              <a:rPr lang="en-US" altLang="zh-TW" sz="1600" dirty="0">
                <a:ea typeface="新細明體" panose="02020500000000000000" pitchFamily="18" charset="-120"/>
              </a:rPr>
              <a:t>(1)</a:t>
            </a:r>
          </a:p>
          <a:p>
            <a:pPr lvl="1" eaLnBrk="1" hangingPunct="1"/>
            <a:r>
              <a:rPr lang="en-US" altLang="zh-TW" sz="1600" dirty="0">
                <a:ea typeface="新細明體" panose="02020500000000000000" pitchFamily="18" charset="-120"/>
              </a:rPr>
              <a:t>By hand</a:t>
            </a:r>
          </a:p>
          <a:p>
            <a:pPr lvl="2" eaLnBrk="1" hangingPunct="1"/>
            <a:r>
              <a:rPr lang="en-US" altLang="zh-TW" sz="1400" dirty="0">
                <a:ea typeface="新細明體" panose="02020500000000000000" pitchFamily="18" charset="-120"/>
              </a:rPr>
              <a:t>Freeze zone</a:t>
            </a:r>
          </a:p>
          <a:p>
            <a:pPr lvl="3" eaLnBrk="1" hangingPunct="1"/>
            <a:r>
              <a:rPr lang="en-US" altLang="zh-TW" sz="1200" dirty="0" err="1">
                <a:ea typeface="新細明體" panose="02020500000000000000" pitchFamily="18" charset="-120"/>
              </a:rPr>
              <a:t>rndc</a:t>
            </a:r>
            <a:r>
              <a:rPr lang="en-US" altLang="zh-TW" sz="1200" dirty="0">
                <a:ea typeface="新細明體" panose="02020500000000000000" pitchFamily="18" charset="-120"/>
              </a:rPr>
              <a:t> freeze</a:t>
            </a:r>
          </a:p>
          <a:p>
            <a:pPr lvl="2" eaLnBrk="1" hangingPunct="1"/>
            <a:r>
              <a:rPr lang="en-US" altLang="zh-TW" sz="1400" dirty="0">
                <a:ea typeface="新細明體" panose="02020500000000000000" pitchFamily="18" charset="-120"/>
              </a:rPr>
              <a:t>Edit zone file</a:t>
            </a:r>
          </a:p>
          <a:p>
            <a:pPr lvl="2" eaLnBrk="1" hangingPunct="1"/>
            <a:r>
              <a:rPr lang="en-US" altLang="zh-TW" sz="1400" dirty="0">
                <a:ea typeface="新細明體" panose="02020500000000000000" pitchFamily="18" charset="-120"/>
              </a:rPr>
              <a:t>Sign zone file</a:t>
            </a:r>
          </a:p>
          <a:p>
            <a:pPr lvl="3" eaLnBrk="1" hangingPunct="1"/>
            <a:r>
              <a:rPr lang="en-US" altLang="zh-TW" sz="1200" dirty="0" err="1">
                <a:ea typeface="新細明體" panose="02020500000000000000" pitchFamily="18" charset="-120"/>
              </a:rPr>
              <a:t>dnssec-signzone</a:t>
            </a:r>
            <a:endParaRPr lang="en-US" altLang="zh-TW" sz="1200" dirty="0">
              <a:ea typeface="新細明體" panose="02020500000000000000" pitchFamily="18" charset="-120"/>
            </a:endParaRPr>
          </a:p>
          <a:p>
            <a:pPr lvl="2" eaLnBrk="1" hangingPunct="1"/>
            <a:r>
              <a:rPr lang="en-US" altLang="zh-TW" sz="1400" dirty="0">
                <a:ea typeface="新細明體" panose="02020500000000000000" pitchFamily="18" charset="-120"/>
              </a:rPr>
              <a:t>Reload zone file</a:t>
            </a:r>
          </a:p>
          <a:p>
            <a:pPr lvl="3" eaLnBrk="1" hangingPunct="1"/>
            <a:r>
              <a:rPr lang="en-US" altLang="zh-TW" sz="1200" dirty="0" err="1">
                <a:ea typeface="新細明體" panose="02020500000000000000" pitchFamily="18" charset="-120"/>
              </a:rPr>
              <a:t>rndc</a:t>
            </a:r>
            <a:r>
              <a:rPr lang="en-US" altLang="zh-TW" sz="1200" dirty="0">
                <a:ea typeface="新細明體" panose="02020500000000000000" pitchFamily="18" charset="-120"/>
              </a:rPr>
              <a:t> reload</a:t>
            </a:r>
          </a:p>
          <a:p>
            <a:pPr lvl="2" eaLnBrk="1" hangingPunct="1"/>
            <a:r>
              <a:rPr lang="en-US" altLang="zh-TW" sz="1400" dirty="0">
                <a:ea typeface="新細明體" panose="02020500000000000000" pitchFamily="18" charset="-120"/>
              </a:rPr>
              <a:t>Unfreeze zone</a:t>
            </a:r>
          </a:p>
          <a:p>
            <a:pPr lvl="3" eaLnBrk="1" hangingPunct="1"/>
            <a:r>
              <a:rPr lang="en-US" altLang="zh-TW" sz="1200" dirty="0" err="1">
                <a:ea typeface="新細明體" panose="02020500000000000000" pitchFamily="18" charset="-120"/>
              </a:rPr>
              <a:t>rndc</a:t>
            </a:r>
            <a:r>
              <a:rPr lang="en-US" altLang="zh-TW" sz="1200" dirty="0">
                <a:ea typeface="新細明體" panose="02020500000000000000" pitchFamily="18" charset="-120"/>
              </a:rPr>
              <a:t> thaw</a:t>
            </a:r>
          </a:p>
        </p:txBody>
      </p:sp>
    </p:spTree>
    <p:extLst>
      <p:ext uri="{BB962C8B-B14F-4D97-AF65-F5344CB8AC3E}">
        <p14:creationId xmlns:p14="http://schemas.microsoft.com/office/powerpoint/2010/main" val="27956329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 dirty="0">
                <a:ea typeface="新細明體" pitchFamily="18" charset="-120"/>
              </a:rPr>
              <a:t>DNS Database </a:t>
            </a:r>
            <a:br>
              <a:rPr lang="en-US" altLang="zh-TW" dirty="0">
                <a:ea typeface="新細明體" pitchFamily="18" charset="-120"/>
              </a:rPr>
            </a:br>
            <a:r>
              <a:rPr lang="en-US" altLang="zh-TW" dirty="0">
                <a:ea typeface="新細明體" pitchFamily="18" charset="-120"/>
              </a:rPr>
              <a:t>	– Zone data</a:t>
            </a:r>
          </a:p>
        </p:txBody>
      </p:sp>
      <p:sp>
        <p:nvSpPr>
          <p:cNvPr id="10243" name="Rectangle 4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zh-TW" altLang="zh-TW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altLang="zh-TW">
                <a:ea typeface="新細明體" pitchFamily="18" charset="-120"/>
              </a:rPr>
              <a:t>The DNS Database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90600" y="1447800"/>
            <a:ext cx="7696200" cy="4267200"/>
          </a:xfrm>
        </p:spPr>
        <p:txBody>
          <a:bodyPr/>
          <a:lstStyle/>
          <a:p>
            <a:pPr eaLnBrk="1" hangingPunct="1"/>
            <a:r>
              <a:rPr lang="en-US" altLang="zh-TW">
                <a:ea typeface="新細明體" panose="02020500000000000000" pitchFamily="18" charset="-120"/>
              </a:rPr>
              <a:t>A set of </a:t>
            </a:r>
            <a:r>
              <a:rPr lang="en-US" altLang="zh-TW">
                <a:solidFill>
                  <a:schemeClr val="hlink"/>
                </a:solidFill>
                <a:ea typeface="新細明體" panose="02020500000000000000" pitchFamily="18" charset="-120"/>
              </a:rPr>
              <a:t>text files</a:t>
            </a:r>
            <a:r>
              <a:rPr lang="en-US" altLang="zh-TW">
                <a:ea typeface="新細明體" panose="02020500000000000000" pitchFamily="18" charset="-120"/>
              </a:rPr>
              <a:t> such that</a:t>
            </a:r>
          </a:p>
          <a:p>
            <a:pPr lvl="1" eaLnBrk="1" hangingPunct="1"/>
            <a:r>
              <a:rPr lang="en-US" altLang="zh-TW">
                <a:ea typeface="新細明體" panose="02020500000000000000" pitchFamily="18" charset="-120"/>
              </a:rPr>
              <a:t>Maintained and stored on the domain</a:t>
            </a:r>
            <a:r>
              <a:rPr lang="en-US" altLang="zh-TW">
                <a:latin typeface="Times" panose="02020603050405020304" pitchFamily="18" charset="0"/>
                <a:ea typeface="新細明體" panose="02020500000000000000" pitchFamily="18" charset="-120"/>
              </a:rPr>
              <a:t>’</a:t>
            </a:r>
            <a:r>
              <a:rPr lang="en-US" altLang="zh-TW">
                <a:ea typeface="新細明體" panose="02020500000000000000" pitchFamily="18" charset="-120"/>
              </a:rPr>
              <a:t>s </a:t>
            </a:r>
            <a:r>
              <a:rPr lang="en-US" altLang="zh-TW">
                <a:solidFill>
                  <a:schemeClr val="hlink"/>
                </a:solidFill>
                <a:ea typeface="新細明體" panose="02020500000000000000" pitchFamily="18" charset="-120"/>
              </a:rPr>
              <a:t>master</a:t>
            </a:r>
            <a:r>
              <a:rPr lang="en-US" altLang="zh-TW">
                <a:ea typeface="新細明體" panose="02020500000000000000" pitchFamily="18" charset="-120"/>
              </a:rPr>
              <a:t> name server</a:t>
            </a:r>
          </a:p>
          <a:p>
            <a:pPr lvl="1" eaLnBrk="1" hangingPunct="1"/>
            <a:r>
              <a:rPr lang="en-US" altLang="zh-TW">
                <a:ea typeface="新細明體" panose="02020500000000000000" pitchFamily="18" charset="-120"/>
              </a:rPr>
              <a:t>Often called </a:t>
            </a:r>
            <a:r>
              <a:rPr lang="en-US" altLang="zh-TW">
                <a:solidFill>
                  <a:srgbClr val="FF0000"/>
                </a:solidFill>
                <a:ea typeface="新細明體" panose="02020500000000000000" pitchFamily="18" charset="-120"/>
              </a:rPr>
              <a:t>zone files </a:t>
            </a:r>
          </a:p>
          <a:p>
            <a:pPr lvl="1" eaLnBrk="1" hangingPunct="1"/>
            <a:r>
              <a:rPr lang="en-US" altLang="zh-TW">
                <a:ea typeface="新細明體" panose="02020500000000000000" pitchFamily="18" charset="-120"/>
              </a:rPr>
              <a:t>Two types of entries</a:t>
            </a:r>
          </a:p>
          <a:p>
            <a:pPr lvl="2" eaLnBrk="1" hangingPunct="1"/>
            <a:r>
              <a:rPr lang="en-US" altLang="zh-TW">
                <a:ea typeface="新細明體" panose="02020500000000000000" pitchFamily="18" charset="-120"/>
              </a:rPr>
              <a:t>Resource Records (RR)</a:t>
            </a:r>
          </a:p>
          <a:p>
            <a:pPr lvl="3" eaLnBrk="1" hangingPunct="1"/>
            <a:r>
              <a:rPr lang="en-US" altLang="zh-TW">
                <a:ea typeface="新細明體" panose="02020500000000000000" pitchFamily="18" charset="-120"/>
              </a:rPr>
              <a:t>The real part of DNS database</a:t>
            </a:r>
          </a:p>
          <a:p>
            <a:pPr lvl="2" eaLnBrk="1" hangingPunct="1"/>
            <a:r>
              <a:rPr lang="en-US" altLang="zh-TW">
                <a:ea typeface="新細明體" panose="02020500000000000000" pitchFamily="18" charset="-120"/>
              </a:rPr>
              <a:t>Parser commands</a:t>
            </a:r>
          </a:p>
          <a:p>
            <a:pPr lvl="3" eaLnBrk="1" hangingPunct="1"/>
            <a:r>
              <a:rPr lang="en-US" altLang="zh-TW">
                <a:ea typeface="新細明體" panose="02020500000000000000" pitchFamily="18" charset="-120"/>
              </a:rPr>
              <a:t>Just provide some shorthand ways to enter records </a:t>
            </a:r>
          </a:p>
          <a:p>
            <a:pPr lvl="3" eaLnBrk="1" hangingPunct="1"/>
            <a:r>
              <a:rPr lang="en-US" altLang="zh-TW">
                <a:ea typeface="新細明體" panose="02020500000000000000" pitchFamily="18" charset="-120"/>
              </a:rPr>
              <a:t>Influence the way that the parser interprets sequence orders or expand into multiple DNS records themselves </a:t>
            </a:r>
          </a:p>
          <a:p>
            <a:pPr lvl="3" eaLnBrk="1" hangingPunct="1"/>
            <a:endParaRPr lang="en-US" altLang="zh-TW">
              <a:ea typeface="新細明體" panose="02020500000000000000" pitchFamily="18" charset="-12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mputer Center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FF0000"/>
      </a:hlink>
      <a:folHlink>
        <a:srgbClr val="C0C0C0"/>
      </a:folHlink>
    </a:clrScheme>
    <a:fontScheme name="Computer Center">
      <a:majorFont>
        <a:latin typeface="Times New Roman"/>
        <a:ea typeface="華康儷粗黑(P)"/>
        <a:cs typeface=""/>
      </a:majorFont>
      <a:minorFont>
        <a:latin typeface="Times New Roman"/>
        <a:ea typeface="華康儷中黑(P)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新細明體" pitchFamily="18" charset="-120"/>
          </a:defRPr>
        </a:defPPr>
      </a:lstStyle>
    </a:lnDef>
  </a:objectDefaults>
  <a:extraClrSchemeLst>
    <a:extraClrScheme>
      <a:clrScheme name="Computer Center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uter Center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uter Center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uter Center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uter Center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uter Center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uter Center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Computer Center</Template>
  <TotalTime>10788</TotalTime>
  <Words>7029</Words>
  <Application>Microsoft Office PowerPoint</Application>
  <PresentationFormat>如螢幕大小 (4:3)</PresentationFormat>
  <Paragraphs>1112</Paragraphs>
  <Slides>77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77</vt:i4>
      </vt:variant>
    </vt:vector>
  </HeadingPairs>
  <TitlesOfParts>
    <vt:vector size="86" baseType="lpstr">
      <vt:lpstr>Futura Md BT</vt:lpstr>
      <vt:lpstr>SimSun</vt:lpstr>
      <vt:lpstr>Arial</vt:lpstr>
      <vt:lpstr>Consolas</vt:lpstr>
      <vt:lpstr>Times</vt:lpstr>
      <vt:lpstr>Times New Roman</vt:lpstr>
      <vt:lpstr>Verdana</vt:lpstr>
      <vt:lpstr>Wingdings</vt:lpstr>
      <vt:lpstr>Computer Center</vt:lpstr>
      <vt:lpstr>The BIND Software </vt:lpstr>
      <vt:lpstr>BIND</vt:lpstr>
      <vt:lpstr>BIND  – components</vt:lpstr>
      <vt:lpstr>named in FreeBSD</vt:lpstr>
      <vt:lpstr>BIND  – Configuration files </vt:lpstr>
      <vt:lpstr>BIND Configuration  – named.conf</vt:lpstr>
      <vt:lpstr>Examples of named configuration </vt:lpstr>
      <vt:lpstr>DNS Database   – Zone data</vt:lpstr>
      <vt:lpstr>The DNS Database</vt:lpstr>
      <vt:lpstr>The DNS Database  – Parser Commands</vt:lpstr>
      <vt:lpstr>The DNS Database  – Resource Record (1)</vt:lpstr>
      <vt:lpstr>The DNS Database  – Resource Record (2)</vt:lpstr>
      <vt:lpstr>The DNS Database  – Resource Record (3)</vt:lpstr>
      <vt:lpstr>The DNS Database  – Resource Record (4)</vt:lpstr>
      <vt:lpstr>The DNS Database  – Resource Record (5)</vt:lpstr>
      <vt:lpstr>The DNS Database  – Resource Record (6)</vt:lpstr>
      <vt:lpstr>The DNS Database  – Resource Record (7)</vt:lpstr>
      <vt:lpstr>The DNS Database  – Resource Record (8)</vt:lpstr>
      <vt:lpstr>The DNS Database  – Resource Record (9)</vt:lpstr>
      <vt:lpstr>The DNS Database  – Resource Record (10)</vt:lpstr>
      <vt:lpstr>The DNS Database  – Resource Record (11)</vt:lpstr>
      <vt:lpstr>The DNS Database  – Resource Record (12)</vt:lpstr>
      <vt:lpstr>IPv6 Resource Records </vt:lpstr>
      <vt:lpstr>Glue Record (1/2) </vt:lpstr>
      <vt:lpstr>Glue Record (2/2) </vt:lpstr>
      <vt:lpstr>Statements of named.conf</vt:lpstr>
      <vt:lpstr>Examples of named configuration </vt:lpstr>
      <vt:lpstr>BIND Configuration  – named.conf  address match list</vt:lpstr>
      <vt:lpstr>BIND Configuration  – named.conf  acl</vt:lpstr>
      <vt:lpstr>BIND Configuration  – named.conf  key</vt:lpstr>
      <vt:lpstr>BIND Configuration  – named.conf  include</vt:lpstr>
      <vt:lpstr>BIND Configuration  – named.conf  option (1/3)</vt:lpstr>
      <vt:lpstr>BIND Configuration  – named.conf  option (2/3)</vt:lpstr>
      <vt:lpstr>BIND Configuration  – named.conf  option (3/3)</vt:lpstr>
      <vt:lpstr>BIND Configuration  – named.conf  zone (1/5)</vt:lpstr>
      <vt:lpstr>BIND Configuration  – named.conf  zone (2/5)</vt:lpstr>
      <vt:lpstr>BIND Configuration  – named.conf  zone (3/5)</vt:lpstr>
      <vt:lpstr>BIND Configuration  – named.conf  zone (4/5)</vt:lpstr>
      <vt:lpstr>BIND Configuration  – named.conf  zone (5/5)</vt:lpstr>
      <vt:lpstr>BIND Configuration  – named.conf  server</vt:lpstr>
      <vt:lpstr>BIND Configuration  – named.conf  view (1/2)</vt:lpstr>
      <vt:lpstr>BIND Configuration  – named.conf  view (2/2)</vt:lpstr>
      <vt:lpstr>BIND Configuration  – named.conf  controls</vt:lpstr>
      <vt:lpstr>BIND Configuration  – rndc </vt:lpstr>
      <vt:lpstr>Updating zone files</vt:lpstr>
      <vt:lpstr>Dynamic Updates</vt:lpstr>
      <vt:lpstr>Non-byte boundary (1/5)</vt:lpstr>
      <vt:lpstr>Non-byte boundary (2/5)</vt:lpstr>
      <vt:lpstr>Non-byte boundary (3/5)</vt:lpstr>
      <vt:lpstr>Non-byte boundary (4/5)</vt:lpstr>
      <vt:lpstr>Non-byte boundary (5/5)</vt:lpstr>
      <vt:lpstr>BIND Security</vt:lpstr>
      <vt:lpstr>Security  – named.conf security configuration</vt:lpstr>
      <vt:lpstr>Security  – With TSIG (1)</vt:lpstr>
      <vt:lpstr>Security  – With TSIG (2)</vt:lpstr>
      <vt:lpstr>Security  – With TSIG (3)</vt:lpstr>
      <vt:lpstr>Security  – With DNSSEC (1)</vt:lpstr>
      <vt:lpstr>Security  – With DNSSEC (2)</vt:lpstr>
      <vt:lpstr>Security  – With DNSSEC (3)</vt:lpstr>
      <vt:lpstr>BIND Debugging and Logging</vt:lpstr>
      <vt:lpstr>Logging (1)</vt:lpstr>
      <vt:lpstr>Logging (2)</vt:lpstr>
      <vt:lpstr>Logging (3)</vt:lpstr>
      <vt:lpstr>Logging (4)</vt:lpstr>
      <vt:lpstr>Debug</vt:lpstr>
      <vt:lpstr>Tools</vt:lpstr>
      <vt:lpstr>Tools  – nslookup</vt:lpstr>
      <vt:lpstr>Tools  – dig</vt:lpstr>
      <vt:lpstr>Tools  – host</vt:lpstr>
      <vt:lpstr>Appendix</vt:lpstr>
      <vt:lpstr>Security  – Configuring DNSSEC (1)</vt:lpstr>
      <vt:lpstr>Security  – Configuring DNSSEC (2)</vt:lpstr>
      <vt:lpstr>Security  – Configuring DNSSEC (3)</vt:lpstr>
      <vt:lpstr>Security  – Configuring DNSSEC (4)</vt:lpstr>
      <vt:lpstr>Security  – Configuring DNSSEC (5)</vt:lpstr>
      <vt:lpstr>Security  – Configuring DNSSEC (6)</vt:lpstr>
      <vt:lpstr>Security  –DNSSEC maintenance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BIND</dc:title>
  <dc:creator>Tse-Han Wang</dc:creator>
  <cp:lastModifiedBy>Li-Wen Hsu</cp:lastModifiedBy>
  <cp:revision>1496</cp:revision>
  <cp:lastPrinted>1601-01-01T00:00:00Z</cp:lastPrinted>
  <dcterms:created xsi:type="dcterms:W3CDTF">1601-01-01T00:00:00Z</dcterms:created>
  <dcterms:modified xsi:type="dcterms:W3CDTF">2020-04-16T02:46:00Z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