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335" r:id="rId12"/>
    <p:sldId id="270" r:id="rId13"/>
    <p:sldId id="271" r:id="rId14"/>
    <p:sldId id="317" r:id="rId15"/>
    <p:sldId id="318" r:id="rId16"/>
    <p:sldId id="319" r:id="rId17"/>
    <p:sldId id="324" r:id="rId18"/>
    <p:sldId id="276" r:id="rId19"/>
    <p:sldId id="316" r:id="rId20"/>
    <p:sldId id="331" r:id="rId21"/>
    <p:sldId id="325" r:id="rId22"/>
    <p:sldId id="332" r:id="rId23"/>
    <p:sldId id="277" r:id="rId24"/>
    <p:sldId id="278" r:id="rId25"/>
    <p:sldId id="333" r:id="rId26"/>
    <p:sldId id="283" r:id="rId27"/>
    <p:sldId id="334" r:id="rId28"/>
    <p:sldId id="284" r:id="rId29"/>
    <p:sldId id="285" r:id="rId30"/>
    <p:sldId id="320" r:id="rId31"/>
    <p:sldId id="321" r:id="rId32"/>
    <p:sldId id="322" r:id="rId33"/>
    <p:sldId id="323" r:id="rId34"/>
    <p:sldId id="292" r:id="rId35"/>
    <p:sldId id="293" r:id="rId36"/>
    <p:sldId id="294" r:id="rId37"/>
    <p:sldId id="295" r:id="rId38"/>
    <p:sldId id="296" r:id="rId39"/>
    <p:sldId id="306" r:id="rId40"/>
    <p:sldId id="307" r:id="rId41"/>
    <p:sldId id="308" r:id="rId42"/>
    <p:sldId id="309" r:id="rId43"/>
    <p:sldId id="310" r:id="rId44"/>
    <p:sldId id="311" r:id="rId45"/>
    <p:sldId id="326" r:id="rId46"/>
    <p:sldId id="327" r:id="rId47"/>
    <p:sldId id="328" r:id="rId48"/>
    <p:sldId id="329" r:id="rId49"/>
    <p:sldId id="330" r:id="rId50"/>
    <p:sldId id="336" r:id="rId51"/>
    <p:sldId id="360" r:id="rId52"/>
    <p:sldId id="353" r:id="rId53"/>
    <p:sldId id="361" r:id="rId54"/>
    <p:sldId id="384" r:id="rId55"/>
    <p:sldId id="381" r:id="rId56"/>
    <p:sldId id="382" r:id="rId57"/>
    <p:sldId id="338" r:id="rId58"/>
    <p:sldId id="339" r:id="rId59"/>
    <p:sldId id="340" r:id="rId60"/>
    <p:sldId id="345" r:id="rId61"/>
    <p:sldId id="346" r:id="rId62"/>
    <p:sldId id="347" r:id="rId63"/>
    <p:sldId id="354" r:id="rId64"/>
    <p:sldId id="341" r:id="rId65"/>
    <p:sldId id="342" r:id="rId66"/>
    <p:sldId id="343" r:id="rId67"/>
    <p:sldId id="344" r:id="rId68"/>
    <p:sldId id="348" r:id="rId69"/>
    <p:sldId id="349" r:id="rId70"/>
    <p:sldId id="350" r:id="rId71"/>
    <p:sldId id="351" r:id="rId72"/>
    <p:sldId id="355" r:id="rId73"/>
    <p:sldId id="352" r:id="rId74"/>
    <p:sldId id="356" r:id="rId75"/>
    <p:sldId id="357" r:id="rId76"/>
    <p:sldId id="385" r:id="rId77"/>
    <p:sldId id="358" r:id="rId78"/>
    <p:sldId id="359" r:id="rId79"/>
    <p:sldId id="383" r:id="rId80"/>
    <p:sldId id="363" r:id="rId81"/>
    <p:sldId id="366" r:id="rId82"/>
    <p:sldId id="365" r:id="rId83"/>
    <p:sldId id="386" r:id="rId84"/>
    <p:sldId id="367" r:id="rId85"/>
  </p:sldIdLst>
  <p:sldSz cx="9144000" cy="6858000" type="screen4x3"/>
  <p:notesSz cx="987425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5"/>
    <p:restoredTop sz="93902"/>
  </p:normalViewPr>
  <p:slideViewPr>
    <p:cSldViewPr>
      <p:cViewPr varScale="1">
        <p:scale>
          <a:sx n="120" d="100"/>
          <a:sy n="120" d="100"/>
        </p:scale>
        <p:origin x="14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A74C130-417E-4038-8734-178102F108BC}" type="datetimeFigureOut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DEF16A7-4807-41D3-B9A3-F314083992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123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2D6B780-D2F7-4273-9A19-8AAEBA94EED5}" type="datetimeFigureOut">
              <a:rPr lang="zh-TW" altLang="en-US"/>
              <a:pPr>
                <a:defRPr/>
              </a:pPr>
              <a:t>2020/4/21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AF56AB8-FF07-4D7C-A6AE-7E81BF3D26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448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F56AB8-FF07-4D7C-A6AE-7E81BF3D262D}" type="slidenum">
              <a:rPr lang="zh-TW" altLang="en-US" smtClean="0"/>
              <a:pPr>
                <a:defRPr/>
              </a:pPr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72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DB4F85AB-60EA-4FD4-9AA9-FE394AB08F5E}" type="slidenum"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TW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TW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26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kumimoji="0" lang="zh-TW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kumimoji="0" lang="zh-TW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kumimoji="0" lang="zh-TW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7444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4759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490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70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1857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4748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251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9219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79478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62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4274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86271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kumimoji="0" lang="zh-TW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lang="en-US" altLang="zh-TW" sz="2400" i="1">
                <a:solidFill>
                  <a:srgbClr val="FFFFFF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 cap="rnd">
                <a:solidFill>
                  <a:srgbClr val="99CCFF"/>
                </a:solidFill>
                <a:prstDash val="sysDot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kumimoji="0" lang="zh-TW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600" tIns="0" rIns="0" bIns="46800" anchor="b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539C6349-25CE-4692-A238-599D1792F5BA}" type="slidenum">
              <a:rPr kumimoji="0" lang="en-US" altLang="zh-TW" sz="1400" smtClean="0">
                <a:solidFill>
                  <a:srgbClr val="FFFFFF"/>
                </a:solidFill>
                <a:latin typeface="Futura Md BT"/>
              </a:rPr>
              <a:pPr algn="ctr" eaLnBrk="1" hangingPunct="1">
                <a:defRPr/>
              </a:pPr>
              <a:t>‹#›</a:t>
            </a:fld>
            <a:endParaRPr kumimoji="0" lang="en-US" altLang="zh-TW" sz="1400">
              <a:solidFill>
                <a:srgbClr val="FFFFFF"/>
              </a:solidFill>
              <a:latin typeface="Futura Md BT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kumimoji="0" lang="zh-TW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DATABASE_READ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documentation.html" TargetMode="External"/><Relationship Id="rId2" Type="http://schemas.openxmlformats.org/officeDocument/2006/relationships/hyperlink" Target="http://www.postfix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fix.org/local.8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stfix.org/virtual.5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postfix.org/OVERVIEW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master(5)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mailto:chwong@csie.nctu.edu.tw" TargetMode="External"/><Relationship Id="rId2" Type="http://schemas.openxmlformats.org/officeDocument/2006/relationships/hyperlink" Target="mailto:chwong@cs.nctu.edu.tw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CEO@xyz.com.tw" TargetMode="External"/><Relationship Id="rId2" Type="http://schemas.openxmlformats.org/officeDocument/2006/relationships/hyperlink" Target="mailto:CEO@abc.com.tw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CEO@xyz.com.tw" TargetMode="External"/><Relationship Id="rId2" Type="http://schemas.openxmlformats.org/officeDocument/2006/relationships/hyperlink" Target="mailto:CEO@abc.com.tw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rfc4954" TargetMode="External"/><Relationship Id="rId2" Type="http://schemas.openxmlformats.org/officeDocument/2006/relationships/hyperlink" Target="http://tools.ietf.org/html/rfc25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ostfix.org/SASL_README.html" TargetMode="External"/><Relationship Id="rId4" Type="http://schemas.openxmlformats.org/officeDocument/2006/relationships/hyperlink" Target="http://wiki2.dovecot.org/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dovecot.org/configuration_manual/quick_configuration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ail.cs.nctu.edu.t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Postfix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lctseng</a:t>
            </a:r>
            <a:endParaRPr lang="zh-TW" altLang="zh-TW" sz="20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Message Store Format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149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The </a:t>
            </a:r>
            <a:r>
              <a:rPr lang="en-US" altLang="zh-TW" sz="2000" dirty="0" err="1">
                <a:ea typeface="新細明體" pitchFamily="18" charset="-120"/>
              </a:rPr>
              <a:t>Mbox</a:t>
            </a:r>
            <a:r>
              <a:rPr lang="en-US" altLang="zh-TW" sz="2000" dirty="0">
                <a:ea typeface="新細明體" pitchFamily="18" charset="-120"/>
              </a:rPr>
              <a:t> format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Store messages in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single file</a:t>
            </a:r>
            <a:r>
              <a:rPr lang="en-US" altLang="zh-TW" sz="1800" dirty="0">
                <a:ea typeface="新細明體" pitchFamily="18" charset="-120"/>
              </a:rPr>
              <a:t> for each user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Each message start with </a:t>
            </a:r>
            <a:r>
              <a:rPr lang="en-US" altLang="zh-TW" sz="1800" dirty="0">
                <a:solidFill>
                  <a:srgbClr val="FF0000"/>
                </a:solidFill>
                <a:latin typeface="Times" pitchFamily="18" charset="0"/>
                <a:ea typeface="新細明體" pitchFamily="18" charset="-120"/>
              </a:rPr>
              <a:t>“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From </a:t>
            </a:r>
            <a:r>
              <a:rPr lang="en-US" altLang="zh-TW" sz="1800" dirty="0">
                <a:solidFill>
                  <a:srgbClr val="FF0000"/>
                </a:solidFill>
                <a:latin typeface="Times" pitchFamily="18" charset="0"/>
                <a:ea typeface="新細明體" pitchFamily="18" charset="-120"/>
              </a:rPr>
              <a:t>”</a:t>
            </a: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line and continued with message headers and body</a:t>
            </a:r>
          </a:p>
          <a:p>
            <a:pPr lvl="1" eaLnBrk="1" hangingPunct="1">
              <a:defRPr/>
            </a:pPr>
            <a:r>
              <a:rPr lang="en-US" altLang="zh-TW" sz="1800" dirty="0" err="1">
                <a:ea typeface="新細明體" pitchFamily="18" charset="-120"/>
              </a:rPr>
              <a:t>Mbox</a:t>
            </a:r>
            <a:r>
              <a:rPr lang="en-US" altLang="zh-TW" sz="1800" dirty="0">
                <a:ea typeface="新細明體" pitchFamily="18" charset="-120"/>
              </a:rPr>
              <a:t> format has </a:t>
            </a:r>
            <a:r>
              <a:rPr lang="en-US" altLang="zh-TW" sz="1800" dirty="0">
                <a:solidFill>
                  <a:srgbClr val="00B0F0"/>
                </a:solidFill>
                <a:ea typeface="新細明體" pitchFamily="18" charset="-120"/>
              </a:rPr>
              <a:t>file-locking</a:t>
            </a:r>
            <a:r>
              <a:rPr lang="en-US" altLang="zh-TW" sz="1800" dirty="0">
                <a:ea typeface="新細明體" pitchFamily="18" charset="-120"/>
              </a:rPr>
              <a:t> problem (performance)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The </a:t>
            </a:r>
            <a:r>
              <a:rPr lang="en-US" altLang="zh-TW" sz="2000" dirty="0" err="1">
                <a:ea typeface="新細明體" pitchFamily="18" charset="-120"/>
              </a:rPr>
              <a:t>Maildir</a:t>
            </a:r>
            <a:r>
              <a:rPr lang="en-US" altLang="zh-TW" sz="2000" dirty="0">
                <a:ea typeface="新細明體" pitchFamily="18" charset="-120"/>
              </a:rPr>
              <a:t> format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Use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structure of directories </a:t>
            </a:r>
            <a:r>
              <a:rPr lang="en-US" altLang="zh-TW" sz="1800" dirty="0">
                <a:ea typeface="新細明體" pitchFamily="18" charset="-120"/>
              </a:rPr>
              <a:t>to store email messages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Each message is in its owned file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Three subdirectories - </a:t>
            </a:r>
            <a:r>
              <a:rPr lang="en-US" altLang="zh-TW" sz="1600" dirty="0">
                <a:ea typeface="新細明體" pitchFamily="18" charset="-120"/>
              </a:rPr>
              <a:t>cur, new, and </a:t>
            </a:r>
            <a:r>
              <a:rPr lang="en-US" altLang="zh-TW" sz="1600" dirty="0" err="1">
                <a:ea typeface="新細明體" pitchFamily="18" charset="-120"/>
              </a:rPr>
              <a:t>tmp</a:t>
            </a:r>
            <a:endParaRPr lang="en-US" altLang="zh-TW" sz="1600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sz="1800" dirty="0" err="1">
                <a:ea typeface="新細明體" pitchFamily="18" charset="-120"/>
              </a:rPr>
              <a:t>Maildir</a:t>
            </a:r>
            <a:r>
              <a:rPr lang="en-US" altLang="zh-TW" sz="1800" dirty="0">
                <a:ea typeface="新細明體" pitchFamily="18" charset="-120"/>
              </a:rPr>
              <a:t> format has </a:t>
            </a:r>
            <a:r>
              <a:rPr lang="en-US" altLang="zh-TW" sz="1800" dirty="0">
                <a:solidFill>
                  <a:srgbClr val="00B0F0"/>
                </a:solidFill>
                <a:ea typeface="新細明體" pitchFamily="18" charset="-120"/>
              </a:rPr>
              <a:t>scalability</a:t>
            </a:r>
            <a:r>
              <a:rPr lang="en-US" altLang="zh-TW" sz="1800" dirty="0">
                <a:ea typeface="新細明體" pitchFamily="18" charset="-120"/>
              </a:rPr>
              <a:t> problem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locate and delete mails quickly, but waste amounts of </a:t>
            </a:r>
            <a:r>
              <a:rPr lang="en-US" altLang="zh-TW" sz="1600" dirty="0" err="1">
                <a:ea typeface="新細明體" pitchFamily="18" charset="-120"/>
              </a:rPr>
              <a:t>fd</a:t>
            </a:r>
            <a:r>
              <a:rPr lang="en-US" altLang="zh-TW" sz="1600" dirty="0">
                <a:ea typeface="新細明體" pitchFamily="18" charset="-120"/>
              </a:rPr>
              <a:t>, </a:t>
            </a:r>
            <a:r>
              <a:rPr lang="en-US" altLang="zh-TW" sz="1600" dirty="0" err="1">
                <a:ea typeface="新細明體" pitchFamily="18" charset="-120"/>
              </a:rPr>
              <a:t>inodes</a:t>
            </a:r>
            <a:r>
              <a:rPr lang="en-US" altLang="zh-TW" sz="1600" dirty="0">
                <a:ea typeface="新細明體" pitchFamily="18" charset="-120"/>
              </a:rPr>
              <a:t>, space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Problems of quota and backup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Related parameters (in main.cf)</a:t>
            </a:r>
          </a:p>
          <a:p>
            <a:pPr lvl="1" eaLnBrk="1" hangingPunct="1">
              <a:defRPr/>
            </a:pPr>
            <a:r>
              <a:rPr lang="en-US" altLang="zh-TW" sz="1800" dirty="0" err="1">
                <a:ea typeface="新細明體" pitchFamily="18" charset="-120"/>
              </a:rPr>
              <a:t>mail_spool_directory</a:t>
            </a:r>
            <a:r>
              <a:rPr lang="en-US" altLang="zh-TW" sz="1800" dirty="0">
                <a:ea typeface="新細明體" pitchFamily="18" charset="-120"/>
              </a:rPr>
              <a:t> = /</a:t>
            </a:r>
            <a:r>
              <a:rPr lang="en-US" altLang="zh-TW" sz="1800" dirty="0" err="1">
                <a:ea typeface="新細明體" pitchFamily="18" charset="-120"/>
              </a:rPr>
              <a:t>var</a:t>
            </a:r>
            <a:r>
              <a:rPr lang="en-US" altLang="zh-TW" sz="1800" dirty="0">
                <a:ea typeface="新細明體" pitchFamily="18" charset="-120"/>
              </a:rPr>
              <a:t>/mail		(</a:t>
            </a:r>
            <a:r>
              <a:rPr lang="en-US" altLang="zh-TW" sz="1800" dirty="0" err="1">
                <a:ea typeface="新細明體" pitchFamily="18" charset="-120"/>
              </a:rPr>
              <a:t>Mbox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  <a:p>
            <a:pPr lvl="1" eaLnBrk="1" hangingPunct="1">
              <a:defRPr/>
            </a:pPr>
            <a:r>
              <a:rPr lang="en-US" altLang="zh-TW" sz="1800" dirty="0" err="1">
                <a:ea typeface="新細明體" pitchFamily="18" charset="-120"/>
              </a:rPr>
              <a:t>mail_spool_directory</a:t>
            </a:r>
            <a:r>
              <a:rPr lang="en-US" altLang="zh-TW" sz="1800" dirty="0">
                <a:ea typeface="新細明體" pitchFamily="18" charset="-120"/>
              </a:rPr>
              <a:t> = /</a:t>
            </a:r>
            <a:r>
              <a:rPr lang="en-US" altLang="zh-TW" sz="1800" dirty="0" err="1">
                <a:ea typeface="新細明體" pitchFamily="18" charset="-120"/>
              </a:rPr>
              <a:t>var</a:t>
            </a:r>
            <a:r>
              <a:rPr lang="en-US" altLang="zh-TW" sz="1800" dirty="0">
                <a:ea typeface="新細明體" pitchFamily="18" charset="-120"/>
              </a:rPr>
              <a:t>/mail/		(</a:t>
            </a:r>
            <a:r>
              <a:rPr lang="en-US" altLang="zh-TW" sz="1800" dirty="0" err="1">
                <a:ea typeface="新細明體" pitchFamily="18" charset="-120"/>
              </a:rPr>
              <a:t>Maildir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Read your mail from terminal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149850"/>
          </a:xfrm>
        </p:spPr>
        <p:txBody>
          <a:bodyPr/>
          <a:lstStyle/>
          <a:p>
            <a:r>
              <a:rPr lang="en-US" altLang="zh-TW" dirty="0"/>
              <a:t>To read mails, you must login via </a:t>
            </a:r>
            <a:r>
              <a:rPr lang="en-US" altLang="zh-TW" dirty="0" err="1"/>
              <a:t>ssh</a:t>
            </a:r>
            <a:endParaRPr lang="en-US" altLang="zh-TW" dirty="0"/>
          </a:p>
          <a:p>
            <a:pPr lvl="1"/>
            <a:r>
              <a:rPr lang="en-US" altLang="zh-TW" dirty="0"/>
              <a:t>Built-in command to read mail: “mail”</a:t>
            </a:r>
          </a:p>
          <a:p>
            <a:pPr lvl="1"/>
            <a:r>
              <a:rPr lang="en-US" altLang="zh-TW" dirty="0"/>
              <a:t>Friendly command-line MUA: “mutt”</a:t>
            </a:r>
          </a:p>
          <a:p>
            <a:pPr lvl="2"/>
            <a:r>
              <a:rPr lang="en-US" altLang="zh-TW" dirty="0" err="1"/>
              <a:t>Pkg</a:t>
            </a:r>
            <a:r>
              <a:rPr lang="en-US" altLang="zh-TW" dirty="0"/>
              <a:t>: mutt</a:t>
            </a:r>
          </a:p>
          <a:p>
            <a:pPr lvl="2"/>
            <a:r>
              <a:rPr lang="en-US" altLang="zh-TW" dirty="0"/>
              <a:t>Port: mail/mutt</a:t>
            </a:r>
          </a:p>
          <a:p>
            <a:r>
              <a:rPr lang="en-US" altLang="zh-TW" dirty="0"/>
              <a:t>To read from remote host</a:t>
            </a:r>
          </a:p>
          <a:p>
            <a:pPr lvl="1"/>
            <a:r>
              <a:rPr lang="en-US" altLang="zh-TW" dirty="0"/>
              <a:t>Supports MUA like Outlook, Thunderbird, or even Gmail</a:t>
            </a:r>
          </a:p>
          <a:p>
            <a:pPr lvl="1"/>
            <a:r>
              <a:rPr lang="en-US" altLang="zh-TW" dirty="0"/>
              <a:t>You need MAA (supports IMAP/POP3)</a:t>
            </a:r>
          </a:p>
          <a:p>
            <a:pPr lvl="1"/>
            <a:r>
              <a:rPr lang="en-US" altLang="zh-TW" dirty="0"/>
              <a:t>Dovecot</a:t>
            </a:r>
          </a:p>
          <a:p>
            <a:pPr lvl="2"/>
            <a:r>
              <a:rPr lang="en-US" altLang="zh-TW" dirty="0" err="1"/>
              <a:t>Pkg</a:t>
            </a:r>
            <a:r>
              <a:rPr lang="en-US" altLang="zh-TW" dirty="0"/>
              <a:t>: dovecot</a:t>
            </a:r>
          </a:p>
          <a:p>
            <a:pPr lvl="2"/>
            <a:r>
              <a:rPr lang="en-US" altLang="zh-TW" dirty="0"/>
              <a:t>Port: mail/dovecot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223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Postfix &amp; POP3/IMAP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POP3 vs. IMAP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Both are used to retrieve mail from server for remote clients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POP3 has to download entire message, while IMAP can download headers only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POP3 can download only single mailbox, while IMAP can let you maintain multiple mailboxes and folders on server</a:t>
            </a:r>
          </a:p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Postfix works together with POP3/IMAP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Postfix and POP3/IMAP must agree on the type of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mailbox format </a:t>
            </a:r>
            <a:r>
              <a:rPr lang="en-US" altLang="zh-TW" dirty="0">
                <a:ea typeface="新細明體" pitchFamily="18" charset="-120"/>
              </a:rPr>
              <a:t>and style of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locking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Standard message store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Non-standard message store (using LMTP)</a:t>
            </a:r>
          </a:p>
          <a:p>
            <a:pPr lvl="3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Such as Cyrus IMAP or Dovecot</a:t>
            </a:r>
          </a:p>
        </p:txBody>
      </p:sp>
      <p:pic>
        <p:nvPicPr>
          <p:cNvPr id="16388" name="Picture 4" descr="img0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88913"/>
            <a:ext cx="2057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5" descr="img0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47974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Postfix Configuration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20000" cy="5294313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Two most important configuration files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/usr/local/etc/postfix/main.cf – </a:t>
            </a:r>
            <a:r>
              <a:rPr lang="en-US" altLang="zh-TW" dirty="0" err="1">
                <a:ea typeface="新細明體" panose="02020500000000000000" pitchFamily="18" charset="-120"/>
              </a:rPr>
              <a:t>postconf</a:t>
            </a:r>
            <a:r>
              <a:rPr lang="en-US" altLang="zh-TW" dirty="0">
                <a:ea typeface="新細明體" panose="02020500000000000000" pitchFamily="18" charset="-120"/>
              </a:rPr>
              <a:t>(5)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Core configuration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/usr/local/etc/postfix/master.cf – master(5)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Which postfix service should invoke which program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Edit main.cf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Using text editor</a:t>
            </a:r>
          </a:p>
          <a:p>
            <a:pPr lvl="1" eaLnBrk="1" hangingPunct="1"/>
            <a:r>
              <a:rPr lang="en-US" altLang="zh-TW" dirty="0" err="1">
                <a:ea typeface="新細明體" panose="02020500000000000000" pitchFamily="18" charset="-120"/>
              </a:rPr>
              <a:t>postconf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postconf</a:t>
            </a:r>
            <a:r>
              <a:rPr lang="en-US" altLang="zh-TW" dirty="0">
                <a:ea typeface="新細明體" panose="02020500000000000000" pitchFamily="18" charset="-120"/>
              </a:rPr>
              <a:t> [-e] "</a:t>
            </a:r>
            <a:r>
              <a:rPr lang="en-US" altLang="zh-TW" dirty="0" err="1">
                <a:ea typeface="新細明體" panose="02020500000000000000" pitchFamily="18" charset="-120"/>
              </a:rPr>
              <a:t>myhostname</a:t>
            </a:r>
            <a:r>
              <a:rPr lang="en-US" altLang="zh-TW" dirty="0">
                <a:ea typeface="新細明體" panose="02020500000000000000" pitchFamily="18" charset="-120"/>
              </a:rPr>
              <a:t>=</a:t>
            </a:r>
            <a:r>
              <a:rPr lang="en-US" altLang="zh-TW" dirty="0" err="1">
                <a:ea typeface="新細明體" panose="02020500000000000000" pitchFamily="18" charset="-120"/>
              </a:rPr>
              <a:t>nasa.cs.nctu.edu.tw</a:t>
            </a:r>
            <a:r>
              <a:rPr lang="en-US" altLang="zh-TW" dirty="0">
                <a:ea typeface="新細明體" panose="02020500000000000000" pitchFamily="18" charset="-120"/>
              </a:rPr>
              <a:t>"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postconf</a:t>
            </a:r>
            <a:r>
              <a:rPr lang="en-US" altLang="zh-TW" dirty="0">
                <a:ea typeface="新細明體" panose="02020500000000000000" pitchFamily="18" charset="-120"/>
              </a:rPr>
              <a:t> -d </a:t>
            </a:r>
            <a:r>
              <a:rPr lang="en-US" altLang="zh-TW" dirty="0" err="1">
                <a:ea typeface="新細明體" panose="02020500000000000000" pitchFamily="18" charset="-120"/>
              </a:rPr>
              <a:t>myhostname</a:t>
            </a:r>
            <a:r>
              <a:rPr lang="en-US" altLang="zh-TW" dirty="0">
                <a:ea typeface="新細明體" panose="02020500000000000000" pitchFamily="18" charset="-120"/>
              </a:rPr>
              <a:t>	(print default setting)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postconf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 err="1">
                <a:ea typeface="新細明體" panose="02020500000000000000" pitchFamily="18" charset="-120"/>
              </a:rPr>
              <a:t>myhostname</a:t>
            </a:r>
            <a:r>
              <a:rPr lang="en-US" altLang="zh-TW" dirty="0">
                <a:ea typeface="新細明體" panose="02020500000000000000" pitchFamily="18" charset="-120"/>
              </a:rPr>
              <a:t>		(print current setting)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Reload postfix whenever there is a change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# postfix reload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Lookup tables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076825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Parameters that use external files to store values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Such as </a:t>
            </a:r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mynetwork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relay_domains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Text-based table is ok, but time-consuming when table is large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Lookup tables syntax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Key	values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Database format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% </a:t>
            </a:r>
            <a:r>
              <a:rPr lang="en-US" altLang="zh-TW" sz="1800" dirty="0" err="1">
                <a:ea typeface="新細明體" panose="02020500000000000000" pitchFamily="18" charset="-120"/>
              </a:rPr>
              <a:t>postconf</a:t>
            </a:r>
            <a:r>
              <a:rPr lang="en-US" altLang="zh-TW" sz="1800" dirty="0">
                <a:ea typeface="新細明體" panose="02020500000000000000" pitchFamily="18" charset="-120"/>
              </a:rPr>
              <a:t> -m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List all available database format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In main.cf</a:t>
            </a:r>
          </a:p>
          <a:p>
            <a:pPr lvl="2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default_database_type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hlinkClick r:id="rId2"/>
              </a:rPr>
              <a:t>http://www.postfix.org/DATABASE_README.html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019925" y="2909888"/>
            <a:ext cx="1476375" cy="275113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% </a:t>
            </a:r>
            <a:r>
              <a:rPr kumimoji="0" lang="en-US" altLang="zh-TW" sz="1600" b="1" dirty="0" err="1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postconf</a:t>
            </a:r>
            <a:r>
              <a:rPr kumimoji="0" lang="en-US" altLang="zh-TW" sz="1600" b="1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 -m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ea typeface="SimSun" pitchFamily="2" charset="-122"/>
              </a:rPr>
              <a:t>btree</a:t>
            </a:r>
            <a:endParaRPr kumimoji="0" lang="en-US" altLang="zh-TW" sz="16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 err="1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cidr</a:t>
            </a:r>
            <a:endParaRPr kumimoji="0" lang="en-US" altLang="zh-TW" sz="1600" b="1" dirty="0">
              <a:solidFill>
                <a:srgbClr val="FFFFFF"/>
              </a:solidFill>
              <a:latin typeface="Times New Roman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environ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ea typeface="SimSun" pitchFamily="2" charset="-122"/>
              </a:rPr>
              <a:t>hash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internal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proxy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 err="1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regexp</a:t>
            </a:r>
            <a:endParaRPr kumimoji="0" lang="en-US" altLang="zh-TW" sz="1600" b="1" dirty="0">
              <a:solidFill>
                <a:srgbClr val="FFFFFF"/>
              </a:solidFill>
              <a:latin typeface="Times New Roman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static</a:t>
            </a: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 err="1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tcp</a:t>
            </a:r>
            <a:endParaRPr kumimoji="0" lang="en-US" altLang="zh-TW" sz="1600" b="1" dirty="0">
              <a:solidFill>
                <a:srgbClr val="FFFFFF"/>
              </a:solidFill>
              <a:latin typeface="Times New Roman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 err="1">
                <a:solidFill>
                  <a:srgbClr val="FFFFFF"/>
                </a:solidFill>
                <a:latin typeface="Times New Roman" pitchFamily="18" charset="0"/>
                <a:ea typeface="SimSun" pitchFamily="2" charset="-122"/>
              </a:rPr>
              <a:t>texthash</a:t>
            </a:r>
            <a:endParaRPr kumimoji="0" lang="en-US" altLang="zh-TW" sz="1600" b="1" dirty="0">
              <a:solidFill>
                <a:srgbClr val="FFFFFF"/>
              </a:solidFill>
              <a:latin typeface="Times New Roman" pitchFamily="18" charset="0"/>
              <a:ea typeface="SimSun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kumimoji="0" lang="en-US" altLang="zh-TW" sz="1600" b="1" dirty="0" err="1">
                <a:solidFill>
                  <a:schemeClr val="bg1"/>
                </a:solidFill>
                <a:latin typeface="Times New Roman" pitchFamily="18" charset="0"/>
                <a:ea typeface="SimSun" pitchFamily="2" charset="-122"/>
              </a:rPr>
              <a:t>unix</a:t>
            </a:r>
            <a:endParaRPr kumimoji="0" lang="en-US" altLang="zh-TW" sz="1600" b="1" dirty="0">
              <a:solidFill>
                <a:schemeClr val="bg1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1685925" y="4941888"/>
            <a:ext cx="4679950" cy="9779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FFFF"/>
                </a:solidFill>
                <a:ea typeface="SimSun" panose="02010600030101010101" pitchFamily="2" charset="-122"/>
              </a:rPr>
              <a:t>% postconf  default_database_type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FFFF"/>
                </a:solidFill>
                <a:ea typeface="SimSun" panose="02010600030101010101" pitchFamily="2" charset="-122"/>
              </a:rPr>
              <a:t>default_database_type = hash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FFFF"/>
                </a:solidFill>
                <a:ea typeface="SimSun" panose="02010600030101010101" pitchFamily="2" charset="-122"/>
              </a:rPr>
              <a:t>% postconf  -h default_database_type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b="1">
                <a:solidFill>
                  <a:srgbClr val="FFFFFF"/>
                </a:solidFill>
                <a:ea typeface="SimSun" panose="02010600030101010101" pitchFamily="2" charset="-122"/>
              </a:rPr>
              <a:t>hash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Lookup tables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Use databased-lookup table in main.cf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syntax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parameter = </a:t>
            </a:r>
            <a:r>
              <a:rPr lang="en-US" altLang="zh-TW" sz="1600" dirty="0" err="1">
                <a:ea typeface="新細明體" panose="02020500000000000000" pitchFamily="18" charset="-120"/>
              </a:rPr>
              <a:t>type:name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Ex: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In </a:t>
            </a:r>
            <a:r>
              <a:rPr lang="en-US" altLang="zh-TW" sz="1600" dirty="0" err="1">
                <a:ea typeface="新細明體" panose="02020500000000000000" pitchFamily="18" charset="-120"/>
              </a:rPr>
              <a:t>main.cf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 err="1">
                <a:ea typeface="新細明體" panose="02020500000000000000" pitchFamily="18" charset="-120"/>
              </a:rPr>
              <a:t>canonical_maps</a:t>
            </a:r>
            <a:r>
              <a:rPr lang="en-US" altLang="zh-TW" dirty="0">
                <a:ea typeface="新細明體" panose="02020500000000000000" pitchFamily="18" charset="-120"/>
              </a:rPr>
              <a:t> = hash:/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/postfix/canonical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After execute </a:t>
            </a:r>
            <a:r>
              <a:rPr lang="en-US" altLang="zh-TW" sz="1600" dirty="0" err="1">
                <a:ea typeface="新細明體" panose="02020500000000000000" pitchFamily="18" charset="-120"/>
              </a:rPr>
              <a:t>postmap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</a:t>
            </a:r>
            <a:r>
              <a:rPr lang="en-US" altLang="zh-TW" sz="1600" dirty="0" err="1">
                <a:ea typeface="新細明體" panose="02020500000000000000" pitchFamily="18" charset="-120"/>
              </a:rPr>
              <a:t>canonical.db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 err="1">
                <a:ea typeface="新細明體" panose="02020500000000000000" pitchFamily="18" charset="-120"/>
              </a:rPr>
              <a:t>postmap</a:t>
            </a:r>
            <a:r>
              <a:rPr lang="en-US" altLang="zh-TW" sz="2000" dirty="0">
                <a:ea typeface="新細明體" panose="02020500000000000000" pitchFamily="18" charset="-120"/>
              </a:rPr>
              <a:t> command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Generate database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$ </a:t>
            </a:r>
            <a:r>
              <a:rPr lang="en-US" altLang="zh-TW" sz="1600" dirty="0" err="1">
                <a:ea typeface="新細明體" panose="02020500000000000000" pitchFamily="18" charset="-120"/>
              </a:rPr>
              <a:t>postmap</a:t>
            </a:r>
            <a:r>
              <a:rPr lang="en-US" altLang="zh-TW" sz="1600" dirty="0">
                <a:ea typeface="新細明體" panose="02020500000000000000" pitchFamily="18" charset="-120"/>
              </a:rPr>
              <a:t> hash:/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/postfix/canonical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Query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$ </a:t>
            </a:r>
            <a:r>
              <a:rPr lang="en-US" altLang="zh-TW" sz="1600" dirty="0" err="1">
                <a:ea typeface="新細明體" panose="02020500000000000000" pitchFamily="18" charset="-120"/>
              </a:rPr>
              <a:t>postmap</a:t>
            </a:r>
            <a:r>
              <a:rPr lang="en-US" altLang="zh-TW" sz="1600" dirty="0">
                <a:ea typeface="新細明體" panose="02020500000000000000" pitchFamily="18" charset="-120"/>
              </a:rPr>
              <a:t> -q nctu.edu.tw hash:/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/postfix/canonical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5BDB996-BACE-1F42-B096-BC29036AB21D}"/>
              </a:ext>
            </a:extLst>
          </p:cNvPr>
          <p:cNvSpPr txBox="1"/>
          <p:nvPr/>
        </p:nvSpPr>
        <p:spPr>
          <a:xfrm>
            <a:off x="5796136" y="630932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don’t need to add “.</a:t>
            </a:r>
            <a:r>
              <a:rPr lang="en-US" dirty="0" err="1">
                <a:solidFill>
                  <a:srgbClr val="FF0000"/>
                </a:solidFill>
              </a:rPr>
              <a:t>db</a:t>
            </a:r>
            <a:r>
              <a:rPr lang="en-US" dirty="0">
                <a:solidFill>
                  <a:srgbClr val="FF0000"/>
                </a:solidFill>
              </a:rPr>
              <a:t>” here</a:t>
            </a:r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7AC251D8-E8AC-BB4D-AB25-74448BE587A7}"/>
              </a:ext>
            </a:extLst>
          </p:cNvPr>
          <p:cNvCxnSpPr>
            <a:cxnSpLocks/>
            <a:stCxn id="2" idx="0"/>
          </p:cNvCxnSpPr>
          <p:nvPr/>
        </p:nvCxnSpPr>
        <p:spPr bwMode="auto">
          <a:xfrm flipV="1">
            <a:off x="7194436" y="5949280"/>
            <a:ext cx="0" cy="3600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Lookup tables (3)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789488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Regular expression tables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More flexible for matching keys in lookup tables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Sometimes you cannot list all the possibilities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Two regular expression libraries used in Postfix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POSIX extended regular expression	(</a:t>
            </a:r>
            <a:r>
              <a:rPr lang="en-US" altLang="zh-TW" dirty="0" err="1">
                <a:ea typeface="新細明體" panose="02020500000000000000" pitchFamily="18" charset="-120"/>
              </a:rPr>
              <a:t>regexp</a:t>
            </a:r>
            <a:r>
              <a:rPr lang="en-US" altLang="zh-TW" dirty="0">
                <a:ea typeface="新細明體" panose="02020500000000000000" pitchFamily="18" charset="-120"/>
              </a:rPr>
              <a:t>, default)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Perl-Compatible regular expression	(PCRE)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Usage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/pattern/		value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Do some content checks, such as</a:t>
            </a:r>
          </a:p>
          <a:p>
            <a:pPr lvl="3" eaLnBrk="1" hangingPunct="1"/>
            <a:r>
              <a:rPr lang="en-US" altLang="zh-TW" dirty="0" err="1">
                <a:ea typeface="新細明體" panose="02020500000000000000" pitchFamily="18" charset="-120"/>
              </a:rPr>
              <a:t>header_checks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3" eaLnBrk="1" hangingPunct="1"/>
            <a:r>
              <a:rPr lang="en-US" altLang="zh-TW" dirty="0" err="1">
                <a:ea typeface="新細明體" panose="02020500000000000000" pitchFamily="18" charset="-120"/>
              </a:rPr>
              <a:t>body_checks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Design some features</a:t>
            </a:r>
          </a:p>
          <a:p>
            <a:pPr lvl="3" eaLnBrk="1" hangingPunct="1"/>
            <a:r>
              <a:rPr lang="en-US" altLang="zh-TW" dirty="0"/>
              <a:t>/(\S+)\.(\S+)@</a:t>
            </a:r>
            <a:r>
              <a:rPr lang="en-US" altLang="zh-TW" dirty="0" err="1"/>
              <a:t>cs</a:t>
            </a:r>
            <a:r>
              <a:rPr lang="en-US" altLang="zh-TW" dirty="0"/>
              <a:t>\.</a:t>
            </a:r>
            <a:r>
              <a:rPr lang="en-US" altLang="zh-TW" dirty="0" err="1"/>
              <a:t>nctu</a:t>
            </a:r>
            <a:r>
              <a:rPr lang="en-US" altLang="zh-TW" dirty="0"/>
              <a:t>\.</a:t>
            </a:r>
            <a:r>
              <a:rPr lang="en-US" altLang="zh-TW" dirty="0" err="1"/>
              <a:t>edu</a:t>
            </a:r>
            <a:r>
              <a:rPr lang="en-US" altLang="zh-TW" dirty="0"/>
              <a:t>\.</a:t>
            </a:r>
            <a:r>
              <a:rPr lang="en-US" altLang="zh-TW" dirty="0" err="1"/>
              <a:t>tw</a:t>
            </a:r>
            <a:r>
              <a:rPr lang="en-US" altLang="zh-TW" dirty="0"/>
              <a:t>/        $1@cs.nctu.edu.tw</a:t>
            </a:r>
          </a:p>
          <a:p>
            <a:pPr lvl="3" eaLnBrk="1" hangingPunct="1"/>
            <a:endParaRPr lang="en-US" altLang="zh-TW" b="1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Categories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221288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Categories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Server identities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my...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Mail rewriting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for incoming/outgoing mails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Access control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restrictions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Mail processing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filter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Operation details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…</a:t>
            </a:r>
          </a:p>
          <a:p>
            <a:pPr lvl="2" eaLnBrk="1" hangingPunct="1"/>
            <a:endParaRPr lang="en-US" altLang="zh-TW" sz="16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MTA Identity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221288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Four related parameters</a:t>
            </a: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myhostname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600" dirty="0">
                <a:ea typeface="新細明體" panose="02020500000000000000" pitchFamily="18" charset="-120"/>
              </a:rPr>
              <a:t> = </a:t>
            </a:r>
            <a:r>
              <a:rPr lang="en-US" altLang="zh-TW" sz="1600" dirty="0" err="1">
                <a:ea typeface="新細明體" panose="02020500000000000000" pitchFamily="18" charset="-120"/>
              </a:rPr>
              <a:t>nasa.cs.nctu.edu.tw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If un-specified, postfix will use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‘</a:t>
            </a:r>
            <a:r>
              <a:rPr lang="en-US" altLang="zh-TW" sz="1600" dirty="0">
                <a:ea typeface="新細明體" panose="02020500000000000000" pitchFamily="18" charset="-120"/>
              </a:rPr>
              <a:t>hostname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600" dirty="0">
                <a:ea typeface="新細明體" panose="02020500000000000000" pitchFamily="18" charset="-120"/>
              </a:rPr>
              <a:t> command</a:t>
            </a: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List all the domains that postfix should accept for local delivery</a:t>
            </a:r>
          </a:p>
          <a:p>
            <a:pPr lvl="2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600" dirty="0">
                <a:ea typeface="新細明體" panose="02020500000000000000" pitchFamily="18" charset="-120"/>
              </a:rPr>
              <a:t> = $</a:t>
            </a:r>
            <a:r>
              <a:rPr lang="en-US" altLang="zh-TW" sz="16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600" dirty="0">
                <a:ea typeface="新細明體" panose="02020500000000000000" pitchFamily="18" charset="-120"/>
              </a:rPr>
              <a:t>, localhost.$</a:t>
            </a:r>
            <a:r>
              <a:rPr lang="en-US" altLang="zh-TW" sz="16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600" dirty="0">
                <a:ea typeface="新細明體" panose="02020500000000000000" pitchFamily="18" charset="-120"/>
              </a:rPr>
              <a:t> $</a:t>
            </a:r>
            <a:r>
              <a:rPr lang="en-US" altLang="zh-TW" sz="1600" dirty="0" err="1">
                <a:ea typeface="新細明體" panose="02020500000000000000" pitchFamily="18" charset="-120"/>
              </a:rPr>
              <a:t>mydomain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3" eaLnBrk="1" hangingPunct="1"/>
            <a:r>
              <a:rPr lang="en-US" altLang="zh-TW" sz="1400" dirty="0">
                <a:ea typeface="新細明體" panose="02020500000000000000" pitchFamily="18" charset="-120"/>
              </a:rPr>
              <a:t>This is the CS situation that MX will route mail to </a:t>
            </a:r>
            <a:r>
              <a:rPr lang="en-US" altLang="zh-TW" sz="1400" dirty="0" err="1">
                <a:ea typeface="新細明體" panose="02020500000000000000" pitchFamily="18" charset="-120"/>
              </a:rPr>
              <a:t>mailgate</a:t>
            </a:r>
            <a:endParaRPr lang="en-US" altLang="zh-TW" sz="14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600" dirty="0">
                <a:ea typeface="新細明體" panose="02020500000000000000" pitchFamily="18" charset="-120"/>
              </a:rPr>
              <a:t> = $</a:t>
            </a:r>
            <a:r>
              <a:rPr lang="en-US" altLang="zh-TW" sz="16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600" dirty="0">
                <a:ea typeface="新細明體" panose="02020500000000000000" pitchFamily="18" charset="-120"/>
              </a:rPr>
              <a:t> www.$</a:t>
            </a:r>
            <a:r>
              <a:rPr lang="en-US" altLang="zh-TW" sz="16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600" dirty="0">
                <a:ea typeface="新細明體" panose="02020500000000000000" pitchFamily="18" charset="-120"/>
              </a:rPr>
              <a:t>, ftp.$</a:t>
            </a:r>
            <a:r>
              <a:rPr lang="en-US" altLang="zh-TW" sz="1600" dirty="0" err="1">
                <a:ea typeface="新細明體" panose="02020500000000000000" pitchFamily="18" charset="-120"/>
              </a:rPr>
              <a:t>mydomain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600" dirty="0">
                <a:ea typeface="新細明體" panose="02020500000000000000" pitchFamily="18" charset="-120"/>
              </a:rPr>
              <a:t> = </a:t>
            </a:r>
            <a:r>
              <a:rPr lang="en-US" altLang="zh-TW" sz="1600" dirty="0" err="1">
                <a:ea typeface="新細明體" panose="02020500000000000000" pitchFamily="18" charset="-120"/>
              </a:rPr>
              <a:t>cs.nctu.edu.tw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If un-specified, postfix use </a:t>
            </a:r>
            <a:r>
              <a:rPr lang="en-US" altLang="zh-TW" sz="16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600" dirty="0">
                <a:ea typeface="新細明體" panose="02020500000000000000" pitchFamily="18" charset="-120"/>
              </a:rPr>
              <a:t> minus the first component</a:t>
            </a: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myorigin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myorigin</a:t>
            </a:r>
            <a:r>
              <a:rPr lang="en-US" altLang="zh-TW" sz="1600" dirty="0">
                <a:ea typeface="新細明體" panose="02020500000000000000" pitchFamily="18" charset="-120"/>
              </a:rPr>
              <a:t> = $</a:t>
            </a:r>
            <a:r>
              <a:rPr lang="en-US" altLang="zh-TW" sz="16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600" dirty="0">
                <a:ea typeface="新細明體" panose="02020500000000000000" pitchFamily="18" charset="-120"/>
              </a:rPr>
              <a:t>	(default is $</a:t>
            </a:r>
            <a:r>
              <a:rPr lang="en-US" altLang="zh-TW" sz="16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600" dirty="0">
                <a:ea typeface="新細明體" panose="02020500000000000000" pitchFamily="18" charset="-120"/>
              </a:rPr>
              <a:t>)</a:t>
            </a:r>
          </a:p>
          <a:p>
            <a:pPr lvl="2" eaLnBrk="1" hangingPunct="1"/>
            <a:endParaRPr lang="en-US" altLang="zh-TW" sz="16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Postfix Configuration –</a:t>
            </a:r>
            <a:br>
              <a:rPr lang="en-US" altLang="zh-TW"/>
            </a:br>
            <a:r>
              <a:rPr lang="en-US" altLang="zh-TW"/>
              <a:t>	System-wide aliases files</a:t>
            </a:r>
            <a:endParaRPr lang="en-US" altLang="zh-TW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Using aliases in Postfix (</a:t>
            </a:r>
            <a:r>
              <a:rPr lang="en-US" altLang="zh-TW" dirty="0">
                <a:solidFill>
                  <a:schemeClr val="accent1"/>
                </a:solidFill>
              </a:rPr>
              <a:t>first-matching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 err="1"/>
              <a:t>alias_maps</a:t>
            </a:r>
            <a:r>
              <a:rPr lang="en-US" altLang="zh-TW" dirty="0"/>
              <a:t> = hash:/</a:t>
            </a:r>
            <a:r>
              <a:rPr lang="en-US" altLang="zh-TW" dirty="0" err="1"/>
              <a:t>etc</a:t>
            </a:r>
            <a:r>
              <a:rPr lang="en-US" altLang="zh-TW" dirty="0"/>
              <a:t>/aliases</a:t>
            </a:r>
          </a:p>
          <a:p>
            <a:pPr lvl="1"/>
            <a:r>
              <a:rPr lang="en-US" altLang="zh-TW" dirty="0" err="1"/>
              <a:t>alias_maps</a:t>
            </a:r>
            <a:r>
              <a:rPr lang="en-US" altLang="zh-TW" dirty="0"/>
              <a:t> = hash:/</a:t>
            </a:r>
            <a:r>
              <a:rPr lang="en-US" altLang="zh-TW" dirty="0" err="1"/>
              <a:t>etc</a:t>
            </a:r>
            <a:r>
              <a:rPr lang="en-US" altLang="zh-TW" dirty="0"/>
              <a:t>/aliases, </a:t>
            </a:r>
            <a:r>
              <a:rPr lang="en-US" altLang="zh-TW" dirty="0" err="1"/>
              <a:t>nis:mail.aliases</a:t>
            </a:r>
            <a:endParaRPr lang="en-US" altLang="zh-TW" dirty="0"/>
          </a:p>
          <a:p>
            <a:pPr lvl="1"/>
            <a:r>
              <a:rPr lang="en-US" altLang="zh-TW" dirty="0" err="1"/>
              <a:t>alias_database</a:t>
            </a:r>
            <a:r>
              <a:rPr lang="en-US" altLang="zh-TW" dirty="0"/>
              <a:t> = hash:/</a:t>
            </a:r>
            <a:r>
              <a:rPr lang="en-US" altLang="zh-TW" dirty="0" err="1"/>
              <a:t>etc</a:t>
            </a:r>
            <a:r>
              <a:rPr lang="en-US" altLang="zh-TW" dirty="0"/>
              <a:t>/aliases</a:t>
            </a:r>
          </a:p>
          <a:p>
            <a:r>
              <a:rPr lang="en-US" altLang="zh-TW" dirty="0" err="1"/>
              <a:t>alias_map</a:t>
            </a:r>
            <a:r>
              <a:rPr lang="en-US" altLang="zh-TW" dirty="0"/>
              <a:t> vs </a:t>
            </a:r>
            <a:r>
              <a:rPr lang="en-US" altLang="zh-TW" dirty="0" err="1"/>
              <a:t>alias_database</a:t>
            </a:r>
            <a:endParaRPr lang="en-US" altLang="zh-TW" dirty="0"/>
          </a:p>
          <a:p>
            <a:pPr lvl="1"/>
            <a:r>
              <a:rPr lang="en-US" altLang="zh-TW" dirty="0" err="1"/>
              <a:t>alias_map</a:t>
            </a:r>
            <a:endParaRPr lang="en-US" altLang="zh-TW" dirty="0"/>
          </a:p>
          <a:p>
            <a:pPr lvl="2"/>
            <a:r>
              <a:rPr lang="en-US" altLang="zh-TW" dirty="0"/>
              <a:t>Which map to use (lookup table)</a:t>
            </a:r>
          </a:p>
          <a:p>
            <a:pPr lvl="2"/>
            <a:r>
              <a:rPr lang="en-US" altLang="zh-TW" dirty="0"/>
              <a:t>Not all of them is controlled by Postfix</a:t>
            </a:r>
          </a:p>
          <a:p>
            <a:pPr lvl="3"/>
            <a:r>
              <a:rPr lang="en-US" altLang="zh-TW" dirty="0"/>
              <a:t>E.g. </a:t>
            </a:r>
            <a:r>
              <a:rPr lang="en-US" altLang="zh-TW" dirty="0" err="1"/>
              <a:t>nis</a:t>
            </a:r>
            <a:endParaRPr lang="en-US" altLang="zh-TW" dirty="0"/>
          </a:p>
          <a:p>
            <a:pPr lvl="1"/>
            <a:r>
              <a:rPr lang="en-US" altLang="zh-TW" dirty="0" err="1"/>
              <a:t>alias_database</a:t>
            </a:r>
            <a:endParaRPr lang="en-US" altLang="zh-TW" dirty="0"/>
          </a:p>
          <a:p>
            <a:pPr lvl="2"/>
            <a:r>
              <a:rPr lang="en-US" altLang="zh-TW" dirty="0"/>
              <a:t>Which (local) database files are built by “</a:t>
            </a:r>
            <a:r>
              <a:rPr lang="en-US" altLang="zh-TW" dirty="0" err="1"/>
              <a:t>newaliases</a:t>
            </a:r>
            <a:r>
              <a:rPr lang="en-US" altLang="zh-TW" dirty="0"/>
              <a:t>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/>
              <a:t>Postfix</a:t>
            </a:r>
          </a:p>
        </p:txBody>
      </p:sp>
      <p:sp>
        <p:nvSpPr>
          <p:cNvPr id="4099" name="內容版面配置區 2"/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/>
          <a:lstStyle/>
          <a:p>
            <a:pPr marL="273050" indent="-273050" eaLnBrk="1" hangingPunct="1">
              <a:lnSpc>
                <a:spcPct val="90000"/>
              </a:lnSpc>
              <a:defRPr/>
            </a:pPr>
            <a:r>
              <a:rPr lang="en-US" altLang="zh-TW" dirty="0"/>
              <a:t>Postfix v3.5.0</a:t>
            </a:r>
          </a:p>
          <a:p>
            <a:pPr marL="673100" lvl="1" indent="-273050" eaLnBrk="1" hangingPunct="1">
              <a:lnSpc>
                <a:spcPct val="90000"/>
              </a:lnSpc>
              <a:defRPr/>
            </a:pPr>
            <a:r>
              <a:rPr lang="en-US" altLang="zh-TW" sz="1800" dirty="0"/>
              <a:t>/</a:t>
            </a:r>
            <a:r>
              <a:rPr lang="en-US" altLang="zh-TW" sz="1800" dirty="0" err="1"/>
              <a:t>usr</a:t>
            </a:r>
            <a:r>
              <a:rPr lang="en-US" altLang="zh-TW" sz="1800" dirty="0"/>
              <a:t>/ports/mail/postfix</a:t>
            </a:r>
          </a:p>
          <a:p>
            <a:pPr marL="673100" lvl="1" indent="-273050" eaLnBrk="1" hangingPunct="1">
              <a:lnSpc>
                <a:spcPct val="90000"/>
              </a:lnSpc>
              <a:defRPr/>
            </a:pPr>
            <a:r>
              <a:rPr lang="en-US" altLang="zh-TW" sz="1800" dirty="0" err="1"/>
              <a:t>pkg</a:t>
            </a:r>
            <a:r>
              <a:rPr lang="en-US" altLang="zh-TW" sz="1800" dirty="0"/>
              <a:t> install </a:t>
            </a:r>
            <a:r>
              <a:rPr lang="en-US" altLang="zh-TW" sz="1800" dirty="0" err="1"/>
              <a:t>postifx</a:t>
            </a:r>
            <a:endParaRPr lang="en-US" altLang="zh-TW" sz="1800" dirty="0"/>
          </a:p>
          <a:p>
            <a:pPr marL="273050" indent="-273050" eaLnBrk="1" hangingPunct="1">
              <a:lnSpc>
                <a:spcPct val="90000"/>
              </a:lnSpc>
              <a:defRPr/>
            </a:pPr>
            <a:r>
              <a:rPr lang="en-US" altLang="zh-TW" dirty="0">
                <a:hlinkClick r:id="rId2"/>
              </a:rPr>
              <a:t>http://www.postfix.org</a:t>
            </a:r>
            <a:endParaRPr lang="en-US" altLang="zh-TW" dirty="0"/>
          </a:p>
          <a:p>
            <a:pPr marL="639763" lvl="1" indent="-273050" eaLnBrk="1" hangingPunct="1">
              <a:lnSpc>
                <a:spcPct val="90000"/>
              </a:lnSpc>
              <a:defRPr/>
            </a:pPr>
            <a:r>
              <a:rPr lang="en-US" altLang="zh-TW" dirty="0">
                <a:hlinkClick r:id="rId3"/>
              </a:rPr>
              <a:t>http://www.postfix.org/documentation.html</a:t>
            </a:r>
            <a:endParaRPr lang="en-US" altLang="zh-TW" dirty="0"/>
          </a:p>
        </p:txBody>
      </p:sp>
      <p:sp>
        <p:nvSpPr>
          <p:cNvPr id="6148" name="投影片編號版面配置區 3"/>
          <p:cNvSpPr txBox="1">
            <a:spLocks noGrp="1"/>
          </p:cNvSpPr>
          <p:nvPr/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C3215FC1-88A3-48EE-9346-B0B6B7FB1E7A}" type="slidenum">
              <a:rPr kumimoji="0" lang="zh-TW" altLang="en-US" sz="1400" b="1">
                <a:solidFill>
                  <a:srgbClr val="FFFFFF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kumimoji="0" lang="zh-TW" altLang="en-US"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System-wide aliases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239000" cy="47894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To Build alias database file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$ </a:t>
            </a:r>
            <a:r>
              <a:rPr lang="en-US" altLang="zh-TW" sz="1800" dirty="0" err="1">
                <a:ea typeface="新細明體" pitchFamily="18" charset="-120"/>
              </a:rPr>
              <a:t>postalias</a:t>
            </a:r>
            <a:r>
              <a:rPr lang="en-US" altLang="zh-TW" sz="1800" dirty="0">
                <a:ea typeface="新細明體" pitchFamily="18" charset="-120"/>
              </a:rPr>
              <a:t> /</a:t>
            </a:r>
            <a:r>
              <a:rPr lang="en-US" altLang="zh-TW" sz="1800" dirty="0" err="1">
                <a:ea typeface="新細明體" pitchFamily="18" charset="-120"/>
              </a:rPr>
              <a:t>etc</a:t>
            </a:r>
            <a:r>
              <a:rPr lang="en-US" altLang="zh-TW" sz="1800" dirty="0">
                <a:ea typeface="新細明體" pitchFamily="18" charset="-120"/>
              </a:rPr>
              <a:t>/aliases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Can be used on other files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$ </a:t>
            </a:r>
            <a:r>
              <a:rPr lang="en-US" altLang="zh-TW" sz="1800" dirty="0" err="1"/>
              <a:t>newaliases</a:t>
            </a:r>
            <a:endParaRPr lang="en-US" altLang="zh-TW" sz="1800" dirty="0"/>
          </a:p>
          <a:p>
            <a:pPr lvl="2" eaLnBrk="1" hangingPunct="1">
              <a:defRPr/>
            </a:pPr>
            <a:r>
              <a:rPr lang="en-US" altLang="zh-TW" sz="1600" dirty="0"/>
              <a:t>For </a:t>
            </a:r>
            <a:r>
              <a:rPr lang="en-US" altLang="zh-TW" sz="1600" dirty="0">
                <a:ea typeface="新細明體" pitchFamily="18" charset="-120"/>
              </a:rPr>
              <a:t>/</a:t>
            </a:r>
            <a:r>
              <a:rPr lang="en-US" altLang="zh-TW" sz="1600" dirty="0" err="1">
                <a:ea typeface="新細明體" pitchFamily="18" charset="-120"/>
              </a:rPr>
              <a:t>etc</a:t>
            </a:r>
            <a:r>
              <a:rPr lang="en-US" altLang="zh-TW" sz="1600" dirty="0">
                <a:ea typeface="新細明體" pitchFamily="18" charset="-120"/>
              </a:rPr>
              <a:t>/aliases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Alias file format (same as </a:t>
            </a:r>
            <a:r>
              <a:rPr lang="en-US" altLang="zh-TW" sz="2000" dirty="0" err="1">
                <a:ea typeface="新細明體" pitchFamily="18" charset="-120"/>
              </a:rPr>
              <a:t>sendmail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Value can be 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Email address, filename, |command, :include: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Alias restriction</a:t>
            </a:r>
          </a:p>
          <a:p>
            <a:pPr lvl="1" eaLnBrk="1" hangingPunct="1">
              <a:defRPr/>
            </a:pPr>
            <a:r>
              <a:rPr lang="en-US" altLang="zh-TW" sz="1800" dirty="0" err="1">
                <a:ea typeface="新細明體" pitchFamily="18" charset="-120"/>
              </a:rPr>
              <a:t>allow_mail_to_commands</a:t>
            </a:r>
            <a:r>
              <a:rPr lang="en-US" altLang="zh-TW" sz="1800" dirty="0">
                <a:ea typeface="新細明體" pitchFamily="18" charset="-120"/>
              </a:rPr>
              <a:t> = alias, forward</a:t>
            </a:r>
          </a:p>
          <a:p>
            <a:pPr lvl="1" eaLnBrk="1" hangingPunct="1">
              <a:defRPr/>
            </a:pPr>
            <a:r>
              <a:rPr lang="en-US" altLang="zh-TW" sz="1800" dirty="0" err="1">
                <a:ea typeface="新細明體" pitchFamily="18" charset="-120"/>
              </a:rPr>
              <a:t>allow_mail_to_files</a:t>
            </a:r>
            <a:r>
              <a:rPr lang="en-US" altLang="zh-TW" sz="1800" dirty="0">
                <a:ea typeface="新細明體" pitchFamily="18" charset="-120"/>
              </a:rPr>
              <a:t> = alias, forward</a:t>
            </a:r>
          </a:p>
        </p:txBody>
      </p:sp>
    </p:spTree>
    <p:extLst>
      <p:ext uri="{BB962C8B-B14F-4D97-AF65-F5344CB8AC3E}">
        <p14:creationId xmlns:p14="http://schemas.microsoft.com/office/powerpoint/2010/main" val="73819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Configuration</a:t>
            </a:r>
            <a:r>
              <a:rPr lang="en-US" altLang="zh-TW" sz="3000" dirty="0"/>
              <a:t> –</a:t>
            </a:r>
            <a:br>
              <a:rPr lang="en-US" altLang="zh-TW" sz="3000" dirty="0"/>
            </a:br>
            <a:r>
              <a:rPr lang="en-US" altLang="zh-TW" sz="3000" dirty="0"/>
              <a:t>	Virtual Alias Maps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005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Virtual Alias Map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It </a:t>
            </a:r>
            <a:r>
              <a:rPr lang="en-US" altLang="zh-TW" u="sng" dirty="0">
                <a:solidFill>
                  <a:srgbClr val="FF0000"/>
                </a:solidFill>
                <a:ea typeface="新細明體" pitchFamily="18" charset="-120"/>
              </a:rPr>
              <a:t>recursively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rewrites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envelope recipient </a:t>
            </a:r>
            <a:r>
              <a:rPr lang="en-US" altLang="zh-TW" dirty="0"/>
              <a:t>addresses for all local, all virtual, and all remote mail destinations.</a:t>
            </a:r>
            <a:endParaRPr lang="en-US" altLang="zh-TW" sz="2400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dirty="0" err="1">
                <a:solidFill>
                  <a:srgbClr val="0070C0"/>
                </a:solidFill>
                <a:ea typeface="新細明體" pitchFamily="18" charset="-120"/>
              </a:rPr>
              <a:t>virtual_alias_domains</a:t>
            </a:r>
            <a:r>
              <a:rPr lang="en-US" altLang="zh-TW" dirty="0">
                <a:ea typeface="新細明體" pitchFamily="18" charset="-120"/>
              </a:rPr>
              <a:t> = $</a:t>
            </a:r>
            <a:r>
              <a:rPr lang="en-US" altLang="zh-TW" dirty="0" err="1">
                <a:ea typeface="新細明體" pitchFamily="18" charset="-120"/>
              </a:rPr>
              <a:t>virtual_alias_maps</a:t>
            </a:r>
            <a:r>
              <a:rPr lang="en-US" altLang="zh-TW" dirty="0">
                <a:ea typeface="新細明體" pitchFamily="18" charset="-120"/>
              </a:rPr>
              <a:t> (default)</a:t>
            </a:r>
          </a:p>
          <a:p>
            <a:pPr lvl="1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virtual_alias_maps</a:t>
            </a:r>
            <a:r>
              <a:rPr lang="en-US" altLang="zh-TW" dirty="0">
                <a:ea typeface="新細明體" pitchFamily="18" charset="-120"/>
              </a:rPr>
              <a:t> = hash:/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/local/</a:t>
            </a:r>
            <a:r>
              <a:rPr lang="en-US" altLang="zh-TW" dirty="0" err="1">
                <a:ea typeface="新細明體" pitchFamily="18" charset="-120"/>
              </a:rPr>
              <a:t>etc</a:t>
            </a:r>
            <a:r>
              <a:rPr lang="en-US" altLang="zh-TW" dirty="0">
                <a:ea typeface="新細明體" pitchFamily="18" charset="-120"/>
              </a:rPr>
              <a:t>/postfix/virtual</a:t>
            </a:r>
          </a:p>
          <a:p>
            <a:pPr lvl="2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src</a:t>
            </a:r>
            <a:r>
              <a:rPr lang="en-US" altLang="zh-TW" dirty="0">
                <a:ea typeface="新細明體" pitchFamily="18" charset="-120"/>
              </a:rPr>
              <a:t>-address			</a:t>
            </a:r>
            <a:r>
              <a:rPr lang="en-US" altLang="zh-TW" dirty="0" err="1">
                <a:ea typeface="新細明體" pitchFamily="18" charset="-120"/>
              </a:rPr>
              <a:t>dst</a:t>
            </a:r>
            <a:r>
              <a:rPr lang="en-US" altLang="zh-TW" dirty="0">
                <a:ea typeface="新細明體" pitchFamily="18" charset="-120"/>
              </a:rPr>
              <a:t>-address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 err="1">
                <a:ea typeface="新細明體" pitchFamily="18" charset="-120"/>
              </a:rPr>
              <a:t>lctseng@csie.nctu.edu.tw</a:t>
            </a:r>
            <a:r>
              <a:rPr lang="en-US" altLang="zh-TW" sz="1600" dirty="0">
                <a:ea typeface="新細明體" pitchFamily="18" charset="-120"/>
              </a:rPr>
              <a:t>		@chbsd.cs.nctu.edu.tw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lctseng				ch0nsi@gmai1.com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@csie.nctu.edu.tw			@cs.nctu.edu.tw</a:t>
            </a:r>
          </a:p>
          <a:p>
            <a:pPr lvl="1" eaLnBrk="1" hangingPunct="1">
              <a:defRPr/>
            </a:pPr>
            <a:r>
              <a:rPr lang="en-US" altLang="zh-TW" dirty="0"/>
              <a:t>Applying regular expression</a:t>
            </a:r>
          </a:p>
          <a:p>
            <a:pPr lvl="2" eaLnBrk="1" hangingPunct="1">
              <a:defRPr/>
            </a:pPr>
            <a:r>
              <a:rPr lang="en-US" altLang="zh-TW" dirty="0" err="1"/>
              <a:t>virtual_alias_maps</a:t>
            </a:r>
            <a:r>
              <a:rPr lang="en-US" altLang="zh-TW" dirty="0"/>
              <a:t> = </a:t>
            </a:r>
            <a:r>
              <a:rPr lang="en-US" altLang="zh-TW" dirty="0" err="1"/>
              <a:t>pcre</a:t>
            </a:r>
            <a:r>
              <a:rPr lang="en-US" altLang="zh-TW" dirty="0"/>
              <a:t>:/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/postfix/virtual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/^root(\..+)?@(t)?(</a:t>
            </a:r>
            <a:r>
              <a:rPr lang="en-US" altLang="zh-TW" sz="1600" dirty="0" err="1">
                <a:ea typeface="新細明體" pitchFamily="18" charset="-120"/>
              </a:rPr>
              <a:t>cs|np</a:t>
            </a:r>
            <a:r>
              <a:rPr lang="en-US" altLang="zh-TW" sz="1600" dirty="0">
                <a:ea typeface="新細明體" pitchFamily="18" charset="-120"/>
              </a:rPr>
              <a:t>)?</a:t>
            </a:r>
            <a:r>
              <a:rPr lang="en-US" altLang="zh-TW" sz="1600" dirty="0" err="1">
                <a:ea typeface="新細明體" pitchFamily="18" charset="-120"/>
              </a:rPr>
              <a:t>bsd</a:t>
            </a:r>
            <a:r>
              <a:rPr lang="en-US" altLang="zh-TW" sz="1600" dirty="0">
                <a:ea typeface="新細明體" pitchFamily="18" charset="-120"/>
              </a:rPr>
              <a:t>\d*\.</a:t>
            </a:r>
            <a:r>
              <a:rPr lang="en-US" altLang="zh-TW" sz="1600" dirty="0" err="1">
                <a:ea typeface="新細明體" pitchFamily="18" charset="-120"/>
              </a:rPr>
              <a:t>cs</a:t>
            </a:r>
            <a:r>
              <a:rPr lang="en-US" altLang="zh-TW" sz="1600" dirty="0">
                <a:ea typeface="新細明體" pitchFamily="18" charset="-120"/>
              </a:rPr>
              <a:t>\.</a:t>
            </a:r>
            <a:r>
              <a:rPr lang="en-US" altLang="zh-TW" sz="1600" dirty="0" err="1">
                <a:ea typeface="新細明體" pitchFamily="18" charset="-120"/>
              </a:rPr>
              <a:t>nctu</a:t>
            </a:r>
            <a:r>
              <a:rPr lang="en-US" altLang="zh-TW" sz="1600" dirty="0">
                <a:ea typeface="新細明體" pitchFamily="18" charset="-120"/>
              </a:rPr>
              <a:t>\.</a:t>
            </a:r>
            <a:r>
              <a:rPr lang="en-US" altLang="zh-TW" sz="1600" dirty="0" err="1">
                <a:ea typeface="新細明體" pitchFamily="18" charset="-120"/>
              </a:rPr>
              <a:t>edu</a:t>
            </a:r>
            <a:r>
              <a:rPr lang="en-US" altLang="zh-TW" sz="1600" dirty="0">
                <a:ea typeface="新細明體" pitchFamily="18" charset="-120"/>
              </a:rPr>
              <a:t>\.</a:t>
            </a:r>
            <a:r>
              <a:rPr lang="en-US" altLang="zh-TW" sz="1600" dirty="0" err="1">
                <a:ea typeface="新細明體" pitchFamily="18" charset="-120"/>
              </a:rPr>
              <a:t>tw</a:t>
            </a:r>
            <a:r>
              <a:rPr lang="en-US" altLang="zh-TW" sz="1600" dirty="0">
                <a:ea typeface="新細明體" pitchFamily="18" charset="-120"/>
              </a:rPr>
              <a:t>$/	bsdta@cs.nctu.edu.tw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/^root(\..+)?@(t)?(</a:t>
            </a:r>
            <a:r>
              <a:rPr lang="en-US" altLang="zh-TW" sz="1600" dirty="0" err="1">
                <a:ea typeface="新細明體" pitchFamily="18" charset="-120"/>
              </a:rPr>
              <a:t>cs|np</a:t>
            </a:r>
            <a:r>
              <a:rPr lang="en-US" altLang="zh-TW" sz="1600" dirty="0">
                <a:ea typeface="新細明體" pitchFamily="18" charset="-120"/>
              </a:rPr>
              <a:t>)?</a:t>
            </a:r>
            <a:r>
              <a:rPr lang="en-US" altLang="zh-TW" sz="1600" dirty="0" err="1">
                <a:ea typeface="新細明體" pitchFamily="18" charset="-120"/>
              </a:rPr>
              <a:t>linux</a:t>
            </a:r>
            <a:r>
              <a:rPr lang="en-US" altLang="zh-TW" sz="1600" dirty="0">
                <a:ea typeface="新細明體" pitchFamily="18" charset="-120"/>
              </a:rPr>
              <a:t>\d*\.</a:t>
            </a:r>
            <a:r>
              <a:rPr lang="en-US" altLang="zh-TW" sz="1600" dirty="0" err="1">
                <a:ea typeface="新細明體" pitchFamily="18" charset="-120"/>
              </a:rPr>
              <a:t>cs</a:t>
            </a:r>
            <a:r>
              <a:rPr lang="en-US" altLang="zh-TW" sz="1600" dirty="0">
                <a:ea typeface="新細明體" pitchFamily="18" charset="-120"/>
              </a:rPr>
              <a:t>\.</a:t>
            </a:r>
            <a:r>
              <a:rPr lang="en-US" altLang="zh-TW" sz="1600" dirty="0" err="1">
                <a:ea typeface="新細明體" pitchFamily="18" charset="-120"/>
              </a:rPr>
              <a:t>nctu</a:t>
            </a:r>
            <a:r>
              <a:rPr lang="en-US" altLang="zh-TW" sz="1600" dirty="0">
                <a:ea typeface="新細明體" pitchFamily="18" charset="-120"/>
              </a:rPr>
              <a:t>\.</a:t>
            </a:r>
            <a:r>
              <a:rPr lang="en-US" altLang="zh-TW" sz="1600" dirty="0" err="1">
                <a:ea typeface="新細明體" pitchFamily="18" charset="-120"/>
              </a:rPr>
              <a:t>edu</a:t>
            </a:r>
            <a:r>
              <a:rPr lang="en-US" altLang="zh-TW" sz="1600" dirty="0">
                <a:ea typeface="新細明體" pitchFamily="18" charset="-120"/>
              </a:rPr>
              <a:t>\.</a:t>
            </a:r>
            <a:r>
              <a:rPr lang="en-US" altLang="zh-TW" sz="1600" dirty="0" err="1">
                <a:ea typeface="新細明體" pitchFamily="18" charset="-120"/>
              </a:rPr>
              <a:t>tw</a:t>
            </a:r>
            <a:r>
              <a:rPr lang="en-US" altLang="zh-TW" sz="1600" dirty="0">
                <a:ea typeface="新細明體" pitchFamily="18" charset="-120"/>
              </a:rPr>
              <a:t>$/	linuxta@cs.nctu.edu.tw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/^root(\..+)?@(t)?</a:t>
            </a:r>
            <a:r>
              <a:rPr lang="en-US" altLang="zh-TW" sz="1600" dirty="0" err="1">
                <a:ea typeface="新細明體" pitchFamily="18" charset="-120"/>
              </a:rPr>
              <a:t>csmail</a:t>
            </a:r>
            <a:r>
              <a:rPr lang="en-US" altLang="zh-TW" sz="1600" dirty="0">
                <a:ea typeface="新細明體" pitchFamily="18" charset="-120"/>
              </a:rPr>
              <a:t>\w*\d*\.</a:t>
            </a:r>
            <a:r>
              <a:rPr lang="en-US" altLang="zh-TW" sz="1600" dirty="0" err="1">
                <a:ea typeface="新細明體" pitchFamily="18" charset="-120"/>
              </a:rPr>
              <a:t>cs</a:t>
            </a:r>
            <a:r>
              <a:rPr lang="en-US" altLang="zh-TW" sz="1600" dirty="0">
                <a:ea typeface="新細明體" pitchFamily="18" charset="-120"/>
              </a:rPr>
              <a:t>\.</a:t>
            </a:r>
            <a:r>
              <a:rPr lang="en-US" altLang="zh-TW" sz="1600" dirty="0" err="1">
                <a:ea typeface="新細明體" pitchFamily="18" charset="-120"/>
              </a:rPr>
              <a:t>nctu</a:t>
            </a:r>
            <a:r>
              <a:rPr lang="en-US" altLang="zh-TW" sz="1600" dirty="0">
                <a:ea typeface="新細明體" pitchFamily="18" charset="-120"/>
              </a:rPr>
              <a:t>\.</a:t>
            </a:r>
            <a:r>
              <a:rPr lang="en-US" altLang="zh-TW" sz="1600" dirty="0" err="1">
                <a:ea typeface="新細明體" pitchFamily="18" charset="-120"/>
              </a:rPr>
              <a:t>edu</a:t>
            </a:r>
            <a:r>
              <a:rPr lang="en-US" altLang="zh-TW" sz="1600" dirty="0">
                <a:ea typeface="新細明體" pitchFamily="18" charset="-120"/>
              </a:rPr>
              <a:t>\.</a:t>
            </a:r>
            <a:r>
              <a:rPr lang="en-US" altLang="zh-TW" sz="1600" dirty="0" err="1">
                <a:ea typeface="新細明體" pitchFamily="18" charset="-120"/>
              </a:rPr>
              <a:t>tw</a:t>
            </a:r>
            <a:r>
              <a:rPr lang="en-US" altLang="zh-TW" sz="1600" dirty="0">
                <a:ea typeface="新細明體" pitchFamily="18" charset="-120"/>
              </a:rPr>
              <a:t>$/	mailta@cs.nctu.edu.tw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altLang="zh-TW" sz="16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000" dirty="0"/>
              <a:t>Postfix Configuration –</a:t>
            </a:r>
            <a:br>
              <a:rPr lang="en-US" altLang="zh-TW" sz="3000" dirty="0"/>
            </a:br>
            <a:r>
              <a:rPr lang="en-US" altLang="zh-TW" sz="3000" dirty="0"/>
              <a:t>	Virtual Alias Maps vs Alias Map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alias_map</a:t>
            </a:r>
            <a:endParaRPr lang="en-US" altLang="zh-TW" dirty="0"/>
          </a:p>
          <a:p>
            <a:pPr lvl="1"/>
            <a:r>
              <a:rPr lang="en-US" altLang="zh-TW" dirty="0"/>
              <a:t>Used by </a:t>
            </a:r>
            <a:r>
              <a:rPr lang="en-US" altLang="zh-TW" dirty="0">
                <a:hlinkClick r:id="rId3"/>
              </a:rPr>
              <a:t>local(8)</a:t>
            </a:r>
            <a:r>
              <a:rPr lang="en-US" altLang="zh-TW" dirty="0"/>
              <a:t> delivery</a:t>
            </a:r>
          </a:p>
          <a:p>
            <a:pPr lvl="1"/>
            <a:r>
              <a:rPr lang="en-US" altLang="zh-TW" dirty="0"/>
              <a:t>Key must be local recipients</a:t>
            </a:r>
          </a:p>
          <a:p>
            <a:pPr lvl="1"/>
            <a:r>
              <a:rPr lang="en-US" altLang="zh-TW" dirty="0"/>
              <a:t>Value can be email/file/command/…</a:t>
            </a:r>
          </a:p>
          <a:p>
            <a:r>
              <a:rPr lang="en-US" altLang="zh-TW" dirty="0" err="1"/>
              <a:t>virtual_alias_maps</a:t>
            </a:r>
            <a:endParaRPr lang="en-US" altLang="zh-TW" dirty="0"/>
          </a:p>
          <a:p>
            <a:pPr lvl="1"/>
            <a:r>
              <a:rPr lang="en-US" altLang="zh-TW" dirty="0"/>
              <a:t>Used by </a:t>
            </a:r>
            <a:r>
              <a:rPr lang="en-US" altLang="zh-TW" dirty="0">
                <a:hlinkClick r:id="rId4"/>
              </a:rPr>
              <a:t>virtual(5)</a:t>
            </a:r>
            <a:r>
              <a:rPr lang="en-US" altLang="zh-TW" dirty="0"/>
              <a:t> delivery</a:t>
            </a:r>
          </a:p>
          <a:p>
            <a:pPr lvl="1"/>
            <a:r>
              <a:rPr lang="en-US" altLang="zh-TW" dirty="0"/>
              <a:t>Higher priority than </a:t>
            </a:r>
            <a:r>
              <a:rPr lang="en-US" altLang="zh-TW" dirty="0" err="1"/>
              <a:t>alias_map</a:t>
            </a:r>
            <a:endParaRPr lang="en-US" altLang="zh-TW" dirty="0"/>
          </a:p>
          <a:p>
            <a:pPr lvl="1"/>
            <a:r>
              <a:rPr lang="en-US" altLang="zh-TW" dirty="0"/>
              <a:t>Key can be </a:t>
            </a:r>
          </a:p>
          <a:p>
            <a:pPr lvl="2"/>
            <a:r>
              <a:rPr lang="en-US" altLang="zh-TW" dirty="0" err="1"/>
              <a:t>user@domain</a:t>
            </a:r>
            <a:endParaRPr lang="en-US" altLang="zh-TW" dirty="0"/>
          </a:p>
          <a:p>
            <a:pPr lvl="2"/>
            <a:r>
              <a:rPr lang="en-US" altLang="zh-TW" dirty="0"/>
              <a:t>user</a:t>
            </a:r>
          </a:p>
          <a:p>
            <a:pPr lvl="2"/>
            <a:r>
              <a:rPr lang="en-US" altLang="zh-TW" dirty="0"/>
              <a:t>@domain</a:t>
            </a:r>
          </a:p>
          <a:p>
            <a:pPr lvl="1"/>
            <a:r>
              <a:rPr lang="en-US" altLang="zh-TW" dirty="0"/>
              <a:t>Value must be valid email addresses or local recipients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526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Relay Control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Open relay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 mail server that permit anyone to relay mails</a:t>
            </a:r>
          </a:p>
          <a:p>
            <a:pPr lvl="2" eaLnBrk="1" hangingPunct="1"/>
            <a:r>
              <a:rPr lang="en-US" altLang="zh-TW" dirty="0"/>
              <a:t>Neither originates or ends with a user from its domain</a:t>
            </a:r>
          </a:p>
          <a:p>
            <a:pPr lvl="2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Spam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By default, postfix is not an open relay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A mail server should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Relay mail for trusted user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Such as </a:t>
            </a:r>
            <a:r>
              <a:rPr lang="en-US" altLang="zh-TW" dirty="0" err="1">
                <a:ea typeface="新細明體" panose="02020500000000000000" pitchFamily="18" charset="-120"/>
              </a:rPr>
              <a:t>lctseng@smtp.cs.nctu.edu.tw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Relay mail for trusted domain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Ex. </a:t>
            </a:r>
            <a:r>
              <a:rPr lang="en-US" altLang="zh-TW" i="1" dirty="0" err="1">
                <a:ea typeface="新細明體" panose="02020500000000000000" pitchFamily="18" charset="-120"/>
              </a:rPr>
              <a:t>smtp.cs.nctu.edu.tw</a:t>
            </a:r>
            <a:r>
              <a:rPr lang="en-US" altLang="zh-TW" dirty="0">
                <a:ea typeface="新細明體" panose="02020500000000000000" pitchFamily="18" charset="-120"/>
              </a:rPr>
              <a:t>  trusts  </a:t>
            </a:r>
            <a:r>
              <a:rPr lang="en-US" altLang="zh-TW" i="1" dirty="0" err="1">
                <a:ea typeface="新細明體" panose="02020500000000000000" pitchFamily="18" charset="-120"/>
              </a:rPr>
              <a:t>nctu.edu.tw</a:t>
            </a:r>
            <a:endParaRPr lang="en-US" altLang="zh-TW" i="1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Relay Control (2)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5149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Restricting relay access by </a:t>
            </a:r>
            <a:r>
              <a:rPr lang="en-US" altLang="zh-TW" sz="2000" dirty="0" err="1">
                <a:ea typeface="新細明體" pitchFamily="18" charset="-120"/>
              </a:rPr>
              <a:t>mynetworks_style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sz="1800" dirty="0" err="1">
                <a:ea typeface="新細明體" pitchFamily="18" charset="-120"/>
              </a:rPr>
              <a:t>mynetworks_style</a:t>
            </a:r>
            <a:r>
              <a:rPr lang="en-US" altLang="zh-TW" sz="1800" dirty="0">
                <a:ea typeface="新細明體" pitchFamily="18" charset="-120"/>
              </a:rPr>
              <a:t> = subnet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Allow relaying from other hosts in the same 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pitchFamily="18" charset="-120"/>
              </a:rPr>
              <a:t>subnet</a:t>
            </a:r>
            <a:r>
              <a:rPr lang="en-US" altLang="zh-TW" sz="1600" dirty="0">
                <a:ea typeface="新細明體" pitchFamily="18" charset="-120"/>
              </a:rPr>
              <a:t>, configured in this machine</a:t>
            </a:r>
          </a:p>
          <a:p>
            <a:pPr lvl="1" eaLnBrk="1" hangingPunct="1">
              <a:defRPr/>
            </a:pPr>
            <a:r>
              <a:rPr lang="en-US" altLang="zh-TW" sz="1800" dirty="0" err="1">
                <a:ea typeface="新細明體" pitchFamily="18" charset="-120"/>
              </a:rPr>
              <a:t>mynetworks_style</a:t>
            </a:r>
            <a:r>
              <a:rPr lang="en-US" altLang="zh-TW" sz="1800" dirty="0">
                <a:ea typeface="新細明體" pitchFamily="18" charset="-120"/>
              </a:rPr>
              <a:t> = host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Allow relaying for only local machine</a:t>
            </a:r>
          </a:p>
          <a:p>
            <a:pPr lvl="1" eaLnBrk="1" hangingPunct="1">
              <a:defRPr/>
            </a:pPr>
            <a:r>
              <a:rPr lang="en-US" altLang="zh-TW" sz="1800" dirty="0" err="1">
                <a:ea typeface="新細明體" pitchFamily="18" charset="-120"/>
              </a:rPr>
              <a:t>mynetworks_style</a:t>
            </a:r>
            <a:r>
              <a:rPr lang="en-US" altLang="zh-TW" sz="1800" dirty="0">
                <a:ea typeface="新細明體" pitchFamily="18" charset="-120"/>
              </a:rPr>
              <a:t> = class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Any host in the same class A, B or C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Usually we don’t use this - your server may trust the whole subnet from your provider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Relay Control (3)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5149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Restricting relay access by </a:t>
            </a:r>
            <a:r>
              <a:rPr lang="en-US" altLang="zh-TW" sz="2000" dirty="0" err="1">
                <a:ea typeface="新細明體" pitchFamily="18" charset="-120"/>
              </a:rPr>
              <a:t>mynetworks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(override </a:t>
            </a:r>
            <a:r>
              <a:rPr lang="en-US" altLang="zh-TW" sz="1800" dirty="0" err="1">
                <a:ea typeface="新細明體" pitchFamily="18" charset="-120"/>
              </a:rPr>
              <a:t>mynetworks_style</a:t>
            </a:r>
            <a:r>
              <a:rPr lang="en-US" altLang="zh-TW" sz="1800" dirty="0">
                <a:ea typeface="新細明體" pitchFamily="18" charset="-120"/>
              </a:rPr>
              <a:t>)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List individual IP or subnets in network/</a:t>
            </a:r>
            <a:r>
              <a:rPr lang="en-US" altLang="zh-TW" sz="1800" dirty="0" err="1">
                <a:ea typeface="新細明體" pitchFamily="18" charset="-120"/>
              </a:rPr>
              <a:t>netmask</a:t>
            </a:r>
            <a:r>
              <a:rPr lang="en-US" altLang="zh-TW" sz="1800" dirty="0">
                <a:ea typeface="新細明體" pitchFamily="18" charset="-120"/>
              </a:rPr>
              <a:t> notation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Ex: in /</a:t>
            </a:r>
            <a:r>
              <a:rPr lang="en-US" altLang="zh-TW" sz="1800" dirty="0" err="1">
                <a:ea typeface="新細明體" pitchFamily="18" charset="-120"/>
              </a:rPr>
              <a:t>usr</a:t>
            </a:r>
            <a:r>
              <a:rPr lang="en-US" altLang="zh-TW" sz="1800" dirty="0">
                <a:ea typeface="新細明體" pitchFamily="18" charset="-120"/>
              </a:rPr>
              <a:t>/local/</a:t>
            </a:r>
            <a:r>
              <a:rPr lang="en-US" altLang="zh-TW" sz="1800" dirty="0" err="1">
                <a:ea typeface="新細明體" pitchFamily="18" charset="-120"/>
              </a:rPr>
              <a:t>etc</a:t>
            </a:r>
            <a:r>
              <a:rPr lang="en-US" altLang="zh-TW" sz="1800" dirty="0">
                <a:ea typeface="新細明體" pitchFamily="18" charset="-120"/>
              </a:rPr>
              <a:t>/postfix/</a:t>
            </a:r>
            <a:r>
              <a:rPr lang="en-US" altLang="zh-TW" sz="1800" dirty="0" err="1">
                <a:ea typeface="新細明體" pitchFamily="18" charset="-120"/>
              </a:rPr>
              <a:t>mynetworks</a:t>
            </a:r>
            <a:endParaRPr lang="en-US" altLang="zh-TW" sz="1800" dirty="0">
              <a:ea typeface="新細明體" pitchFamily="18" charset="-120"/>
            </a:endParaRP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127.0.0.0/8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140.113.0.0/16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10.113.0.0/16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Relay depends on the type of your mail server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smtp.cs.nctu.edu.tw will be different from csmx1.cs.nctu.edu.tw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Outgoing: usually accepts submission from local domain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Incoming: may relay mails for trusted domains</a:t>
            </a:r>
          </a:p>
        </p:txBody>
      </p:sp>
    </p:spTree>
    <p:extLst>
      <p:ext uri="{BB962C8B-B14F-4D97-AF65-F5344CB8AC3E}">
        <p14:creationId xmlns:p14="http://schemas.microsoft.com/office/powerpoint/2010/main" val="2412374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Rewriting address (1)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2943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>
                <a:ea typeface="細明體" pitchFamily="49" charset="-120"/>
              </a:rPr>
              <a:t>For unqualified address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細明體" pitchFamily="49" charset="-120"/>
              </a:rPr>
              <a:t>To append “</a:t>
            </a:r>
            <a:r>
              <a:rPr lang="en-US" altLang="zh-TW" sz="1800" dirty="0" err="1">
                <a:ea typeface="細明體" pitchFamily="49" charset="-120"/>
              </a:rPr>
              <a:t>myorigin</a:t>
            </a:r>
            <a:r>
              <a:rPr lang="en-US" altLang="zh-TW" sz="1800" dirty="0">
                <a:ea typeface="細明體" pitchFamily="49" charset="-120"/>
              </a:rPr>
              <a:t>” to local name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細明體" pitchFamily="49" charset="-120"/>
              </a:rPr>
              <a:t>lctseng </a:t>
            </a:r>
            <a:r>
              <a:rPr lang="en-US" altLang="zh-TW" sz="1600" dirty="0">
                <a:ea typeface="細明體" pitchFamily="49" charset="-120"/>
                <a:sym typeface="Wingdings" pitchFamily="2" charset="2"/>
              </a:rPr>
              <a:t> </a:t>
            </a:r>
            <a:r>
              <a:rPr lang="en-US" altLang="zh-TW" sz="1600" dirty="0" err="1">
                <a:ea typeface="細明體" pitchFamily="49" charset="-120"/>
                <a:sym typeface="Wingdings" pitchFamily="2" charset="2"/>
              </a:rPr>
              <a:t>lctseng</a:t>
            </a:r>
            <a:r>
              <a:rPr lang="en-US" altLang="zh-TW" sz="1600" b="1" dirty="0" err="1">
                <a:ea typeface="細明體" pitchFamily="49" charset="-120"/>
                <a:sym typeface="Wingdings" pitchFamily="2" charset="2"/>
              </a:rPr>
              <a:t>@nasa.cs.nctu.edu.tw</a:t>
            </a:r>
            <a:endParaRPr lang="en-US" altLang="zh-TW" sz="1600" b="1" dirty="0">
              <a:ea typeface="細明體" pitchFamily="49" charset="-120"/>
            </a:endParaRPr>
          </a:p>
          <a:p>
            <a:pPr lvl="2" eaLnBrk="1" hangingPunct="1">
              <a:defRPr/>
            </a:pPr>
            <a:r>
              <a:rPr lang="en-US" altLang="zh-TW" sz="1600" dirty="0" err="1">
                <a:ea typeface="細明體" pitchFamily="49" charset="-120"/>
              </a:rPr>
              <a:t>append_at_myorigin</a:t>
            </a:r>
            <a:r>
              <a:rPr lang="en-US" altLang="zh-TW" sz="1600" dirty="0">
                <a:ea typeface="細明體" pitchFamily="49" charset="-120"/>
              </a:rPr>
              <a:t> = yes 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細明體" pitchFamily="49" charset="-120"/>
              </a:rPr>
              <a:t>To append “</a:t>
            </a:r>
            <a:r>
              <a:rPr lang="en-US" altLang="zh-TW" sz="1800" dirty="0" err="1">
                <a:ea typeface="細明體" pitchFamily="49" charset="-120"/>
              </a:rPr>
              <a:t>mydomain</a:t>
            </a:r>
            <a:r>
              <a:rPr lang="en-US" altLang="zh-TW" sz="1800" dirty="0">
                <a:ea typeface="細明體" pitchFamily="49" charset="-120"/>
              </a:rPr>
              <a:t>” to address that contain only host.</a:t>
            </a:r>
          </a:p>
          <a:p>
            <a:pPr lvl="2" eaLnBrk="1" hangingPunct="1">
              <a:defRPr/>
            </a:pPr>
            <a:r>
              <a:rPr lang="en-US" altLang="zh-TW" sz="1600" dirty="0" err="1">
                <a:ea typeface="細明體" pitchFamily="49" charset="-120"/>
              </a:rPr>
              <a:t>lctseng@nasa</a:t>
            </a:r>
            <a:r>
              <a:rPr lang="en-US" altLang="zh-TW" sz="1600" dirty="0">
                <a:ea typeface="細明體" pitchFamily="49" charset="-120"/>
                <a:sym typeface="Wingdings" pitchFamily="2" charset="2"/>
              </a:rPr>
              <a:t> </a:t>
            </a:r>
            <a:r>
              <a:rPr lang="en-US" altLang="zh-TW" sz="1600" dirty="0" err="1">
                <a:ea typeface="細明體" pitchFamily="49" charset="-120"/>
                <a:sym typeface="Wingdings" pitchFamily="2" charset="2"/>
              </a:rPr>
              <a:t>lctseng@nasa</a:t>
            </a:r>
            <a:r>
              <a:rPr lang="en-US" altLang="zh-TW" sz="1600" b="1" dirty="0" err="1">
                <a:ea typeface="細明體" pitchFamily="49" charset="-120"/>
                <a:sym typeface="Wingdings" pitchFamily="2" charset="2"/>
              </a:rPr>
              <a:t>.cs.nctu.edu.tw</a:t>
            </a:r>
            <a:endParaRPr lang="en-US" altLang="zh-TW" sz="1600" b="1" dirty="0">
              <a:ea typeface="細明體" pitchFamily="49" charset="-120"/>
            </a:endParaRPr>
          </a:p>
          <a:p>
            <a:pPr lvl="2" eaLnBrk="1" hangingPunct="1">
              <a:defRPr/>
            </a:pPr>
            <a:r>
              <a:rPr lang="en-US" altLang="zh-TW" sz="1600" dirty="0" err="1">
                <a:ea typeface="細明體" pitchFamily="49" charset="-120"/>
              </a:rPr>
              <a:t>append_dot_mydomain</a:t>
            </a:r>
            <a:r>
              <a:rPr lang="en-US" altLang="zh-TW" sz="1600" dirty="0">
                <a:ea typeface="細明體" pitchFamily="49" charset="-120"/>
              </a:rPr>
              <a:t> = yes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Rewriting address (2)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2943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000" dirty="0">
                <a:ea typeface="細明體" pitchFamily="49" charset="-120"/>
              </a:rPr>
              <a:t>Masquerading hostname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細明體" pitchFamily="49" charset="-120"/>
              </a:rPr>
              <a:t>Hide the names of internal hosts to make all addresses appear as if they come from the same mail server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細明體" pitchFamily="49" charset="-120"/>
              </a:rPr>
              <a:t>It is often used in out-going mail gateway</a:t>
            </a:r>
          </a:p>
          <a:p>
            <a:pPr lvl="2" eaLnBrk="1" hangingPunct="1">
              <a:defRPr/>
            </a:pPr>
            <a:r>
              <a:rPr lang="en-US" altLang="zh-TW" sz="1600" dirty="0" err="1">
                <a:ea typeface="細明體" pitchFamily="49" charset="-120"/>
              </a:rPr>
              <a:t>masquerade_domains</a:t>
            </a:r>
            <a:r>
              <a:rPr lang="en-US" altLang="zh-TW" sz="1600" dirty="0">
                <a:ea typeface="細明體" pitchFamily="49" charset="-120"/>
              </a:rPr>
              <a:t> = </a:t>
            </a:r>
            <a:r>
              <a:rPr lang="en-US" altLang="zh-TW" sz="1600" dirty="0" err="1">
                <a:ea typeface="細明體" pitchFamily="49" charset="-120"/>
              </a:rPr>
              <a:t>cs.nctu.edu.tw</a:t>
            </a:r>
            <a:endParaRPr lang="en-US" altLang="zh-TW" sz="1600" dirty="0">
              <a:ea typeface="細明體" pitchFamily="49" charset="-120"/>
            </a:endParaRPr>
          </a:p>
          <a:p>
            <a:pPr lvl="3" eaLnBrk="1" hangingPunct="1">
              <a:defRPr/>
            </a:pPr>
            <a:r>
              <a:rPr lang="en-US" altLang="zh-TW" sz="1400" dirty="0" err="1">
                <a:ea typeface="細明體" pitchFamily="49" charset="-120"/>
              </a:rPr>
              <a:t>lctseng@subdomain.cs.nctu.edu.tw</a:t>
            </a:r>
            <a:r>
              <a:rPr lang="en-US" altLang="zh-TW" sz="1400" dirty="0">
                <a:ea typeface="細明體" pitchFamily="49" charset="-120"/>
              </a:rPr>
              <a:t> </a:t>
            </a:r>
            <a:r>
              <a:rPr lang="en-US" altLang="zh-TW" sz="1400" dirty="0">
                <a:ea typeface="細明體" pitchFamily="49" charset="-120"/>
                <a:sym typeface="Wingdings" pitchFamily="2" charset="2"/>
              </a:rPr>
              <a:t> </a:t>
            </a:r>
            <a:r>
              <a:rPr lang="en-US" altLang="zh-TW" sz="1400" dirty="0" err="1">
                <a:ea typeface="細明體" pitchFamily="49" charset="-120"/>
                <a:sym typeface="Wingdings" pitchFamily="2" charset="2"/>
              </a:rPr>
              <a:t>lctseng@cs.nctu.edu.tw</a:t>
            </a:r>
            <a:endParaRPr lang="en-US" altLang="zh-TW" sz="1400" dirty="0">
              <a:ea typeface="細明體" pitchFamily="49" charset="-120"/>
            </a:endParaRPr>
          </a:p>
          <a:p>
            <a:pPr lvl="2" eaLnBrk="1" hangingPunct="1">
              <a:defRPr/>
            </a:pPr>
            <a:r>
              <a:rPr lang="en-US" altLang="zh-TW" sz="1600" dirty="0" err="1">
                <a:ea typeface="細明體" pitchFamily="49" charset="-120"/>
              </a:rPr>
              <a:t>masquerade_domains</a:t>
            </a:r>
            <a:r>
              <a:rPr lang="en-US" altLang="zh-TW" sz="1600" dirty="0">
                <a:ea typeface="細明體" pitchFamily="49" charset="-120"/>
              </a:rPr>
              <a:t> = !chairman.cs.nctu.edu.tw cs.nctu.edu.tw</a:t>
            </a:r>
          </a:p>
          <a:p>
            <a:pPr lvl="2" eaLnBrk="1" hangingPunct="1">
              <a:defRPr/>
            </a:pPr>
            <a:r>
              <a:rPr lang="en-US" altLang="zh-TW" sz="1600" dirty="0" err="1">
                <a:ea typeface="細明體" pitchFamily="49" charset="-120"/>
              </a:rPr>
              <a:t>masquerade_exceptions</a:t>
            </a:r>
            <a:r>
              <a:rPr lang="en-US" altLang="zh-TW" sz="1600" dirty="0">
                <a:ea typeface="細明體" pitchFamily="49" charset="-120"/>
              </a:rPr>
              <a:t> = admin, root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細明體" pitchFamily="49" charset="-120"/>
              </a:rPr>
              <a:t>Rewrite to all envelope and header address </a:t>
            </a:r>
            <a:r>
              <a:rPr lang="en-US" altLang="zh-TW" sz="1800" dirty="0">
                <a:solidFill>
                  <a:srgbClr val="FF0000"/>
                </a:solidFill>
                <a:ea typeface="細明體" pitchFamily="49" charset="-120"/>
              </a:rPr>
              <a:t>excepts </a:t>
            </a:r>
            <a:r>
              <a:rPr lang="en-US" altLang="zh-TW" sz="1800" u="sng" dirty="0">
                <a:solidFill>
                  <a:schemeClr val="accent1">
                    <a:lumMod val="75000"/>
                  </a:schemeClr>
                </a:solidFill>
                <a:ea typeface="細明體" pitchFamily="49" charset="-120"/>
              </a:rPr>
              <a:t>envelope recipient </a:t>
            </a:r>
            <a:r>
              <a:rPr lang="en-US" altLang="zh-TW" sz="1800" dirty="0">
                <a:ea typeface="細明體" pitchFamily="49" charset="-120"/>
              </a:rPr>
              <a:t>address (the default)</a:t>
            </a:r>
          </a:p>
          <a:p>
            <a:pPr lvl="2" eaLnBrk="1" hangingPunct="1">
              <a:defRPr/>
            </a:pPr>
            <a:r>
              <a:rPr lang="en-US" altLang="zh-TW" sz="1600" dirty="0" err="1">
                <a:ea typeface="細明體" pitchFamily="49" charset="-120"/>
              </a:rPr>
              <a:t>masquerade_class</a:t>
            </a:r>
            <a:r>
              <a:rPr lang="en-US" altLang="zh-TW" sz="1600" dirty="0">
                <a:ea typeface="細明體" pitchFamily="49" charset="-120"/>
              </a:rPr>
              <a:t> = </a:t>
            </a:r>
            <a:r>
              <a:rPr lang="en-US" altLang="zh-TW" sz="1600" dirty="0" err="1">
                <a:ea typeface="細明體" pitchFamily="49" charset="-120"/>
              </a:rPr>
              <a:t>envelope_sender</a:t>
            </a:r>
            <a:r>
              <a:rPr lang="en-US" altLang="zh-TW" sz="1600" dirty="0">
                <a:ea typeface="細明體" pitchFamily="49" charset="-120"/>
              </a:rPr>
              <a:t>, </a:t>
            </a:r>
            <a:r>
              <a:rPr lang="en-US" altLang="zh-TW" sz="1600" dirty="0" err="1">
                <a:ea typeface="細明體" pitchFamily="49" charset="-120"/>
              </a:rPr>
              <a:t>header_sender</a:t>
            </a:r>
            <a:r>
              <a:rPr lang="en-US" altLang="zh-TW" sz="1600" dirty="0">
                <a:ea typeface="細明體" pitchFamily="49" charset="-120"/>
              </a:rPr>
              <a:t>, </a:t>
            </a:r>
            <a:r>
              <a:rPr lang="en-US" altLang="zh-TW" sz="1600" dirty="0" err="1">
                <a:ea typeface="細明體" pitchFamily="49" charset="-120"/>
              </a:rPr>
              <a:t>header_recipient</a:t>
            </a:r>
            <a:endParaRPr lang="en-US" altLang="zh-TW" sz="1600" dirty="0">
              <a:ea typeface="細明體" pitchFamily="49" charset="-120"/>
            </a:endParaRPr>
          </a:p>
          <a:p>
            <a:pPr lvl="2" eaLnBrk="1" hangingPunct="1">
              <a:defRPr/>
            </a:pPr>
            <a:r>
              <a:rPr lang="en-US" altLang="zh-TW" sz="1600" dirty="0">
                <a:ea typeface="細明體" pitchFamily="49" charset="-120"/>
              </a:rPr>
              <a:t>This allows incoming messages can be filtered based on their recipient address</a:t>
            </a:r>
          </a:p>
        </p:txBody>
      </p:sp>
    </p:spTree>
    <p:extLst>
      <p:ext uri="{BB962C8B-B14F-4D97-AF65-F5344CB8AC3E}">
        <p14:creationId xmlns:p14="http://schemas.microsoft.com/office/powerpoint/2010/main" val="3821038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Rewriting address (3)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Canonical address – canonical(5)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Rewrite both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header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envelope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u="sng">
                <a:solidFill>
                  <a:schemeClr val="hlink"/>
                </a:solidFill>
                <a:ea typeface="新細明體" panose="02020500000000000000" pitchFamily="18" charset="-120"/>
              </a:rPr>
              <a:t>recursively</a:t>
            </a:r>
            <a:r>
              <a:rPr lang="en-US" altLang="zh-TW">
                <a:ea typeface="新細明體" panose="02020500000000000000" pitchFamily="18" charset="-120"/>
              </a:rPr>
              <a:t> invoked by </a:t>
            </a:r>
            <a:r>
              <a:rPr lang="en-US" altLang="zh-TW">
                <a:solidFill>
                  <a:schemeClr val="accent2"/>
                </a:solidFill>
                <a:ea typeface="新細明體" panose="02020500000000000000" pitchFamily="18" charset="-120"/>
              </a:rPr>
              <a:t>cleanup</a:t>
            </a:r>
            <a:r>
              <a:rPr lang="en-US" altLang="zh-TW">
                <a:ea typeface="新細明體" panose="02020500000000000000" pitchFamily="18" charset="-120"/>
              </a:rPr>
              <a:t> daemon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 main.cf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canonical_maps = hash:/usr/local/etc/postfix/canonical</a:t>
            </a:r>
          </a:p>
          <a:p>
            <a:pPr lvl="2" eaLnBrk="1" hangingPunct="1"/>
            <a:r>
              <a:rPr lang="en-US" altLang="zh-TW"/>
              <a:t>canonical_classes = envelope_sender, envelope_recipient,</a:t>
            </a:r>
            <a:br>
              <a:rPr lang="en-US" altLang="zh-TW"/>
            </a:br>
            <a:r>
              <a:rPr lang="en-US" altLang="zh-TW"/>
              <a:t>                                 header_sender, header_recipient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 canonical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/^(.*)@(t)?(cs)?(bsd|linux|sun)\d*\.cs\.nctu\.edu\.tw$/	$1@cs.nctu.edu.tw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Simlar configurations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sender_canonical_maps</a:t>
            </a:r>
            <a:r>
              <a:rPr lang="zh-TW" altLang="en-US">
                <a:ea typeface="新細明體" panose="02020500000000000000" pitchFamily="18" charset="-120"/>
              </a:rPr>
              <a:t>、</a:t>
            </a:r>
            <a:r>
              <a:rPr lang="en-US" altLang="zh-TW">
                <a:ea typeface="新細明體" panose="02020500000000000000" pitchFamily="18" charset="-120"/>
              </a:rPr>
              <a:t>sender_canonical_classes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recipient_canonical_maps</a:t>
            </a:r>
            <a:r>
              <a:rPr lang="zh-TW" altLang="en-US">
                <a:ea typeface="新細明體" panose="02020500000000000000" pitchFamily="18" charset="-120"/>
              </a:rPr>
              <a:t>、</a:t>
            </a:r>
            <a:r>
              <a:rPr lang="en-US" altLang="zh-TW">
                <a:ea typeface="新細明體" panose="02020500000000000000" pitchFamily="18" charset="-120"/>
              </a:rPr>
              <a:t>recipient_canonical_classes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Configuration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Rewriting address (4)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Relocated users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Used to inform sender that the recipient is moved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In </a:t>
            </a:r>
            <a:r>
              <a:rPr lang="en-US" altLang="zh-TW" dirty="0" err="1">
                <a:ea typeface="新細明體" panose="02020500000000000000" pitchFamily="18" charset="-120"/>
              </a:rPr>
              <a:t>main.cf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dirty="0" err="1">
                <a:ea typeface="新細明體" panose="02020500000000000000" pitchFamily="18" charset="-120"/>
              </a:rPr>
              <a:t>relocated_maps</a:t>
            </a:r>
            <a:r>
              <a:rPr lang="en-US" altLang="zh-TW" dirty="0">
                <a:ea typeface="新細明體" panose="02020500000000000000" pitchFamily="18" charset="-120"/>
              </a:rPr>
              <a:t> = hash:/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/postfix/relocated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In relocated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 err="1">
                <a:ea typeface="新細明體" panose="02020500000000000000" pitchFamily="18" charset="-120"/>
              </a:rPr>
              <a:t>andy@nasa.cs.nctu.edu.tw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ea typeface="新細明體" panose="02020500000000000000" pitchFamily="18" charset="-120"/>
              </a:rPr>
              <a:t>andyliu@abc.com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lctseng			EC319, NCTU, Hsinchu, ROC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@</a:t>
            </a:r>
            <a:r>
              <a:rPr lang="en-US" altLang="zh-TW" dirty="0" err="1">
                <a:ea typeface="新細明體" panose="02020500000000000000" pitchFamily="18" charset="-120"/>
              </a:rPr>
              <a:t>nabsd.cs.nctu.edu.tw</a:t>
            </a:r>
            <a:r>
              <a:rPr lang="en-US" altLang="zh-TW" dirty="0">
                <a:ea typeface="新細明體" panose="02020500000000000000" pitchFamily="18" charset="-120"/>
              </a:rPr>
              <a:t>	</a:t>
            </a:r>
            <a:r>
              <a:rPr lang="en-US" altLang="zh-TW" dirty="0" err="1">
                <a:ea typeface="新細明體" panose="02020500000000000000" pitchFamily="18" charset="-120"/>
              </a:rPr>
              <a:t>zfs.cs.nctu.edu.tw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Unknown users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Not local user and not found in maps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Default action: reject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83FCDC-5EEF-AA4D-9959-4735D14DEC18}"/>
              </a:ext>
            </a:extLst>
          </p:cNvPr>
          <p:cNvSpPr txBox="1"/>
          <p:nvPr/>
        </p:nvSpPr>
        <p:spPr>
          <a:xfrm>
            <a:off x="3374537" y="4509120"/>
            <a:ext cx="538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 can be anything: phone number, street address, 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Role of Postfix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076825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MTA that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Receive and deliver email over the network via SMTP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Local delivery directly or use other mail delivery agent</a:t>
            </a: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hlinkClick r:id="rId2"/>
            </a:endParaRPr>
          </a:p>
          <a:p>
            <a:pPr lvl="1" eaLnBrk="1" hangingPunct="1"/>
            <a:r>
              <a:rPr lang="en-US" altLang="zh-TW" dirty="0">
                <a:hlinkClick r:id="rId2"/>
              </a:rPr>
              <a:t>http://www.postfix.org/OVERVIEW.html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7172" name="Picture 4" descr="img0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52738"/>
            <a:ext cx="6019800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master.cf 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3071813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master.cf</a:t>
            </a:r>
            <a:r>
              <a:rPr lang="en-US" altLang="zh-TW" dirty="0">
                <a:ea typeface="新細明體" panose="02020500000000000000" pitchFamily="18" charset="-120"/>
              </a:rPr>
              <a:t> (</a:t>
            </a:r>
            <a:r>
              <a:rPr lang="en-US" altLang="zh-TW" dirty="0">
                <a:ea typeface="新細明體" panose="02020500000000000000" pitchFamily="18" charset="-120"/>
                <a:hlinkClick r:id="rId2"/>
              </a:rPr>
              <a:t>master(5)</a:t>
            </a:r>
            <a:r>
              <a:rPr lang="en-US" altLang="zh-TW" dirty="0">
                <a:ea typeface="新細明體" panose="02020500000000000000" pitchFamily="18" charset="-120"/>
              </a:rPr>
              <a:t> 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Define services that </a:t>
            </a:r>
            <a:r>
              <a:rPr lang="en-US" altLang="zh-TW" b="1" dirty="0">
                <a:ea typeface="新細明體" panose="02020500000000000000" pitchFamily="18" charset="-120"/>
              </a:rPr>
              <a:t>master</a:t>
            </a:r>
            <a:r>
              <a:rPr lang="en-US" altLang="zh-TW" dirty="0">
                <a:ea typeface="新細明體" panose="02020500000000000000" pitchFamily="18" charset="-120"/>
              </a:rPr>
              <a:t> daemon can invoke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Each row defines a service and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Each column contains a specific configuration option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371600" y="3200400"/>
            <a:ext cx="7007225" cy="35401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# ==========================================================================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# service type  private </a:t>
            </a:r>
            <a:r>
              <a:rPr kumimoji="0" lang="en-US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unpriv</a:t>
            </a: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chroot  wakeup  </a:t>
            </a:r>
            <a:r>
              <a:rPr kumimoji="0" lang="en-US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maxproc</a:t>
            </a: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command + </a:t>
            </a:r>
            <a:r>
              <a:rPr kumimoji="0" lang="en-US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args</a:t>
            </a:r>
            <a:endParaRPr kumimoji="0" lang="en-US" altLang="zh-TW" sz="1400" b="1" dirty="0">
              <a:solidFill>
                <a:srgbClr val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#               (yes)   (yes)   (yes)   (never) (100)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# ==========================================================================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smtp      </a:t>
            </a:r>
            <a:r>
              <a:rPr kumimoji="0" lang="en-US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inet</a:t>
            </a: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n       -       n       -       -       </a:t>
            </a:r>
            <a:r>
              <a:rPr kumimoji="0" lang="en-US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smtpd</a:t>
            </a:r>
            <a:endParaRPr kumimoji="0" lang="en-US" altLang="zh-TW" sz="1400" b="1" dirty="0">
              <a:solidFill>
                <a:srgbClr val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pickup    </a:t>
            </a:r>
            <a:r>
              <a:rPr kumimoji="0" lang="en-US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unix</a:t>
            </a: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n       -       n       60      1       pickup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cleanup   </a:t>
            </a:r>
            <a:r>
              <a:rPr kumimoji="0" lang="en-US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unix</a:t>
            </a: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n       -       n       -       0       cleanup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rewrite   </a:t>
            </a:r>
            <a:r>
              <a:rPr kumimoji="0" lang="en-US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unix</a:t>
            </a: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-       -       n       -       -       trivial-rewrite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smtp      </a:t>
            </a:r>
            <a:r>
              <a:rPr kumimoji="0" lang="en-US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unix</a:t>
            </a:r>
            <a:r>
              <a:rPr kumimoji="0" lang="en-US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-       -       n       -       -       smtp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local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unix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-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-       -       local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virtual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unix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-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-       -       virtual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relay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unix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-       -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-       -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smtp</a:t>
            </a:r>
            <a:endParaRPr kumimoji="0" lang="pt-BR" altLang="zh-TW" sz="1400" b="1" dirty="0">
              <a:solidFill>
                <a:srgbClr val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-o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smtp_fallback_relay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lmtp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unix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-       -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-       -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lmtp</a:t>
            </a:r>
            <a:endParaRPr kumimoji="0" lang="pt-BR" altLang="zh-TW" sz="1400" b="1" dirty="0">
              <a:solidFill>
                <a:srgbClr val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maildrop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unix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-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-       -     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pipe</a:t>
            </a:r>
            <a:endParaRPr kumimoji="0" lang="pt-BR" altLang="zh-TW" sz="1400" b="1" dirty="0">
              <a:solidFill>
                <a:srgbClr val="FFFFFF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flags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DRhu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user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vmail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argv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=/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usr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/local/bin/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maildrop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-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d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${</a:t>
            </a:r>
            <a:r>
              <a:rPr kumimoji="0" lang="pt-BR" altLang="zh-TW" sz="1400" b="1" dirty="0" err="1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recipient</a:t>
            </a:r>
            <a:r>
              <a:rPr kumimoji="0" lang="pt-BR" altLang="zh-TW" sz="1400" b="1" dirty="0">
                <a:solidFill>
                  <a:srgbClr val="FFFFFF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master.cf 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076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Configuration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Service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Service type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>
                <a:ea typeface="新細明體" panose="02020500000000000000" pitchFamily="18" charset="-120"/>
              </a:rPr>
              <a:t>inet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unix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fifo</a:t>
            </a:r>
            <a:r>
              <a:rPr lang="en-US" altLang="zh-TW" dirty="0">
                <a:ea typeface="新細明體" panose="02020500000000000000" pitchFamily="18" charset="-120"/>
              </a:rPr>
              <a:t> (</a:t>
            </a:r>
            <a:r>
              <a:rPr lang="en-US" altLang="zh-TW" dirty="0"/>
              <a:t>obsolete</a:t>
            </a:r>
            <a:r>
              <a:rPr lang="en-US" altLang="zh-TW" dirty="0">
                <a:ea typeface="新細明體" panose="02020500000000000000" pitchFamily="18" charset="-120"/>
              </a:rPr>
              <a:t>), or pass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Private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Access to this component is restricted to the Postfix system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“</a:t>
            </a:r>
            <a:r>
              <a:rPr lang="en-US" altLang="zh-TW" dirty="0" err="1">
                <a:ea typeface="新細明體" panose="02020500000000000000" pitchFamily="18" charset="-120"/>
              </a:rPr>
              <a:t>inet</a:t>
            </a:r>
            <a:r>
              <a:rPr lang="en-US" altLang="zh-TW" dirty="0">
                <a:ea typeface="新細明體" panose="02020500000000000000" pitchFamily="18" charset="-120"/>
              </a:rPr>
              <a:t>” type cannot be private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Unprivileged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Run with the least amount of privilege required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y will run with the account defined in “</a:t>
            </a:r>
            <a:r>
              <a:rPr lang="en-US" altLang="zh-TW" dirty="0" err="1">
                <a:ea typeface="新細明體" panose="02020500000000000000" pitchFamily="18" charset="-120"/>
              </a:rPr>
              <a:t>mail_owner</a:t>
            </a:r>
            <a:r>
              <a:rPr lang="en-US" altLang="zh-TW" dirty="0">
                <a:ea typeface="新細明體" panose="02020500000000000000" pitchFamily="18" charset="-120"/>
              </a:rPr>
              <a:t>”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n will run with root privilege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local, pipe, spawn, and virtual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Configuration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master.cf (3)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solidFill>
                  <a:srgbClr val="000000"/>
                </a:solidFill>
                <a:ea typeface="新細明體" panose="02020500000000000000" pitchFamily="18" charset="-120"/>
              </a:rPr>
              <a:t>Configuration options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Chroot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chroot location is defined in “queue_directory”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Wake up time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Automatically wake up the service after the number of seconds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Process limit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Number of processes that can be executed simultaneously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Default count is defined in “default_process_limit”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command + args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Default path is defined in “daemon_directory”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/usr/libexec/postfix 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Postfix Architecture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Message OUT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5221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Local delivery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Relay to the destinations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Other delivery agent (MDA)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Specify in /usr/local/etc/postfix/master.cf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How a client program connects to a service and what daemon program runs when a service is requested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lmtp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Local Mail Transfer Protocol (Limited SMTP)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No queue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One recipient at once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Used to deliver to mail systems on the same network or even the same host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pipe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Used to deliver message to external program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Mail Relaying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Transport Maps (1)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5149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Transport maps – transport(5)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It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override </a:t>
            </a:r>
            <a:r>
              <a:rPr lang="en-US" altLang="zh-TW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pitchFamily="18" charset="-120"/>
              </a:rPr>
              <a:t>default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transport method to deliver messages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 main.cf</a:t>
            </a:r>
          </a:p>
          <a:p>
            <a:pPr lvl="2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transport_maps</a:t>
            </a:r>
            <a:r>
              <a:rPr lang="en-US" altLang="zh-TW" dirty="0">
                <a:ea typeface="新細明體" pitchFamily="18" charset="-120"/>
              </a:rPr>
              <a:t> = hash:/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/local/</a:t>
            </a:r>
            <a:r>
              <a:rPr lang="en-US" altLang="zh-TW" dirty="0" err="1">
                <a:ea typeface="新細明體" pitchFamily="18" charset="-120"/>
              </a:rPr>
              <a:t>etc</a:t>
            </a:r>
            <a:r>
              <a:rPr lang="en-US" altLang="zh-TW" dirty="0">
                <a:ea typeface="新細明體" pitchFamily="18" charset="-120"/>
              </a:rPr>
              <a:t>/postfix/transport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 transport file</a:t>
            </a:r>
          </a:p>
          <a:p>
            <a:pPr lvl="2"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domain_or_address</a:t>
            </a:r>
            <a:r>
              <a:rPr lang="en-US" altLang="zh-TW" dirty="0">
                <a:ea typeface="新細明體" pitchFamily="18" charset="-120"/>
              </a:rPr>
              <a:t>	</a:t>
            </a:r>
            <a:r>
              <a:rPr lang="en-US" altLang="zh-TW" dirty="0" err="1">
                <a:ea typeface="新細明體" pitchFamily="18" charset="-120"/>
              </a:rPr>
              <a:t>transport:nexthop</a:t>
            </a:r>
            <a:endParaRPr lang="en-US" altLang="zh-TW" dirty="0">
              <a:ea typeface="新細明體" pitchFamily="18" charset="-120"/>
            </a:endParaRPr>
          </a:p>
          <a:p>
            <a:pPr lvl="2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csie.nctu.edu.tw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</a:t>
            </a: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ea typeface="新細明體" pitchFamily="18" charset="-120"/>
              </a:rPr>
              <a:t>[</a:t>
            </a:r>
            <a:r>
              <a:rPr lang="en-US" altLang="zh-TW" sz="1600" dirty="0">
                <a:ea typeface="新細明體" pitchFamily="18" charset="-120"/>
              </a:rPr>
              <a:t>mailgate.csie.nctu.edu.tw</a:t>
            </a:r>
            <a:r>
              <a:rPr lang="en-US" altLang="zh-TW" sz="1600" dirty="0">
                <a:solidFill>
                  <a:schemeClr val="accent5">
                    <a:lumMod val="50000"/>
                  </a:schemeClr>
                </a:solidFill>
                <a:ea typeface="新細明體" pitchFamily="18" charset="-120"/>
              </a:rPr>
              <a:t>]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cs.nctu.edu.tw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:[csmailgate.cs.nctu.edu.tw]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cis.nctu.edu.tw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:[mail.cis.nctu.edu.tw]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altLang="zh-TW" sz="1600" dirty="0">
              <a:ea typeface="新細明體" pitchFamily="18" charset="-12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example.com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r>
              <a:rPr lang="en-US" altLang="zh-TW" sz="1600" dirty="0">
                <a:ea typeface="新細明體" pitchFamily="18" charset="-120"/>
              </a:rPr>
              <a:t>:</a:t>
            </a:r>
            <a:r>
              <a:rPr lang="en-US" altLang="zh-TW" sz="1600" dirty="0">
                <a:solidFill>
                  <a:schemeClr val="accent6">
                    <a:lumMod val="60000"/>
                    <a:lumOff val="40000"/>
                  </a:schemeClr>
                </a:solidFill>
                <a:ea typeface="新細明體" pitchFamily="18" charset="-120"/>
              </a:rPr>
              <a:t>[192.168.23.56]</a:t>
            </a:r>
            <a:r>
              <a:rPr lang="en-US" altLang="zh-TW" sz="1600" dirty="0">
                <a:ea typeface="新細明體" pitchFamily="18" charset="-120"/>
              </a:rPr>
              <a:t>:20025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orillynet.com		</a:t>
            </a:r>
            <a:r>
              <a:rPr lang="en-US" altLang="zh-TW" sz="1600" dirty="0" err="1">
                <a:ea typeface="新細明體" pitchFamily="18" charset="-120"/>
              </a:rPr>
              <a:t>smtp</a:t>
            </a:r>
            <a:endParaRPr lang="en-US" altLang="zh-TW" sz="1600" dirty="0">
              <a:ea typeface="新細明體" pitchFamily="18" charset="-12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ora.com			</a:t>
            </a:r>
            <a:r>
              <a:rPr lang="en-US" altLang="zh-TW" sz="1600" dirty="0" err="1">
                <a:ea typeface="新細明體" pitchFamily="18" charset="-120"/>
              </a:rPr>
              <a:t>maildrop</a:t>
            </a:r>
            <a:endParaRPr lang="en-US" altLang="zh-TW" sz="1600" dirty="0">
              <a:ea typeface="新細明體" pitchFamily="18" charset="-12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1600" dirty="0">
                <a:ea typeface="新細明體" pitchFamily="18" charset="-120"/>
              </a:rPr>
              <a:t>kdent@ora.com		</a:t>
            </a:r>
            <a:r>
              <a:rPr lang="en-US" altLang="zh-TW" sz="1600" dirty="0" err="1">
                <a:ea typeface="新細明體" pitchFamily="18" charset="-120"/>
              </a:rPr>
              <a:t>error:no</a:t>
            </a:r>
            <a:r>
              <a:rPr lang="en-US" altLang="zh-TW" sz="1600" dirty="0">
                <a:ea typeface="新細明體" pitchFamily="18" charset="-120"/>
              </a:rPr>
              <a:t> mail accepted for </a:t>
            </a:r>
            <a:r>
              <a:rPr lang="en-US" altLang="zh-TW" sz="1600" dirty="0" err="1">
                <a:ea typeface="新細明體" pitchFamily="18" charset="-120"/>
              </a:rPr>
              <a:t>kdent</a:t>
            </a:r>
            <a:endParaRPr lang="en-US" altLang="zh-TW" sz="1600" dirty="0">
              <a:ea typeface="新細明體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87B50CF-C64B-F645-B889-441865A568F3}"/>
              </a:ext>
            </a:extLst>
          </p:cNvPr>
          <p:cNvSpPr txBox="1"/>
          <p:nvPr/>
        </p:nvSpPr>
        <p:spPr>
          <a:xfrm>
            <a:off x="5580112" y="2996952"/>
            <a:ext cx="2959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“Service” defined in </a:t>
            </a:r>
            <a:r>
              <a:rPr lang="en-US" dirty="0" err="1">
                <a:solidFill>
                  <a:srgbClr val="FF0000"/>
                </a:solidFill>
              </a:rPr>
              <a:t>master.cf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曲線接點 5">
            <a:extLst>
              <a:ext uri="{FF2B5EF4-FFF2-40B4-BE49-F238E27FC236}">
                <a16:creationId xmlns:a16="http://schemas.microsoft.com/office/drawing/2014/main" id="{A01C46C7-6CD8-6743-8735-8FD2CF699E39}"/>
              </a:ext>
            </a:extLst>
          </p:cNvPr>
          <p:cNvCxnSpPr/>
          <p:nvPr/>
        </p:nvCxnSpPr>
        <p:spPr bwMode="auto">
          <a:xfrm rot="10800000" flipV="1">
            <a:off x="5148064" y="3150260"/>
            <a:ext cx="432048" cy="216024"/>
          </a:xfrm>
          <a:prstGeom prst="curvedConnector3">
            <a:avLst>
              <a:gd name="adj1" fmla="val 101086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Mail Relaying 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Transport Maps (2)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860925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Usage in transport map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MX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 Local delivery mail server</a:t>
            </a: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mailpost</a:t>
            </a:r>
            <a:r>
              <a:rPr lang="en-US" altLang="zh-TW" sz="1800" dirty="0">
                <a:ea typeface="新細明體" panose="02020500000000000000" pitchFamily="18" charset="-120"/>
              </a:rPr>
              <a:t> to </a:t>
            </a:r>
            <a:r>
              <a:rPr lang="en-US" altLang="zh-TW" sz="1800" dirty="0" err="1">
                <a:ea typeface="新細明體" panose="02020500000000000000" pitchFamily="18" charset="-120"/>
              </a:rPr>
              <a:t>bbs</a:t>
            </a:r>
            <a:r>
              <a:rPr lang="en-US" altLang="zh-TW" sz="1800" dirty="0">
                <a:ea typeface="新細明體" panose="02020500000000000000" pitchFamily="18" charset="-120"/>
              </a:rPr>
              <a:t>/news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Postponing mail relay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Such as ISP has to postpone until customer network is online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In transport map: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 err="1">
                <a:ea typeface="新細明體" panose="02020500000000000000" pitchFamily="18" charset="-120"/>
              </a:rPr>
              <a:t>abc.com</a:t>
            </a:r>
            <a:r>
              <a:rPr lang="en-US" altLang="zh-TW" sz="1600" dirty="0">
                <a:ea typeface="新細明體" panose="02020500000000000000" pitchFamily="18" charset="-120"/>
              </a:rPr>
              <a:t>		</a:t>
            </a:r>
            <a:r>
              <a:rPr lang="en-US" altLang="zh-TW" sz="1600" dirty="0" err="1">
                <a:ea typeface="新細明體" panose="02020500000000000000" pitchFamily="18" charset="-120"/>
              </a:rPr>
              <a:t>ondemand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In 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</a:t>
            </a:r>
            <a:r>
              <a:rPr lang="en-US" altLang="zh-TW" sz="1600" dirty="0" err="1">
                <a:ea typeface="新細明體" panose="02020500000000000000" pitchFamily="18" charset="-120"/>
              </a:rPr>
              <a:t>master.cf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 err="1">
                <a:ea typeface="新細明體" panose="02020500000000000000" pitchFamily="18" charset="-120"/>
              </a:rPr>
              <a:t>ondemand</a:t>
            </a:r>
            <a:r>
              <a:rPr lang="en-US" altLang="zh-TW" sz="1600" dirty="0">
                <a:ea typeface="新細明體" panose="02020500000000000000" pitchFamily="18" charset="-120"/>
              </a:rPr>
              <a:t>    </a:t>
            </a:r>
            <a:r>
              <a:rPr lang="en-US" altLang="zh-TW" sz="1600" dirty="0" err="1">
                <a:ea typeface="新細明體" panose="02020500000000000000" pitchFamily="18" charset="-120"/>
              </a:rPr>
              <a:t>unix</a:t>
            </a:r>
            <a:r>
              <a:rPr lang="en-US" altLang="zh-TW" sz="1600" dirty="0">
                <a:ea typeface="新細明體" panose="02020500000000000000" pitchFamily="18" charset="-120"/>
              </a:rPr>
              <a:t>    -    -    n    -    -    smtp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In 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</a:t>
            </a:r>
            <a:r>
              <a:rPr lang="en-US" altLang="zh-TW" sz="1600" dirty="0" err="1">
                <a:ea typeface="新細明體" panose="02020500000000000000" pitchFamily="18" charset="-120"/>
              </a:rPr>
              <a:t>main.cf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 err="1">
                <a:ea typeface="新細明體" panose="02020500000000000000" pitchFamily="18" charset="-120"/>
              </a:rPr>
              <a:t>defer_transports</a:t>
            </a:r>
            <a:r>
              <a:rPr lang="en-US" altLang="zh-TW" sz="1600" dirty="0">
                <a:ea typeface="新細明體" panose="02020500000000000000" pitchFamily="18" charset="-120"/>
              </a:rPr>
              <a:t> = </a:t>
            </a:r>
            <a:r>
              <a:rPr lang="en-US" altLang="zh-TW" sz="1600" dirty="0" err="1">
                <a:ea typeface="新細明體" panose="02020500000000000000" pitchFamily="18" charset="-120"/>
              </a:rPr>
              <a:t>ondemand</a:t>
            </a:r>
            <a:br>
              <a:rPr lang="en-US" altLang="zh-TW" sz="1600" dirty="0">
                <a:ea typeface="新細明體" panose="02020500000000000000" pitchFamily="18" charset="-120"/>
              </a:rPr>
            </a:br>
            <a:r>
              <a:rPr lang="en-US" altLang="zh-TW" sz="1600" dirty="0" err="1">
                <a:ea typeface="新細明體" panose="02020500000000000000" pitchFamily="18" charset="-120"/>
              </a:rPr>
              <a:t>transport_maps</a:t>
            </a:r>
            <a:r>
              <a:rPr lang="en-US" altLang="zh-TW" sz="1600" dirty="0">
                <a:ea typeface="新細明體" panose="02020500000000000000" pitchFamily="18" charset="-120"/>
              </a:rPr>
              <a:t> = hash:/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/postfix/transport</a:t>
            </a:r>
          </a:p>
          <a:p>
            <a:pPr lvl="2" eaLnBrk="1" hangingPunct="1"/>
            <a:endParaRPr lang="en-US" altLang="zh-TW" sz="16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Whenever the customer network is online, do</a:t>
            </a:r>
          </a:p>
          <a:p>
            <a:pPr lvl="3" eaLnBrk="1" hangingPunct="1"/>
            <a:r>
              <a:rPr lang="en-US" altLang="zh-TW" sz="1400" dirty="0">
                <a:ea typeface="新細明體" panose="02020500000000000000" pitchFamily="18" charset="-120"/>
              </a:rPr>
              <a:t># </a:t>
            </a:r>
            <a:r>
              <a:rPr lang="en-US" altLang="zh-TW" sz="1400" dirty="0" err="1">
                <a:ea typeface="新細明體" panose="02020500000000000000" pitchFamily="18" charset="-120"/>
              </a:rPr>
              <a:t>postqueue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400" dirty="0">
                <a:ea typeface="新細明體" panose="02020500000000000000" pitchFamily="18" charset="-120"/>
              </a:rPr>
              <a:t>s </a:t>
            </a:r>
            <a:r>
              <a:rPr lang="en-US" altLang="zh-TW" sz="1400" dirty="0" err="1">
                <a:ea typeface="新細明體" panose="02020500000000000000" pitchFamily="18" charset="-120"/>
              </a:rPr>
              <a:t>abc.com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D36CA3F-9CE8-A84F-8E6C-CF796E5FDF31}"/>
              </a:ext>
            </a:extLst>
          </p:cNvPr>
          <p:cNvSpPr txBox="1"/>
          <p:nvPr/>
        </p:nvSpPr>
        <p:spPr>
          <a:xfrm>
            <a:off x="6027409" y="4319518"/>
            <a:ext cx="2230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“</a:t>
            </a:r>
            <a:r>
              <a:rPr lang="en-US" sz="1400" dirty="0" err="1">
                <a:solidFill>
                  <a:srgbClr val="FF0000"/>
                </a:solidFill>
              </a:rPr>
              <a:t>ondemand</a:t>
            </a:r>
            <a:r>
              <a:rPr lang="en-US" sz="1400" dirty="0">
                <a:solidFill>
                  <a:srgbClr val="FF0000"/>
                </a:solidFill>
              </a:rPr>
              <a:t>” transport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should trigger by </a:t>
            </a:r>
            <a:r>
              <a:rPr lang="en-US" sz="1400" dirty="0" err="1">
                <a:solidFill>
                  <a:srgbClr val="FF0000"/>
                </a:solidFill>
              </a:rPr>
              <a:t>postqueue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72BCACDC-E670-1D46-B969-A4FFA67E2167}"/>
              </a:ext>
            </a:extLst>
          </p:cNvPr>
          <p:cNvCxnSpPr/>
          <p:nvPr/>
        </p:nvCxnSpPr>
        <p:spPr bwMode="auto">
          <a:xfrm flipH="1">
            <a:off x="4587249" y="4653136"/>
            <a:ext cx="144016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Mail Relaying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Inbound Mail Gateway (1)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18256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Inbound Mail Gateway (IMG, MX)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Accept all mail for a network from the Internet and relays it to internal mail 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Ex: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csmx1.cs.nctu.edu.tw is a IMG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 err="1">
                <a:ea typeface="新細明體" panose="02020500000000000000" pitchFamily="18" charset="-120"/>
              </a:rPr>
              <a:t>csmailgate.cs.nctu.edu.tw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 is internal mail system</a:t>
            </a:r>
          </a:p>
        </p:txBody>
      </p:sp>
      <p:pic>
        <p:nvPicPr>
          <p:cNvPr id="37892" name="Picture 4" descr="img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6324600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Mail Relaying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Inbound Mail Gateway (2)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005388"/>
          </a:xfrm>
        </p:spPr>
        <p:txBody>
          <a:bodyPr/>
          <a:lstStyle/>
          <a:p>
            <a:pPr marL="457200" indent="-457200" eaLnBrk="1" hangingPunct="1"/>
            <a:r>
              <a:rPr lang="en-US" altLang="zh-TW" dirty="0">
                <a:ea typeface="新細明體" panose="02020500000000000000" pitchFamily="18" charset="-120"/>
              </a:rPr>
              <a:t>To be IMG, suppose </a:t>
            </a:r>
          </a:p>
          <a:p>
            <a:pPr marL="838200" lvl="1" indent="-381000" eaLnBrk="1" hangingPunct="1"/>
            <a:r>
              <a:rPr lang="en-US" altLang="zh-TW" dirty="0">
                <a:ea typeface="新細明體" panose="02020500000000000000" pitchFamily="18" charset="-120"/>
              </a:rPr>
              <a:t>You are administrator for </a:t>
            </a:r>
            <a:r>
              <a:rPr lang="en-US" altLang="zh-TW" dirty="0" err="1">
                <a:ea typeface="新細明體" panose="02020500000000000000" pitchFamily="18" charset="-120"/>
              </a:rPr>
              <a:t>cs.nctu.edu.tw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838200" lvl="1" indent="-381000" eaLnBrk="1" hangingPunct="1"/>
            <a:r>
              <a:rPr lang="en-US" altLang="zh-TW" dirty="0">
                <a:ea typeface="新細明體" panose="02020500000000000000" pitchFamily="18" charset="-120"/>
              </a:rPr>
              <a:t>Hostname is csmx1.cs.nctu.edu.tw</a:t>
            </a:r>
          </a:p>
          <a:p>
            <a:pPr marL="838200" lvl="1" indent="-381000" eaLnBrk="1" hangingPunct="1"/>
            <a:r>
              <a:rPr lang="en-US" altLang="zh-TW" dirty="0">
                <a:ea typeface="新細明體" panose="02020500000000000000" pitchFamily="18" charset="-120"/>
              </a:rPr>
              <a:t>You have to be the IMG for </a:t>
            </a:r>
            <a:r>
              <a:rPr lang="en-US" altLang="zh-TW" dirty="0" err="1">
                <a:ea typeface="新細明體" panose="02020500000000000000" pitchFamily="18" charset="-120"/>
              </a:rPr>
              <a:t>secureLab.cs.nctu.edu.tw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dirty="0" err="1">
                <a:ea typeface="新細明體" panose="02020500000000000000" pitchFamily="18" charset="-120"/>
              </a:rPr>
              <a:t>javaLab.cs.nctu.edu.tw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238250" lvl="2" indent="-381000" eaLnBrk="1" hangingPunct="1"/>
            <a:r>
              <a:rPr lang="en-US" altLang="zh-TW" dirty="0">
                <a:ea typeface="新細明體" panose="02020500000000000000" pitchFamily="18" charset="-120"/>
              </a:rPr>
              <a:t>Firewall only allow outsource connect to IMG port 25</a:t>
            </a:r>
          </a:p>
          <a:p>
            <a:pPr marL="838200" lvl="1" indent="-381000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zh-TW" sz="1600" dirty="0">
                <a:ea typeface="新細明體" panose="02020500000000000000" pitchFamily="18" charset="-120"/>
              </a:rPr>
              <a:t>The MX record for </a:t>
            </a:r>
            <a:r>
              <a:rPr lang="en-US" altLang="zh-TW" sz="1600" dirty="0" err="1">
                <a:ea typeface="新細明體" panose="02020500000000000000" pitchFamily="18" charset="-120"/>
              </a:rPr>
              <a:t>secureLab.cs.nctu.edu.tw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 and </a:t>
            </a:r>
            <a:r>
              <a:rPr lang="en-US" altLang="zh-TW" sz="1600" dirty="0" err="1">
                <a:ea typeface="新細明體" panose="02020500000000000000" pitchFamily="18" charset="-120"/>
              </a:rPr>
              <a:t>javaLab.cs.nctu.edu.tw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 should point to csmx1.cs.nctu.edu.tw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zh-TW" sz="1600" dirty="0">
                <a:ea typeface="新細明體" panose="02020500000000000000" pitchFamily="18" charset="-120"/>
              </a:rPr>
              <a:t>In csmx1.cs.nctu.edu.tw, </a:t>
            </a:r>
          </a:p>
          <a:p>
            <a:pPr marL="838200" lvl="1" indent="-381000" eaLnBrk="1" hangingPunct="1"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 err="1">
                <a:ea typeface="新細明體" panose="02020500000000000000" pitchFamily="18" charset="-120"/>
              </a:rPr>
              <a:t>relay_domains</a:t>
            </a:r>
            <a:r>
              <a:rPr lang="en-US" altLang="zh-TW" sz="1600" dirty="0">
                <a:ea typeface="新細明體" panose="02020500000000000000" pitchFamily="18" charset="-120"/>
              </a:rPr>
              <a:t> = </a:t>
            </a:r>
            <a:r>
              <a:rPr lang="en-US" altLang="zh-TW" sz="1600" dirty="0" err="1">
                <a:ea typeface="新細明體" panose="02020500000000000000" pitchFamily="18" charset="-120"/>
              </a:rPr>
              <a:t>secureLab.cs.nctu.edu.tw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 err="1">
                <a:ea typeface="新細明體" panose="02020500000000000000" pitchFamily="18" charset="-120"/>
              </a:rPr>
              <a:t>javaLab.cs.nctu.edu.tw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 err="1">
                <a:ea typeface="新細明體" panose="02020500000000000000" pitchFamily="18" charset="-120"/>
              </a:rPr>
              <a:t>transport_maps</a:t>
            </a:r>
            <a:r>
              <a:rPr lang="en-US" altLang="zh-TW" sz="1600" dirty="0">
                <a:ea typeface="新細明體" panose="02020500000000000000" pitchFamily="18" charset="-120"/>
              </a:rPr>
              <a:t> = hash:/</a:t>
            </a:r>
            <a:r>
              <a:rPr lang="en-US" altLang="zh-TW" sz="1600" dirty="0" err="1">
                <a:ea typeface="新細明體" panose="02020500000000000000" pitchFamily="18" charset="-120"/>
              </a:rPr>
              <a:t>usr</a:t>
            </a:r>
            <a:r>
              <a:rPr lang="en-US" altLang="zh-TW" sz="1600" dirty="0">
                <a:ea typeface="新細明體" panose="02020500000000000000" pitchFamily="18" charset="-120"/>
              </a:rPr>
              <a:t>/local/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/postfix/transport</a:t>
            </a:r>
          </a:p>
          <a:p>
            <a:pPr marL="838200" lvl="1" indent="-381000" eaLnBrk="1" hangingPunct="1"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 err="1">
                <a:ea typeface="新細明體" panose="02020500000000000000" pitchFamily="18" charset="-120"/>
              </a:rPr>
              <a:t>secureLab.cs.nctu.edu.tw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	relay:[</a:t>
            </a:r>
            <a:r>
              <a:rPr lang="en-US" altLang="zh-TW" sz="1600" dirty="0" err="1">
                <a:ea typeface="新細明體" panose="02020500000000000000" pitchFamily="18" charset="-120"/>
              </a:rPr>
              <a:t>secureLab.cs.nctu.edu.tw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]</a:t>
            </a:r>
          </a:p>
          <a:p>
            <a:pPr marL="838200" lvl="1" indent="-381000" eaLnBrk="1" hangingPunct="1"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 err="1">
                <a:ea typeface="新細明體" panose="02020500000000000000" pitchFamily="18" charset="-120"/>
              </a:rPr>
              <a:t>javaLab.cs.nctu.edu.tw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		relay:[</a:t>
            </a:r>
            <a:r>
              <a:rPr lang="en-US" altLang="zh-TW" sz="1600" dirty="0" err="1">
                <a:ea typeface="新細明體" panose="02020500000000000000" pitchFamily="18" charset="-120"/>
              </a:rPr>
              <a:t>javaLab.cs.nctu.edu.tw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]</a:t>
            </a:r>
          </a:p>
          <a:p>
            <a:pPr marL="838200" lvl="1" indent="-381000" eaLnBrk="1" hangingPunct="1">
              <a:buFontTx/>
              <a:buAutoNum type="arabicPeriod" startAt="3"/>
            </a:pPr>
            <a:r>
              <a:rPr lang="en-US" altLang="zh-TW" sz="1600" dirty="0">
                <a:ea typeface="新細明體" panose="02020500000000000000" pitchFamily="18" charset="-120"/>
              </a:rPr>
              <a:t>In </a:t>
            </a:r>
            <a:r>
              <a:rPr lang="en-US" altLang="zh-TW" sz="1600" dirty="0" err="1">
                <a:ea typeface="新細明體" panose="02020500000000000000" pitchFamily="18" charset="-120"/>
              </a:rPr>
              <a:t>secureLab.cs.nctu.edu.tw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 ( and so do </a:t>
            </a:r>
            <a:r>
              <a:rPr lang="en-US" altLang="zh-TW" sz="1600" dirty="0" err="1">
                <a:ea typeface="新細明體" panose="02020500000000000000" pitchFamily="18" charset="-120"/>
              </a:rPr>
              <a:t>javaLab.cs.nctu.edu.tw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)</a:t>
            </a:r>
          </a:p>
          <a:p>
            <a:pPr marL="838200" lvl="1" indent="-381000" eaLnBrk="1" hangingPunct="1"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600" dirty="0">
                <a:ea typeface="新細明體" panose="02020500000000000000" pitchFamily="18" charset="-120"/>
              </a:rPr>
              <a:t> = </a:t>
            </a:r>
            <a:r>
              <a:rPr lang="en-US" altLang="zh-TW" sz="1600" dirty="0" err="1">
                <a:ea typeface="新細明體" panose="02020500000000000000" pitchFamily="18" charset="-120"/>
              </a:rPr>
              <a:t>secureLab.cs.nctu.edu.tw</a:t>
            </a:r>
            <a:endParaRPr lang="en-US" altLang="zh-TW" sz="1600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Mail Relaying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Outbound Mail Gateway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789488"/>
          </a:xfrm>
        </p:spPr>
        <p:txBody>
          <a:bodyPr/>
          <a:lstStyle/>
          <a:p>
            <a:pPr marL="457200" indent="-457200"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Outbound Mail Gateway</a:t>
            </a:r>
          </a:p>
          <a:p>
            <a:pPr marL="838200" lvl="1" indent="-381000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Accept mails from inside network and relay them to Internet hosts</a:t>
            </a:r>
          </a:p>
          <a:p>
            <a:pPr marL="457200" indent="-457200"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To be OMG, suppose</a:t>
            </a:r>
          </a:p>
          <a:p>
            <a:pPr marL="838200" lvl="1" indent="-381000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You are administrator for </a:t>
            </a:r>
            <a:r>
              <a:rPr lang="en-US" altLang="zh-TW" sz="1800" dirty="0" err="1">
                <a:ea typeface="新細明體" pitchFamily="18" charset="-120"/>
              </a:rPr>
              <a:t>cs.nctu.edu.tw</a:t>
            </a:r>
            <a:endParaRPr lang="en-US" altLang="zh-TW" sz="1800" dirty="0">
              <a:ea typeface="新細明體" pitchFamily="18" charset="-120"/>
            </a:endParaRPr>
          </a:p>
          <a:p>
            <a:pPr marL="838200" lvl="1" indent="-381000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Hostname is </a:t>
            </a:r>
            <a:r>
              <a:rPr lang="en-US" altLang="zh-TW" sz="1800" dirty="0" err="1">
                <a:ea typeface="新細明體" pitchFamily="18" charset="-120"/>
              </a:rPr>
              <a:t>csmailer.cs.nctu.edu.tw</a:t>
            </a:r>
            <a:endParaRPr lang="en-US" altLang="zh-TW" sz="1800" dirty="0">
              <a:ea typeface="新細明體" pitchFamily="18" charset="-120"/>
            </a:endParaRPr>
          </a:p>
          <a:p>
            <a:pPr marL="838200" lvl="1" indent="-381000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You have to be the OMG for secureLab.cs.nctu.edu.tw and javaLab.cs.nctu.edu.tw</a:t>
            </a:r>
          </a:p>
          <a:p>
            <a:pPr marL="838200" lvl="1" indent="-381000" eaLnBrk="1" hangingPunct="1">
              <a:buFontTx/>
              <a:buAutoNum type="arabicPeriod"/>
              <a:defRPr/>
            </a:pPr>
            <a:r>
              <a:rPr lang="en-US" altLang="zh-TW" sz="1800" dirty="0">
                <a:ea typeface="新細明體" pitchFamily="18" charset="-120"/>
              </a:rPr>
              <a:t>In main.cf of csmailer.cs.nctu.edu.tw</a:t>
            </a:r>
          </a:p>
          <a:p>
            <a:pPr marL="838200" lvl="1" indent="-381000" eaLnBrk="1" hangingPunct="1">
              <a:buFontTx/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	</a:t>
            </a:r>
            <a:r>
              <a:rPr lang="en-US" altLang="zh-TW" sz="18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新細明體" pitchFamily="18" charset="-120"/>
              </a:rPr>
              <a:t>mynetworks</a:t>
            </a:r>
            <a:r>
              <a:rPr lang="en-US" altLang="zh-TW" sz="1800" dirty="0">
                <a:ea typeface="新細明體" pitchFamily="18" charset="-120"/>
              </a:rPr>
              <a:t> = hash:/</a:t>
            </a:r>
            <a:r>
              <a:rPr lang="en-US" altLang="zh-TW" sz="1800" dirty="0" err="1">
                <a:ea typeface="新細明體" pitchFamily="18" charset="-120"/>
              </a:rPr>
              <a:t>usr</a:t>
            </a:r>
            <a:r>
              <a:rPr lang="en-US" altLang="zh-TW" sz="1800" dirty="0">
                <a:ea typeface="新細明體" pitchFamily="18" charset="-120"/>
              </a:rPr>
              <a:t>/local/</a:t>
            </a:r>
            <a:r>
              <a:rPr lang="en-US" altLang="zh-TW" sz="1800" dirty="0" err="1">
                <a:ea typeface="新細明體" pitchFamily="18" charset="-120"/>
              </a:rPr>
              <a:t>etc</a:t>
            </a:r>
            <a:r>
              <a:rPr lang="en-US" altLang="zh-TW" sz="1800" dirty="0">
                <a:ea typeface="新細明體" pitchFamily="18" charset="-120"/>
              </a:rPr>
              <a:t>/postfix/</a:t>
            </a:r>
            <a:r>
              <a:rPr lang="en-US" altLang="zh-TW" sz="1800" dirty="0" err="1">
                <a:ea typeface="新細明體" pitchFamily="18" charset="-120"/>
              </a:rPr>
              <a:t>mynetworks</a:t>
            </a:r>
            <a:endParaRPr lang="en-US" altLang="zh-TW" sz="1800" dirty="0">
              <a:ea typeface="新細明體" pitchFamily="18" charset="-120"/>
            </a:endParaRPr>
          </a:p>
          <a:p>
            <a:pPr marL="838200" lvl="1" indent="-381000" eaLnBrk="1" hangingPunct="1">
              <a:buFontTx/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		     secureLab.cs.nctu.edu.tw</a:t>
            </a:r>
          </a:p>
          <a:p>
            <a:pPr marL="838200" lvl="1" indent="-381000" eaLnBrk="1" hangingPunct="1">
              <a:buFontTx/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		     javaLab.cs.nctu.edu.tw</a:t>
            </a:r>
          </a:p>
          <a:p>
            <a:pPr marL="838200" lvl="1" indent="-381000" eaLnBrk="1" hangingPunct="1">
              <a:buFontTx/>
              <a:buAutoNum type="arabicPeriod" startAt="2"/>
              <a:defRPr/>
            </a:pPr>
            <a:r>
              <a:rPr lang="en-US" altLang="zh-TW" sz="1800" dirty="0">
                <a:ea typeface="新細明體" pitchFamily="18" charset="-120"/>
              </a:rPr>
              <a:t>All students in </a:t>
            </a:r>
            <a:r>
              <a:rPr lang="en-US" altLang="zh-TW" sz="1800" dirty="0" err="1">
                <a:ea typeface="新細明體" pitchFamily="18" charset="-120"/>
              </a:rPr>
              <a:t>secureLab</a:t>
            </a:r>
            <a:r>
              <a:rPr lang="en-US" altLang="zh-TW" sz="1800" dirty="0">
                <a:ea typeface="新細明體" pitchFamily="18" charset="-120"/>
              </a:rPr>
              <a:t>/</a:t>
            </a:r>
            <a:r>
              <a:rPr lang="en-US" altLang="zh-TW" sz="1800" dirty="0" err="1">
                <a:ea typeface="新細明體" pitchFamily="18" charset="-120"/>
              </a:rPr>
              <a:t>javaLab</a:t>
            </a:r>
            <a:r>
              <a:rPr lang="en-US" altLang="zh-TW" sz="1800" dirty="0">
                <a:ea typeface="新細明體" pitchFamily="18" charset="-120"/>
              </a:rPr>
              <a:t> will configure their MUA to use secureLab/javaLab.cs.nctu.edu.tw to be the SMTP server</a:t>
            </a:r>
          </a:p>
          <a:p>
            <a:pPr marL="838200" lvl="1" indent="-381000" eaLnBrk="1" hangingPunct="1">
              <a:buFontTx/>
              <a:buAutoNum type="arabicPeriod" startAt="2"/>
              <a:defRPr/>
            </a:pPr>
            <a:r>
              <a:rPr lang="en-US" altLang="zh-TW" sz="1800" dirty="0">
                <a:ea typeface="新細明體" pitchFamily="18" charset="-120"/>
              </a:rPr>
              <a:t>In main.cf of </a:t>
            </a:r>
            <a:r>
              <a:rPr lang="en-US" altLang="zh-TW" sz="1800" dirty="0" err="1">
                <a:ea typeface="新細明體" pitchFamily="18" charset="-120"/>
              </a:rPr>
              <a:t>secureLab</a:t>
            </a:r>
            <a:r>
              <a:rPr lang="en-US" altLang="zh-TW" sz="1800" dirty="0">
                <a:ea typeface="新細明體" pitchFamily="18" charset="-120"/>
              </a:rPr>
              <a:t>/javaLab.cs.nctu.edu.tw, </a:t>
            </a:r>
          </a:p>
          <a:p>
            <a:pPr marL="838200" lvl="1" indent="-381000" eaLnBrk="1" hangingPunct="1">
              <a:buFontTx/>
              <a:buNone/>
              <a:defRPr/>
            </a:pPr>
            <a:r>
              <a:rPr lang="en-US" altLang="zh-TW" sz="1800" dirty="0">
                <a:ea typeface="新細明體" pitchFamily="18" charset="-120"/>
              </a:rPr>
              <a:t>	</a:t>
            </a:r>
            <a:r>
              <a:rPr lang="en-US" altLang="zh-TW" sz="1800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新細明體" pitchFamily="18" charset="-120"/>
              </a:rPr>
              <a:t>relayhost</a:t>
            </a:r>
            <a:r>
              <a:rPr lang="en-US" altLang="zh-TW" sz="1800" dirty="0">
                <a:ea typeface="新細明體" pitchFamily="18" charset="-120"/>
              </a:rPr>
              <a:t> = [csmailer.cs.nctu.edu.tw]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4" descr="img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4652963"/>
            <a:ext cx="498157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Queue Management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The queue manage daemon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qmgr daemon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Unique queue ID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Queue directories (/var/spool/postfix/*)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active, bounce, corrupt, deferred, hold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Message movement between queues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Temporary problem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 deferred queue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qmgr takes messages alternatively between incoming and deferred queue to active queue</a:t>
            </a:r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Postfix Architecture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0687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Modular-design MTA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Not like </a:t>
            </a:r>
            <a:r>
              <a:rPr lang="en-US" altLang="zh-TW" dirty="0" err="1">
                <a:ea typeface="新細明體" pitchFamily="18" charset="-120"/>
              </a:rPr>
              <a:t>sendmail</a:t>
            </a:r>
            <a:r>
              <a:rPr lang="en-US" altLang="zh-TW" dirty="0">
                <a:ea typeface="新細明體" pitchFamily="18" charset="-120"/>
              </a:rPr>
              <a:t> of monolithic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Decompose into several individual program that each one handle specific task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The most important daemon: </a:t>
            </a:r>
            <a:r>
              <a:rPr lang="en-US" altLang="zh-TW" dirty="0">
                <a:latin typeface="SimSun" pitchFamily="2" charset="-122"/>
                <a:ea typeface="SimSun" pitchFamily="2" charset="-122"/>
              </a:rPr>
              <a:t>master</a:t>
            </a:r>
            <a:r>
              <a:rPr lang="en-US" altLang="zh-TW" dirty="0">
                <a:ea typeface="新細明體" pitchFamily="18" charset="-120"/>
              </a:rPr>
              <a:t> daemon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Reside in memory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Get configuration information from </a:t>
            </a:r>
            <a:r>
              <a:rPr lang="en-US" altLang="zh-TW" sz="1600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master.cf</a:t>
            </a:r>
            <a:r>
              <a:rPr lang="en-US" altLang="zh-TW" sz="1600" dirty="0">
                <a:ea typeface="新細明體" pitchFamily="18" charset="-120"/>
              </a:rPr>
              <a:t> and </a:t>
            </a:r>
            <a:r>
              <a:rPr lang="en-US" altLang="zh-TW" sz="1600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main.cf</a:t>
            </a:r>
            <a:endParaRPr lang="en-US" altLang="zh-TW" sz="1600" dirty="0">
              <a:solidFill>
                <a:schemeClr val="accent1">
                  <a:lumMod val="75000"/>
                </a:schemeClr>
              </a:solidFill>
              <a:ea typeface="新細明體" pitchFamily="18" charset="-120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Invoke other process to do jobs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Major tasks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Receive mail and put in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queue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Queue management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dirty="0">
                <a:ea typeface="新細明體" pitchFamily="18" charset="-120"/>
              </a:rPr>
              <a:t>Delivery mail from queue </a:t>
            </a:r>
          </a:p>
        </p:txBody>
      </p:sp>
      <p:pic>
        <p:nvPicPr>
          <p:cNvPr id="8196" name="Picture 4" descr="img00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334000"/>
            <a:ext cx="70866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Queue Management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Queue Scheduling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Double delay in deferred messages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Between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minimal_backoff_time = 300s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maximal_backoff_time = 4000s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qmgr daemon periodically scan deferred queue for reborn messages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queue_run_delay = 300s</a:t>
            </a: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Deferred </a:t>
            </a:r>
            <a:r>
              <a:rPr lang="en-US" altLang="zh-TW">
                <a:ea typeface="新細明體" panose="02020500000000000000" pitchFamily="18" charset="-120"/>
                <a:sym typeface="Wingdings" panose="05000000000000000000" pitchFamily="2" charset="2"/>
              </a:rPr>
              <a:t> bounce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maximal_queue_lifetime = 5d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Queue Management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Message Delivery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536575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Controlling outgoing messages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When there are lots of messages in queue for the same destination, it should be careful not to overwhelm it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If concurrent delivery is success, postfix can increase concurrency between: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initial_destination_concurrency = 5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default_destination_concurrency_limit = 20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Under control by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maxproc in /usr/local/etc/postfix/master.cf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You can override the default_destination_concurrency_limit for any transport mailer: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smtp_destination_concurrency_limit = 25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local_destination_concurrency_limit = 10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Control how many recipients for a single outgoing message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default_destination_recipient_limit = 50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You can override it for any transport mailer in the same idea: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smtp_destination_recipient_limit = 100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Queue Management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Error Notification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447800"/>
            <a:ext cx="7354888" cy="4648200"/>
          </a:xfrm>
        </p:spPr>
        <p:txBody>
          <a:bodyPr/>
          <a:lstStyle/>
          <a:p>
            <a:pPr marL="0" indent="0" eaLnBrk="1" hangingPunct="1"/>
            <a:r>
              <a:rPr lang="en-US" altLang="zh-TW" sz="2000">
                <a:ea typeface="新細明體" panose="02020500000000000000" pitchFamily="18" charset="-120"/>
              </a:rPr>
              <a:t>Sending error messages to administrator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Set notify_classes parameter to list error classes that should be generated and sent to administrator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Ex: notify_classes = resource, software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Error classes</a:t>
            </a:r>
          </a:p>
        </p:txBody>
      </p:sp>
      <p:graphicFrame>
        <p:nvGraphicFramePr>
          <p:cNvPr id="35954" name="Group 1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6280185"/>
              </p:ext>
            </p:extLst>
          </p:nvPr>
        </p:nvGraphicFramePr>
        <p:xfrm>
          <a:off x="1600200" y="3200400"/>
          <a:ext cx="6959600" cy="3170240"/>
        </p:xfrm>
        <a:graphic>
          <a:graphicData uri="http://schemas.openxmlformats.org/drawingml/2006/table">
            <a:tbl>
              <a:tblPr/>
              <a:tblGrid>
                <a:gridCol w="110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 Class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Description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Noticed Recipient</a:t>
                      </a:r>
                      <a:b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(all default to postmaster)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bounce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headers of bounced mails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bounce_notice_recipient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2bounce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undeliverable bounced mails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2bounce_notice_recipient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delay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headers of delayed mails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delay_notice_recipient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policy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transcript when mail is reject due to</a:t>
                      </a:r>
                      <a:b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</a:b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anti-spam restrictions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protocol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transcript that has SMTP error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resource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notice because of resource problem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software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 notice because of software problem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error_notice_recipient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Queue Management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Queue Tools (1)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5294313"/>
          </a:xfrm>
        </p:spPr>
        <p:txBody>
          <a:bodyPr/>
          <a:lstStyle/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postqueue command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postqueue </a:t>
            </a:r>
            <a:r>
              <a:rPr lang="en-US" altLang="zh-TW" sz="160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ea typeface="新細明體" panose="02020500000000000000" pitchFamily="18" charset="-120"/>
              </a:rPr>
              <a:t>p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Generate sendmail mailq output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postqueue </a:t>
            </a:r>
            <a:r>
              <a:rPr lang="en-US" altLang="zh-TW" sz="160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ea typeface="新細明體" panose="02020500000000000000" pitchFamily="18" charset="-120"/>
              </a:rPr>
              <a:t>f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Attempt to flush(deliver) all queued mail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postqueue </a:t>
            </a:r>
            <a:r>
              <a:rPr lang="en-US" altLang="zh-TW" sz="160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600">
                <a:ea typeface="新細明體" panose="02020500000000000000" pitchFamily="18" charset="-120"/>
              </a:rPr>
              <a:t>s cs.nctu.edu.tw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Schedule immediate delivery of all mail queued for site</a:t>
            </a:r>
          </a:p>
          <a:p>
            <a:pPr eaLnBrk="1" hangingPunct="1"/>
            <a:r>
              <a:rPr lang="en-US" altLang="zh-TW" sz="1800">
                <a:ea typeface="新細明體" panose="02020500000000000000" pitchFamily="18" charset="-120"/>
              </a:rPr>
              <a:t>postsuper command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Delete queued messages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postsuper </a:t>
            </a:r>
            <a:r>
              <a:rPr lang="en-US" altLang="zh-TW" sz="140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>
                <a:ea typeface="新細明體" panose="02020500000000000000" pitchFamily="18" charset="-120"/>
              </a:rPr>
              <a:t>d E757A3428C6 	(from incoming, active, deferred, hold)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postsuper </a:t>
            </a:r>
            <a:r>
              <a:rPr lang="en-US" altLang="zh-TW" sz="140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>
                <a:ea typeface="新細明體" panose="02020500000000000000" pitchFamily="18" charset="-120"/>
              </a:rPr>
              <a:t>d ALL  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Put messages 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1600">
                <a:ea typeface="新細明體" panose="02020500000000000000" pitchFamily="18" charset="-120"/>
              </a:rPr>
              <a:t>on hold</a:t>
            </a:r>
            <a:r>
              <a:rPr lang="en-US" altLang="zh-TW" sz="160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1600">
                <a:ea typeface="新細明體" panose="02020500000000000000" pitchFamily="18" charset="-120"/>
              </a:rPr>
              <a:t> so that no attempt is made to deliver it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postsuper </a:t>
            </a:r>
            <a:r>
              <a:rPr lang="en-US" altLang="zh-TW" sz="140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>
                <a:ea typeface="新細明體" panose="02020500000000000000" pitchFamily="18" charset="-120"/>
              </a:rPr>
              <a:t>h E757A3428C6 	(from incoming, active, deferred)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Release messages in hold queue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postsuper </a:t>
            </a:r>
            <a:r>
              <a:rPr lang="en-US" altLang="zh-TW" sz="140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>
                <a:ea typeface="新細明體" panose="02020500000000000000" pitchFamily="18" charset="-120"/>
              </a:rPr>
              <a:t>H ALL</a:t>
            </a:r>
          </a:p>
          <a:p>
            <a:pPr lvl="1" eaLnBrk="1" hangingPunct="1"/>
            <a:r>
              <a:rPr lang="en-US" altLang="zh-TW" sz="1600">
                <a:ea typeface="新細明體" panose="02020500000000000000" pitchFamily="18" charset="-120"/>
              </a:rPr>
              <a:t>Requeue messages into maildrop queue (maildrop </a:t>
            </a:r>
            <a:r>
              <a:rPr lang="en-US" altLang="zh-TW" sz="1600">
                <a:ea typeface="新細明體" panose="02020500000000000000" pitchFamily="18" charset="-120"/>
                <a:sym typeface="Wingdings" panose="05000000000000000000" pitchFamily="2" charset="2"/>
              </a:rPr>
              <a:t> pickup  cleanup  incoming)</a:t>
            </a:r>
            <a:endParaRPr lang="en-US" altLang="zh-TW" sz="160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postsuper </a:t>
            </a:r>
            <a:r>
              <a:rPr lang="en-US" altLang="zh-TW" sz="140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>
                <a:ea typeface="新細明體" panose="02020500000000000000" pitchFamily="18" charset="-120"/>
              </a:rPr>
              <a:t>r E757A3428C6</a:t>
            </a:r>
          </a:p>
          <a:p>
            <a:pPr lvl="2" eaLnBrk="1" hangingPunct="1"/>
            <a:r>
              <a:rPr lang="en-US" altLang="zh-TW" sz="1400">
                <a:ea typeface="新細明體" panose="02020500000000000000" pitchFamily="18" charset="-120"/>
              </a:rPr>
              <a:t>postsuper </a:t>
            </a:r>
            <a:r>
              <a:rPr lang="en-US" altLang="zh-TW" sz="140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sz="1400">
                <a:ea typeface="新細明體" panose="02020500000000000000" pitchFamily="18" charset="-120"/>
              </a:rPr>
              <a:t>r ALL</a:t>
            </a:r>
          </a:p>
        </p:txBody>
      </p:sp>
      <p:pic>
        <p:nvPicPr>
          <p:cNvPr id="46084" name="Picture 4" descr="img00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"/>
            <a:ext cx="3124200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Queue Management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Queue Tools (2)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2438400" cy="46482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postcat 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Display the contents of a queue file 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971800" y="1365250"/>
            <a:ext cx="6153150" cy="54356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華康儷中黑(P)" pitchFamily="34" charset="-12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nasa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 [/home/lctseng] -lctseng- </a:t>
            </a:r>
            <a:r>
              <a:rPr kumimoji="0" lang="en-US" altLang="zh-TW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SimSun" pitchFamily="2" charset="-122"/>
              </a:rPr>
              <a:t>mailq</a:t>
            </a:r>
            <a:endParaRPr kumimoji="0" lang="en-US" altLang="zh-TW" sz="1400" b="1" dirty="0">
              <a:solidFill>
                <a:schemeClr val="accent1">
                  <a:lumMod val="60000"/>
                  <a:lumOff val="40000"/>
                </a:schemeClr>
              </a:solidFill>
              <a:ea typeface="SimSun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-Queue ID- --Size-- ----Arrival Time---- -Sender/Recipient-------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3314234284A      602 Sat May 19 04:16:20 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    (connect to csmx1.cs.nctu.edu.tw[140.113.235.104]:25: Operation timed out)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                                         </a:t>
            </a: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lctseng@cs.nctu.edu.tw</a:t>
            </a:r>
            <a:endParaRPr kumimoji="0" lang="en-US" altLang="zh-TW" sz="1400" b="1" dirty="0">
              <a:solidFill>
                <a:srgbClr val="FFFFFF"/>
              </a:solidFill>
              <a:ea typeface="SimSun" pitchFamily="2" charset="-122"/>
            </a:endParaRPr>
          </a:p>
          <a:p>
            <a:pPr>
              <a:lnSpc>
                <a:spcPct val="80000"/>
              </a:lnSpc>
              <a:defRPr/>
            </a:pPr>
            <a:endParaRPr kumimoji="0" lang="en-US" altLang="zh-TW" sz="1400" b="1" dirty="0">
              <a:solidFill>
                <a:srgbClr val="FFFFFF"/>
              </a:solidFill>
              <a:ea typeface="SimSun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nasa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 [/home/lctseng] -lctseng- </a:t>
            </a:r>
            <a:r>
              <a:rPr kumimoji="0" lang="en-US" altLang="zh-TW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SimSun" pitchFamily="2" charset="-122"/>
              </a:rPr>
              <a:t>sudo</a:t>
            </a:r>
            <a:r>
              <a:rPr kumimoji="0"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SimSun" pitchFamily="2" charset="-122"/>
              </a:rPr>
              <a:t> </a:t>
            </a:r>
            <a:r>
              <a:rPr kumimoji="0" lang="en-US" altLang="zh-TW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ea typeface="SimSun" pitchFamily="2" charset="-122"/>
              </a:rPr>
              <a:t>postcat</a:t>
            </a:r>
            <a:r>
              <a:rPr kumimoji="0" lang="en-US" altLang="zh-TW" sz="1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SimSun" pitchFamily="2" charset="-122"/>
              </a:rPr>
              <a:t> -q 3314234284A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*** </a:t>
            </a:r>
            <a:r>
              <a:rPr kumimoji="0" lang="en-US" altLang="zh-TW" sz="1400" b="1" dirty="0">
                <a:solidFill>
                  <a:schemeClr val="accent6">
                    <a:lumMod val="20000"/>
                    <a:lumOff val="80000"/>
                  </a:schemeClr>
                </a:solidFill>
                <a:ea typeface="SimSun" pitchFamily="2" charset="-122"/>
              </a:rPr>
              <a:t>ENVELOPE RECORDS 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deferred/3/3314234284A ***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message_size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:             602             214               1               0             602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message_arrival_time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: Sat May 19 04:16:20 2012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create_time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: Sat May 19 04:16:20 2012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sender: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named_attribute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: </a:t>
            </a: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rewrite_context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=local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original_recipient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: root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recipient: </a:t>
            </a: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lctseng@cs.nctu.edu.tw</a:t>
            </a:r>
            <a:endParaRPr kumimoji="0" lang="en-US" altLang="zh-TW" sz="1400" b="1" dirty="0">
              <a:solidFill>
                <a:srgbClr val="FFFFFF"/>
              </a:solidFill>
              <a:ea typeface="SimSun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*** </a:t>
            </a:r>
            <a:r>
              <a:rPr kumimoji="0" lang="en-US" altLang="zh-TW" sz="1400" b="1" dirty="0">
                <a:solidFill>
                  <a:schemeClr val="accent6">
                    <a:lumMod val="20000"/>
                    <a:lumOff val="80000"/>
                  </a:schemeClr>
                </a:solidFill>
                <a:ea typeface="SimSun" pitchFamily="2" charset="-122"/>
              </a:rPr>
              <a:t>MESSAGE CONTENTS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 deferred/3/3314234284A ***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Received: by nasa.cs.nctu.edu.tw (Postfix)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        id 3314234284A; Sat, 19 May 2012 04:16:20 +0800 (CST)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Delivered-To: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Received: by nasa.cs.nctu.edu.tw (Postfix, from </a:t>
            </a: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userid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 0)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        id 2CB713427A5; Sat, 19 May 2012 04:16:20 +0800 (CST)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To: root@nasa.cs.nctu.edu.tw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Subject: nasa.cs.nctu.edu.tw weekly run output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Message-Id: &lt;20120518201620.2CB713427A5@nasa.cs.nctu.edu.tw&gt;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Date: Sat, 19 May 2012 04:16:20 +0800 (CST)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From: root@nasa.cs.nctu.edu.tw (NASA Root)</a:t>
            </a:r>
          </a:p>
          <a:p>
            <a:pPr>
              <a:lnSpc>
                <a:spcPct val="80000"/>
              </a:lnSpc>
              <a:defRPr/>
            </a:pPr>
            <a:endParaRPr kumimoji="0" lang="en-US" altLang="zh-TW" sz="1400" b="1" dirty="0">
              <a:solidFill>
                <a:srgbClr val="FFFFFF"/>
              </a:solidFill>
              <a:ea typeface="SimSun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Rebuilding locate database:</a:t>
            </a:r>
          </a:p>
          <a:p>
            <a:pPr>
              <a:lnSpc>
                <a:spcPct val="80000"/>
              </a:lnSpc>
              <a:defRPr/>
            </a:pPr>
            <a:endParaRPr kumimoji="0" lang="en-US" altLang="zh-TW" sz="1400" b="1" dirty="0">
              <a:solidFill>
                <a:srgbClr val="FFFFFF"/>
              </a:solidFill>
              <a:ea typeface="SimSun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Rebuilding </a:t>
            </a:r>
            <a:r>
              <a:rPr kumimoji="0" lang="en-US" altLang="zh-TW" sz="1400" b="1" dirty="0" err="1">
                <a:solidFill>
                  <a:srgbClr val="FFFFFF"/>
                </a:solidFill>
                <a:ea typeface="SimSun" pitchFamily="2" charset="-122"/>
              </a:rPr>
              <a:t>whatis</a:t>
            </a: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 database:</a:t>
            </a:r>
          </a:p>
          <a:p>
            <a:pPr>
              <a:lnSpc>
                <a:spcPct val="80000"/>
              </a:lnSpc>
              <a:defRPr/>
            </a:pPr>
            <a:r>
              <a:rPr kumimoji="0" lang="en-US" altLang="zh-TW" sz="1400" b="1" dirty="0">
                <a:solidFill>
                  <a:srgbClr val="FFFFFF"/>
                </a:solidFill>
                <a:ea typeface="SimSun" pitchFamily="2" charset="-122"/>
              </a:rPr>
              <a:t>   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Multiple Domains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Use single system to host many domains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We use csmailgate.cs.nctu.edu.tw to host both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cs.nctu.edu.tw	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csie.nctu.edu.tw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Purpose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Can be used for final delivery on the machine or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Can be used for forwarding to destination elsewhere	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Important considerations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Does the same user id with different domain should go to the same mailbox or different mailbox 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YES	(shared domain)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NO	(Separate domain)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Does every user require a system account in /etc/passwd 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YES 	(system account)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NO	(virtual account)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Multiple Domains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2400">
                <a:ea typeface="新細明體" pitchFamily="18" charset="-120"/>
              </a:rPr>
              <a:t>Shared Domain with System Account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24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SimSun" panose="02010600030101010101" pitchFamily="2" charset="-122"/>
              </a:rPr>
              <a:t>Situation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SimSun" panose="02010600030101010101" pitchFamily="2" charset="-122"/>
              </a:rPr>
              <a:t>The mail system should accept mails for both canonical and virtual domains and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SimSun" panose="02010600030101010101" pitchFamily="2" charset="-122"/>
              </a:rPr>
              <a:t>The same mailbox for the same user id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Procedure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Modify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18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1800" dirty="0">
                <a:ea typeface="新細明體" panose="02020500000000000000" pitchFamily="18" charset="-120"/>
              </a:rPr>
              <a:t> to canonical domain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Modify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18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1800" dirty="0">
                <a:ea typeface="新細明體" panose="02020500000000000000" pitchFamily="18" charset="-120"/>
              </a:rPr>
              <a:t> parameter to let mails to virtual domain can be local delivered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Ex: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600" dirty="0">
                <a:ea typeface="新細明體" panose="02020500000000000000" pitchFamily="18" charset="-120"/>
              </a:rPr>
              <a:t> = </a:t>
            </a:r>
            <a:r>
              <a:rPr lang="en-US" altLang="zh-TW" sz="1600" dirty="0" err="1">
                <a:ea typeface="新細明體" panose="02020500000000000000" pitchFamily="18" charset="-120"/>
              </a:rPr>
              <a:t>cs.nctu.edu.tw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600" dirty="0">
                <a:ea typeface="新細明體" panose="02020500000000000000" pitchFamily="18" charset="-120"/>
              </a:rPr>
              <a:t> = $</a:t>
            </a:r>
            <a:r>
              <a:rPr lang="en-US" altLang="zh-TW" sz="1600" dirty="0" err="1">
                <a:ea typeface="新細明體" panose="02020500000000000000" pitchFamily="18" charset="-120"/>
              </a:rPr>
              <a:t>myhostname</a:t>
            </a:r>
            <a:r>
              <a:rPr lang="en-US" altLang="zh-TW" sz="1600" dirty="0">
                <a:ea typeface="新細明體" panose="02020500000000000000" pitchFamily="18" charset="-120"/>
              </a:rPr>
              <a:t>, $</a:t>
            </a:r>
            <a:r>
              <a:rPr lang="en-US" altLang="zh-TW" sz="16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csie.nctu.edu.tw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 dirty="0"/>
              <a:t>※ </a:t>
            </a:r>
            <a:r>
              <a:rPr lang="en-US" altLang="zh-TW" sz="1600" dirty="0">
                <a:ea typeface="新細明體" panose="02020500000000000000" pitchFamily="18" charset="-120"/>
              </a:rPr>
              <a:t>In this way, mail to both </a:t>
            </a:r>
            <a:r>
              <a:rPr lang="en-US" altLang="zh-TW" sz="1600" dirty="0">
                <a:ea typeface="新細明體" panose="02020500000000000000" pitchFamily="18" charset="-120"/>
                <a:hlinkClick r:id="rId2"/>
              </a:rPr>
              <a:t>lctseng@cs.nctu.edu.tw</a:t>
            </a:r>
            <a:r>
              <a:rPr lang="en-US" altLang="zh-TW" sz="1600" dirty="0">
                <a:ea typeface="新細明體" panose="02020500000000000000" pitchFamily="18" charset="-120"/>
              </a:rPr>
              <a:t> and </a:t>
            </a:r>
            <a:r>
              <a:rPr lang="en-US" altLang="zh-TW" sz="1600" dirty="0">
                <a:ea typeface="新細明體" panose="02020500000000000000" pitchFamily="18" charset="-120"/>
                <a:hlinkClick r:id="rId3"/>
              </a:rPr>
              <a:t>lctseng@csie.nctu.edu.tw</a:t>
            </a:r>
            <a:r>
              <a:rPr lang="en-US" altLang="zh-TW" sz="1600" dirty="0">
                <a:ea typeface="新細明體" panose="02020500000000000000" pitchFamily="18" charset="-120"/>
              </a:rPr>
              <a:t> will go to </a:t>
            </a:r>
            <a:r>
              <a:rPr lang="en-US" altLang="zh-TW" sz="1600" dirty="0" err="1">
                <a:ea typeface="新細明體" panose="02020500000000000000" pitchFamily="18" charset="-120"/>
              </a:rPr>
              <a:t>csmailgate</a:t>
            </a:r>
            <a:r>
              <a:rPr lang="en-US" altLang="zh-TW" sz="1600" dirty="0">
                <a:ea typeface="新細明體" panose="02020500000000000000" pitchFamily="18" charset="-120"/>
              </a:rPr>
              <a:t>:/</a:t>
            </a:r>
            <a:r>
              <a:rPr lang="en-US" altLang="zh-TW" sz="1600" dirty="0" err="1">
                <a:ea typeface="新細明體" panose="02020500000000000000" pitchFamily="18" charset="-120"/>
              </a:rPr>
              <a:t>var</a:t>
            </a:r>
            <a:r>
              <a:rPr lang="en-US" altLang="zh-TW" sz="1600" dirty="0">
                <a:ea typeface="新細明體" panose="02020500000000000000" pitchFamily="18" charset="-120"/>
              </a:rPr>
              <a:t>/mail/lctseng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Limitation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Can not separate </a:t>
            </a:r>
            <a:r>
              <a:rPr lang="en-US" altLang="zh-TW" sz="1800" dirty="0">
                <a:ea typeface="新細明體" panose="02020500000000000000" pitchFamily="18" charset="-120"/>
                <a:hlinkClick r:id="rId2"/>
              </a:rPr>
              <a:t>lctseng@cs.nctu.edu.tw</a:t>
            </a:r>
            <a:r>
              <a:rPr lang="en-US" altLang="zh-TW" sz="1800" dirty="0">
                <a:ea typeface="新細明體" panose="02020500000000000000" pitchFamily="18" charset="-120"/>
              </a:rPr>
              <a:t> from </a:t>
            </a:r>
            <a:r>
              <a:rPr lang="en-US" altLang="zh-TW" sz="1800" dirty="0">
                <a:ea typeface="新細明體" panose="02020500000000000000" pitchFamily="18" charset="-120"/>
                <a:hlinkClick r:id="rId3"/>
              </a:rPr>
              <a:t>lctseng@csie.nctu.edu.tw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Multiple Domains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2400">
                <a:ea typeface="新細明體" pitchFamily="18" charset="-120"/>
              </a:rPr>
              <a:t>Separate Domains with System Accounts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Situation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The mail system should accept mails for both canonical and virtual domains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Mailboxes are not necessarily the same for the same user id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Procedure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Modify “</a:t>
            </a:r>
            <a:r>
              <a:rPr lang="en-US" altLang="zh-TW" sz="16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600" dirty="0">
                <a:ea typeface="新細明體" panose="02020500000000000000" pitchFamily="18" charset="-120"/>
              </a:rPr>
              <a:t>” to canonical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Modify “</a:t>
            </a:r>
            <a:r>
              <a:rPr lang="en-US" altLang="zh-TW" sz="1600" dirty="0" err="1">
                <a:ea typeface="新細明體" panose="02020500000000000000" pitchFamily="18" charset="-120"/>
              </a:rPr>
              <a:t>virtual_alias_domains</a:t>
            </a:r>
            <a:r>
              <a:rPr lang="en-US" altLang="zh-TW" sz="1600" dirty="0">
                <a:ea typeface="新細明體" panose="02020500000000000000" pitchFamily="18" charset="-120"/>
              </a:rPr>
              <a:t>” to accept mails to virtual domains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Create “</a:t>
            </a:r>
            <a:r>
              <a:rPr lang="en-US" altLang="zh-TW" sz="1600" dirty="0" err="1">
                <a:ea typeface="新細明體" panose="02020500000000000000" pitchFamily="18" charset="-120"/>
              </a:rPr>
              <a:t>virtual_alias_maps</a:t>
            </a:r>
            <a:r>
              <a:rPr lang="en-US" altLang="zh-TW" sz="1600" dirty="0">
                <a:ea typeface="新細明體" panose="02020500000000000000" pitchFamily="18" charset="-120"/>
              </a:rPr>
              <a:t>” map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Ex: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 err="1">
                <a:ea typeface="新細明體" panose="02020500000000000000" pitchFamily="18" charset="-120"/>
              </a:rPr>
              <a:t>mydomain</a:t>
            </a:r>
            <a:r>
              <a:rPr lang="en-US" altLang="zh-TW" sz="1400" dirty="0">
                <a:ea typeface="新細明體" panose="02020500000000000000" pitchFamily="18" charset="-120"/>
              </a:rPr>
              <a:t> = cs.nctu.edu.tw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 err="1">
                <a:ea typeface="新細明體" panose="02020500000000000000" pitchFamily="18" charset="-120"/>
              </a:rPr>
              <a:t>virtual_alias_domains</a:t>
            </a:r>
            <a:r>
              <a:rPr lang="en-US" altLang="zh-TW" sz="1400" dirty="0">
                <a:ea typeface="新細明體" panose="02020500000000000000" pitchFamily="18" charset="-120"/>
              </a:rPr>
              <a:t> = abc.com.tw, xyz.com.tw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 err="1">
                <a:ea typeface="新細明體" panose="02020500000000000000" pitchFamily="18" charset="-120"/>
              </a:rPr>
              <a:t>virtual_alias_maps</a:t>
            </a:r>
            <a:r>
              <a:rPr lang="en-US" altLang="zh-TW" sz="1400" dirty="0">
                <a:ea typeface="新細明體" panose="02020500000000000000" pitchFamily="18" charset="-120"/>
              </a:rPr>
              <a:t> = hash:/</a:t>
            </a:r>
            <a:r>
              <a:rPr lang="en-US" altLang="zh-TW" sz="1400" dirty="0" err="1">
                <a:ea typeface="新細明體" panose="02020500000000000000" pitchFamily="18" charset="-120"/>
              </a:rPr>
              <a:t>usr</a:t>
            </a:r>
            <a:r>
              <a:rPr lang="en-US" altLang="zh-TW" sz="1400" dirty="0">
                <a:ea typeface="新細明體" panose="02020500000000000000" pitchFamily="18" charset="-120"/>
              </a:rPr>
              <a:t>/local/</a:t>
            </a:r>
            <a:r>
              <a:rPr lang="en-US" altLang="zh-TW" sz="1400" dirty="0" err="1">
                <a:ea typeface="新細明體" panose="02020500000000000000" pitchFamily="18" charset="-120"/>
              </a:rPr>
              <a:t>etc</a:t>
            </a:r>
            <a:r>
              <a:rPr lang="en-US" altLang="zh-TW" sz="1400" dirty="0">
                <a:ea typeface="新細明體" panose="02020500000000000000" pitchFamily="18" charset="-120"/>
              </a:rPr>
              <a:t>/postfix/virtual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400" dirty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In /</a:t>
            </a:r>
            <a:r>
              <a:rPr lang="en-US" altLang="zh-TW" sz="1400" dirty="0" err="1">
                <a:ea typeface="新細明體" panose="02020500000000000000" pitchFamily="18" charset="-120"/>
              </a:rPr>
              <a:t>usr</a:t>
            </a:r>
            <a:r>
              <a:rPr lang="en-US" altLang="zh-TW" sz="1400" dirty="0">
                <a:ea typeface="新細明體" panose="02020500000000000000" pitchFamily="18" charset="-120"/>
              </a:rPr>
              <a:t>/local/</a:t>
            </a:r>
            <a:r>
              <a:rPr lang="en-US" altLang="zh-TW" sz="1400" dirty="0" err="1">
                <a:ea typeface="新細明體" panose="02020500000000000000" pitchFamily="18" charset="-120"/>
              </a:rPr>
              <a:t>etc</a:t>
            </a:r>
            <a:r>
              <a:rPr lang="en-US" altLang="zh-TW" sz="1400" dirty="0">
                <a:ea typeface="新細明體" panose="02020500000000000000" pitchFamily="18" charset="-120"/>
              </a:rPr>
              <a:t>/postfix/virtual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200" dirty="0">
                <a:ea typeface="新細明體" panose="02020500000000000000" pitchFamily="18" charset="-120"/>
                <a:hlinkClick r:id="rId2"/>
              </a:rPr>
              <a:t>CEO@abc.com.tw</a:t>
            </a:r>
            <a:r>
              <a:rPr lang="en-US" altLang="zh-TW" sz="1200" dirty="0">
                <a:ea typeface="新細明體" panose="02020500000000000000" pitchFamily="18" charset="-120"/>
              </a:rPr>
              <a:t>	</a:t>
            </a:r>
            <a:r>
              <a:rPr lang="en-US" altLang="zh-TW" sz="1200" dirty="0" err="1">
                <a:ea typeface="新細明體" panose="02020500000000000000" pitchFamily="18" charset="-120"/>
              </a:rPr>
              <a:t>andy</a:t>
            </a:r>
            <a:endParaRPr lang="en-US" altLang="zh-TW" sz="1200" dirty="0">
              <a:ea typeface="新細明體" panose="02020500000000000000" pitchFamily="18" charset="-120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TW" sz="1200" dirty="0">
                <a:ea typeface="新細明體" panose="02020500000000000000" pitchFamily="18" charset="-120"/>
                <a:hlinkClick r:id="rId3"/>
              </a:rPr>
              <a:t>@xyz.com.tw</a:t>
            </a:r>
            <a:r>
              <a:rPr lang="en-US" altLang="zh-TW" sz="1200" dirty="0">
                <a:ea typeface="新細明體" panose="02020500000000000000" pitchFamily="18" charset="-120"/>
              </a:rPr>
              <a:t>		jack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Limitation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Need to maintain UNIX account for virtual domain user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Multiple Domains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2400">
                <a:ea typeface="新細明體" pitchFamily="18" charset="-120"/>
              </a:rPr>
              <a:t>Separate Domains with Virtual Accounts (1)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Useful when users in virtual domains: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Do not need to login to system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Only need to retrieve mail through POP/IMAP server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Procedure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Modify 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1800">
                <a:ea typeface="新細明體" panose="02020500000000000000" pitchFamily="18" charset="-120"/>
              </a:rPr>
              <a:t>virtual_mailbox_domains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1800">
                <a:ea typeface="新細明體" panose="02020500000000000000" pitchFamily="18" charset="-120"/>
              </a:rPr>
              <a:t> to let postfix know what mails it should accepts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Modify 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1800">
                <a:ea typeface="新細明體" panose="02020500000000000000" pitchFamily="18" charset="-120"/>
              </a:rPr>
              <a:t>virtual_mailbox_base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1800">
                <a:ea typeface="新細明體" panose="02020500000000000000" pitchFamily="18" charset="-120"/>
              </a:rPr>
              <a:t> and create related directory to put mails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Create 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1800">
                <a:ea typeface="新細明體" panose="02020500000000000000" pitchFamily="18" charset="-120"/>
              </a:rPr>
              <a:t>virtual_mailbox_maps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1800">
                <a:ea typeface="新細明體" panose="02020500000000000000" pitchFamily="18" charset="-120"/>
              </a:rPr>
              <a:t> map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virtual_mailbox_domain = abc.com.tw, xyz.com.tw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virtual_mailbox_base = /var/vmail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Create /var/vmail/abc-domain and /var/vmail/xyz-domain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virtual_mailbox_maps = hash:/usr/local/etc/postfix/vmailbox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In /usr/local/etc/postfix/vmailbox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  <a:hlinkClick r:id="rId2"/>
              </a:rPr>
              <a:t>CEO@abc.com.tw</a:t>
            </a:r>
            <a:r>
              <a:rPr lang="en-US" altLang="zh-TW" sz="1400">
                <a:ea typeface="新細明體" panose="02020500000000000000" pitchFamily="18" charset="-120"/>
              </a:rPr>
              <a:t>	abc-domain/CEO	(Mailbox format)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  <a:hlinkClick r:id="rId3"/>
              </a:rPr>
              <a:t>CEO@xyz.com.tw</a:t>
            </a:r>
            <a:r>
              <a:rPr lang="en-US" altLang="zh-TW" sz="1400">
                <a:ea typeface="新細明體" panose="02020500000000000000" pitchFamily="18" charset="-120"/>
              </a:rPr>
              <a:t>	xyz-domain/CEO/	(Maildir format)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Multiple Domains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2400">
                <a:ea typeface="新細明體" pitchFamily="18" charset="-120"/>
              </a:rPr>
              <a:t>Separate Domains with Virtual Accounts (2)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Ownerships of virtual mailboxes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Simplest way: 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The same owner of POP/IMAP Servers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Flexibility in postfix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virtual_uid_maps and virtual_gid_maps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Ex: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virtual_uid_maps = static:1003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virtual_gid_maps = static:105</a:t>
            </a:r>
          </a:p>
          <a:p>
            <a:pPr lvl="3" eaLnBrk="1" hangingPunct="1"/>
            <a:endParaRPr lang="en-US" altLang="zh-TW" sz="1400">
              <a:ea typeface="新細明體" panose="02020500000000000000" pitchFamily="18" charset="-120"/>
            </a:endParaRP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virtual_uid_maps = hash:/usr/local/etc/postfix/virtual_uids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virtual_uid_maps = hash:/usr/local/etc/postfix/virtual_uids  static:1003</a:t>
            </a:r>
          </a:p>
          <a:p>
            <a:pPr lvl="3" eaLnBrk="1" hangingPunct="1"/>
            <a:endParaRPr lang="en-US" altLang="zh-TW" sz="1400">
              <a:ea typeface="新細明體" panose="02020500000000000000" pitchFamily="18" charset="-120"/>
            </a:endParaRP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In /usr/local/etc/postfix/virtual_uids</a:t>
            </a:r>
          </a:p>
          <a:p>
            <a:pPr lvl="4" eaLnBrk="1" hangingPunct="1"/>
            <a:r>
              <a:rPr lang="en-US" altLang="zh-TW" sz="1800">
                <a:ea typeface="新細明體" panose="02020500000000000000" pitchFamily="18" charset="-120"/>
              </a:rPr>
              <a:t>CEO@abc.com.tw	1004</a:t>
            </a:r>
          </a:p>
          <a:p>
            <a:pPr lvl="4" eaLnBrk="1" hangingPunct="1"/>
            <a:r>
              <a:rPr lang="en-US" altLang="zh-TW" sz="1800">
                <a:ea typeface="新細明體" panose="02020500000000000000" pitchFamily="18" charset="-120"/>
              </a:rPr>
              <a:t>CEO@xyz.com.tw	1008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Architecture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Message IN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Four ways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Local submission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err="1">
                <a:ea typeface="新細明體" panose="02020500000000000000" pitchFamily="18" charset="-120"/>
              </a:rPr>
              <a:t>postdrop</a:t>
            </a:r>
            <a:r>
              <a:rPr lang="en-US" altLang="zh-TW" sz="1600" dirty="0">
                <a:ea typeface="新細明體" panose="02020500000000000000" pitchFamily="18" charset="-120"/>
              </a:rPr>
              <a:t> command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maildrop queue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pickup daemon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cleanup daemon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Header validation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sz="1400" dirty="0">
                <a:ea typeface="新細明體" panose="02020500000000000000" pitchFamily="18" charset="-120"/>
              </a:rPr>
              <a:t>address translation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incoming queue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Network submission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 err="1">
                <a:ea typeface="新細明體" panose="02020500000000000000" pitchFamily="18" charset="-120"/>
              </a:rPr>
              <a:t>smtpd</a:t>
            </a:r>
            <a:r>
              <a:rPr lang="en-US" altLang="zh-TW" sz="1600" dirty="0">
                <a:ea typeface="新細明體" panose="02020500000000000000" pitchFamily="18" charset="-120"/>
              </a:rPr>
              <a:t> daemon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Local forwarding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Resubmit for such as .forward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Envelope “to” is changed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Notification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Notify admin when error happens</a:t>
            </a:r>
          </a:p>
        </p:txBody>
      </p:sp>
      <p:pic>
        <p:nvPicPr>
          <p:cNvPr id="9220" name="Picture 4" descr="img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8640"/>
            <a:ext cx="335280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 descr="img0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747951"/>
            <a:ext cx="3429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562600" y="3048000"/>
            <a:ext cx="1606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Local submission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5384709" y="6140450"/>
            <a:ext cx="1784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b="1" dirty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Network submission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/>
              <a:t>Step by Step Examples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/>
              <a:t>Let’s learn from examples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8192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by Step Examples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a Basic MTA</a:t>
            </a:r>
          </a:p>
          <a:p>
            <a:pPr lvl="1"/>
            <a:r>
              <a:rPr lang="en-US" altLang="zh-TW" dirty="0"/>
              <a:t>Send test mails to verify your MTA</a:t>
            </a:r>
          </a:p>
          <a:p>
            <a:pPr lvl="1"/>
            <a:r>
              <a:rPr lang="en-US" altLang="zh-TW" dirty="0"/>
              <a:t>Check whether your mail is sent or not</a:t>
            </a:r>
          </a:p>
          <a:p>
            <a:r>
              <a:rPr lang="en-US" altLang="zh-TW" dirty="0"/>
              <a:t>MTA Authentication</a:t>
            </a:r>
          </a:p>
          <a:p>
            <a:r>
              <a:rPr lang="en-US" altLang="zh-TW" dirty="0"/>
              <a:t>MTA Encryption</a:t>
            </a:r>
          </a:p>
          <a:p>
            <a:r>
              <a:rPr lang="en-US" altLang="zh-TW" dirty="0"/>
              <a:t>MAA for POP3 and IMAP</a:t>
            </a:r>
          </a:p>
          <a:p>
            <a:endParaRPr lang="en-US" altLang="zh-TW" dirty="0"/>
          </a:p>
          <a:p>
            <a:r>
              <a:rPr lang="en-US" altLang="zh-TW" dirty="0"/>
              <a:t>Note</a:t>
            </a:r>
          </a:p>
          <a:p>
            <a:pPr lvl="1"/>
            <a:r>
              <a:rPr lang="en-US" altLang="zh-TW" dirty="0"/>
              <a:t>In this example, we assume you have public IP/domain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857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/>
              <a:t>Build a</a:t>
            </a:r>
            <a:r>
              <a:rPr lang="zh-TW" altLang="en-US" dirty="0"/>
              <a:t> </a:t>
            </a:r>
            <a:r>
              <a:rPr lang="en-US" altLang="zh-TW" dirty="0"/>
              <a:t>Basic MTA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/>
              <a:t>Can send mails to other domain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143125" y="3962400"/>
            <a:ext cx="6187474" cy="2663040"/>
            <a:chOff x="4728913" y="4876800"/>
            <a:chExt cx="4186487" cy="1801831"/>
          </a:xfrm>
        </p:grpSpPr>
        <p:pic>
          <p:nvPicPr>
            <p:cNvPr id="7" name="Picture 7" descr="img16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5" r="1770" b="3424"/>
            <a:stretch>
              <a:fillRect/>
            </a:stretch>
          </p:blipFill>
          <p:spPr bwMode="auto">
            <a:xfrm>
              <a:off x="4728913" y="4876800"/>
              <a:ext cx="4186487" cy="1801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 bwMode="auto">
            <a:xfrm>
              <a:off x="5578543" y="5410200"/>
              <a:ext cx="1828800" cy="45720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758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Can send mails to other domain</a:t>
            </a:r>
          </a:p>
          <a:p>
            <a:r>
              <a:rPr lang="en-US" altLang="zh-TW" dirty="0"/>
              <a:t>Install Postfix</a:t>
            </a:r>
          </a:p>
          <a:p>
            <a:pPr lvl="1"/>
            <a:r>
              <a:rPr lang="en-US" altLang="zh-TW" dirty="0" err="1"/>
              <a:t>Pkg</a:t>
            </a:r>
            <a:r>
              <a:rPr lang="en-US" altLang="zh-TW" dirty="0"/>
              <a:t>: postfix</a:t>
            </a:r>
          </a:p>
          <a:p>
            <a:pPr lvl="1"/>
            <a:r>
              <a:rPr lang="en-US" altLang="zh-TW" dirty="0"/>
              <a:t>Port: mail/postfix</a:t>
            </a:r>
          </a:p>
          <a:p>
            <a:r>
              <a:rPr lang="en-US" altLang="zh-TW" dirty="0"/>
              <a:t>After installation</a:t>
            </a:r>
          </a:p>
          <a:p>
            <a:pPr lvl="1"/>
            <a:r>
              <a:rPr lang="en-US" altLang="zh-TW" dirty="0"/>
              <a:t>Disable “</a:t>
            </a:r>
            <a:r>
              <a:rPr lang="en-US" altLang="zh-TW" dirty="0" err="1"/>
              <a:t>sendmail</a:t>
            </a:r>
            <a:r>
              <a:rPr lang="en-US" altLang="zh-TW" dirty="0"/>
              <a:t>” program</a:t>
            </a:r>
          </a:p>
          <a:p>
            <a:pPr lvl="2"/>
            <a:r>
              <a:rPr lang="en-US" altLang="zh-TW" dirty="0"/>
              <a:t>service </a:t>
            </a:r>
            <a:r>
              <a:rPr lang="en-US" altLang="zh-TW" dirty="0" err="1"/>
              <a:t>sendmail</a:t>
            </a:r>
            <a:r>
              <a:rPr lang="en-US" altLang="zh-TW" dirty="0"/>
              <a:t> stop</a:t>
            </a:r>
          </a:p>
          <a:p>
            <a:pPr lvl="2"/>
            <a:r>
              <a:rPr lang="en-US" altLang="zh-TW" dirty="0"/>
              <a:t>In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rc.conf</a:t>
            </a:r>
            <a:endParaRPr lang="en-US" altLang="zh-TW" dirty="0"/>
          </a:p>
          <a:p>
            <a:pPr lvl="3"/>
            <a:endParaRPr lang="en-US" altLang="zh-TW" dirty="0"/>
          </a:p>
          <a:p>
            <a:pPr lvl="2"/>
            <a:r>
              <a:rPr lang="en-US" altLang="zh-TW" dirty="0"/>
              <a:t>In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periodic.conf</a:t>
            </a:r>
            <a:r>
              <a:rPr lang="en-US" altLang="zh-TW" dirty="0"/>
              <a:t> (create if not exists)</a:t>
            </a:r>
          </a:p>
          <a:p>
            <a:endParaRPr lang="en-US" altLang="zh-TW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9ABF52A-36AC-A948-9CF1-62BA80A38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4581128"/>
            <a:ext cx="2653290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sendmail_enable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="NONE"</a:t>
            </a:r>
            <a:endParaRPr kumimoji="0" lang="en-US" altLang="zh-TW" sz="1600" b="1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5F353A3-3BAD-5B4C-985B-A4803A7D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709" y="5301208"/>
            <a:ext cx="4448654" cy="9787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daily_clean_hoststat_enable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="NO"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daily_status_mail_rejects_enable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="NO"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daily_status_include_submit_mailq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="NO"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daily_submit_queuerun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="NO"</a:t>
            </a:r>
            <a:endParaRPr kumimoji="0" lang="en-US" altLang="zh-TW" sz="1600" b="1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7230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Replace </a:t>
            </a:r>
            <a:r>
              <a:rPr lang="en-US" altLang="zh-TW" dirty="0" err="1"/>
              <a:t>sendmail</a:t>
            </a:r>
            <a:r>
              <a:rPr lang="en-US" altLang="zh-TW" dirty="0"/>
              <a:t> by Postfix modified version</a:t>
            </a:r>
          </a:p>
          <a:p>
            <a:pPr lvl="1"/>
            <a:r>
              <a:rPr lang="en-US" altLang="zh-TW" dirty="0"/>
              <a:t>Edit /</a:t>
            </a:r>
            <a:r>
              <a:rPr lang="en-US" altLang="zh-TW" dirty="0" err="1"/>
              <a:t>etc</a:t>
            </a:r>
            <a:r>
              <a:rPr lang="en-US" altLang="zh-TW" dirty="0"/>
              <a:t>/mail/</a:t>
            </a:r>
            <a:r>
              <a:rPr lang="en-US" altLang="zh-TW" dirty="0" err="1"/>
              <a:t>mailer.conf</a:t>
            </a:r>
            <a:endParaRPr lang="en-US" altLang="zh-TW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5F353A3-3BAD-5B4C-985B-A4803A7D0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2348880"/>
            <a:ext cx="4112023" cy="9787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Sendmail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 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/local/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sbin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sendmail</a:t>
            </a:r>
            <a:endParaRPr lang="en-US" altLang="zh-TW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send-mail  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/local/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sbin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sendmail</a:t>
            </a:r>
            <a:endParaRPr lang="en-US" altLang="zh-TW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Mailq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/local/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sbin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sendmail</a:t>
            </a:r>
            <a:endParaRPr lang="en-US" altLang="zh-TW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newaliases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/local/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sbin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sendmail</a:t>
            </a:r>
            <a:endParaRPr kumimoji="0" lang="en-US" altLang="zh-TW" sz="1600" b="1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0050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/>
          <a:lstStyle/>
          <a:p>
            <a:r>
              <a:rPr lang="en-US" altLang="zh-TW" dirty="0"/>
              <a:t>After installation</a:t>
            </a:r>
          </a:p>
          <a:p>
            <a:pPr lvl="1"/>
            <a:r>
              <a:rPr lang="en-US" altLang="zh-TW" dirty="0"/>
              <a:t>Enable postfix</a:t>
            </a:r>
          </a:p>
          <a:p>
            <a:pPr lvl="2"/>
            <a:r>
              <a:rPr lang="en-US" altLang="zh-TW" dirty="0"/>
              <a:t>Edit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rc.conf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r>
              <a:rPr lang="en-US" altLang="zh-TW" dirty="0"/>
              <a:t>service</a:t>
            </a:r>
            <a:r>
              <a:rPr lang="zh-TW" altLang="en-US" dirty="0"/>
              <a:t> </a:t>
            </a:r>
            <a:r>
              <a:rPr lang="en-US" altLang="zh-TW" dirty="0"/>
              <a:t>postfix start</a:t>
            </a:r>
          </a:p>
          <a:p>
            <a:r>
              <a:rPr lang="en-US" altLang="zh-TW" dirty="0"/>
              <a:t>Set up DNS records</a:t>
            </a:r>
          </a:p>
          <a:p>
            <a:pPr lvl="1"/>
            <a:r>
              <a:rPr lang="en-US" altLang="zh-TW" dirty="0"/>
              <a:t>Some domains will reject mails from hosts without DNS record</a:t>
            </a:r>
          </a:p>
          <a:p>
            <a:pPr lvl="1"/>
            <a:r>
              <a:rPr lang="en-US" altLang="zh-TW" dirty="0"/>
              <a:t>Suppose the hostname is “demo1.nasa.lctseng.nctucs.net”</a:t>
            </a:r>
          </a:p>
          <a:p>
            <a:pPr lvl="1"/>
            <a:r>
              <a:rPr lang="en-US" altLang="zh-TW" dirty="0"/>
              <a:t>Set up these records</a:t>
            </a:r>
          </a:p>
          <a:p>
            <a:pPr lvl="2"/>
            <a:r>
              <a:rPr lang="en-US" altLang="zh-TW" dirty="0"/>
              <a:t>(A record) demo1.nasa.lctseng.nctucs.net</a:t>
            </a:r>
          </a:p>
          <a:p>
            <a:pPr lvl="2"/>
            <a:r>
              <a:rPr lang="en-US" altLang="zh-TW" dirty="0"/>
              <a:t>(A record) nasa.lctseng.nctucs.net</a:t>
            </a:r>
          </a:p>
          <a:p>
            <a:pPr lvl="2"/>
            <a:r>
              <a:rPr lang="en-US" altLang="zh-TW" dirty="0"/>
              <a:t>(MX record) nasa.lctseng.nctucs.net</a:t>
            </a:r>
          </a:p>
          <a:p>
            <a:pPr lvl="3"/>
            <a:r>
              <a:rPr lang="en-US" altLang="zh-TW" dirty="0"/>
              <a:t>Points to “demo1.nasa.lctseng.nctucs.net”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62200" y="2657429"/>
            <a:ext cx="2428870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postfix_enable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="YES"</a:t>
            </a:r>
            <a:endParaRPr kumimoji="0" lang="en-US" altLang="zh-TW" sz="1600" b="1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25079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basic MTA(4)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/>
          <a:lstStyle/>
          <a:p>
            <a:r>
              <a:rPr lang="en-US" altLang="zh-TW" dirty="0"/>
              <a:t>Set up MTA identity</a:t>
            </a:r>
          </a:p>
          <a:p>
            <a:pPr lvl="1"/>
            <a:r>
              <a:rPr lang="en-US" altLang="zh-TW" dirty="0"/>
              <a:t>See </a:t>
            </a:r>
            <a:r>
              <a:rPr lang="en-US" altLang="zh-TW" dirty="0">
                <a:hlinkClick r:id="rId2" action="ppaction://hlinksldjump"/>
              </a:rPr>
              <a:t>Postfix Configuration: MTA identity</a:t>
            </a:r>
            <a:endParaRPr lang="en-US" altLang="zh-TW" dirty="0"/>
          </a:p>
          <a:p>
            <a:pPr lvl="1"/>
            <a:r>
              <a:rPr lang="en-US" altLang="zh-TW" dirty="0"/>
              <a:t>In main.cf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Reload or restart postfix to apply changes</a:t>
            </a:r>
          </a:p>
          <a:p>
            <a:pPr lvl="1"/>
            <a:r>
              <a:rPr lang="en-US" altLang="zh-TW" dirty="0"/>
              <a:t>postfix reload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52600" y="2667000"/>
            <a:ext cx="6629400" cy="12003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myhostname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= demo1.nasa.lctseng.nctucs.net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mydomain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 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myorigin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kumimoji="0"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$</a:t>
            </a:r>
            <a:r>
              <a:rPr kumimoji="0" lang="en-US" altLang="zh-TW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myhostname</a:t>
            </a:r>
            <a:endParaRPr kumimoji="0" lang="en-US" altLang="zh-TW" sz="16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mydestination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 </a:t>
            </a:r>
            <a:r>
              <a:rPr kumimoji="0"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$</a:t>
            </a:r>
            <a:r>
              <a:rPr kumimoji="0" lang="en-US" altLang="zh-TW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myhostname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 localhost.</a:t>
            </a:r>
            <a:r>
              <a:rPr kumimoji="0"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$</a:t>
            </a:r>
            <a:r>
              <a:rPr kumimoji="0" lang="en-US" altLang="zh-TW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mydomain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      localhost, </a:t>
            </a:r>
            <a:r>
              <a:rPr kumimoji="0"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$</a:t>
            </a:r>
            <a:r>
              <a:rPr kumimoji="0" lang="en-US" altLang="zh-TW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mydomain</a:t>
            </a:r>
            <a:endParaRPr kumimoji="0" lang="en-US" altLang="zh-TW" sz="1600" dirty="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326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test mails to verify your MTA(1)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/>
          <a:lstStyle/>
          <a:p>
            <a:r>
              <a:rPr lang="en-US" altLang="zh-TW" dirty="0"/>
              <a:t>“telnet” or “mail” command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5400" y="1836152"/>
            <a:ext cx="4855816" cy="49398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 telnet localhost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Trying 127.0.0.1...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Connected to localhost.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EHLO localhost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250-demo1.nasa.lctseng.nctucs.net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250-PIPELINING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250-SIZE 10240000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250-VRFY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250-ETRN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250-ENHANCEDSTATUSCODES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250-8BITMIME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 DSN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MAIL FROM: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 2.1.0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RCPT TO: lctseng@cs.nctu.edu.tw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 2.1.5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DATA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354 End data with &lt;CR&gt;&lt;LF&gt;.&lt;CR&gt;&lt;LF&gt;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Subject: This is test mail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14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DATA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 2.0.0 Ok: queued as 3C868150</a:t>
            </a:r>
            <a:endParaRPr kumimoji="0" lang="en-US" altLang="zh-TW" sz="1400" b="1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943600" y="6368534"/>
            <a:ext cx="74892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telnet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449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test mails to verify your MTA(2)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/>
          <a:lstStyle/>
          <a:p>
            <a:r>
              <a:rPr lang="en-US" altLang="zh-TW" dirty="0"/>
              <a:t>The “mail” command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See man page for more details</a:t>
            </a:r>
          </a:p>
          <a:p>
            <a:r>
              <a:rPr lang="en-US" altLang="zh-TW" dirty="0"/>
              <a:t>Result (</a:t>
            </a:r>
            <a:r>
              <a:rPr lang="en-US" altLang="zh-TW" dirty="0" err="1"/>
              <a:t>gmail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95400" y="1905000"/>
            <a:ext cx="4557658" cy="106182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mail -s "test from </a:t>
            </a:r>
            <a:r>
              <a:rPr lang="en-US" altLang="zh-TW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nasa</a:t>
            </a: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"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This is test mail from NASA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regards,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admin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(Press </a:t>
            </a:r>
            <a:r>
              <a:rPr lang="en-US" altLang="zh-TW" sz="14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Ctrl+D</a:t>
            </a:r>
            <a:r>
              <a:rPr lang="en-US" altLang="zh-TW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kumimoji="0" lang="en-US" altLang="zh-TW" sz="1400" b="1" i="1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34000" y="2778075"/>
            <a:ext cx="6078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mail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143375"/>
            <a:ext cx="4765043" cy="25622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30339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 test mails to verify your MTA(3)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/>
          <a:lstStyle/>
          <a:p>
            <a:r>
              <a:rPr lang="en-US" altLang="zh-TW" dirty="0"/>
              <a:t>Mail source text of last example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8334333" cy="474591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Delivered-To: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Received: by 10.129.125.135 with SMTP id y129csp874822ywc;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Sun, 6 Mar 2016 02:39:22 -0800 (PST)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X-Received: by 10.98.87.90 with SMTP id l87mr25639644pfb.70.1457260762400;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       Sun, 06 Mar 2016 02:39:22 -0800 (PST)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Return-Path: &lt;lctseng@nasa.lctseng.nctucs.net&gt;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Received: from demo1.nasa.lctseng.nctucs.net </a:t>
            </a:r>
            <a:r>
              <a:rPr lang="en-US" altLang="zh-TW" sz="1400" dirty="0">
                <a:solidFill>
                  <a:srgbClr val="FF9900"/>
                </a:solidFill>
                <a:latin typeface="Consolas" panose="020B0609020204030204" pitchFamily="49" charset="0"/>
              </a:rPr>
              <a:t>…(omitted)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        by mx.google.com with ESMTP id bz6si20406744pad.30.2016.03.06.02.39.21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        for &lt;lctseng@gmail.com&gt;;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        Sun, 06 Mar 2016 02:39:21 -0800 (PST)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Received-SPF: neutral (google.com: 140.113.168.238 is neither permitted </a:t>
            </a:r>
            <a:r>
              <a:rPr lang="en-US" altLang="zh-TW" sz="1400" dirty="0">
                <a:solidFill>
                  <a:srgbClr val="FF9900"/>
                </a:solidFill>
                <a:latin typeface="Consolas" panose="020B0609020204030204" pitchFamily="49" charset="0"/>
              </a:rPr>
              <a:t>…(omitted)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Authentication-Results: mx.google.com;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TW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spf</a:t>
            </a: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=neutral (google.com: 140.113.168.238 is neither permitted </a:t>
            </a:r>
            <a:r>
              <a:rPr lang="en-US" altLang="zh-TW" sz="1400" dirty="0">
                <a:solidFill>
                  <a:srgbClr val="FF9900"/>
                </a:solidFill>
                <a:latin typeface="Consolas" panose="020B0609020204030204" pitchFamily="49" charset="0"/>
              </a:rPr>
              <a:t>…(omitted)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Received: by demo1.nasa.lctseng.nctucs.net (Postfix, from </a:t>
            </a:r>
            <a:r>
              <a:rPr lang="en-US" altLang="zh-TW" sz="14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en-US" altLang="zh-TW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1001)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id 6D916162; Sun,  6 Mar 2016 18:38:04 +0800 (CST)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Subject: test from </a:t>
            </a: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nasa</a:t>
            </a:r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Message-Id: &lt;20160306103804.6D916162@demo1.nasa.lctseng.nctucs.net&gt;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Date: Sun,  6 Mar 2016 18:38:04 +0800 (CST)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From: lctseng@nasa.lctseng.nctucs.net (lctseng)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is test mail from NASA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regards,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admin</a:t>
            </a:r>
            <a:endParaRPr kumimoji="0" lang="en-US" altLang="zh-TW" sz="1400" b="1" i="1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83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Postfix Architecture 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Queue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Five different queues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incoming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The first queue that every incoming email will stay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Queue manager will move message into active queue whenever there is enough system resources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Queue manager then invokes suitable DA to delivery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deferred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Messages that cannot be delivered are moved here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These messages are sent back either with bounce or defer daemons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corrupt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Used to store damaged or unreadable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hold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Requested by admin (manually or automatically)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Stay in queue until admin </a:t>
            </a:r>
            <a:r>
              <a:rPr lang="en-US" altLang="zh-TW" sz="1600" dirty="0"/>
              <a:t>intervenes</a:t>
            </a:r>
            <a:endParaRPr lang="en-US" altLang="zh-TW" sz="1600" dirty="0">
              <a:ea typeface="新細明體" panose="02020500000000000000" pitchFamily="18" charset="-120"/>
            </a:endParaRPr>
          </a:p>
        </p:txBody>
      </p:sp>
      <p:sp>
        <p:nvSpPr>
          <p:cNvPr id="10244" name="文字方塊 4"/>
          <p:cNvSpPr txBox="1">
            <a:spLocks noChangeArrowheads="1"/>
          </p:cNvSpPr>
          <p:nvPr/>
        </p:nvSpPr>
        <p:spPr bwMode="auto">
          <a:xfrm>
            <a:off x="738188" y="6407150"/>
            <a:ext cx="4595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http://www.postfix.org/QSHAPE_README.html#queues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whether your mail is sent or not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/>
          <a:lstStyle/>
          <a:p>
            <a:r>
              <a:rPr lang="en-US" altLang="zh-TW" dirty="0"/>
              <a:t>Sometimes, we do not receive mails immediately</a:t>
            </a:r>
          </a:p>
          <a:p>
            <a:r>
              <a:rPr lang="en-US" altLang="zh-TW" dirty="0"/>
              <a:t>There may be some errors when your MTA sending mails to other domain</a:t>
            </a:r>
          </a:p>
          <a:p>
            <a:r>
              <a:rPr lang="en-US" altLang="zh-TW" dirty="0"/>
              <a:t>Mails will stay in queues</a:t>
            </a:r>
          </a:p>
          <a:p>
            <a:pPr lvl="1"/>
            <a:r>
              <a:rPr lang="en-US" altLang="zh-TW" dirty="0"/>
              <a:t>Contain information about each mail</a:t>
            </a:r>
          </a:p>
          <a:p>
            <a:r>
              <a:rPr lang="en-US" altLang="zh-TW" dirty="0"/>
              <a:t>Tools to management mail queues</a:t>
            </a:r>
          </a:p>
          <a:p>
            <a:pPr lvl="1"/>
            <a:r>
              <a:rPr lang="en-US" altLang="zh-TW" dirty="0"/>
              <a:t>See </a:t>
            </a:r>
            <a:r>
              <a:rPr lang="en-US" altLang="zh-TW" dirty="0">
                <a:hlinkClick r:id="rId2" action="ppaction://hlinksldjump"/>
              </a:rPr>
              <a:t>Postfix Configuration: </a:t>
            </a:r>
            <a:r>
              <a:rPr lang="en-US" altLang="zh-TW" dirty="0">
                <a:ea typeface="新細明體" pitchFamily="18" charset="-120"/>
                <a:hlinkClick r:id="rId2" action="ppaction://hlinksldjump"/>
              </a:rPr>
              <a:t>Queue Management - Queue Tools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29217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whether your mail is sent or not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/>
          <a:lstStyle/>
          <a:p>
            <a:r>
              <a:rPr lang="en-US" altLang="zh-TW" dirty="0"/>
              <a:t>Example for rejected mails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Problem</a:t>
            </a:r>
          </a:p>
          <a:p>
            <a:pPr lvl="2"/>
            <a:r>
              <a:rPr lang="en-US" altLang="zh-TW" dirty="0"/>
              <a:t>The destination MX cannot verify the </a:t>
            </a:r>
            <a:r>
              <a:rPr lang="en-US" altLang="zh-TW" dirty="0">
                <a:solidFill>
                  <a:srgbClr val="FF0000"/>
                </a:solidFill>
              </a:rPr>
              <a:t>domain of sender host</a:t>
            </a:r>
          </a:p>
          <a:p>
            <a:pPr lvl="1"/>
            <a:r>
              <a:rPr lang="en-US" altLang="zh-TW" dirty="0"/>
              <a:t>Reason</a:t>
            </a:r>
          </a:p>
          <a:p>
            <a:pPr lvl="2"/>
            <a:r>
              <a:rPr lang="en-US" altLang="zh-TW" dirty="0"/>
              <a:t>You may forget to set up correct DNS record</a:t>
            </a:r>
          </a:p>
          <a:p>
            <a:pPr lvl="1"/>
            <a:r>
              <a:rPr lang="en-US" altLang="zh-TW" dirty="0"/>
              <a:t>This mail will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be delivered until you set up your DNS record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24984" y="2057400"/>
            <a:ext cx="7738016" cy="144962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-Queue ID- --Size-- ----Arrival Time---- -Sender/Recipient-------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3C868150        377 Sun Mar  6 18:23:11 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(host csmx3.cs.nctu.edu.tw[140.113.235.119] said: 450 4.1.8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&lt;lctseng@nasa.lctseng.nctucs.net&gt;: </a:t>
            </a: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Sender address rejected: Domain not found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(in reply </a:t>
            </a:r>
            <a:r>
              <a:rPr lang="en-US" altLang="zh-TW" sz="1400">
                <a:solidFill>
                  <a:schemeClr val="bg1"/>
                </a:solidFill>
                <a:latin typeface="Consolas" panose="020B0609020204030204" pitchFamily="49" charset="0"/>
              </a:rPr>
              <a:t>to RCPT TO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command)) lctseng@cs.nctu.edu.tw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-- 0 Kbytes in 1 Request.</a:t>
            </a:r>
            <a:endParaRPr kumimoji="0" lang="en-US" altLang="zh-TW" sz="1400" b="1" i="1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713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Check whether your mail is sent or not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/>
          <a:lstStyle/>
          <a:p>
            <a:r>
              <a:rPr lang="en-US" altLang="zh-TW" dirty="0"/>
              <a:t>Example for deferred mails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Problem</a:t>
            </a:r>
          </a:p>
          <a:p>
            <a:pPr lvl="2"/>
            <a:r>
              <a:rPr lang="en-US" altLang="zh-TW" dirty="0"/>
              <a:t>The mail is deferred for a short time </a:t>
            </a:r>
          </a:p>
          <a:p>
            <a:pPr lvl="1"/>
            <a:r>
              <a:rPr lang="en-US" altLang="zh-TW" dirty="0"/>
              <a:t>Reason</a:t>
            </a:r>
          </a:p>
          <a:p>
            <a:pPr lvl="2"/>
            <a:r>
              <a:rPr lang="en-US" altLang="zh-TW" dirty="0"/>
              <a:t>Destination host wants to examine our server is a spamming host or not</a:t>
            </a:r>
          </a:p>
          <a:p>
            <a:pPr lvl="1"/>
            <a:r>
              <a:rPr lang="en-US" altLang="zh-TW" dirty="0"/>
              <a:t>The mail will be delivered after a short time</a:t>
            </a:r>
          </a:p>
          <a:p>
            <a:pPr lvl="2"/>
            <a:r>
              <a:rPr lang="en-US" altLang="zh-TW" dirty="0"/>
              <a:t>Generally within 30 minutes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06564" y="1981200"/>
            <a:ext cx="7340471" cy="164352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-Queue ID- --Size-- ----Arrival Time---- -Sender/Recipient-------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3C868150        377 Sun Mar  6 18:23:11 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(host csmx1.cs.nctu.edu.tw[140.113.235.104] said: 450 4.2.0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&lt;lctseng@cs.nctu.edu.tw&gt;: </a:t>
            </a: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Recipient address rejected: </a:t>
            </a:r>
            <a:r>
              <a:rPr lang="en-US" altLang="zh-TW" sz="1400" dirty="0" err="1">
                <a:solidFill>
                  <a:srgbClr val="FFFF00"/>
                </a:solidFill>
                <a:latin typeface="Consolas" panose="020B0609020204030204" pitchFamily="49" charset="0"/>
              </a:rPr>
              <a:t>Greylisted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see http://postgrey.schweikert.ch/help/cs.nctu.edu.tw.html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(in reply </a:t>
            </a:r>
            <a:r>
              <a:rPr lang="en-US" altLang="zh-TW" sz="1400">
                <a:solidFill>
                  <a:schemeClr val="bg1"/>
                </a:solidFill>
                <a:latin typeface="Consolas" panose="020B0609020204030204" pitchFamily="49" charset="0"/>
              </a:rPr>
              <a:t>to RCPT TO 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command))    lctseng@cs.nctu.edu.tw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-- 0 Kbytes in 1 Request.</a:t>
            </a:r>
          </a:p>
        </p:txBody>
      </p:sp>
    </p:spTree>
    <p:extLst>
      <p:ext uri="{BB962C8B-B14F-4D97-AF65-F5344CB8AC3E}">
        <p14:creationId xmlns:p14="http://schemas.microsoft.com/office/powerpoint/2010/main" val="37550337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/>
              <a:t>MTA Authentication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sz="quarter" idx="1"/>
          </p:nvPr>
        </p:nvSpPr>
        <p:spPr>
          <a:xfrm>
            <a:off x="2128837" y="3400425"/>
            <a:ext cx="6786563" cy="2095500"/>
          </a:xfrm>
        </p:spPr>
        <p:txBody>
          <a:bodyPr/>
          <a:lstStyle/>
          <a:p>
            <a:r>
              <a:rPr lang="en-US" altLang="zh-TW" dirty="0"/>
              <a:t>We don’t want unauthorized user to access our MTA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445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authentication(1)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In previous example, only localhost can send mail to other domain</a:t>
            </a:r>
          </a:p>
          <a:p>
            <a:r>
              <a:rPr lang="en-US" altLang="zh-TW" dirty="0"/>
              <a:t>If you try telnet on other host, when you try to send mails to other domain, you will get: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That is because you have following lines in main.cf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So Postfix only trust clients from localhost</a:t>
            </a:r>
          </a:p>
          <a:p>
            <a:pPr lvl="1"/>
            <a:r>
              <a:rPr lang="en-US" altLang="zh-TW" dirty="0"/>
              <a:t>See </a:t>
            </a:r>
            <a:r>
              <a:rPr lang="en-US" altLang="zh-TW" dirty="0">
                <a:hlinkClick r:id="rId2" action="ppaction://hlinksldjump"/>
              </a:rPr>
              <a:t>Postfix Configuration: Relay Control</a:t>
            </a:r>
            <a:endParaRPr lang="en-US" altLang="zh-TW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5153975" cy="183742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MAIL FROM: lctseng@demo1.nasa.lctseng.nctucs.net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250 2.1.0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RCPT 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454 4.7.1 &lt;lctseng@gmail.com&gt;: Relay access denied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71600" y="5284027"/>
            <a:ext cx="6629400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mynetworks_style</a:t>
            </a: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 host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3477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authentication(2)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351780"/>
          </a:xfrm>
        </p:spPr>
        <p:txBody>
          <a:bodyPr/>
          <a:lstStyle/>
          <a:p>
            <a:r>
              <a:rPr lang="en-US" altLang="zh-TW" dirty="0"/>
              <a:t>How to let SMTP clients outside from trust networks get the same privileges as trusted hosts?</a:t>
            </a:r>
          </a:p>
          <a:p>
            <a:pPr lvl="1"/>
            <a:r>
              <a:rPr lang="en-US" altLang="zh-TW" dirty="0"/>
              <a:t>Can send mails to other domain, not only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altLang="zh-TW" dirty="0" err="1">
                <a:solidFill>
                  <a:srgbClr val="FF0000"/>
                </a:solidFill>
                <a:latin typeface="Consolas" panose="020B0609020204030204" pitchFamily="49" charset="0"/>
              </a:rPr>
              <a:t>mydestination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We need authentication (account and password)</a:t>
            </a:r>
          </a:p>
          <a:p>
            <a:r>
              <a:rPr lang="en-US" altLang="zh-TW" dirty="0"/>
              <a:t>SASL Authentication</a:t>
            </a:r>
          </a:p>
          <a:p>
            <a:pPr lvl="1"/>
            <a:r>
              <a:rPr lang="en-US" altLang="zh-TW" dirty="0"/>
              <a:t>Simple Authentication and Security Layer</a:t>
            </a:r>
          </a:p>
          <a:p>
            <a:pPr lvl="1"/>
            <a:r>
              <a:rPr lang="en-US" altLang="zh-TW" dirty="0">
                <a:hlinkClick r:id="rId2"/>
              </a:rPr>
              <a:t>RFC 2554</a:t>
            </a:r>
            <a:r>
              <a:rPr lang="en-US" altLang="zh-TW" dirty="0"/>
              <a:t>, </a:t>
            </a:r>
            <a:r>
              <a:rPr lang="en-US" altLang="zh-TW" dirty="0">
                <a:hlinkClick r:id="rId3"/>
              </a:rPr>
              <a:t>RFC 4954</a:t>
            </a:r>
            <a:endParaRPr lang="en-US" altLang="zh-TW" dirty="0"/>
          </a:p>
          <a:p>
            <a:r>
              <a:rPr lang="en-US" altLang="zh-TW" dirty="0"/>
              <a:t>To configure SASL for Postfix, we need another daemon</a:t>
            </a:r>
          </a:p>
          <a:p>
            <a:pPr lvl="1"/>
            <a:r>
              <a:rPr lang="en-US" altLang="zh-TW" dirty="0"/>
              <a:t>Dovecot SASL (we use it in our example)</a:t>
            </a:r>
          </a:p>
          <a:p>
            <a:pPr lvl="1"/>
            <a:r>
              <a:rPr lang="en-US" altLang="zh-TW" dirty="0"/>
              <a:t>Cyrus SASL (need to enable it by port)</a:t>
            </a:r>
          </a:p>
          <a:p>
            <a:r>
              <a:rPr lang="en-US" altLang="zh-TW" dirty="0"/>
              <a:t>References</a:t>
            </a:r>
          </a:p>
          <a:p>
            <a:pPr lvl="1"/>
            <a:r>
              <a:rPr lang="en-US" altLang="zh-TW" dirty="0">
                <a:hlinkClick r:id="rId4"/>
              </a:rPr>
              <a:t>http://wiki2.dovecot.org/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hlinkClick r:id="rId5"/>
              </a:rPr>
              <a:t>http://www.postfix.org/SASL_README.html</a:t>
            </a:r>
            <a:r>
              <a:rPr lang="en-US" altLang="zh-T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1827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authentication(3)</a:t>
            </a:r>
            <a:br>
              <a:rPr lang="en-US" altLang="zh-TW" dirty="0"/>
            </a:br>
            <a:r>
              <a:rPr lang="en-US" altLang="zh-TW" dirty="0"/>
              <a:t>	-</a:t>
            </a:r>
            <a:r>
              <a:rPr lang="zh-TW" altLang="en-US" dirty="0"/>
              <a:t> </a:t>
            </a:r>
            <a:r>
              <a:rPr lang="en-US" altLang="zh-TW" dirty="0"/>
              <a:t>Dovecot SASL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Installation</a:t>
            </a:r>
          </a:p>
          <a:p>
            <a:pPr lvl="1"/>
            <a:r>
              <a:rPr lang="en-US" altLang="zh-TW" dirty="0" err="1"/>
              <a:t>Pkg</a:t>
            </a:r>
            <a:r>
              <a:rPr lang="en-US" altLang="zh-TW" dirty="0"/>
              <a:t>: dovecot</a:t>
            </a:r>
          </a:p>
          <a:p>
            <a:pPr lvl="1"/>
            <a:r>
              <a:rPr lang="en-US" altLang="zh-TW" dirty="0"/>
              <a:t>Port: mail/dovecot</a:t>
            </a:r>
          </a:p>
          <a:p>
            <a:r>
              <a:rPr lang="en-US" altLang="zh-TW" dirty="0"/>
              <a:t>Enable Dovecot SASL daemon</a:t>
            </a:r>
          </a:p>
          <a:p>
            <a:pPr lvl="1"/>
            <a:r>
              <a:rPr lang="en-US" altLang="zh-TW" dirty="0"/>
              <a:t>In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rc.conf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Copy configuration files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Create SSL keys for Dovecot (self-signed or use Let’s Encrypt)</a:t>
            </a:r>
          </a:p>
          <a:p>
            <a:pPr lvl="2"/>
            <a:r>
              <a:rPr lang="en-US" altLang="zh-TW" dirty="0"/>
              <a:t>Change path for SSL files in 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err="1">
                <a:solidFill>
                  <a:srgbClr val="FF0000"/>
                </a:solidFill>
              </a:rPr>
              <a:t>usr</a:t>
            </a:r>
            <a:r>
              <a:rPr lang="en-US" altLang="zh-TW" dirty="0">
                <a:solidFill>
                  <a:srgbClr val="FF0000"/>
                </a:solidFill>
              </a:rPr>
              <a:t>/local/</a:t>
            </a:r>
            <a:r>
              <a:rPr lang="en-US" altLang="zh-TW" dirty="0" err="1">
                <a:solidFill>
                  <a:srgbClr val="FF0000"/>
                </a:solidFill>
              </a:rPr>
              <a:t>etc</a:t>
            </a:r>
            <a:r>
              <a:rPr lang="en-US" altLang="zh-TW" dirty="0">
                <a:solidFill>
                  <a:srgbClr val="FF0000"/>
                </a:solidFill>
              </a:rPr>
              <a:t>/dovecot/</a:t>
            </a:r>
            <a:r>
              <a:rPr lang="en-US" altLang="zh-TW" dirty="0" err="1">
                <a:solidFill>
                  <a:srgbClr val="FF0000"/>
                </a:solidFill>
              </a:rPr>
              <a:t>conf.d</a:t>
            </a:r>
            <a:r>
              <a:rPr lang="en-US" altLang="zh-TW" dirty="0">
                <a:solidFill>
                  <a:srgbClr val="FF0000"/>
                </a:solidFill>
              </a:rPr>
              <a:t>/10-ssl.conf</a:t>
            </a:r>
          </a:p>
          <a:p>
            <a:pPr lvl="2"/>
            <a:r>
              <a:rPr lang="en-US" altLang="zh-TW" dirty="0"/>
              <a:t>In fact, these are mainly for POP3s and IMAPs, not SASL in Postfix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service dovecot start</a:t>
            </a:r>
          </a:p>
          <a:p>
            <a:pPr lvl="2"/>
            <a:endParaRPr lang="en-US" altLang="zh-TW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52600" y="3501008"/>
            <a:ext cx="2428870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dovecot_enable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="YES"</a:t>
            </a:r>
            <a:endParaRPr kumimoji="0" lang="en-US" altLang="zh-TW" sz="1600" b="1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52600" y="4221088"/>
            <a:ext cx="5458546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cp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-R 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/local/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/dovecot/example-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config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/* \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usr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/local/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etc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/dovecot</a:t>
            </a:r>
          </a:p>
        </p:txBody>
      </p:sp>
    </p:spTree>
    <p:extLst>
      <p:ext uri="{BB962C8B-B14F-4D97-AF65-F5344CB8AC3E}">
        <p14:creationId xmlns:p14="http://schemas.microsoft.com/office/powerpoint/2010/main" val="21208126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authentication(4)</a:t>
            </a:r>
            <a:br>
              <a:rPr lang="en-US" altLang="zh-TW" dirty="0"/>
            </a:br>
            <a:r>
              <a:rPr lang="en-US" altLang="zh-TW" dirty="0"/>
              <a:t>	-</a:t>
            </a:r>
            <a:r>
              <a:rPr lang="zh-TW" altLang="en-US" dirty="0"/>
              <a:t> </a:t>
            </a:r>
            <a:r>
              <a:rPr lang="en-US" altLang="zh-TW" dirty="0"/>
              <a:t>Postfix with Dovecot SASL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Set up Dovecot SASL authenticate (using system account)</a:t>
            </a:r>
          </a:p>
          <a:p>
            <a:pPr lvl="1"/>
            <a:r>
              <a:rPr lang="en-US" altLang="zh-TW" dirty="0"/>
              <a:t>In 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/dovecot/</a:t>
            </a:r>
            <a:r>
              <a:rPr lang="en-US" altLang="zh-TW" dirty="0" err="1"/>
              <a:t>conf.d</a:t>
            </a:r>
            <a:r>
              <a:rPr lang="en-US" altLang="zh-TW" dirty="0"/>
              <a:t>/10-master.conf: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In 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/dovecot/</a:t>
            </a:r>
            <a:r>
              <a:rPr lang="en-US" altLang="zh-TW" dirty="0" err="1"/>
              <a:t>conf.d</a:t>
            </a:r>
            <a:r>
              <a:rPr lang="en-US" altLang="zh-TW" dirty="0"/>
              <a:t>/10-auth.conf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52600" y="2362200"/>
            <a:ext cx="5682966" cy="186512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service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auth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# Postfix smtp-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auth</a:t>
            </a:r>
            <a:endParaRPr lang="en-US" altLang="zh-TW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unix_listener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/spool/postfix/private/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auth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  mode = 0666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52600" y="4953000"/>
            <a:ext cx="3438762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auth_mechanisms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= plain login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4934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authentication(5)</a:t>
            </a:r>
            <a:br>
              <a:rPr lang="en-US" altLang="zh-TW" dirty="0"/>
            </a:br>
            <a:r>
              <a:rPr lang="en-US" altLang="zh-TW" dirty="0"/>
              <a:t>	-</a:t>
            </a:r>
            <a:r>
              <a:rPr lang="zh-TW" altLang="en-US" dirty="0"/>
              <a:t> </a:t>
            </a:r>
            <a:r>
              <a:rPr lang="en-US" altLang="zh-TW" dirty="0"/>
              <a:t>Postfix with Dovecot SASL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Set up Dovecot SASL in Postfix</a:t>
            </a:r>
          </a:p>
          <a:p>
            <a:pPr lvl="1"/>
            <a:r>
              <a:rPr lang="en-US" altLang="zh-TW" dirty="0"/>
              <a:t>In main.cf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Restart/Reload Dovecot and Postfix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76400" y="2362200"/>
            <a:ext cx="6580648" cy="27515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# Set SASL to Dovecot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smtpd_sasl_type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= dovecot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# Specify the UNIX socket path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smtpd_sasl_path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 private/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auth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# Enable SASL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smtpd_sasl_auth_enable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 yes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# For client capability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broken_sasl_auth_clients</a:t>
            </a:r>
            <a:r>
              <a:rPr kumimoji="0" lang="en-US" altLang="zh-TW" sz="1600" dirty="0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 yes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#</a:t>
            </a:r>
            <a:r>
              <a:rPr kumimoji="0" lang="zh-TW" alt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Allow SASL authenticated clients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smtpd_recipient_restrictions</a:t>
            </a: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permit_mynetworks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TW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altLang="zh-TW" sz="1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permit_sasl_authenticated</a:t>
            </a:r>
            <a:r>
              <a:rPr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reject_unauth_destination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7763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authentication(6)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Now you can authenticate your identity in SMTP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71600" y="2057400"/>
            <a:ext cx="5458546" cy="363791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EHLO linuxhome.cs.nctu.edu.tw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250-demo1.nasa.lctseng.nctucs.net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250-PIPELINING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250-SIZE 10240000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250-VRFY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250-ETRN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250-AUTH PLAIN LOGIN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250-AUTH=PLAIN LOGIN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250-ENHANCEDSTATUSCODES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250-8BITMIME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 DSN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447800" y="4495800"/>
            <a:ext cx="22860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9522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Message Flow in Postfix (1)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1825625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Example</a:t>
            </a: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helene@oreilly.com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sz="1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frank@postfix.org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 (</a:t>
            </a:r>
            <a:r>
              <a:rPr lang="en-US" altLang="zh-TW" sz="1800" dirty="0" err="1">
                <a:ea typeface="新細明體" panose="02020500000000000000" pitchFamily="18" charset="-120"/>
                <a:sym typeface="Wingdings" panose="05000000000000000000" pitchFamily="2" charset="2"/>
              </a:rPr>
              <a:t>doel@onlamp.com</a:t>
            </a:r>
            <a:r>
              <a:rPr lang="en-US" altLang="zh-TW" sz="1800" dirty="0">
                <a:ea typeface="新細明體" panose="02020500000000000000" pitchFamily="18" charset="-120"/>
                <a:sym typeface="Wingdings" panose="05000000000000000000" pitchFamily="2" charset="2"/>
              </a:rPr>
              <a:t>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Phase1: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Helene compose mail using her MUA, and then call postfix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600" dirty="0">
                <a:ea typeface="新細明體" panose="02020500000000000000" pitchFamily="18" charset="-120"/>
              </a:rPr>
              <a:t>s </a:t>
            </a:r>
            <a:r>
              <a:rPr lang="en-US" altLang="zh-TW" sz="16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1600" dirty="0">
                <a:ea typeface="新細明體" panose="02020500000000000000" pitchFamily="18" charset="-120"/>
              </a:rPr>
              <a:t> command to send it</a:t>
            </a:r>
          </a:p>
        </p:txBody>
      </p:sp>
      <p:pic>
        <p:nvPicPr>
          <p:cNvPr id="12292" name="Picture 4" descr="img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48000"/>
            <a:ext cx="4419600" cy="373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迴轉箭號 1">
            <a:extLst>
              <a:ext uri="{FF2B5EF4-FFF2-40B4-BE49-F238E27FC236}">
                <a16:creationId xmlns:a16="http://schemas.microsoft.com/office/drawing/2014/main" id="{D5D54EF8-F5BB-6944-A6FD-A2AB24BD7B0B}"/>
              </a:ext>
            </a:extLst>
          </p:cNvPr>
          <p:cNvSpPr/>
          <p:nvPr/>
        </p:nvSpPr>
        <p:spPr bwMode="auto">
          <a:xfrm>
            <a:off x="5148064" y="1556792"/>
            <a:ext cx="1296144" cy="216024"/>
          </a:xfrm>
          <a:prstGeom prst="uturn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D17D58-007F-4948-B2C6-81CFD5BA7D69}"/>
              </a:ext>
            </a:extLst>
          </p:cNvPr>
          <p:cNvSpPr txBox="1"/>
          <p:nvPr/>
        </p:nvSpPr>
        <p:spPr>
          <a:xfrm>
            <a:off x="5652120" y="121868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alias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authentication(7)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The account and password are encoded in Base64</a:t>
            </a:r>
          </a:p>
          <a:p>
            <a:pPr lvl="1"/>
            <a:r>
              <a:rPr lang="en-US" altLang="zh-TW" dirty="0"/>
              <a:t>If you have </a:t>
            </a:r>
            <a:r>
              <a:rPr lang="en-US" altLang="zh-TW" dirty="0" err="1"/>
              <a:t>perl</a:t>
            </a:r>
            <a:r>
              <a:rPr lang="en-US" altLang="zh-TW" dirty="0"/>
              <a:t> installed, suggest your account is </a:t>
            </a:r>
            <a:r>
              <a:rPr lang="en-US" altLang="zh-TW" dirty="0">
                <a:solidFill>
                  <a:srgbClr val="FF0000"/>
                </a:solidFill>
              </a:rPr>
              <a:t>test</a:t>
            </a:r>
            <a:r>
              <a:rPr lang="en-US" altLang="zh-TW" dirty="0"/>
              <a:t> and password is </a:t>
            </a:r>
            <a:r>
              <a:rPr lang="en-US" altLang="zh-TW" dirty="0" err="1">
                <a:solidFill>
                  <a:srgbClr val="FF0000"/>
                </a:solidFill>
              </a:rPr>
              <a:t>testpassword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It will generate encoded account and password</a:t>
            </a:r>
          </a:p>
          <a:p>
            <a:pPr lvl="2"/>
            <a:r>
              <a:rPr lang="en-US" altLang="zh-TW" dirty="0"/>
              <a:t>For example: AHRlc3QAdGVzdHBhc3N3b3Jk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56871" y="2590800"/>
            <a:ext cx="7439857" cy="2862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perl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 -MMIME::Base64 -e 'print encode_base64("\000</a:t>
            </a: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test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\000</a:t>
            </a:r>
            <a:r>
              <a:rPr lang="en-US" altLang="zh-TW" sz="1400" dirty="0">
                <a:solidFill>
                  <a:srgbClr val="FFFF00"/>
                </a:solidFill>
                <a:latin typeface="Consolas" panose="020B0609020204030204" pitchFamily="49" charset="0"/>
              </a:rPr>
              <a:t>testpassword</a:t>
            </a:r>
            <a:r>
              <a:rPr lang="en-US" altLang="zh-TW" sz="1400" dirty="0">
                <a:solidFill>
                  <a:schemeClr val="bg1"/>
                </a:solidFill>
                <a:latin typeface="Consolas" panose="020B0609020204030204" pitchFamily="49" charset="0"/>
              </a:rPr>
              <a:t>");'</a:t>
            </a:r>
            <a:endParaRPr kumimoji="0" lang="en-US" altLang="zh-TW" sz="1400" b="1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7812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authentication(8)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Use the encoded account and password to authenticate it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3000" y="1828800"/>
            <a:ext cx="7702750" cy="496751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&gt; </a:t>
            </a: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AUTH PLAIN AHRlc3QAdGVzdHBhc3N3b3Jk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235 2.7.0 Authentication successful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MAIL FROM: 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 2.1.0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RCPT 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 2.1.5 Ok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DATA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354 End data with &lt;CR&gt;&lt;LF&gt;.&lt;CR&gt;&lt;LF&gt;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To: lctseng@gmail.com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Subject: This is authenticated client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Message-Id: &lt;20160307120109.861A9154@demo1.nasa.lctseng.nctucs.net&gt;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Date: Mon,  7 Mar 2016 15:01:09 +0800 (CST)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From: lctseng@demo1.nasa.lctseng.nctucs.net (lctseng)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endParaRPr lang="en-US" altLang="zh-TW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Test Mail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1600" dirty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250 2.0.0 Ok: queued as F3D59171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219200" y="2971800"/>
            <a:ext cx="4038600" cy="4572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97206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/>
              <a:t>MTA Encryption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/>
              <a:t>The Internet is dangerous. </a:t>
            </a:r>
            <a:br>
              <a:rPr lang="en-US" altLang="zh-TW" dirty="0"/>
            </a:br>
            <a:r>
              <a:rPr lang="en-US" altLang="zh-TW" dirty="0"/>
              <a:t>We need to protect ourselves from sniffing.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76569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encryption(1)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In previous example, all SMTP sessions are in </a:t>
            </a:r>
            <a:r>
              <a:rPr lang="en-US" altLang="zh-TW" dirty="0">
                <a:solidFill>
                  <a:srgbClr val="FF0000"/>
                </a:solidFill>
              </a:rPr>
              <a:t>plain text</a:t>
            </a:r>
          </a:p>
          <a:p>
            <a:pPr lvl="1"/>
            <a:r>
              <a:rPr lang="en-US" altLang="zh-TW" dirty="0"/>
              <a:t>Your encoded authentication information is in danger!</a:t>
            </a:r>
          </a:p>
          <a:p>
            <a:r>
              <a:rPr lang="en-US" altLang="zh-TW" dirty="0"/>
              <a:t>We need encryption over SSL/TLS</a:t>
            </a:r>
          </a:p>
          <a:p>
            <a:pPr lvl="1"/>
            <a:r>
              <a:rPr lang="en-US" altLang="zh-TW" dirty="0"/>
              <a:t>Like HTTP can be enhanced to HTTPs</a:t>
            </a:r>
          </a:p>
          <a:p>
            <a:pPr lvl="1"/>
            <a:r>
              <a:rPr lang="en-US" altLang="zh-TW" dirty="0"/>
              <a:t>Postfix supports two kinds of encryption</a:t>
            </a:r>
          </a:p>
          <a:p>
            <a:pPr lvl="2"/>
            <a:r>
              <a:rPr lang="en-US" altLang="zh-TW" dirty="0"/>
              <a:t>SMTP over TLS</a:t>
            </a:r>
          </a:p>
          <a:p>
            <a:pPr lvl="2"/>
            <a:r>
              <a:rPr lang="en-US" altLang="zh-TW" dirty="0"/>
              <a:t>SMTPs</a:t>
            </a:r>
          </a:p>
          <a:p>
            <a:r>
              <a:rPr lang="en-US" altLang="zh-TW" dirty="0"/>
              <a:t>Before we enable SMTP over TLS (or SMTPs), you need SSL keys and certificates</a:t>
            </a:r>
          </a:p>
          <a:p>
            <a:pPr lvl="1"/>
            <a:r>
              <a:rPr lang="en-US" altLang="zh-TW" dirty="0"/>
              <a:t>Again, just like HTTPs</a:t>
            </a:r>
          </a:p>
          <a:p>
            <a:pPr lvl="1"/>
            <a:r>
              <a:rPr lang="en-US" altLang="zh-TW" dirty="0"/>
              <a:t>Self-signed or use Let’s Encrypt</a:t>
            </a:r>
          </a:p>
          <a:p>
            <a:pPr lvl="1"/>
            <a:r>
              <a:rPr lang="en-US" altLang="zh-TW" dirty="0"/>
              <a:t>You can use the same certificates/keys as Dovecot’s</a:t>
            </a:r>
          </a:p>
          <a:p>
            <a:pPr lvl="2"/>
            <a:r>
              <a:rPr lang="en-US" altLang="zh-TW" dirty="0"/>
              <a:t>In main.cf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29000" y="6248400"/>
            <a:ext cx="4673074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smtpd_tls_cert_file</a:t>
            </a:r>
            <a:r>
              <a:rPr kumimoji="0" lang="en-US" altLang="zh-TW" sz="1600" dirty="0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 /path/to/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cert.pem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kumimoji="0"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smtpd_tls_key_file</a:t>
            </a:r>
            <a:r>
              <a:rPr kumimoji="0" lang="en-US" altLang="zh-TW" sz="1600" dirty="0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 /path/to/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key.pem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5404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encryption(2-1) </a:t>
            </a:r>
            <a:br>
              <a:rPr lang="en-US" altLang="zh-TW" dirty="0"/>
            </a:br>
            <a:r>
              <a:rPr lang="en-US" altLang="zh-TW" dirty="0"/>
              <a:t>	- Set up SMTP over TLS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Recommended for SMTP encryption</a:t>
            </a:r>
          </a:p>
          <a:p>
            <a:r>
              <a:rPr lang="en-US" altLang="zh-TW" dirty="0"/>
              <a:t>Use the same port as SMTP (port 25)</a:t>
            </a:r>
          </a:p>
          <a:p>
            <a:r>
              <a:rPr lang="en-US" altLang="zh-TW" dirty="0"/>
              <a:t>No force encryption</a:t>
            </a:r>
          </a:p>
          <a:p>
            <a:pPr lvl="1"/>
            <a:r>
              <a:rPr lang="en-US" altLang="zh-TW" dirty="0"/>
              <a:t>Client can choose whether to encrypt mails or not</a:t>
            </a:r>
          </a:p>
          <a:p>
            <a:pPr lvl="1"/>
            <a:r>
              <a:rPr lang="en-US" altLang="zh-TW" dirty="0"/>
              <a:t>But server can configured to force encryption</a:t>
            </a:r>
          </a:p>
          <a:p>
            <a:r>
              <a:rPr lang="en-US" altLang="zh-TW" dirty="0"/>
              <a:t>In main.cf</a:t>
            </a:r>
          </a:p>
          <a:p>
            <a:pPr lvl="1"/>
            <a:r>
              <a:rPr lang="en-US" altLang="zh-TW" dirty="0"/>
              <a:t>No force encryption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Force encryption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Reload Postfix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52600" y="4419600"/>
            <a:ext cx="3550972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smtpd_tls_security_level</a:t>
            </a:r>
            <a:r>
              <a:rPr kumimoji="0" lang="en-US" altLang="zh-TW" sz="1600" dirty="0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 may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52600" y="5172468"/>
            <a:ext cx="3999813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smtpd_tls_security_level</a:t>
            </a:r>
            <a:r>
              <a:rPr kumimoji="0" lang="en-US" altLang="zh-TW" sz="1600" dirty="0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 encrypt</a:t>
            </a:r>
          </a:p>
        </p:txBody>
      </p:sp>
    </p:spTree>
    <p:extLst>
      <p:ext uri="{BB962C8B-B14F-4D97-AF65-F5344CB8AC3E}">
        <p14:creationId xmlns:p14="http://schemas.microsoft.com/office/powerpoint/2010/main" val="10521433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encryption(2-2) </a:t>
            </a:r>
            <a:br>
              <a:rPr lang="en-US" altLang="zh-TW" dirty="0"/>
            </a:br>
            <a:r>
              <a:rPr lang="en-US" altLang="zh-TW" dirty="0"/>
              <a:t>	- Set up SMTP over TLS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Now your server supports SMTP over TLS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If you use force encryption, you must STARTTLS before sending mails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1828800"/>
            <a:ext cx="5458546" cy="34163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&gt; </a:t>
            </a:r>
            <a:r>
              <a:rPr kumimoji="0" lang="en-US" altLang="zh-TW" sz="1600" dirty="0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telnet demo1.nasa.lctseng.nctucs.net 25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Trying 140.113.168.238...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Connected to demo1.nasa.lctseng.nctucs.net.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Escape character is '^]'.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220 demo1.nasa.lctseng.nctucs.net ESMTP Postfix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EHLO linuxhome.cs.nctu.edu.tw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250-demo1.nasa.lctseng.nctucs.net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250-PIPELINING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250-SIZE 10240000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250-VRFY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250-ETRN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250-STARTTLS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250-ENHANCEDSTATUSCODES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250-8BITMIME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250 DSN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00400" y="6044339"/>
            <a:ext cx="5234125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MAIL FROM: </a:t>
            </a:r>
            <a:r>
              <a:rPr kumimoji="0" lang="en-US" altLang="zh-TW" sz="1600" dirty="0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lctseng@nasa.lctseng.nctucs.net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530 5.7.0 Must issue a STARTTLS command first</a:t>
            </a:r>
          </a:p>
        </p:txBody>
      </p:sp>
    </p:spTree>
    <p:extLst>
      <p:ext uri="{BB962C8B-B14F-4D97-AF65-F5344CB8AC3E}">
        <p14:creationId xmlns:p14="http://schemas.microsoft.com/office/powerpoint/2010/main" val="33953760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encryption(2-3) </a:t>
            </a:r>
            <a:br>
              <a:rPr lang="en-US" altLang="zh-TW" dirty="0"/>
            </a:br>
            <a:r>
              <a:rPr lang="en-US" altLang="zh-TW" dirty="0"/>
              <a:t>	- Set up SMTP over TLS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Send mail with STARTTLS</a:t>
            </a:r>
          </a:p>
          <a:p>
            <a:pPr lvl="1"/>
            <a:r>
              <a:rPr lang="en-US" altLang="zh-TW" dirty="0"/>
              <a:t>You cannot use telnet (plain-text client) anymore</a:t>
            </a:r>
          </a:p>
          <a:p>
            <a:pPr lvl="1"/>
            <a:r>
              <a:rPr lang="en-US" altLang="zh-TW" dirty="0"/>
              <a:t>Connection becomes encrypted after STARTTLS</a:t>
            </a:r>
          </a:p>
          <a:p>
            <a:pPr lvl="1"/>
            <a:r>
              <a:rPr lang="en-US" altLang="zh-TW" dirty="0"/>
              <a:t>telnet cannot read encrypted text</a:t>
            </a:r>
          </a:p>
          <a:p>
            <a:r>
              <a:rPr lang="en-US" altLang="zh-TW" dirty="0"/>
              <a:t>OpenSSL client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8AE4B21-5BDE-F046-89E6-A11AB242B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642863"/>
            <a:ext cx="7439857" cy="2862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openssl</a:t>
            </a:r>
            <a:r>
              <a:rPr kumimoji="0" lang="en-US" altLang="zh-TW" sz="14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s_client</a:t>
            </a:r>
            <a:r>
              <a:rPr kumimoji="0" lang="en-US" altLang="zh-TW" sz="14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-connect demo1.nasa.lctseng.nctucs.net:25 -</a:t>
            </a:r>
            <a:r>
              <a:rPr kumimoji="0" lang="en-US" altLang="zh-TW" sz="14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starttls</a:t>
            </a:r>
            <a:r>
              <a:rPr kumimoji="0" lang="en-US" altLang="zh-TW" sz="14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smtp</a:t>
            </a:r>
          </a:p>
        </p:txBody>
      </p:sp>
    </p:spTree>
    <p:extLst>
      <p:ext uri="{BB962C8B-B14F-4D97-AF65-F5344CB8AC3E}">
        <p14:creationId xmlns:p14="http://schemas.microsoft.com/office/powerpoint/2010/main" val="32760021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encryption(3-1) </a:t>
            </a:r>
            <a:br>
              <a:rPr lang="en-US" altLang="zh-TW" dirty="0"/>
            </a:br>
            <a:r>
              <a:rPr lang="en-US" altLang="zh-TW" dirty="0"/>
              <a:t>	- Set up SMTPs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Alternative way to encrypt SMTP sessions</a:t>
            </a:r>
          </a:p>
          <a:p>
            <a:r>
              <a:rPr lang="en-US" altLang="zh-TW" dirty="0"/>
              <a:t>Use different port: 465</a:t>
            </a:r>
          </a:p>
          <a:p>
            <a:r>
              <a:rPr lang="en-US" altLang="zh-TW" dirty="0"/>
              <a:t>Force encryption</a:t>
            </a:r>
          </a:p>
          <a:p>
            <a:r>
              <a:rPr lang="en-US" altLang="zh-TW" dirty="0"/>
              <a:t>Can coexist with SMTP over TLS</a:t>
            </a:r>
          </a:p>
          <a:p>
            <a:r>
              <a:rPr lang="en-US" altLang="zh-TW" dirty="0"/>
              <a:t>In master.cf</a:t>
            </a:r>
          </a:p>
          <a:p>
            <a:pPr lvl="1"/>
            <a:r>
              <a:rPr lang="en-US" altLang="zh-TW" dirty="0"/>
              <a:t>Uncomment these lines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This will open port 465 for SMTPs and use “</a:t>
            </a:r>
            <a:r>
              <a:rPr lang="en-US" altLang="zh-TW" dirty="0" err="1"/>
              <a:t>smtps</a:t>
            </a:r>
            <a:r>
              <a:rPr lang="en-US" altLang="zh-TW" dirty="0"/>
              <a:t>” as syslog name</a:t>
            </a:r>
          </a:p>
          <a:p>
            <a:r>
              <a:rPr lang="en-US" altLang="zh-TW" dirty="0"/>
              <a:t>Reload Postfix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33512" y="3991610"/>
            <a:ext cx="7029488" cy="75713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smtps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 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inet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n       -       n       -       -       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smtpd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-o 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syslog_name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=postfix/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smtps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-o </a:t>
            </a:r>
            <a:r>
              <a:rPr kumimoji="0" lang="en-US" altLang="zh-TW" sz="1600" dirty="0" err="1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smtpd_tls_wrappermode</a:t>
            </a:r>
            <a:r>
              <a:rPr kumimoji="0" lang="en-US" altLang="zh-TW" sz="1600" dirty="0">
                <a:solidFill>
                  <a:srgbClr val="FFFF00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=yes</a:t>
            </a:r>
          </a:p>
        </p:txBody>
      </p:sp>
    </p:spTree>
    <p:extLst>
      <p:ext uri="{BB962C8B-B14F-4D97-AF65-F5344CB8AC3E}">
        <p14:creationId xmlns:p14="http://schemas.microsoft.com/office/powerpoint/2010/main" val="31594895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MTA encryption(3-2) </a:t>
            </a:r>
            <a:br>
              <a:rPr lang="en-US" altLang="zh-TW" dirty="0"/>
            </a:br>
            <a:r>
              <a:rPr lang="en-US" altLang="zh-TW" dirty="0"/>
              <a:t>	- Set up SMTPs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Now you can use SSL clients to use SMTPs</a:t>
            </a:r>
          </a:p>
          <a:p>
            <a:pPr lvl="1"/>
            <a:r>
              <a:rPr lang="en-US" altLang="zh-TW" dirty="0"/>
              <a:t>telnet may not work in encrypted sessions</a:t>
            </a:r>
          </a:p>
          <a:p>
            <a:pPr lvl="1"/>
            <a:r>
              <a:rPr lang="en-US" altLang="zh-TW" dirty="0"/>
              <a:t>SSL client: 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Important note</a:t>
            </a:r>
          </a:p>
          <a:p>
            <a:pPr lvl="2"/>
            <a:r>
              <a:rPr lang="en-US" altLang="zh-TW" dirty="0"/>
              <a:t>In </a:t>
            </a:r>
            <a:r>
              <a:rPr lang="en-US" altLang="zh-TW" dirty="0" err="1"/>
              <a:t>openssl</a:t>
            </a:r>
            <a:r>
              <a:rPr lang="en-US" altLang="zh-TW" dirty="0"/>
              <a:t> </a:t>
            </a:r>
            <a:r>
              <a:rPr lang="en-US" altLang="zh-TW" dirty="0" err="1"/>
              <a:t>s_client</a:t>
            </a:r>
            <a:r>
              <a:rPr lang="en-US" altLang="zh-TW" dirty="0"/>
              <a:t>, DO NOT use capital character “R”</a:t>
            </a:r>
          </a:p>
          <a:p>
            <a:pPr lvl="3"/>
            <a:r>
              <a:rPr lang="en-US" altLang="zh-TW" dirty="0"/>
              <a:t>“R” is a special command in </a:t>
            </a:r>
            <a:r>
              <a:rPr lang="en-US" altLang="zh-TW" dirty="0" err="1"/>
              <a:t>openssl</a:t>
            </a:r>
            <a:r>
              <a:rPr lang="en-US" altLang="zh-TW" dirty="0"/>
              <a:t> </a:t>
            </a:r>
            <a:r>
              <a:rPr lang="en-US" altLang="zh-TW" dirty="0" err="1"/>
              <a:t>s_client</a:t>
            </a:r>
            <a:r>
              <a:rPr lang="en-US" altLang="zh-TW" dirty="0"/>
              <a:t> (for renegotiating)</a:t>
            </a:r>
          </a:p>
          <a:p>
            <a:pPr lvl="2"/>
            <a:r>
              <a:rPr lang="en-US" altLang="zh-TW" dirty="0"/>
              <a:t>So use “mail from/</a:t>
            </a:r>
            <a:r>
              <a:rPr lang="en-US" altLang="zh-TW" dirty="0" err="1"/>
              <a:t>rcpt</a:t>
            </a:r>
            <a:r>
              <a:rPr lang="en-US" altLang="zh-TW" dirty="0"/>
              <a:t> to” instead of  “MAIL FROM/RCPT TO”</a:t>
            </a:r>
          </a:p>
          <a:p>
            <a:pPr lvl="3"/>
            <a:r>
              <a:rPr lang="en-US" altLang="zh-TW" dirty="0"/>
              <a:t>For SMTP, they are all the same</a:t>
            </a:r>
          </a:p>
          <a:p>
            <a:pPr lvl="2"/>
            <a:r>
              <a:rPr lang="en-US" altLang="zh-TW" dirty="0"/>
              <a:t>If you use “R”, you will see following output (NOT a part of SMTP)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95400" y="5029200"/>
            <a:ext cx="7590539" cy="164352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RENEGOTIATING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depth=2 O = Digital Signature Trust Co., CN = DST Root CA X3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verify return:1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depth=1 C = US, O = Let's Encrypt, CN = Let's Encrypt Authority X1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verify return:1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depth=0 CN = nasa.lctseng.nctucs.net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verify return:1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58912" y="2643021"/>
            <a:ext cx="4112023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openssl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s_client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–connect 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host:port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42998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/>
              <a:t>MAA for POP3 and IMAP</a:t>
            </a:r>
          </a:p>
        </p:txBody>
      </p:sp>
      <p:sp>
        <p:nvSpPr>
          <p:cNvPr id="5" name="副標題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/>
              <a:t>Read mails from remote host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143125" y="3962400"/>
            <a:ext cx="6187474" cy="2663040"/>
            <a:chOff x="4728913" y="4876800"/>
            <a:chExt cx="4186487" cy="1801831"/>
          </a:xfrm>
        </p:grpSpPr>
        <p:pic>
          <p:nvPicPr>
            <p:cNvPr id="7" name="Picture 7" descr="img16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75" r="1770" b="3424"/>
            <a:stretch>
              <a:fillRect/>
            </a:stretch>
          </p:blipFill>
          <p:spPr bwMode="auto">
            <a:xfrm>
              <a:off x="4728913" y="4876800"/>
              <a:ext cx="4186487" cy="1801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 bwMode="auto">
            <a:xfrm>
              <a:off x="8203543" y="6114179"/>
              <a:ext cx="591963" cy="475026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778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Message Flow in Postfix (2)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2672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Example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frank@postfix.org  doel@onlamp.com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Phase2: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smtpd on postfix.org takes this message and invoke cleanup then put in incoming queue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local DA find that frank is an alias, so it resubmits it through cleanup daemon for further delivery</a:t>
            </a:r>
          </a:p>
        </p:txBody>
      </p:sp>
      <p:pic>
        <p:nvPicPr>
          <p:cNvPr id="13316" name="Picture 4" descr="img0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65550"/>
            <a:ext cx="5486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Dovecot already provides POP3 and IMAP services</a:t>
            </a:r>
          </a:p>
          <a:p>
            <a:pPr lvl="1"/>
            <a:r>
              <a:rPr lang="en-US" altLang="zh-TW" dirty="0"/>
              <a:t>Include SSL versions: POP3s, IMAPs</a:t>
            </a:r>
          </a:p>
          <a:p>
            <a:pPr lvl="2"/>
            <a:r>
              <a:rPr lang="en-US" altLang="zh-TW" dirty="0"/>
              <a:t>That why we need SSL certificates and keys for Dovecot</a:t>
            </a:r>
          </a:p>
          <a:p>
            <a:r>
              <a:rPr lang="en-US" altLang="zh-TW" dirty="0"/>
              <a:t>When you activate Dovecot service, these MAA services are also brought up. </a:t>
            </a:r>
          </a:p>
          <a:p>
            <a:r>
              <a:rPr lang="en-US" altLang="zh-TW" dirty="0"/>
              <a:t>But you cannot access mail directly, you need some configuration</a:t>
            </a:r>
          </a:p>
          <a:p>
            <a:pPr lvl="1"/>
            <a:r>
              <a:rPr lang="en-US" altLang="zh-TW" dirty="0"/>
              <a:t>Configuration files are in : 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/dovecot/</a:t>
            </a:r>
          </a:p>
          <a:p>
            <a:pPr lvl="1"/>
            <a:r>
              <a:rPr lang="en-US" altLang="zh-TW" dirty="0"/>
              <a:t>There are many files included by </a:t>
            </a:r>
            <a:r>
              <a:rPr lang="en-US" altLang="zh-TW" dirty="0" err="1"/>
              <a:t>dovecot.conf</a:t>
            </a:r>
            <a:endParaRPr lang="en-US" altLang="zh-TW" dirty="0"/>
          </a:p>
          <a:p>
            <a:pPr lvl="2"/>
            <a:r>
              <a:rPr lang="en-US" altLang="zh-TW" dirty="0"/>
              <a:t>In </a:t>
            </a:r>
            <a:r>
              <a:rPr lang="en-US" altLang="zh-TW" dirty="0" err="1"/>
              <a:t>conf.d</a:t>
            </a:r>
            <a:r>
              <a:rPr lang="en-US" altLang="zh-TW" dirty="0"/>
              <a:t> directory</a:t>
            </a:r>
          </a:p>
          <a:p>
            <a:pPr lvl="2"/>
            <a:r>
              <a:rPr lang="en-US" altLang="zh-TW" dirty="0"/>
              <a:t>Splitting configuration files is easier to management</a:t>
            </a:r>
          </a:p>
          <a:p>
            <a:pPr lvl="1"/>
            <a:r>
              <a:rPr lang="en-US" altLang="zh-TW" dirty="0"/>
              <a:t>Reference: </a:t>
            </a:r>
            <a:r>
              <a:rPr lang="en-US" altLang="zh-TW" dirty="0">
                <a:hlinkClick r:id="rId2"/>
              </a:rPr>
              <a:t>https://doc.dovecot.org/configuration_manual/quick_configuration/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106533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(2)</a:t>
            </a:r>
            <a:br>
              <a:rPr lang="en-US" altLang="zh-TW" dirty="0"/>
            </a:br>
            <a:r>
              <a:rPr lang="en-US" altLang="zh-TW" dirty="0"/>
              <a:t>	- Dovecot Configuration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Allow GID = 0 to access mail (optional)</a:t>
            </a:r>
          </a:p>
          <a:p>
            <a:pPr lvl="1"/>
            <a:r>
              <a:rPr lang="en-US" altLang="zh-TW" dirty="0"/>
              <a:t>By default, Dovecot  do not allow users with GID = 0 to access mail. If your users are in wheel group, you need following settings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dovecot.conf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Specify the mail location (must agrees with Postfix)</a:t>
            </a:r>
          </a:p>
          <a:p>
            <a:pPr lvl="1"/>
            <a:r>
              <a:rPr lang="en-US" altLang="zh-TW" dirty="0"/>
              <a:t>In </a:t>
            </a:r>
            <a:r>
              <a:rPr lang="en-US" altLang="zh-TW" dirty="0" err="1"/>
              <a:t>conf.d</a:t>
            </a:r>
            <a:r>
              <a:rPr lang="en-US" altLang="zh-TW" dirty="0"/>
              <a:t>/10-mail.conf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Add authenticate configuration to use PAM module</a:t>
            </a:r>
          </a:p>
          <a:p>
            <a:pPr lvl="1"/>
            <a:r>
              <a:rPr lang="en-US" altLang="zh-TW" dirty="0"/>
              <a:t>Dovecot use system PAM module to authenticate</a:t>
            </a:r>
          </a:p>
          <a:p>
            <a:pPr lvl="1"/>
            <a:r>
              <a:rPr lang="en-US" altLang="zh-TW" dirty="0"/>
              <a:t>Allow system users to access mails</a:t>
            </a:r>
          </a:p>
          <a:p>
            <a:pPr lvl="1"/>
            <a:r>
              <a:rPr lang="en-US" altLang="zh-TW" dirty="0"/>
              <a:t>Create a new file: 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pam.d</a:t>
            </a:r>
            <a:r>
              <a:rPr lang="en-US" altLang="zh-TW" dirty="0"/>
              <a:t>/dovecot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28800" y="2971800"/>
            <a:ext cx="2316660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first_valid_gid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= 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28800" y="4191000"/>
            <a:ext cx="5346335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fr-FR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mail_location = mbox:~/mail:INBOX=/var/mail/%u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8800" y="6265938"/>
            <a:ext cx="4112023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auth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  required        pam_unix.so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account required        pam_unix.so</a:t>
            </a:r>
          </a:p>
        </p:txBody>
      </p:sp>
    </p:spTree>
    <p:extLst>
      <p:ext uri="{BB962C8B-B14F-4D97-AF65-F5344CB8AC3E}">
        <p14:creationId xmlns:p14="http://schemas.microsoft.com/office/powerpoint/2010/main" val="81794289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After restart Dovecot, your MAA is ready</a:t>
            </a:r>
          </a:p>
          <a:p>
            <a:r>
              <a:rPr lang="en-US" altLang="zh-TW" dirty="0"/>
              <a:t>To check these services, you can use “telnet” or </a:t>
            </a:r>
            <a:br>
              <a:rPr lang="en-US" altLang="zh-TW" dirty="0"/>
            </a:br>
            <a:r>
              <a:rPr lang="en-US" altLang="zh-TW" dirty="0"/>
              <a:t>“</a:t>
            </a:r>
            <a:r>
              <a:rPr lang="en-US" altLang="zh-TW" dirty="0" err="1"/>
              <a:t>openssl</a:t>
            </a:r>
            <a:r>
              <a:rPr lang="en-US" altLang="zh-TW" dirty="0"/>
              <a:t> </a:t>
            </a:r>
            <a:r>
              <a:rPr lang="en-US" altLang="zh-TW" dirty="0" err="1"/>
              <a:t>s_client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POP3: 110</a:t>
            </a:r>
          </a:p>
          <a:p>
            <a:pPr lvl="1"/>
            <a:r>
              <a:rPr lang="en-US" altLang="zh-TW" dirty="0"/>
              <a:t>POP3s: 995</a:t>
            </a:r>
          </a:p>
          <a:p>
            <a:pPr lvl="1"/>
            <a:r>
              <a:rPr lang="en-US" altLang="zh-TW" dirty="0"/>
              <a:t>IMAP: 143</a:t>
            </a:r>
          </a:p>
          <a:p>
            <a:pPr lvl="1"/>
            <a:r>
              <a:rPr lang="en-US" altLang="zh-TW" dirty="0"/>
              <a:t>IMAPs: 993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74540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IMAP + STARTTLS</a:t>
            </a:r>
          </a:p>
          <a:p>
            <a:endParaRPr lang="en-US" altLang="zh-TW" dirty="0"/>
          </a:p>
          <a:p>
            <a:r>
              <a:rPr lang="en-US" altLang="zh-TW" dirty="0"/>
              <a:t>POP3 + STARTTLS</a:t>
            </a:r>
          </a:p>
          <a:p>
            <a:endParaRPr lang="en-US" altLang="zh-TW" dirty="0"/>
          </a:p>
          <a:p>
            <a:r>
              <a:rPr lang="en-US" altLang="zh-TW" dirty="0"/>
              <a:t>IMAPs</a:t>
            </a:r>
          </a:p>
          <a:p>
            <a:endParaRPr lang="en-US" altLang="zh-TW" dirty="0"/>
          </a:p>
          <a:p>
            <a:r>
              <a:rPr lang="en-US" altLang="zh-TW" dirty="0"/>
              <a:t>POP3s</a:t>
            </a:r>
          </a:p>
          <a:p>
            <a:endParaRPr lang="en-US" altLang="zh-TW" dirty="0"/>
          </a:p>
          <a:p>
            <a:r>
              <a:rPr lang="en-US" altLang="zh-TW" dirty="0"/>
              <a:t>Sample message from Dovecot when succeed</a:t>
            </a:r>
          </a:p>
          <a:p>
            <a:pPr lvl="1"/>
            <a:r>
              <a:rPr lang="en-US" altLang="zh-TW" dirty="0"/>
              <a:t>POP</a:t>
            </a:r>
          </a:p>
          <a:p>
            <a:pPr lvl="1"/>
            <a:r>
              <a:rPr lang="en-US" altLang="zh-TW" dirty="0"/>
              <a:t>IMAP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31640" y="1916832"/>
            <a:ext cx="7029488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openssl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s_client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-connect host.example.com:143 -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starttls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imap</a:t>
            </a:r>
            <a:endParaRPr kumimoji="0" lang="en-US" altLang="zh-TW" sz="1600" dirty="0">
              <a:solidFill>
                <a:schemeClr val="bg1"/>
              </a:solidFill>
              <a:latin typeface="Consolas" panose="020B0609020204030204" pitchFamily="49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91680" y="6269234"/>
            <a:ext cx="6917278" cy="5355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* OK [CAPABILITY IMAP4rev1 LITERAL+ SASL-IR LOGIN-REFERRALS </a:t>
            </a:r>
            <a:b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</a:b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 ID ENABLE IDLE AUTH=PLAIN AUTH=LOGIN] Dovecot ready.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74CB632-3D3D-B348-9B61-82DBED38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401" y="2822094"/>
            <a:ext cx="7029488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openssl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s_client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-connect host.example.com:110 -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starttls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pop3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958E784-C449-C14C-87D3-150409553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48" y="3727356"/>
            <a:ext cx="5346335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openssl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s_client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-connect host.example.com:993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C91291-7D6F-1A4F-B26F-3EC8BC826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185" y="4663904"/>
            <a:ext cx="5346335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openssl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</a:t>
            </a:r>
            <a:r>
              <a:rPr kumimoji="0"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s_client</a:t>
            </a: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 -connect host.example.com:995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5DFCFD9-D451-4D4C-952C-666995F53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5600452"/>
            <a:ext cx="2204450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+OK Dovecot ready.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E583DE2-2C1C-7543-A8E8-179867B7A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929" y="5555628"/>
            <a:ext cx="2204450" cy="3139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kumimoji="0" lang="en-US" altLang="zh-TW" sz="1600" dirty="0">
                <a:solidFill>
                  <a:schemeClr val="bg1"/>
                </a:solidFill>
                <a:latin typeface="Consolas" panose="020B0609020204030204" pitchFamily="49" charset="0"/>
                <a:ea typeface="SimSun" panose="02010600030101010101" pitchFamily="2" charset="-122"/>
              </a:rPr>
              <a:t>+OK Dovecot ready.</a:t>
            </a:r>
          </a:p>
        </p:txBody>
      </p:sp>
    </p:spTree>
    <p:extLst>
      <p:ext uri="{BB962C8B-B14F-4D97-AF65-F5344CB8AC3E}">
        <p14:creationId xmlns:p14="http://schemas.microsoft.com/office/powerpoint/2010/main" val="23054476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MAA for POP3 and IMAP 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30020"/>
            <a:ext cx="7772400" cy="5123180"/>
          </a:xfrm>
        </p:spPr>
        <p:txBody>
          <a:bodyPr/>
          <a:lstStyle/>
          <a:p>
            <a:r>
              <a:rPr lang="en-US" altLang="zh-TW" dirty="0"/>
              <a:t>Set up MUAs like Outlook or Thunderbird</a:t>
            </a:r>
          </a:p>
          <a:p>
            <a:pPr lvl="1"/>
            <a:r>
              <a:rPr lang="en-US" altLang="zh-TW" dirty="0"/>
              <a:t>You can see the tutorial in CS mail server, they should be similar to set up your server</a:t>
            </a:r>
          </a:p>
          <a:p>
            <a:pPr lvl="1"/>
            <a:r>
              <a:rPr lang="en-US" altLang="zh-TW" dirty="0"/>
              <a:t>Settings for Gmail is also available</a:t>
            </a:r>
          </a:p>
          <a:p>
            <a:pPr lvl="1"/>
            <a:r>
              <a:rPr lang="en-US" altLang="zh-TW" dirty="0">
                <a:hlinkClick r:id="rId2"/>
              </a:rPr>
              <a:t>https://mail.cs.nctu.edu.tw/</a:t>
            </a:r>
            <a:r>
              <a:rPr lang="en-US" altLang="zh-TW" dirty="0"/>
              <a:t> 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" y="4191000"/>
            <a:ext cx="2971800" cy="20968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4191000"/>
            <a:ext cx="3048000" cy="2135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542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Message Flow in Postfix (3)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Example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  <a:sym typeface="Wingdings" panose="05000000000000000000" pitchFamily="2" charset="2"/>
              </a:rPr>
              <a:t>frank@postfix.org  doel@onlamp.com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Phase3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smtpd on onlamp.com takes this message and invoke cleanup then put in incoming queue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Local delivery to message store</a:t>
            </a:r>
          </a:p>
        </p:txBody>
      </p:sp>
      <p:pic>
        <p:nvPicPr>
          <p:cNvPr id="14340" name="Picture 4" descr="img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81400"/>
            <a:ext cx="4800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8518</Words>
  <Application>Microsoft Macintosh PowerPoint</Application>
  <PresentationFormat>如螢幕大小 (4:3)</PresentationFormat>
  <Paragraphs>1181</Paragraphs>
  <Slides>84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84</vt:i4>
      </vt:variant>
    </vt:vector>
  </HeadingPairs>
  <TitlesOfParts>
    <vt:vector size="99" baseType="lpstr">
      <vt:lpstr>細明體</vt:lpstr>
      <vt:lpstr>華康標楷體(P)</vt:lpstr>
      <vt:lpstr>華康儷中黑(P)</vt:lpstr>
      <vt:lpstr>華康儷粗黑(P)</vt:lpstr>
      <vt:lpstr>新細明體</vt:lpstr>
      <vt:lpstr>SimSun</vt:lpstr>
      <vt:lpstr>Arial</vt:lpstr>
      <vt:lpstr>Calibri</vt:lpstr>
      <vt:lpstr>Consolas</vt:lpstr>
      <vt:lpstr>Futura Md BT</vt:lpstr>
      <vt:lpstr>Times</vt:lpstr>
      <vt:lpstr>Times New Roman</vt:lpstr>
      <vt:lpstr>Verdana</vt:lpstr>
      <vt:lpstr>Wingdings</vt:lpstr>
      <vt:lpstr>Computer Center</vt:lpstr>
      <vt:lpstr>Postfix</vt:lpstr>
      <vt:lpstr>Postfix</vt:lpstr>
      <vt:lpstr>Role of Postfix</vt:lpstr>
      <vt:lpstr>Postfix Architecture</vt:lpstr>
      <vt:lpstr>Postfix Architecture –  Message IN</vt:lpstr>
      <vt:lpstr>Postfix Architecture –  Queue</vt:lpstr>
      <vt:lpstr>Message Flow in Postfix (1)</vt:lpstr>
      <vt:lpstr>Message Flow in Postfix (2)</vt:lpstr>
      <vt:lpstr>Message Flow in Postfix (3)</vt:lpstr>
      <vt:lpstr>Message Store Format</vt:lpstr>
      <vt:lpstr>Read your mail from terminal</vt:lpstr>
      <vt:lpstr>Postfix &amp; POP3/IMAP</vt:lpstr>
      <vt:lpstr>Postfix Configuration</vt:lpstr>
      <vt:lpstr>Postfix Configuration –  Lookup tables (1)</vt:lpstr>
      <vt:lpstr>Postfix Configuration –  Lookup tables (2)</vt:lpstr>
      <vt:lpstr>Postfix Configuration –  Lookup tables (3)</vt:lpstr>
      <vt:lpstr>Postfix Configuration –  Categories</vt:lpstr>
      <vt:lpstr>Postfix Configuration –  MTA Identity</vt:lpstr>
      <vt:lpstr>Postfix Configuration –  System-wide aliases files</vt:lpstr>
      <vt:lpstr>Postfix Configuration –  System-wide aliases files</vt:lpstr>
      <vt:lpstr>Postfix Configuration –  Virtual Alias Maps</vt:lpstr>
      <vt:lpstr>Postfix Configuration –  Virtual Alias Maps vs Alias Map</vt:lpstr>
      <vt:lpstr>Postfix Configuration –  Relay Control (1)</vt:lpstr>
      <vt:lpstr>Postfix Configuration –  Relay Control (2)</vt:lpstr>
      <vt:lpstr>Postfix Configuration –  Relay Control (3)</vt:lpstr>
      <vt:lpstr>Postfix Configuration –  Rewriting address (1)</vt:lpstr>
      <vt:lpstr>Postfix Configuration –  Rewriting address (2)</vt:lpstr>
      <vt:lpstr>Postfix Configuration –  Rewriting address (3)</vt:lpstr>
      <vt:lpstr>Postfix Configuration –  Rewriting address (4)</vt:lpstr>
      <vt:lpstr>Postfix Configuration –  master.cf (1)</vt:lpstr>
      <vt:lpstr>Postfix Configuration –  master.cf (2)</vt:lpstr>
      <vt:lpstr>Postfix Configuration –  master.cf (3)</vt:lpstr>
      <vt:lpstr>Postfix Architecture –  Message OUT</vt:lpstr>
      <vt:lpstr>Mail Relaying –  Transport Maps (1)</vt:lpstr>
      <vt:lpstr>Mail Relaying –  Transport Maps (2)</vt:lpstr>
      <vt:lpstr>Mail Relaying –  Inbound Mail Gateway (1)</vt:lpstr>
      <vt:lpstr>Mail Relaying –  Inbound Mail Gateway (2)</vt:lpstr>
      <vt:lpstr>Mail Relaying –  Outbound Mail Gateway</vt:lpstr>
      <vt:lpstr>Queue Management</vt:lpstr>
      <vt:lpstr>Queue Management –  Queue Scheduling </vt:lpstr>
      <vt:lpstr>Queue Management –  Message Delivery</vt:lpstr>
      <vt:lpstr>Queue Management –  Error Notification</vt:lpstr>
      <vt:lpstr>Queue Management –  Queue Tools (1)</vt:lpstr>
      <vt:lpstr>Queue Management –  Queue Tools (2)</vt:lpstr>
      <vt:lpstr>Multiple Domains</vt:lpstr>
      <vt:lpstr>Multiple Domains –  Shared Domain with System Account</vt:lpstr>
      <vt:lpstr>Multiple Domains –  Separate Domains with System Accounts</vt:lpstr>
      <vt:lpstr>Multiple Domains –  Separate Domains with Virtual Accounts (1)</vt:lpstr>
      <vt:lpstr>Multiple Domains –  Separate Domains with Virtual Accounts (2)</vt:lpstr>
      <vt:lpstr>Step by Step Examples</vt:lpstr>
      <vt:lpstr>Step by Step Examples</vt:lpstr>
      <vt:lpstr>Build a Basic MTA</vt:lpstr>
      <vt:lpstr>Build a basic MTA(1)</vt:lpstr>
      <vt:lpstr>Build a basic MTA(2)</vt:lpstr>
      <vt:lpstr>Build a basic MTA(3)</vt:lpstr>
      <vt:lpstr>Build a basic MTA(4)</vt:lpstr>
      <vt:lpstr>Send test mails to verify your MTA(1)</vt:lpstr>
      <vt:lpstr>Send test mails to verify your MTA(2)</vt:lpstr>
      <vt:lpstr>Send test mails to verify your MTA(3)</vt:lpstr>
      <vt:lpstr>Check whether your mail is sent or not (1)</vt:lpstr>
      <vt:lpstr>Check whether your mail is sent or not (2)</vt:lpstr>
      <vt:lpstr>Check whether your mail is sent or not (3)</vt:lpstr>
      <vt:lpstr>MTA Authentication</vt:lpstr>
      <vt:lpstr>MTA authentication(1)</vt:lpstr>
      <vt:lpstr>MTA authentication(2)</vt:lpstr>
      <vt:lpstr>MTA authentication(3)  - Dovecot SASL</vt:lpstr>
      <vt:lpstr>MTA authentication(4)  - Postfix with Dovecot SASL</vt:lpstr>
      <vt:lpstr>MTA authentication(5)  - Postfix with Dovecot SASL</vt:lpstr>
      <vt:lpstr>MTA authentication(6)</vt:lpstr>
      <vt:lpstr>MTA authentication(7)</vt:lpstr>
      <vt:lpstr>MTA authentication(8)</vt:lpstr>
      <vt:lpstr>MTA Encryption</vt:lpstr>
      <vt:lpstr>MTA encryption(1) </vt:lpstr>
      <vt:lpstr>MTA encryption(2-1)   - Set up SMTP over TLS</vt:lpstr>
      <vt:lpstr>MTA encryption(2-2)   - Set up SMTP over TLS</vt:lpstr>
      <vt:lpstr>MTA encryption(2-3)   - Set up SMTP over TLS</vt:lpstr>
      <vt:lpstr>MTA encryption(3-1)   - Set up SMTPs</vt:lpstr>
      <vt:lpstr>MTA encryption(3-2)   - Set up SMTPs</vt:lpstr>
      <vt:lpstr>MAA for POP3 and IMAP</vt:lpstr>
      <vt:lpstr>MAA for POP3 and IMAP (1)</vt:lpstr>
      <vt:lpstr>MAA for POP3 and IMAP (2)  - Dovecot Configuration</vt:lpstr>
      <vt:lpstr>MAA for POP3 and IMAP (3)</vt:lpstr>
      <vt:lpstr>MAA for POP3 and IMAP (4)</vt:lpstr>
      <vt:lpstr>MAA for POP3 and IMAP (5)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Postfix</dc:title>
  <dc:creator>Tse-Han Wang</dc:creator>
  <cp:lastModifiedBy>Liang-Chi Tseng</cp:lastModifiedBy>
  <cp:revision>281</cp:revision>
  <cp:lastPrinted>2018-05-01T09:45:09Z</cp:lastPrinted>
  <dcterms:created xsi:type="dcterms:W3CDTF">2012-05-15T04:47:15Z</dcterms:created>
  <dcterms:modified xsi:type="dcterms:W3CDTF">2020-04-21T05:12:58Z</dcterms:modified>
</cp:coreProperties>
</file>