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0"/>
  </p:notesMasterIdLst>
  <p:handoutMasterIdLst>
    <p:handoutMasterId r:id="rId91"/>
  </p:handoutMasterIdLst>
  <p:sldIdLst>
    <p:sldId id="330" r:id="rId2"/>
    <p:sldId id="368" r:id="rId3"/>
    <p:sldId id="369" r:id="rId4"/>
    <p:sldId id="374" r:id="rId5"/>
    <p:sldId id="370" r:id="rId6"/>
    <p:sldId id="372" r:id="rId7"/>
    <p:sldId id="373" r:id="rId8"/>
    <p:sldId id="332" r:id="rId9"/>
    <p:sldId id="37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76" r:id="rId43"/>
    <p:sldId id="377" r:id="rId44"/>
    <p:sldId id="401" r:id="rId45"/>
    <p:sldId id="403" r:id="rId46"/>
    <p:sldId id="404" r:id="rId47"/>
    <p:sldId id="406" r:id="rId48"/>
    <p:sldId id="407" r:id="rId49"/>
    <p:sldId id="299" r:id="rId50"/>
    <p:sldId id="306" r:id="rId51"/>
    <p:sldId id="307" r:id="rId52"/>
    <p:sldId id="378" r:id="rId53"/>
    <p:sldId id="308" r:id="rId54"/>
    <p:sldId id="309" r:id="rId55"/>
    <p:sldId id="310" r:id="rId56"/>
    <p:sldId id="311" r:id="rId57"/>
    <p:sldId id="312" r:id="rId58"/>
    <p:sldId id="313" r:id="rId59"/>
    <p:sldId id="327" r:id="rId60"/>
    <p:sldId id="398" r:id="rId61"/>
    <p:sldId id="314" r:id="rId62"/>
    <p:sldId id="329" r:id="rId63"/>
    <p:sldId id="315" r:id="rId64"/>
    <p:sldId id="317" r:id="rId65"/>
    <p:sldId id="318" r:id="rId66"/>
    <p:sldId id="319" r:id="rId67"/>
    <p:sldId id="382" r:id="rId68"/>
    <p:sldId id="320" r:id="rId69"/>
    <p:sldId id="323" r:id="rId70"/>
    <p:sldId id="379" r:id="rId71"/>
    <p:sldId id="380" r:id="rId72"/>
    <p:sldId id="399" r:id="rId73"/>
    <p:sldId id="381" r:id="rId74"/>
    <p:sldId id="387" r:id="rId75"/>
    <p:sldId id="388" r:id="rId76"/>
    <p:sldId id="389" r:id="rId77"/>
    <p:sldId id="390" r:id="rId78"/>
    <p:sldId id="391" r:id="rId79"/>
    <p:sldId id="392" r:id="rId80"/>
    <p:sldId id="383" r:id="rId81"/>
    <p:sldId id="385" r:id="rId82"/>
    <p:sldId id="393" r:id="rId83"/>
    <p:sldId id="394" r:id="rId84"/>
    <p:sldId id="384" r:id="rId85"/>
    <p:sldId id="395" r:id="rId86"/>
    <p:sldId id="386" r:id="rId87"/>
    <p:sldId id="396" r:id="rId88"/>
    <p:sldId id="397" r:id="rId89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CC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92" y="1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2243317-8C58-48E5-BFF4-04F742A3C06E}" type="datetimeFigureOut">
              <a:rPr lang="zh-TW" altLang="en-US"/>
              <a:pPr>
                <a:defRPr/>
              </a:pPr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916FDFC-76B8-4DA3-BE95-4FA90ABA12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3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3C3DB67A-5C19-411D-BF46-5108315CFE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195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Is zfs authorized?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6C1B86B-C408-4039-A356-0B0BA5F66C2E}" type="slidenum">
              <a:rPr lang="zh-TW" altLang="en-US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DB67A-5C19-411D-BF46-5108315CFED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70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2A8BE99-D8EC-43A7-99DF-4E00BDE3A19D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F1E68CE-481C-45CE-A4D3-1B77A9D5153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>
                <a:latin typeface="Arial" panose="020B0604020202020204" pitchFamily="34" charset="0"/>
              </a:rPr>
              <a:t>搭配 </a:t>
            </a:r>
            <a:r>
              <a:rPr lang="en-US" altLang="zh-TW">
                <a:latin typeface="Arial" panose="020B0604020202020204" pitchFamily="34" charset="0"/>
              </a:rPr>
              <a:t>google app </a:t>
            </a:r>
            <a:r>
              <a:rPr lang="zh-TW" altLang="en-US">
                <a:latin typeface="Arial" panose="020B0604020202020204" pitchFamily="34" charset="0"/>
              </a:rPr>
              <a:t>使用</a:t>
            </a: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F7CF97B-262F-489B-A667-062768B4E4E6}" type="slidenum">
              <a:rPr lang="zh-TW" altLang="en-US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62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1. </a:t>
            </a:r>
            <a:r>
              <a:rPr lang="zh-TW" altLang="en-US" dirty="0">
                <a:latin typeface="Arial" panose="020B0604020202020204" pitchFamily="34" charset="0"/>
              </a:rPr>
              <a:t>算法，必須支持</a:t>
            </a:r>
            <a:r>
              <a:rPr lang="en-US" altLang="zh-TW" dirty="0">
                <a:latin typeface="Arial" panose="020B0604020202020204" pitchFamily="34" charset="0"/>
              </a:rPr>
              <a:t>rsa-sha256</a:t>
            </a:r>
            <a:r>
              <a:rPr lang="zh-TW" altLang="en-US" dirty="0">
                <a:latin typeface="Arial" panose="020B0604020202020204" pitchFamily="34" charset="0"/>
              </a:rPr>
              <a:t>，可選支持</a:t>
            </a:r>
            <a:r>
              <a:rPr lang="en-US" altLang="zh-TW" dirty="0">
                <a:latin typeface="Arial" panose="020B0604020202020204" pitchFamily="34" charset="0"/>
              </a:rPr>
              <a:t>rsa-sha1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key size</a:t>
            </a:r>
            <a:r>
              <a:rPr lang="zh-TW" altLang="en-US" dirty="0">
                <a:latin typeface="Arial" panose="020B0604020202020204" pitchFamily="34" charset="0"/>
              </a:rPr>
              <a:t>建議</a:t>
            </a:r>
            <a:r>
              <a:rPr lang="en-US" altLang="zh-TW" dirty="0">
                <a:latin typeface="Arial" panose="020B0604020202020204" pitchFamily="34" charset="0"/>
              </a:rPr>
              <a:t>1024</a:t>
            </a:r>
            <a:r>
              <a:rPr lang="zh-TW" altLang="en-US" dirty="0">
                <a:latin typeface="Arial" panose="020B0604020202020204" pitchFamily="34" charset="0"/>
              </a:rPr>
              <a:t>。王小雲老師在這裡貢獻不小。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2. </a:t>
            </a:r>
            <a:r>
              <a:rPr lang="zh-TW" altLang="en-US" dirty="0">
                <a:latin typeface="Arial" panose="020B0604020202020204" pitchFamily="34" charset="0"/>
              </a:rPr>
              <a:t>標準化</a:t>
            </a:r>
            <a:r>
              <a:rPr lang="en-US" altLang="zh-TW" dirty="0">
                <a:latin typeface="Arial" panose="020B0604020202020204" pitchFamily="34" charset="0"/>
              </a:rPr>
              <a:t>(Canonicalization). </a:t>
            </a:r>
            <a:r>
              <a:rPr lang="zh-TW" altLang="en-US" dirty="0">
                <a:latin typeface="Arial" panose="020B0604020202020204" pitchFamily="34" charset="0"/>
              </a:rPr>
              <a:t>有的郵件服務器可能會少量修改文件內容，比如換行或者移除一些空格等等。因此</a:t>
            </a:r>
            <a:r>
              <a:rPr lang="en-US" altLang="zh-TW" dirty="0">
                <a:latin typeface="Arial" panose="020B0604020202020204" pitchFamily="34" charset="0"/>
              </a:rPr>
              <a:t>DKIM</a:t>
            </a:r>
            <a:r>
              <a:rPr lang="zh-TW" altLang="en-US" dirty="0">
                <a:latin typeface="Arial" panose="020B0604020202020204" pitchFamily="34" charset="0"/>
              </a:rPr>
              <a:t>定義了兩種標準化方法，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simple </a:t>
            </a:r>
            <a:r>
              <a:rPr lang="zh-TW" altLang="en-US" dirty="0">
                <a:latin typeface="Arial" panose="020B0604020202020204" pitchFamily="34" charset="0"/>
              </a:rPr>
              <a:t>最簡單，就是一個字節也不能改，改了就錯。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就是可以少量的修改一些空格等等。郵件頭和內容這兩部分的標準化可以選擇不同的方法，表示起來用 </a:t>
            </a:r>
            <a:r>
              <a:rPr lang="en-US" altLang="zh-TW" dirty="0">
                <a:latin typeface="Arial" panose="020B0604020202020204" pitchFamily="34" charset="0"/>
              </a:rPr>
              <a:t>/</a:t>
            </a:r>
            <a:r>
              <a:rPr lang="zh-TW" altLang="en-US" dirty="0">
                <a:latin typeface="Arial" panose="020B0604020202020204" pitchFamily="34" charset="0"/>
              </a:rPr>
              <a:t>隔開，比如</a:t>
            </a:r>
            <a:r>
              <a:rPr lang="en-US" altLang="zh-TW" dirty="0">
                <a:latin typeface="Arial" panose="020B0604020202020204" pitchFamily="34" charset="0"/>
              </a:rPr>
              <a:t>simple/relaxed</a:t>
            </a:r>
            <a:r>
              <a:rPr lang="zh-TW" altLang="en-US" dirty="0">
                <a:latin typeface="Arial" panose="020B0604020202020204" pitchFamily="34" charset="0"/>
              </a:rPr>
              <a:t>表示頭部用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方式，內容用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方式來標準化。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3. </a:t>
            </a:r>
            <a:r>
              <a:rPr lang="zh-TW" altLang="en-US" dirty="0">
                <a:latin typeface="Arial" panose="020B0604020202020204" pitchFamily="34" charset="0"/>
              </a:rPr>
              <a:t>過程。簽名是先對內容</a:t>
            </a:r>
            <a:r>
              <a:rPr lang="en-US" altLang="zh-TW" dirty="0">
                <a:latin typeface="Arial" panose="020B0604020202020204" pitchFamily="34" charset="0"/>
              </a:rPr>
              <a:t>(body)</a:t>
            </a:r>
            <a:r>
              <a:rPr lang="zh-TW" altLang="en-US" dirty="0">
                <a:latin typeface="Arial" panose="020B0604020202020204" pitchFamily="34" charset="0"/>
              </a:rPr>
              <a:t>部分</a:t>
            </a:r>
            <a:r>
              <a:rPr lang="en-US" altLang="zh-TW" dirty="0">
                <a:latin typeface="Arial" panose="020B0604020202020204" pitchFamily="34" charset="0"/>
              </a:rPr>
              <a:t>hash</a:t>
            </a:r>
            <a:r>
              <a:rPr lang="zh-TW" altLang="en-US" dirty="0">
                <a:latin typeface="Arial" panose="020B0604020202020204" pitchFamily="34" charset="0"/>
              </a:rPr>
              <a:t>，然後把這個</a:t>
            </a:r>
            <a:r>
              <a:rPr lang="en-US" altLang="zh-TW" dirty="0">
                <a:latin typeface="Arial" panose="020B0604020202020204" pitchFamily="34" charset="0"/>
              </a:rPr>
              <a:t>body hash</a:t>
            </a:r>
            <a:r>
              <a:rPr lang="zh-TW" altLang="en-US" dirty="0">
                <a:latin typeface="Arial" panose="020B0604020202020204" pitchFamily="34" charset="0"/>
              </a:rPr>
              <a:t>放在</a:t>
            </a:r>
            <a:r>
              <a:rPr lang="en-US" altLang="zh-TW" dirty="0">
                <a:latin typeface="Arial" panose="020B0604020202020204" pitchFamily="34" charset="0"/>
              </a:rPr>
              <a:t>header</a:t>
            </a:r>
            <a:r>
              <a:rPr lang="zh-TW" altLang="en-US" dirty="0">
                <a:latin typeface="Arial" panose="020B0604020202020204" pitchFamily="34" charset="0"/>
              </a:rPr>
              <a:t>裡面，再對頭部做簽名。頭部也不是所有字段都簽名的，只有一些常用的字段，或者比較有意義的，會被簽名。像</a:t>
            </a:r>
            <a:r>
              <a:rPr lang="en-US" altLang="zh-TW" dirty="0">
                <a:latin typeface="Arial" panose="020B0604020202020204" pitchFamily="34" charset="0"/>
              </a:rPr>
              <a:t>Received</a:t>
            </a:r>
            <a:r>
              <a:rPr lang="zh-TW" altLang="en-US" dirty="0">
                <a:latin typeface="Arial" panose="020B0604020202020204" pitchFamily="34" charset="0"/>
              </a:rPr>
              <a:t>和 </a:t>
            </a:r>
            <a:r>
              <a:rPr lang="en-US" altLang="zh-TW" dirty="0">
                <a:latin typeface="Arial" panose="020B0604020202020204" pitchFamily="34" charset="0"/>
              </a:rPr>
              <a:t>Return-Path</a:t>
            </a:r>
            <a:r>
              <a:rPr lang="zh-TW" altLang="en-US" dirty="0">
                <a:latin typeface="Arial" panose="020B0604020202020204" pitchFamily="34" charset="0"/>
              </a:rPr>
              <a:t>這樣的字段一般不被簽名。而</a:t>
            </a:r>
            <a:r>
              <a:rPr lang="en-US" altLang="zh-TW" dirty="0">
                <a:latin typeface="Arial" panose="020B0604020202020204" pitchFamily="34" charset="0"/>
              </a:rPr>
              <a:t>From</a:t>
            </a:r>
            <a:r>
              <a:rPr lang="zh-TW" altLang="en-US" dirty="0">
                <a:latin typeface="Arial" panose="020B0604020202020204" pitchFamily="34" charset="0"/>
              </a:rPr>
              <a:t>則必須被簽名。</a:t>
            </a:r>
          </a:p>
          <a:p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# http://shawnma.xomud.com/tag/dkim/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C472CAD-62C1-4914-8B15-F3A7C12C82EB}" type="slidenum">
              <a:rPr lang="zh-TW" altLang="en-US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25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A38863A-E249-4233-A102-2AF9C1C84FC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a=	Hash/signing algorithm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q=	Algorithm for getting public key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d=	Signing domain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i=	Signing identity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s=	Selector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c=	Canonicalization algorithm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t=	Signing time (seconds since 1/1/1970)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x=	Expiration time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h=	List of headers included in signature; dkim-signature is implied</a:t>
            </a:r>
          </a:p>
          <a:p>
            <a:r>
              <a:rPr lang="en-US" altLang="zh-TW" sz="1800">
                <a:solidFill>
                  <a:srgbClr val="000000"/>
                </a:solidFill>
                <a:latin typeface="Lucida Grande"/>
              </a:rPr>
              <a:t>• b=	The signature itself</a:t>
            </a:r>
          </a:p>
        </p:txBody>
      </p:sp>
    </p:spTree>
    <p:extLst>
      <p:ext uri="{BB962C8B-B14F-4D97-AF65-F5344CB8AC3E}">
        <p14:creationId xmlns:p14="http://schemas.microsoft.com/office/powerpoint/2010/main" val="76703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postscreen_blacklist_action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14FFF7-466D-4235-9C38-B42C4B64E54F}" type="slidenum">
              <a:rPr lang="en-US" altLang="zh-TW"/>
              <a:pPr/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0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528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96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1775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179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778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00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70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5544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12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47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395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cap="rnd">
                <a:solidFill>
                  <a:srgbClr val="99CC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D1C133A3-1B4E-4804-90FC-E877A6B93143}" type="slidenum">
              <a:rPr lang="en-US" altLang="zh-TW" sz="1400" smtClean="0">
                <a:solidFill>
                  <a:schemeClr val="bg1"/>
                </a:solidFill>
                <a:latin typeface="Futura Md BT"/>
              </a:rPr>
              <a:pPr algn="ctr" eaLnBrk="1" hangingPunct="1">
                <a:defRPr/>
              </a:pPr>
              <a:t>‹#›</a:t>
            </a:fld>
            <a:endParaRPr lang="en-US" altLang="zh-TW" sz="1400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eylisting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pf.org/SPF_Record_Synta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lwhsu@cs.nctu.edu.tw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pf.org/SRS" TargetMode="External"/><Relationship Id="rId2" Type="http://schemas.openxmlformats.org/officeDocument/2006/relationships/hyperlink" Target="http://www.open-spf.org/FAQ/Forwar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whsu.tw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lwhsu@freebsd.cs.nctu.edu.t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kim.org/info/DKIM-teaser.ppt" TargetMode="External"/><Relationship Id="rId2" Type="http://schemas.openxmlformats.org/officeDocument/2006/relationships/hyperlink" Target="http://www.dkim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swatch.info/dkim/create-dns-recor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marc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kdent@example.com" TargetMode="External"/><Relationship Id="rId2" Type="http://schemas.openxmlformats.org/officeDocument/2006/relationships/hyperlink" Target="mailto:info@or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swl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ocumentation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FILTER_READM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ostfix.org/SMTPD_PROXY_README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MILTER_READM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SCREEN_README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vs_Sender_ID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bl.info/dnsbl-database-check.php" TargetMode="External"/><Relationship Id="rId2" Type="http://schemas.openxmlformats.org/officeDocument/2006/relationships/hyperlink" Target="http://www.spamhaus.org/z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Advanced Topics of Mail Service</a:t>
            </a:r>
            <a:endParaRPr lang="zh-TW" altLang="en-US" dirty="0"/>
          </a:p>
        </p:txBody>
      </p:sp>
      <p:sp>
        <p:nvSpPr>
          <p:cNvPr id="512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/>
              <a:t>Deal with Malicious Mails in the Real </a:t>
            </a:r>
            <a:r>
              <a:rPr lang="en-US" altLang="zh-TW" dirty="0" err="1"/>
              <a:t>Wrold</a:t>
            </a:r>
            <a:endParaRPr lang="en-US" altLang="zh-TW"/>
          </a:p>
          <a:p>
            <a:br>
              <a:rPr lang="en-US" altLang="zh-TW"/>
            </a:br>
            <a:r>
              <a:rPr lang="en-US" altLang="zh-TW" dirty="0" err="1">
                <a:ea typeface="新細明體" panose="02020500000000000000" pitchFamily="18" charset="-120"/>
              </a:rPr>
              <a:t>lwhsu</a:t>
            </a:r>
            <a:r>
              <a:rPr lang="en-US" altLang="zh-TW" dirty="0">
                <a:ea typeface="新細明體" panose="02020500000000000000" pitchFamily="18" charset="-120"/>
              </a:rPr>
              <a:t> (2020, CC-BY)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? (?-2019)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dirty="0">
                <a:hlinkClick r:id="rId2"/>
              </a:rPr>
              <a:t>http://www.greylisting.org/</a:t>
            </a:r>
            <a:endParaRPr lang="en-US" altLang="zh-TW" dirty="0"/>
          </a:p>
          <a:p>
            <a:pPr eaLnBrk="1" hangingPunct="1"/>
            <a:r>
              <a:rPr lang="en-US" altLang="zh-TW" dirty="0"/>
              <a:t>Client-based (receiver) method</a:t>
            </a:r>
            <a:br>
              <a:rPr lang="en-US" altLang="zh-TW" dirty="0"/>
            </a:br>
            <a:r>
              <a:rPr lang="en-US" altLang="zh-TW" dirty="0"/>
              <a:t>that can stop (slowdown) some</a:t>
            </a:r>
            <a:br>
              <a:rPr lang="en-US" altLang="zh-TW" dirty="0"/>
            </a:br>
            <a:r>
              <a:rPr lang="en-US" altLang="zh-TW" dirty="0"/>
              <a:t>spammers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Different behaviors against SMTP response codes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While spammers prefer to send mail to other recipients rather than keeping log and retrying later, MTAs have the responsibility of retrying a deferred mail (in 10-30 mins)</a:t>
            </a:r>
          </a:p>
          <a:p>
            <a:pPr lvl="2" eaLnBrk="1" hangingPunct="1"/>
            <a:r>
              <a:rPr lang="en-US" altLang="zh-TW" dirty="0"/>
              <a:t>Combine with other spam mitigations and network security features</a:t>
            </a:r>
          </a:p>
          <a:p>
            <a:pPr eaLnBrk="1" hangingPunct="1"/>
            <a:endParaRPr lang="zh-TW" altLang="en-US" dirty="0"/>
          </a:p>
        </p:txBody>
      </p:sp>
      <p:pic>
        <p:nvPicPr>
          <p:cNvPr id="2050" name="Picture 2" descr="Greylisting illustation">
            <a:extLst>
              <a:ext uri="{FF2B5EF4-FFF2-40B4-BE49-F238E27FC236}">
                <a16:creationId xmlns:a16="http://schemas.microsoft.com/office/drawing/2014/main" id="{34585735-67E9-4D11-B4D8-8EEC092F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70000"/>
            <a:ext cx="325256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Greylisting</a:t>
            </a:r>
            <a:r>
              <a:rPr lang="en-US" altLang="zh-TW" dirty="0"/>
              <a:t> (1/2)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64024"/>
              </p:ext>
            </p:extLst>
          </p:nvPr>
        </p:nvGraphicFramePr>
        <p:xfrm>
          <a:off x="1686719" y="3962400"/>
          <a:ext cx="6380162" cy="1382713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80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Response </a:t>
                      </a:r>
                      <a:r>
                        <a:rPr lang="en-US" altLang="zh-TW" sz="1800" baseline="0" dirty="0">
                          <a:solidFill>
                            <a:srgbClr val="FF0000"/>
                          </a:solidFill>
                        </a:rPr>
                        <a:t>Codes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2xx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4xx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5xx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Normal MTA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Success</a:t>
                      </a:r>
                      <a:endParaRPr lang="zh-TW" altLang="en-US" sz="18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Retry later</a:t>
                      </a:r>
                      <a:endParaRPr lang="zh-TW" altLang="en-US" sz="1800" dirty="0"/>
                    </a:p>
                  </a:txBody>
                  <a:tcPr marL="91435" marR="91435" marT="45752" marB="4575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Give-up</a:t>
                      </a:r>
                      <a:endParaRPr lang="zh-TW" altLang="en-US" sz="1800" dirty="0"/>
                    </a:p>
                  </a:txBody>
                  <a:tcPr marL="91435" marR="91435" marT="45752" marB="457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Most</a:t>
                      </a:r>
                      <a:r>
                        <a:rPr lang="en-US" altLang="zh-TW" sz="18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Spammers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Success</a:t>
                      </a:r>
                      <a:endParaRPr lang="zh-TW" altLang="en-US" sz="18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Ignore</a:t>
                      </a:r>
                      <a:r>
                        <a:rPr lang="en-US" altLang="zh-TW" sz="1800" baseline="0" dirty="0"/>
                        <a:t> and send another</a:t>
                      </a:r>
                      <a:endParaRPr lang="zh-TW" altLang="en-US" sz="1800" dirty="0"/>
                    </a:p>
                  </a:txBody>
                  <a:tcPr marL="91435" marR="91435" marT="45752" marB="4575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Give-up</a:t>
                      </a:r>
                      <a:endParaRPr lang="zh-TW" altLang="en-US" sz="1800" dirty="0"/>
                    </a:p>
                  </a:txBody>
                  <a:tcPr marL="91435" marR="91435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Greylisting</a:t>
            </a:r>
            <a:r>
              <a:rPr lang="en-US" altLang="zh-TW" dirty="0"/>
              <a:t> (2/2)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53340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zh-TW" dirty="0"/>
              <a:t>Idea of </a:t>
            </a:r>
            <a:r>
              <a:rPr lang="en-US" altLang="zh-TW" dirty="0" err="1"/>
              <a:t>greylisting</a:t>
            </a:r>
            <a:r>
              <a:rPr lang="en-US" altLang="zh-TW" dirty="0"/>
              <a:t>:</a:t>
            </a:r>
          </a:p>
          <a:p>
            <a:pPr lvl="1" eaLnBrk="1" hangingPunct="1"/>
            <a:r>
              <a:rPr lang="en-US" altLang="zh-TW" sz="1800" dirty="0"/>
              <a:t>Taking use of 4xx SMTP response code to stop steps of spamming programs</a:t>
            </a:r>
          </a:p>
          <a:p>
            <a:pPr eaLnBrk="1" hangingPunct="1"/>
            <a:r>
              <a:rPr lang="en-US" altLang="zh-TW" dirty="0"/>
              <a:t>Steps:</a:t>
            </a:r>
          </a:p>
          <a:p>
            <a:pPr lvl="1" eaLnBrk="1" hangingPunct="1"/>
            <a:r>
              <a:rPr lang="en-US" altLang="zh-TW" sz="1800" dirty="0"/>
              <a:t>Pair (recipient, client-</a:t>
            </a:r>
            <a:r>
              <a:rPr lang="en-US" altLang="zh-TW" sz="1800" dirty="0" err="1"/>
              <a:t>ip</a:t>
            </a:r>
            <a:r>
              <a:rPr lang="en-US" altLang="zh-TW" sz="1800" dirty="0"/>
              <a:t>)</a:t>
            </a:r>
          </a:p>
          <a:p>
            <a:pPr lvl="1" eaLnBrk="1" hangingPunct="1"/>
            <a:r>
              <a:rPr lang="en-US" altLang="zh-TW" sz="1800" dirty="0"/>
              <a:t>Reply a 4xx code for the first coming of every (recipient, client-</a:t>
            </a:r>
            <a:r>
              <a:rPr lang="en-US" altLang="zh-TW" sz="1800" dirty="0" err="1"/>
              <a:t>ip</a:t>
            </a:r>
            <a:r>
              <a:rPr lang="en-US" altLang="zh-TW" sz="1800" dirty="0"/>
              <a:t>) pair.</a:t>
            </a:r>
          </a:p>
          <a:p>
            <a:pPr lvl="1" eaLnBrk="1" hangingPunct="1"/>
            <a:r>
              <a:rPr lang="en-US" altLang="zh-TW" sz="1800" dirty="0"/>
              <a:t>Allow retrial of this mail after a period of time (usually 5~20 mins)</a:t>
            </a:r>
          </a:p>
          <a:p>
            <a:pPr lvl="2" eaLnBrk="1" hangingPunct="1"/>
            <a:r>
              <a:rPr lang="en-US" altLang="zh-TW" sz="1600" dirty="0"/>
              <a:t>Suitable waiting time will make the spamming programs giving up this mail</a:t>
            </a:r>
            <a:endParaRPr lang="en-US" altLang="zh-TW" sz="2400" dirty="0"/>
          </a:p>
          <a:p>
            <a:pPr eaLnBrk="1" hangingPunct="1"/>
            <a:r>
              <a:rPr lang="en-US" altLang="zh-TW" dirty="0"/>
              <a:t>Limitation</a:t>
            </a:r>
          </a:p>
          <a:p>
            <a:pPr lvl="1" eaLnBrk="1" hangingPunct="1"/>
            <a:r>
              <a:rPr lang="en-US" altLang="zh-TW" dirty="0"/>
              <a:t>Can NOT detect “open relay” mail servers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endParaRPr lang="zh-TW" altLang="en-US" dirty="0"/>
          </a:p>
        </p:txBody>
      </p:sp>
      <p:sp>
        <p:nvSpPr>
          <p:cNvPr id="16387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zh-TW" dirty="0"/>
              <a:t>A client-based method to detect whether a client is authorized or not</a:t>
            </a:r>
          </a:p>
          <a:p>
            <a:pPr eaLnBrk="1" hangingPunct="1"/>
            <a:r>
              <a:rPr lang="en-US" dirty="0">
                <a:hlinkClick r:id="rId2"/>
              </a:rPr>
              <a:t>http://www.open-spf.org/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RFC 4408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Is following mail questionable?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8037" y="1335881"/>
            <a:ext cx="8137525" cy="418623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lwhsu.gmail@gmail.com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10.204.137.3 with SMTP id u3cs64867bkt;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Sat, 21 May 2011 13:19:49 -0700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10.68.58.38 with SMTP id n6mr1407584pbq.5.1306009188186;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Sat, 21 May 2011 13:19:48 -0700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Return-Path: &lt;lwhsu@cs.nctu.edu.tw&gt;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Received: from zfs.cs.nctu.edu.tw (zfs.cs.nctu.edu.tw [140.113.17.215])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by mx.google.com with ESMTP id a2si4001228pbs.91.2011.05.21.13.19.46;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Sat, 21 May 2011 13:19:46 -0700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zfs.cs.nctu.edu.tw (localhost [127.0.0.1])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by zfs.cs.nctu.edu.tw (Postfix) with ESMTP id 50E2A4ABC5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for &lt;lwhsu.gmail@gmail.com&gt;; Sun, 22 May 2011 04:16:08 +0800 (CST)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Date: Sun, 22 May 2011 04:12:57 +0800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From: Li-Wen Hsu &lt;lwhsu@cs.nctu.edu.tw&gt;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To: Li-Wen Hsu &lt;lwhsu.gmail@gamil.com&gt;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Subject: test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Message-ID: &lt;20110521201257.GA58179@zfs.cs.nctu.edu.tw&gt;</a:t>
            </a:r>
          </a:p>
          <a:p>
            <a:pPr eaLnBrk="1" hangingPunct="1"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this is a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SMTP trace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5169" y="1335882"/>
            <a:ext cx="8323262" cy="418623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zfs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-$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telnet zfs.cs.nctu.edu.tw 25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220 zfs.cs.nctu.edu.tw ESMTP Postfix</a:t>
            </a:r>
          </a:p>
          <a:p>
            <a:pPr eaLnBrk="1" hangingPunct="1">
              <a:defRPr/>
            </a:pP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helo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zfs.cs.nctu.edu.tw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250 zfs.cs.nctu.edu.tw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mail from: &lt;lwhsu@cs.nctu.edu.tw&gt;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250 2.1.0 Ok</a:t>
            </a:r>
          </a:p>
          <a:p>
            <a:pPr eaLnBrk="1" hangingPunct="1">
              <a:defRPr/>
            </a:pP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rcpt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to: &lt;lwhsu.gmail@gmail.com&gt;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250 2.1.5 Ok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data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354 End data with &lt;CR&gt;&lt;LF&gt;.&lt;CR&gt;&lt;LF&gt;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Date: Sun, 22 May 2011 04:12:57 +0800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From: Li-Wen Hsu &lt;lwhsu@cs.nctu.edu.tw&gt;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To: Li-Wen Hsu &lt;lwhsu.gmail@gamil.com&gt;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Subject: test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Message-ID: &lt;20110521201257.GA58179@zfs.cs.nctu.edu.tw&gt;</a:t>
            </a:r>
          </a:p>
          <a:p>
            <a:pPr eaLnBrk="1" hangingPunct="1">
              <a:defRPr/>
            </a:pPr>
            <a:endParaRPr lang="en-US" altLang="zh-TW" sz="1400" dirty="0">
              <a:solidFill>
                <a:srgbClr val="FFFF00"/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this is a test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250 2.0.0 Ok: queued as 50E2A4ABC5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With SPF detection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2788" y="1836738"/>
            <a:ext cx="8323262" cy="440055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Delivered-To: lwhsu.gmail@gmail.com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Received: by 10.204.137.3 with SMTP id u3cs64867bkt;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Sat, 21 May 2011 13:19:49 -0700 (PDT)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Received: by 10.68.58.38 with SMTP id n6mr1407584pbq.5.1306009188186;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Sat, 21 May 2011 13:19:48 -0700 (PDT)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Return-Path: &lt;lwhsu@cs.nctu.edu.tw&gt;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Received: from zfs.cs.nctu.edu.tw (zfs.cs.nctu.edu.tw [140.113.17.215])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by mx.google.com with ESMTP id a2si4001228pbs.91.2011.05.21.13.19.46;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Sat, 21 May 2011 13:19:46 -0700 (PDT)</a:t>
            </a:r>
          </a:p>
          <a:p>
            <a:pPr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Received-SPF: </a:t>
            </a:r>
            <a:r>
              <a:rPr lang="en-US" altLang="zh-TW" sz="14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softfail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(google.com: domain of transitioning lwhsu@cs.nctu.edu.tw does not designate 140.113.17.215 as permitted sender) client-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=140.113.17.215;</a:t>
            </a:r>
          </a:p>
          <a:p>
            <a:pPr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Authentication-Results: mx.google.com; 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spf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softfail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(google.com: domain of transitioning lwhsu@cs.nctu.edu.tw does not designate 140.113.17.215 as permitted sender) smtp.mail=lwhsu@cs.nctu.edu.tw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Received: from zfs.cs.nctu.edu.tw (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[127.0.0.1])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by zfs.cs.nctu.edu.tw (Postfix) with ESMTP id 50E2A4ABC5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for &lt;lwhsu.gmail@gmail.com&gt;; Sun, 22 May 2011 04:16:08 +0800 (CST)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Date: Sun, 22 May 2011 04:12:57 +0800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From: Li-Wen Hsu &lt;lwhsu@cs.nctu.edu.tw&gt;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To: Li-Wen Hsu &lt;lwhsu.gmail@gamil.com&gt;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The idea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For a domain administrator, they can claim which mail servers will be used in his environment</a:t>
            </a:r>
          </a:p>
          <a:p>
            <a:pPr lvl="1" eaLnBrk="1" hangingPunct="1">
              <a:defRPr/>
            </a:pPr>
            <a:r>
              <a:rPr lang="en-US" altLang="zh-TW" dirty="0"/>
              <a:t>Ex. For cs.nctu.edu.tw, {</a:t>
            </a:r>
            <a:r>
              <a:rPr lang="en-US" altLang="zh-TW" dirty="0" err="1"/>
              <a:t>csmailer,csmailgate,csmail</a:t>
            </a:r>
            <a:r>
              <a:rPr lang="en-US" altLang="zh-TW" dirty="0"/>
              <a:t>}.cs.nctu.edu.tw are the authorized mail servers</a:t>
            </a:r>
          </a:p>
          <a:p>
            <a:pPr lvl="2" eaLnBrk="1" hangingPunct="1">
              <a:defRPr/>
            </a:pPr>
            <a:r>
              <a:rPr lang="en-US" altLang="zh-TW" dirty="0"/>
              <a:t>Mail out from these servers are authorized mail (under control of administrator)</a:t>
            </a:r>
          </a:p>
          <a:p>
            <a:pPr lvl="2" eaLnBrk="1" hangingPunct="1">
              <a:defRPr/>
            </a:pPr>
            <a:r>
              <a:rPr lang="en-US" altLang="zh-TW" dirty="0"/>
              <a:t>Other mail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dirty="0"/>
              <a:t>forged and have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higher probability </a:t>
            </a:r>
            <a:r>
              <a:rPr lang="en-US" altLang="zh-TW" dirty="0"/>
              <a:t>to be SPAMs</a:t>
            </a:r>
          </a:p>
          <a:p>
            <a:pPr eaLnBrk="1" hangingPunct="1">
              <a:defRPr/>
            </a:pPr>
            <a:r>
              <a:rPr lang="en-US" altLang="zh-TW" dirty="0"/>
              <a:t>SPF technique specifies all possible outgoing mail clients in the TXT/SPF record of DNS service to claim the authorized mail servers</a:t>
            </a:r>
          </a:p>
          <a:p>
            <a:pPr eaLnBrk="1" hangingPunct="1">
              <a:defRPr/>
            </a:pPr>
            <a:r>
              <a:rPr lang="en-US" altLang="zh-TW" dirty="0"/>
              <a:t>When destination MTA receives a mail, it will check the client IP:</a:t>
            </a:r>
          </a:p>
          <a:p>
            <a:pPr lvl="1" eaLnBrk="1" hangingPunct="1">
              <a:defRPr/>
            </a:pPr>
            <a:r>
              <a:rPr lang="en-US" altLang="zh-TW" dirty="0"/>
              <a:t>For a mail out from authorized servers, it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should be </a:t>
            </a:r>
            <a:r>
              <a:rPr lang="en-US" altLang="zh-TW" dirty="0"/>
              <a:t>safe.</a:t>
            </a:r>
          </a:p>
          <a:p>
            <a:pPr lvl="1" eaLnBrk="1" hangingPunct="1">
              <a:defRPr/>
            </a:pPr>
            <a:r>
              <a:rPr lang="en-US" altLang="zh-TW" dirty="0"/>
              <a:t>For a mail out from unauthorized servers, it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dirty="0"/>
              <a:t>forged.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SPF Record Syntax</a:t>
            </a:r>
            <a:br>
              <a:rPr lang="en-US" altLang="zh-TW" dirty="0"/>
            </a:br>
            <a:r>
              <a:rPr lang="en-US" altLang="zh-TW" sz="3200" dirty="0"/>
              <a:t>	– Mechanisms (1/2)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dirty="0"/>
              <a:t>TXT/SPF record: v=spf1 [qualifier][mechanism]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Always matches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Usually at the end of the SPF record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ip4 </a:t>
            </a:r>
            <a:r>
              <a:rPr lang="en-US" altLang="zh-TW" sz="1800" b="1" dirty="0"/>
              <a:t>(NOT ipv4)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ip4: &lt;ip4-address&gt;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ip4: &lt;ip4-network&gt;/&lt;prefix-length&gt;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ip6 </a:t>
            </a:r>
            <a:r>
              <a:rPr lang="en-US" altLang="zh-TW" sz="1800" b="1" dirty="0"/>
              <a:t>(NOT ipv6)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ip6:&lt;ip6-address&gt;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ip6:&lt;ip6-network&gt;/&lt;prefix-length&gt;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a/&lt;prefix-length&gt;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a:&lt;domain&gt;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900" dirty="0"/>
              <a:t>a:&lt;domain&gt;/&lt;prefix-length&gt;</a:t>
            </a:r>
          </a:p>
        </p:txBody>
      </p:sp>
      <p:sp>
        <p:nvSpPr>
          <p:cNvPr id="22532" name="文字方塊 4"/>
          <p:cNvSpPr txBox="1">
            <a:spLocks noChangeArrowheads="1"/>
          </p:cNvSpPr>
          <p:nvPr/>
        </p:nvSpPr>
        <p:spPr bwMode="auto">
          <a:xfrm>
            <a:off x="942975" y="6354763"/>
            <a:ext cx="75069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ea typeface="新細明體" panose="02020500000000000000" pitchFamily="18" charset="-120"/>
              </a:rPr>
              <a:t>The content of this page and following are from </a:t>
            </a:r>
            <a:r>
              <a:rPr lang="en-US" altLang="zh-TW" sz="1400" dirty="0">
                <a:latin typeface="Arial" panose="020B0604020202020204" pitchFamily="34" charset="0"/>
                <a:ea typeface="新細明體" panose="02020500000000000000" pitchFamily="18" charset="-120"/>
                <a:hlinkClick r:id="rId3"/>
              </a:rPr>
              <a:t>http://www.open-spf.org/SPF_Record_Syntax</a:t>
            </a:r>
            <a:endParaRPr lang="zh-TW" altLang="en-US" sz="14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SPF Record Syntax</a:t>
            </a:r>
            <a:br>
              <a:rPr lang="en-US" altLang="zh-TW" dirty="0"/>
            </a:br>
            <a:r>
              <a:rPr lang="en-US" altLang="zh-TW" sz="3200" dirty="0"/>
              <a:t>	– Mechanisms (2/2)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7772400" cy="48768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mx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mx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mx/&lt;prefix-length&gt;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mx:&lt;domain&gt;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mx:&lt;domain&gt;/&lt;prefix-length&gt;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err="1"/>
              <a:t>ptr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err="1"/>
              <a:t>ptr</a:t>
            </a:r>
            <a:endParaRPr lang="en-US" altLang="zh-TW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err="1"/>
              <a:t>ptr</a:t>
            </a:r>
            <a:r>
              <a:rPr lang="en-US" altLang="zh-TW" sz="1900" dirty="0"/>
              <a:t>:&lt;domain&gt;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exists:&lt;domain&gt;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700" dirty="0"/>
              <a:t>Does A record exist?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include:&lt;domain&gt;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700" dirty="0"/>
              <a:t>Warning: If the domain does not have a valid SPF record, the result is a </a:t>
            </a:r>
            <a:r>
              <a:rPr lang="en-US" altLang="zh-TW" sz="1700" b="1" dirty="0">
                <a:solidFill>
                  <a:srgbClr val="FF0000"/>
                </a:solidFill>
              </a:rPr>
              <a:t>permanent error</a:t>
            </a:r>
            <a:r>
              <a:rPr lang="en-US" altLang="zh-TW" sz="1700" dirty="0"/>
              <a:t>. Some mail receivers will </a:t>
            </a:r>
            <a:r>
              <a:rPr lang="en-US" altLang="zh-TW" sz="1700" i="1" dirty="0">
                <a:solidFill>
                  <a:srgbClr val="FF0000"/>
                </a:solidFill>
              </a:rPr>
              <a:t>reject</a:t>
            </a:r>
            <a:r>
              <a:rPr lang="en-US" altLang="zh-TW" sz="1700" dirty="0"/>
              <a:t> based on a </a:t>
            </a:r>
            <a:r>
              <a:rPr lang="en-US" altLang="zh-TW" sz="1700" b="1" dirty="0" err="1"/>
              <a:t>PermError</a:t>
            </a:r>
            <a:endParaRPr lang="zh-TW" altLang="en-US"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SPF Record Syntax</a:t>
            </a:r>
            <a:br>
              <a:rPr lang="en-US" altLang="zh-TW" dirty="0"/>
            </a:br>
            <a:r>
              <a:rPr lang="en-US" altLang="zh-TW" sz="3200" dirty="0"/>
              <a:t>	– Qualifiers &amp; Evaluation</a:t>
            </a:r>
            <a:endParaRPr lang="zh-TW" altLang="en-US" dirty="0"/>
          </a:p>
        </p:txBody>
      </p:sp>
      <p:sp>
        <p:nvSpPr>
          <p:cNvPr id="13315" name="內容版面配置區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7772400" cy="50292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altLang="zh-TW" dirty="0"/>
              <a:t>Qualifiers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latin typeface="DejaVu Sans Mono" pitchFamily="49" charset="0"/>
              </a:rPr>
              <a:t>+ </a:t>
            </a:r>
            <a:r>
              <a:rPr lang="en-US" altLang="zh-TW" sz="2400" dirty="0"/>
              <a:t>Pass (default qualifier)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latin typeface="DejaVu Sans Mono" pitchFamily="49" charset="0"/>
              </a:rPr>
              <a:t>- </a:t>
            </a:r>
            <a:r>
              <a:rPr lang="en-US" altLang="zh-TW" sz="2400" dirty="0"/>
              <a:t>Fail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latin typeface="DejaVu Sans Mono" pitchFamily="49" charset="0"/>
              </a:rPr>
              <a:t>~ </a:t>
            </a:r>
            <a:r>
              <a:rPr lang="en-US" altLang="zh-TW" sz="2400" dirty="0" err="1"/>
              <a:t>SoftFail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latin typeface="DejaVu Sans Mono" pitchFamily="49" charset="0"/>
              </a:rPr>
              <a:t>? </a:t>
            </a:r>
            <a:r>
              <a:rPr lang="en-US" altLang="zh-TW" sz="2400" dirty="0"/>
              <a:t>Neutral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altLang="zh-TW" dirty="0"/>
              <a:t>Evaluation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Mechanisms are evaluated in order:  (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altLang="zh-TW" sz="2000" dirty="0"/>
              <a:t>If a mechanism results in a hit, its qualifier value is used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altLang="zh-TW" sz="2000" dirty="0"/>
              <a:t>If no mechanism or modifier matches, the default result is "Neutral"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/>
              <a:t>Ex.</a:t>
            </a:r>
          </a:p>
          <a:p>
            <a:pPr marL="1085850" lvl="2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dirty="0">
                <a:latin typeface="Arial Unicode MS" pitchFamily="34" charset="-120"/>
                <a:ea typeface="新細明體" pitchFamily="18" charset="-120"/>
              </a:rPr>
              <a:t>"v=spf1 +a +mx -all"</a:t>
            </a:r>
            <a:endParaRPr lang="en-US" altLang="zh-TW" sz="2200" dirty="0"/>
          </a:p>
          <a:p>
            <a:pPr marL="1085850" lvl="2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dirty="0">
                <a:latin typeface="Arial Unicode MS" pitchFamily="34" charset="-120"/>
                <a:ea typeface="新細明體" pitchFamily="18" charset="-120"/>
              </a:rPr>
              <a:t>"v=spf1 a mx -all"</a:t>
            </a:r>
            <a:endParaRPr lang="zh-TW" altLang="zh-TW" dirty="0">
              <a:latin typeface="Arial" pitchFamily="34" charset="0"/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TW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Nature of Spam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Spam – Simultaneously Posted Advertising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UBE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Bulk Email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UCE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Commercial Email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There is no relationship between receiver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Message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Opt out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Conceal trail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False return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Forged header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Use misconfigured mail system to be an accomplice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Circumvent spam filters either encode message or insert random letters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4B60F8-8F36-4679-B178-34544B6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42" y="3733800"/>
            <a:ext cx="221225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4D8AC0E-ED92-42D7-A5E8-36BA01E777EC}"/>
              </a:ext>
            </a:extLst>
          </p:cNvPr>
          <p:cNvSpPr/>
          <p:nvPr/>
        </p:nvSpPr>
        <p:spPr>
          <a:xfrm>
            <a:off x="533400" y="6535579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https://en.wikipedia.org/wiki/Spam_(food)#/media/File:Spam_Treet_and_Great_Value_Luncheon_Meat.jpg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1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SPF Record Syntax</a:t>
            </a:r>
            <a:br>
              <a:rPr lang="en-US" altLang="zh-TW" dirty="0"/>
            </a:br>
            <a:r>
              <a:rPr lang="en-US" altLang="zh-TW" sz="3200" dirty="0"/>
              <a:t>	– Evaluation Results</a:t>
            </a:r>
            <a:endParaRPr lang="zh-TW" altLang="en-US" dirty="0"/>
          </a:p>
        </p:txBody>
      </p:sp>
      <p:sp>
        <p:nvSpPr>
          <p:cNvPr id="25603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graphicFrame>
        <p:nvGraphicFramePr>
          <p:cNvPr id="14379" name="Group 43"/>
          <p:cNvGraphicFramePr>
            <a:graphicFrameLocks noGrp="1"/>
          </p:cNvGraphicFramePr>
          <p:nvPr>
            <p:ph sz="quarter" idx="4294967295"/>
          </p:nvPr>
        </p:nvGraphicFramePr>
        <p:xfrm>
          <a:off x="971550" y="1441450"/>
          <a:ext cx="7615238" cy="4217990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Result</a:t>
                      </a:r>
                      <a:endParaRPr kumimoji="1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Explanation</a:t>
                      </a:r>
                      <a:endParaRPr kumimoji="1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Intended action</a:t>
                      </a:r>
                      <a:endParaRPr kumimoji="1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Pass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The SPF record designates the host to be allowed to send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Accept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Fail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The SPF record has designated the host as NOT being allowed to send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Reject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SoftFail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The SPF record has designated the host as NOT being allowed to send but is in transition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Accept but mark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Neutral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The SPF record specifies explicitly that nothing can be said about validity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Accept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None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The domain does not have an SPF record or the SPF record does not evaluate to a result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Accept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PermError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 permanent error has occurred</a:t>
                      </a:r>
                      <a:b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(eg. Badly formatted SPF record)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Unspecified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TempError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 transient error has occurred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華康儷中黑(P)" pitchFamily="34" charset="-120"/>
                        </a:rPr>
                        <a:t>Accept or reject</a:t>
                      </a: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SPF Record Syntax</a:t>
            </a:r>
            <a:br>
              <a:rPr lang="en-US" altLang="zh-TW" dirty="0"/>
            </a:br>
            <a:r>
              <a:rPr lang="en-US" altLang="zh-TW" sz="3200" dirty="0"/>
              <a:t>	– Modifier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redirect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redirect=&lt;</a:t>
            </a:r>
            <a:r>
              <a:rPr lang="en-US" altLang="zh-TW" sz="1900" dirty="0" err="1"/>
              <a:t>doamin</a:t>
            </a:r>
            <a:r>
              <a:rPr lang="en-US" altLang="zh-TW" sz="1900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The SPF record for domain replace the current record. The macro-expanded domain is also substituted for the current-domain in those look-ups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exp</a:t>
            </a:r>
            <a:endParaRPr lang="en-US" altLang="zh-TW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err="1"/>
              <a:t>exp</a:t>
            </a:r>
            <a:r>
              <a:rPr lang="en-US" altLang="zh-TW" sz="1900" dirty="0"/>
              <a:t>=&lt;</a:t>
            </a:r>
            <a:r>
              <a:rPr lang="en-US" altLang="zh-TW" sz="1900" dirty="0" err="1"/>
              <a:t>doamin</a:t>
            </a:r>
            <a:r>
              <a:rPr lang="en-US" altLang="zh-TW" sz="1900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If an SMTP receiver rejects a message, it can include an explanation. An SPF publisher can specify the explanation string that senders see. This way, an ISP can direct nonconforming users to a web page that provides further instructions about how to configure SASL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/>
              <a:t>The domain is expanded; a TXT lookup is performed. The result of the TXT query is then macro-expanded and shown to the sender. Other macros can be used to provide an customized explanation</a:t>
            </a:r>
            <a:endParaRPr lang="zh-TW" altLang="en-US"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Example of mail from authorized server</a:t>
            </a:r>
            <a:endParaRPr lang="zh-TW" altLang="en-US" dirty="0"/>
          </a:p>
        </p:txBody>
      </p:sp>
      <p:sp>
        <p:nvSpPr>
          <p:cNvPr id="27651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zh-TW" sz="2800" dirty="0"/>
              <a:t>On bsd2.cs.nctu.edu.tw</a:t>
            </a:r>
          </a:p>
          <a:p>
            <a:pPr lvl="1" eaLnBrk="1" hangingPunct="1"/>
            <a:r>
              <a:rPr lang="en-US" altLang="zh-TW" dirty="0"/>
              <a:t>From: lwhsu@cs.nctu.edu.tw</a:t>
            </a:r>
          </a:p>
          <a:p>
            <a:pPr lvl="1" eaLnBrk="1" hangingPunct="1"/>
            <a:r>
              <a:rPr lang="en-US" altLang="zh-TW" dirty="0"/>
              <a:t>To: lwhsu.gmail@gmail.com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Related SPF Record: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77776"/>
              </p:ext>
            </p:extLst>
          </p:nvPr>
        </p:nvGraphicFramePr>
        <p:xfrm>
          <a:off x="3352800" y="3886200"/>
          <a:ext cx="3048000" cy="15589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4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cs.nctu.edu.tw</a:t>
                      </a:r>
                      <a:endParaRPr lang="zh-TW" altLang="en-US" sz="18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"v=spf1 a mx a:csmailer.cs.nctu.edu.tw a:csmailgate.cs.nctu.edu.tw a:csmail.cs.nctu.edu.tw ~all"</a:t>
                      </a:r>
                      <a:endParaRPr lang="zh-TW" altLang="en-US" sz="18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4213" y="1263650"/>
            <a:ext cx="8316912" cy="547846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lwhsu.gmail@gmail.com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10.90.56.12 with SMTP id e12cs464421aga;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Sun, 10 May 2009 12:12:00 -0700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10.210.91.17 with SMTP id o17mr7881766ebb.3.1241982719273;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Sun, 10 May 2009 12:11:59 -0700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Return-Path: &lt;lwhsu@cs.nctu.edu.tw&gt;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Received: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Verdana" pitchFamily="34" charset="0"/>
              </a:rPr>
              <a:t>from csmailer.cs.nctu.edu.tw 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(csmailer.cs.nctu.edu.tw [140.113.235.130])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by mx.google.com with ESMTP id 10si4213172eyz.41.2009.05.10.12.11.58;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Sun, 10 May 2009 12:11:59 -0700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Received-SPF: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Verdana" pitchFamily="34" charset="0"/>
              </a:rPr>
              <a:t>pass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(google.com: domain of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hlinkClick r:id="rId2"/>
              </a:rPr>
              <a:t>lwhsu@cs.nctu.edu.tw</a:t>
            </a:r>
            <a:endParaRPr lang="en-US" altLang="zh-TW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  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designates 140.113.235.130 as permitted sender) client-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ip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=140.113.235.130;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Authentication-Results: mx.google.com; 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spf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=pass (google.com: domain of</a:t>
            </a:r>
            <a:b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</a:b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lwhsu@cs.nctu.edu.tw designates 140.113.235.130 as permitted sender)</a:t>
            </a:r>
            <a:b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</a:b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smtp.mail=lwhsu@cs.nctu.edu.tw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bsd2.cs.nctu.edu.tw (bsd2 [140.113.235.132])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by csmailer.cs.nctu.edu.tw (Postfix) with ESMTP id 189DA3F65E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for &lt;lwhsu.gmail@gmail.com&gt;; Mon, 11 May 2009 03:11:57 +0800 (CST)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(from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lwhsu@localhost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by bsd2.cs.nctu.edu.tw (8.14.3/8.14.2/Submit) id n4AJBuTM000652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for lwhsu.gmail@gmail.com; Mon, 11 May 2009 03:11:56 +0800 (CST)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(envelope-from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lwhsu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Date: Mon, 11 May 2009 03:11:56 +0800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From: Li-Wen Hsu &lt;lwhsu@cs.nctu.edu.tw&gt;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To: lwhsu.gmail@gmail.com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Subject: test if SPF record works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Example of mail from authorized server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Example for Forged Headers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zh-TW" sz="2800" dirty="0"/>
              <a:t>On zfs.cs.nctu.edu.tw</a:t>
            </a:r>
          </a:p>
          <a:p>
            <a:pPr eaLnBrk="1" hangingPunct="1"/>
            <a:r>
              <a:rPr lang="en-US" altLang="zh-TW" sz="2800" dirty="0"/>
              <a:t>Envelope From: lwhsu@zfs.cs.nctu.edu.tw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Mail Headers</a:t>
            </a:r>
          </a:p>
          <a:p>
            <a:pPr lvl="1" eaLnBrk="1" hangingPunct="1"/>
            <a:r>
              <a:rPr lang="en-US" altLang="zh-TW" sz="2400" dirty="0"/>
              <a:t>From: lwhsu@cs.nctu.edu.tw</a:t>
            </a:r>
          </a:p>
          <a:p>
            <a:pPr lvl="1" eaLnBrk="1" hangingPunct="1"/>
            <a:r>
              <a:rPr lang="en-US" altLang="zh-TW" sz="2400" dirty="0"/>
              <a:t>To: lwhsu.gmail@gmail.com</a:t>
            </a:r>
          </a:p>
          <a:p>
            <a:pPr eaLnBrk="1" hangingPunct="1"/>
            <a:r>
              <a:rPr lang="en-US" altLang="zh-TW" dirty="0"/>
              <a:t>Related SPF Records:</a:t>
            </a:r>
          </a:p>
          <a:p>
            <a:pPr eaLnBrk="1" hangingPunct="1"/>
            <a:endParaRPr lang="zh-TW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20497"/>
              </p:ext>
            </p:extLst>
          </p:nvPr>
        </p:nvGraphicFramePr>
        <p:xfrm>
          <a:off x="1801813" y="4537063"/>
          <a:ext cx="5002212" cy="15589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4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cs.nctu.edu.tw</a:t>
                      </a:r>
                      <a:endParaRPr lang="zh-TW" altLang="en-US" sz="18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zfs.cs.nctu.edu.tw</a:t>
                      </a:r>
                      <a:endParaRPr lang="zh-TW" altLang="en-US" sz="18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"v=spf1 a mx a:csmailer.cs.nctu.edu.tw a:csmailgate.cs.nctu.edu.tw a:csmail.cs.nctu.edu.tw ~all"</a:t>
                      </a:r>
                      <a:endParaRPr lang="zh-TW" altLang="en-US" sz="18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"v=spf1 a ~all"</a:t>
                      </a:r>
                      <a:endParaRPr lang="zh-TW" altLang="en-US" sz="18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27088" y="1628775"/>
            <a:ext cx="8208962" cy="483235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lwhsu.gmail@gmail.com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10.223.112.14 with SMTP id u14cs45092fap;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Mon, 23 May 2011 03:08:04 -0700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10.236.80.65 with SMTP id j41mr2678377yhe.192.1306145283043;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Mon, 23 May 2011 03:08:03 -0700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Return-Path: &lt;</a:t>
            </a:r>
            <a:r>
              <a:rPr lang="en-US" altLang="zh-TW" sz="1400" dirty="0">
                <a:solidFill>
                  <a:srgbClr val="FF0000"/>
                </a:solidFill>
                <a:latin typeface="Verdana" pitchFamily="34" charset="0"/>
              </a:rPr>
              <a:t>lwhsu@zfs.cs.nctu.edu.tw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zfs.cs.nctu.edu.tw (zfs.cs.nctu.edu.tw [140.113.17.215])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by mx.google.com with ESMTP id 57si13494424yhl.14.2011.05.23.03.08.01;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Mon, 23 May 2011 03:08:02 -0700 (PDT)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Received-SPF: </a:t>
            </a:r>
            <a:r>
              <a:rPr lang="en-US" altLang="zh-TW" sz="1400" dirty="0">
                <a:solidFill>
                  <a:srgbClr val="FF0000"/>
                </a:solidFill>
                <a:latin typeface="Verdana" pitchFamily="34" charset="0"/>
              </a:rPr>
              <a:t>pass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(google.com: domain of lwhsu@zfs.cs.nctu.edu.tw designates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140.113.17.215 as permitted sender) client-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ip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=140.113.17.215;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Authentication-Results: mx.google.com; </a:t>
            </a:r>
            <a:r>
              <a:rPr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spf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=pass (google.com: domain of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lwhsu@zfs.cs.nctu.edu.tw designates 140.113.17.215 as permitted sender)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smtp.mail=lwhsu@zfs.cs.nctu.edu.tw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zfs.cs.nctu.edu.tw (Postfix, from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userid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1001)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id EBCF04B638; Mon, 23 May 2011 18:04:23 +0800 (CST)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Date: Mon, 23 May 2011 18:04:23 +0800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From: Li-Wen Hsu &lt;</a:t>
            </a:r>
            <a:r>
              <a:rPr lang="en-US" altLang="zh-TW" sz="1400" dirty="0">
                <a:solidFill>
                  <a:srgbClr val="FF0000"/>
                </a:solidFill>
                <a:latin typeface="Verdana" pitchFamily="34" charset="0"/>
              </a:rPr>
              <a:t>lwhsu@cs.nctu.edu.tw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To: lwhsu.gmail@gmail.com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Subject: test SPF</a:t>
            </a:r>
          </a:p>
          <a:p>
            <a:pPr eaLnBrk="1" hangingPunct="1"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This is a SPF test.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Example for Forged Headers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SPF and Forwarding</a:t>
            </a:r>
            <a:endParaRPr lang="zh-TW" altLang="en-US" dirty="0"/>
          </a:p>
        </p:txBody>
      </p:sp>
      <p:sp>
        <p:nvSpPr>
          <p:cNvPr id="31747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zh-TW" dirty="0"/>
              <a:t>Does SPF break forwarding?</a:t>
            </a:r>
          </a:p>
          <a:p>
            <a:pPr lvl="1" eaLnBrk="1" hangingPunct="1"/>
            <a:r>
              <a:rPr lang="en-US" altLang="zh-TW" dirty="0"/>
              <a:t>Yes, but only if the receiver checks SPF without understanding their mail receiving architecture</a:t>
            </a:r>
          </a:p>
          <a:p>
            <a:pPr lvl="1" eaLnBrk="1" hangingPunct="1"/>
            <a:r>
              <a:rPr lang="en-US" altLang="zh-TW" dirty="0"/>
              <a:t>Workaround</a:t>
            </a:r>
          </a:p>
          <a:p>
            <a:pPr lvl="2" eaLnBrk="1" hangingPunct="1"/>
            <a:r>
              <a:rPr lang="en-US" altLang="zh-TW" dirty="0">
                <a:hlinkClick r:id="rId2"/>
              </a:rPr>
              <a:t>http://www.open-spf.org/FAQ/Forwarding</a:t>
            </a:r>
            <a:endParaRPr lang="en-US" altLang="zh-TW" dirty="0"/>
          </a:p>
          <a:p>
            <a:pPr eaLnBrk="1" hangingPunct="1"/>
            <a:r>
              <a:rPr lang="en-US" altLang="zh-TW" dirty="0"/>
              <a:t>SRS: Sender Rewriting Scheme</a:t>
            </a:r>
          </a:p>
          <a:p>
            <a:pPr lvl="1" eaLnBrk="1" hangingPunct="1"/>
            <a:r>
              <a:rPr lang="en-US" altLang="zh-TW" dirty="0"/>
              <a:t>Forwarders should apply Sender Rewriting Scheme (SRS) to rewrite the sender address after SPF checks</a:t>
            </a:r>
          </a:p>
          <a:p>
            <a:pPr lvl="2" eaLnBrk="1" hangingPunct="1"/>
            <a:r>
              <a:rPr lang="en-US" altLang="zh-TW" dirty="0">
                <a:hlinkClick r:id="rId3"/>
              </a:rPr>
              <a:t>http://www.open-spf.org/SRS</a:t>
            </a:r>
            <a:endParaRPr lang="en-US" altLang="zh-TW" dirty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24193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4876800"/>
            <a:ext cx="46386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7290462-5F5A-4662-9ADE-46336F8BF36D}" type="slidenum">
              <a:rPr lang="en-US" altLang="zh-TW" sz="1400" b="1">
                <a:solidFill>
                  <a:srgbClr val="FFFFFF"/>
                </a:solidFill>
                <a:latin typeface="DejaVu Sans"/>
                <a:ea typeface="微軟正黑體" panose="020B0604030504040204" pitchFamily="34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 b="1">
              <a:solidFill>
                <a:srgbClr val="FFFFFF"/>
              </a:solidFill>
              <a:latin typeface="DejaVu Sans"/>
              <a:ea typeface="微軟正黑體" panose="020B0604030504040204" pitchFamily="34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90600" y="26035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Forwarding Example (no sender rewrite)</a:t>
            </a:r>
            <a:endParaRPr lang="zh-TW" altLang="en-US" dirty="0"/>
          </a:p>
        </p:txBody>
      </p:sp>
      <p:sp>
        <p:nvSpPr>
          <p:cNvPr id="3277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 </a:t>
            </a:r>
            <a:r>
              <a:rPr lang="en-US" altLang="zh-TW" dirty="0" err="1"/>
              <a:t>gmail</a:t>
            </a:r>
            <a:r>
              <a:rPr lang="en-US" altLang="zh-TW" dirty="0"/>
              <a:t> (</a:t>
            </a:r>
            <a:r>
              <a:rPr lang="en-US" altLang="zh-TW" dirty="0" err="1"/>
              <a:t>lwhsu.gmail’s</a:t>
            </a:r>
            <a:r>
              <a:rPr lang="en-US" altLang="zh-TW" dirty="0"/>
              <a:t> account)</a:t>
            </a:r>
          </a:p>
          <a:p>
            <a:pPr lvl="1"/>
            <a:r>
              <a:rPr lang="en-US" altLang="zh-TW" dirty="0"/>
              <a:t>Envelope From: lwhsu.gmail@gmail.com</a:t>
            </a:r>
          </a:p>
          <a:p>
            <a:r>
              <a:rPr lang="en-US" altLang="zh-TW" dirty="0"/>
              <a:t>Mail Headers</a:t>
            </a:r>
          </a:p>
          <a:p>
            <a:pPr lvl="1"/>
            <a:r>
              <a:rPr lang="en-US" altLang="zh-TW" dirty="0"/>
              <a:t>From: lwhsu@cs.nctu.edu.tw</a:t>
            </a:r>
          </a:p>
          <a:p>
            <a:pPr lvl="1"/>
            <a:r>
              <a:rPr lang="en-US" altLang="zh-TW" dirty="0"/>
              <a:t>To: lwhsu@lwhsu.org</a:t>
            </a:r>
          </a:p>
          <a:p>
            <a:r>
              <a:rPr lang="en-US" altLang="zh-TW" dirty="0"/>
              <a:t>On knight.lwhsu.org (</a:t>
            </a:r>
            <a:r>
              <a:rPr lang="en-US" altLang="zh-TW" dirty="0" err="1"/>
              <a:t>lwhsu.org’s</a:t>
            </a:r>
            <a:r>
              <a:rPr lang="en-US" altLang="zh-TW" dirty="0"/>
              <a:t> mx)</a:t>
            </a:r>
          </a:p>
          <a:p>
            <a:pPr lvl="1"/>
            <a:r>
              <a:rPr lang="en-US" altLang="zh-TW" dirty="0"/>
              <a:t>~</a:t>
            </a:r>
            <a:r>
              <a:rPr lang="en-US" altLang="zh-TW" dirty="0" err="1"/>
              <a:t>lwhsu</a:t>
            </a:r>
            <a:r>
              <a:rPr lang="en-US" altLang="zh-TW" dirty="0"/>
              <a:t>/.forward: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en-US" altLang="zh-TW" dirty="0"/>
              <a:t>liwenhsu.gmail@gmail.com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0600" y="4800600"/>
          <a:ext cx="7848600" cy="18335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2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gmail.com</a:t>
                      </a:r>
                      <a:endParaRPr lang="zh-TW" altLang="en-US" sz="18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_spf.google.com</a:t>
                      </a:r>
                      <a:endParaRPr lang="zh-TW" altLang="en-US" sz="18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"v=spf1 redirect=_spf.google.com"</a:t>
                      </a:r>
                      <a:endParaRPr lang="zh-TW" altLang="en-US" sz="18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"v=spf1 ip4:216.239.32.0/19 ip4:64.233.160.0/19 ip4:66.249.80.0/20 ip4:72.14.192.0/18 ip4:209.85.128.0/17 ip4:66.102.0.0/20 ip4:74.125.0.0/16 ip4:64.18.0.0/20 ip4:207.126.144.0/20 ip4:173.194.0.0/16 ?all"</a:t>
                      </a:r>
                      <a:endParaRPr lang="zh-TW" altLang="en-US" sz="18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51D7877-0C4C-4A60-8A87-904839B93F1B}" type="slidenum">
              <a:rPr lang="en-US" altLang="zh-TW" sz="1400" b="1">
                <a:solidFill>
                  <a:srgbClr val="FFFFFF"/>
                </a:solidFill>
                <a:latin typeface="DejaVu Sans"/>
                <a:ea typeface="微軟正黑體" panose="020B0604030504040204" pitchFamily="34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b="1">
              <a:solidFill>
                <a:srgbClr val="FFFFFF"/>
              </a:solidFill>
              <a:latin typeface="DejaVu Sans"/>
              <a:ea typeface="微軟正黑體" panose="020B0604030504040204" pitchFamily="34" charset="-12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09600" y="69850"/>
            <a:ext cx="8686800" cy="6788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liwenhsu.gmail@gmail.com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10.229.81.4 with SMTP id v4cs221969qck;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Sun, 10 May 2009 11:09:26 -0700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10.216.2.84 with SMTP id 62mr2907141wee.217.1241978964147;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Sun, 10 May 2009 11:09:24 -0700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Return-Path: &lt;lwhsu.gmail@gmail.com&gt;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knight.lwhsu.ckefgisc.org (lwhsusvr.cs.nctu.edu.tw [140.113.24.67])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by mx.google.com with ESMTP id 24si6143118eyx.13.2009.05.10.11.09.22;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Sun, 10 May 2009 11:09:23 -0700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Received-SPF: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neutral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(google.com: 140.113.24.67 is neither permitted nor denied by domain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of lwhsu.gmail@gmail.com) client-</a:t>
            </a:r>
            <a:r>
              <a:rPr kumimoji="1"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ip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=140.113.24.67;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Authentication-Results: mx.google.com; </a:t>
            </a:r>
            <a:r>
              <a:rPr kumimoji="1"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spf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=neutral (google.com: 140.113.24.67 is neither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permitted nor denied by domain of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hlinkClick r:id="rId3"/>
              </a:rPr>
              <a:t>lwhsu.gmail@gmail.com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        </a:t>
            </a:r>
            <a:r>
              <a:rPr kumimoji="1"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smtp.mail</a:t>
            </a: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=lwhsu.gmail@gmail.com; 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knight.lwhsu.ckefgisc.org (Postfix)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id 47F571143E; Mon, 11 May 2009 02:09:21 +0800 (CST)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lwhsu@lwhsu.org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an-out-0708.google.com (an-out-0708.google.com [209.85.132.243])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by knight.lwhsu.ckefgisc.org (Postfix) with ESMTP id D832B11431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for &lt;lwhsu@lwhsu.org&gt;; Mon, 11 May 2009 02:09:20 +0800 (CST)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an-out-0708.google.com with SMTP id d14so1324869and.41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for &lt;lwhsu@lwhsu.org&gt;; Sun, 10 May 2009 11:09:19 -0700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Sender: lwhsu.gmail@gmail.com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10.100.248.4 with SMTP id v4mr14373811anh.121.1241978954295; Sun, 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10 May 2009 11:09:14 -0700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Date: Mon, 11 May 2009 02:09:13 +0800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Message-ID: &lt;ef417ae30905101109j5c7b27bcy70a5bcf6d58092ab@mail.gmail.com&gt;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Subject: test SPF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From: Li-Wen Hsu &lt;lwhsu@cs.nctu.edu.tw&gt;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To: lwhsu@lwhsu.org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Some More Examples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Outgoing Mail Gateway</a:t>
            </a:r>
          </a:p>
          <a:p>
            <a:pPr lvl="1"/>
            <a:r>
              <a:rPr lang="en-US" altLang="zh-TW" dirty="0"/>
              <a:t>List all authorized senders of cs.nctu.edu.tw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Incoming Mail Gateway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BIND releases from 9.4.0 support the SPF RR type</a:t>
            </a:r>
            <a:endParaRPr lang="zh-TW" alt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863600" y="2307155"/>
            <a:ext cx="7812088" cy="7408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cs.nctu.edu.tw.         3600    IN      TXT     "v=spf1 a mx a:farewell.cs.nctu.edu.tw a:csmailer.cs.nctu.edu.tw a:tcsmailer.cs.nctu.edu.tw a:tcsmailer2.cs.nctu.edu.tw ~all"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74713" y="3657600"/>
            <a:ext cx="7812087" cy="7413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csmx1.cs.nctu.edu.tw.   3600    IN      TXT     "v=spf1 a -all"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csmx2.cs.nctu.edu.tw.   3600    IN      TXT     "v=spf1 a -all"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csmx3.cs.nctu.edu.tw.   3600    IN      TXT     "v=spf1 a -all"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7453313" cy="741363"/>
          </a:xfrm>
          <a:prstGeom prst="rect">
            <a:avLst/>
          </a:prstGeom>
          <a:solidFill>
            <a:srgbClr val="C4E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TW" sz="1400" dirty="0">
                <a:latin typeface="Verdana" pitchFamily="34" charset="0"/>
              </a:rPr>
              <a:t>When a mail server sends a </a:t>
            </a:r>
            <a:r>
              <a:rPr kumimoji="1"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itchFamily="34" charset="0"/>
              </a:rPr>
              <a:t>bounce message (returned mail)</a:t>
            </a:r>
            <a:r>
              <a:rPr kumimoji="1" lang="en-US" altLang="zh-TW" sz="1400" dirty="0">
                <a:latin typeface="Verdana" pitchFamily="34" charset="0"/>
              </a:rPr>
              <a:t>, it uses a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null MAIL FROM: &lt;&gt;</a:t>
            </a:r>
            <a:r>
              <a:rPr kumimoji="1" lang="en-US" altLang="zh-TW" sz="1400" dirty="0">
                <a:latin typeface="Verdana" pitchFamily="34" charset="0"/>
              </a:rPr>
              <a:t>, and a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HELO address that's supposed to be its own name</a:t>
            </a:r>
            <a:r>
              <a:rPr kumimoji="1" lang="en-US" altLang="zh-TW" sz="1400" dirty="0">
                <a:latin typeface="Verdana" pitchFamily="34" charset="0"/>
              </a:rPr>
              <a:t>. SPF will still operate, but in "</a:t>
            </a:r>
            <a:r>
              <a:rPr kumimoji="1" lang="en-US" altLang="zh-TW" sz="1400" b="1" dirty="0">
                <a:latin typeface="Verdana" pitchFamily="34" charset="0"/>
              </a:rPr>
              <a:t>degraded mode</a:t>
            </a:r>
            <a:r>
              <a:rPr kumimoji="1" lang="en-US" altLang="zh-TW" sz="1400" dirty="0">
                <a:latin typeface="Verdana" pitchFamily="34" charset="0"/>
              </a:rPr>
              <a:t>" by </a:t>
            </a:r>
            <a:r>
              <a:rPr kumimoji="1"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itchFamily="34" charset="0"/>
              </a:rPr>
              <a:t>using the </a:t>
            </a:r>
            <a:r>
              <a:rPr kumimoji="1" lang="en-US" altLang="zh-TW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itchFamily="34" charset="0"/>
              </a:rPr>
              <a:t>HELO</a:t>
            </a:r>
            <a:r>
              <a:rPr kumimoji="1"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itchFamily="34" charset="0"/>
              </a:rPr>
              <a:t> domain name </a:t>
            </a:r>
            <a:r>
              <a:rPr kumimoji="1" lang="en-US" altLang="zh-TW" sz="1400" dirty="0">
                <a:latin typeface="Verdana" pitchFamily="34" charset="0"/>
              </a:rPr>
              <a:t>instead.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Problems of Spam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Cost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Waste bandwidth and disk space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DoS</a:t>
            </a:r>
            <a:r>
              <a:rPr lang="en-US" altLang="zh-TW" dirty="0">
                <a:ea typeface="新細明體" pitchFamily="18" charset="-120"/>
              </a:rPr>
              <a:t> like side-effect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Waste time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False deletion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Bounce messages of nonexistent users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Nonexistent return address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Forged victim return address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Detection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Aggressive spam policy may cause high false positive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Backward Compatibility (1/2)</a:t>
            </a:r>
            <a:endParaRPr lang="zh-TW" altLang="en-US" dirty="0"/>
          </a:p>
        </p:txBody>
      </p:sp>
      <p:sp>
        <p:nvSpPr>
          <p:cNvPr id="26627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When there is no SPF record, guess by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record</a:t>
            </a:r>
            <a:endParaRPr lang="zh-TW" altLang="en-US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27088" y="1906588"/>
            <a:ext cx="8102600" cy="46180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lwhsu.gmail@gmail.com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10.90.56.12 with SMTP id e12cs719147aga;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Tue, 12 May 2009 00:49:39 -0700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10.224.2.85 with SMTP id 21mr5508548qai.262.1242114578996;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Tue, 12 May 2009 00:49:38 -0700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Return-Path: &lt;lwhsu@freebsd.cs.nctu.edu.tw&gt;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FreeBSD.cs.nctu.edu.tw (FreeBSD.cs.nctu.edu.tw [140.113.17.209])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by mx.google.com with ESMTP id 7si4128629qwf.35.2009.05.12.00.49.38;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Tue, 12 May 2009 00:49:38 -0700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Received-SPF: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pass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(google.com: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best guess record for domain 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of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lwhsu@freebsd.cs.nctu.edu.tw designates 140.113.17.209 as permitted sender)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        client-</a:t>
            </a:r>
            <a:r>
              <a:rPr kumimoji="1"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ip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=140.113.17.209;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Authentication-Results: mx.google.com; </a:t>
            </a:r>
            <a:r>
              <a:rPr kumimoji="1"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spf</a:t>
            </a: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=pass (google.com: best guess record for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domain of lwhsu@freebsd.cs.nctu.edu.tw designates 140.113.17.209 as permitted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sender) smtp.mail=lwhsu@freebsd.cs.nctu.edu.tw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FreeBSD.cs.nctu.edu.tw (Postfix, from </a:t>
            </a:r>
            <a:r>
              <a:rPr kumimoji="1"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userid</a:t>
            </a: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1058)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id 6D98E61DBC; Tue, 12 May 2009 15:49:37 +0800 (CST)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Date: Tue, 12 May 2009 15:49:37 +0800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From: Li-Wen Hsu &lt;lwhsu@FreeBSD.org&gt;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To: lwhsu.gmail@gmail.com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Subject: test tw.freebsd.org SPF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Backward Compatibility (2/2)</a:t>
            </a:r>
            <a:endParaRPr lang="zh-TW" altLang="en-US" dirty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Comparative result – when SPF record available:</a:t>
            </a:r>
            <a:endParaRPr lang="zh-TW" altLang="en-US"/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A275CCE-AF18-4B62-B0A8-A41603FDBDFD}" type="slidenum">
              <a:rPr lang="en-US" altLang="zh-TW" sz="1400" b="1">
                <a:solidFill>
                  <a:srgbClr val="FFFFFF"/>
                </a:solidFill>
                <a:latin typeface="DejaVu Sans"/>
                <a:ea typeface="微軟正黑體" panose="020B0604030504040204" pitchFamily="34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 b="1">
              <a:solidFill>
                <a:srgbClr val="FFFFFF"/>
              </a:solidFill>
              <a:latin typeface="DejaVu Sans"/>
              <a:ea typeface="微軟正黑體" panose="020B0604030504040204" pitchFamily="34" charset="-12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827088" y="1906588"/>
            <a:ext cx="7986712" cy="4402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Delivered-To: lwhsu.gmail@gmail.com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10.90.56.12 with SMTP id e12cs719801aga;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Tue, 12 May 2009 00:56:27 -0700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10.224.74.84 with SMTP id t20mr5499756qaj.328.1242114987266;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Tue, 12 May 2009 00:56:27 -0700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Return-Path: &lt;lwhsu@freebsd.cs.nctu.edu.tw&gt;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from FreeBSD.cs.nctu.edu.tw (FreeBSD.cs.nctu.edu.tw [140.113.17.209])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by mx.google.com with ESMTP id 5si4111810qwh.54.2009.05.12.00.56.26;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Tue, 12 May 2009 00:56:27 -0700 (PDT)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Received-SPF: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pass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(google.com: domain of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hlinkClick r:id="rId2"/>
              </a:rPr>
              <a:t>lwhsu@freebsd.cs.nctu.edu.tw</a:t>
            </a:r>
            <a:endParaRPr kumimoji="1" lang="en-US" altLang="zh-TW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  </a:t>
            </a:r>
            <a:r>
              <a:rPr kumimoji="1" lang="en-US" altLang="zh-TW" sz="1400" dirty="0">
                <a:solidFill>
                  <a:srgbClr val="FF0000"/>
                </a:solidFill>
                <a:latin typeface="Verdana" pitchFamily="34" charset="0"/>
              </a:rPr>
              <a:t>designates 140.113.17.209 as permitted sender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) client-</a:t>
            </a:r>
            <a:r>
              <a:rPr kumimoji="1" lang="en-US" altLang="zh-TW" sz="1400" dirty="0" err="1">
                <a:solidFill>
                  <a:srgbClr val="FFFF00"/>
                </a:solidFill>
                <a:latin typeface="Verdana" pitchFamily="34" charset="0"/>
              </a:rPr>
              <a:t>ip</a:t>
            </a:r>
            <a:r>
              <a:rPr kumimoji="1" lang="en-US" altLang="zh-TW" sz="1400" dirty="0">
                <a:solidFill>
                  <a:srgbClr val="FFFF00"/>
                </a:solidFill>
                <a:latin typeface="Verdana" pitchFamily="34" charset="0"/>
              </a:rPr>
              <a:t>=140.113.17.209;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Authentication-Results: mx.google.com; </a:t>
            </a:r>
            <a:r>
              <a:rPr kumimoji="1"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spf</a:t>
            </a: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=pass (google.com: domain of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lwhsu@freebsd.cs.nctu.edu.tw designates 140.113.17.209 as permitted sender)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smtp.mail=lwhsu@freebsd.cs.nctu.edu.tw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Received: by FreeBSD.cs.nctu.edu.tw (Postfix, from </a:t>
            </a:r>
            <a:r>
              <a:rPr kumimoji="1"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userid</a:t>
            </a: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1058)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        id 78CD461DB0; Tue, 12 May 2009 15:56:25 +0800 (CST)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Date: Tue, 12 May 2009 15:56:25 +0800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From: Li-Wen Hsu &lt;lwhsu@FreeBSD.org&gt;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To: lwhsu.gmail@gmail.com</a:t>
            </a:r>
          </a:p>
          <a:p>
            <a:pPr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Verdana" pitchFamily="34" charset="0"/>
              </a:rPr>
              <a:t>Subject: test tw.freebsd.org SPF (2)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Sender Policy Framework (SPF)</a:t>
            </a:r>
            <a:br>
              <a:rPr lang="en-US" altLang="zh-TW" dirty="0"/>
            </a:br>
            <a:r>
              <a:rPr lang="en-US" altLang="zh-TW" sz="3200" dirty="0"/>
              <a:t>	– Example of include mechanism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4213" y="1773238"/>
            <a:ext cx="8316912" cy="138499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nctucs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[~] 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wangth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 dig pixnet.net txt</a:t>
            </a:r>
          </a:p>
          <a:p>
            <a:pPr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;; ANSWER SECTION: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pixnet.net.             86400   IN      TXT     "v=spf1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include:aspmx.googlemail.com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include:amazonses.com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ip4:60.199.247.0/24 ip4:103.23.108.0/24 ip4:103.23.109.0/24 ip4:113.196.243.0/26 ~all"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DomainKeys and DKIM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7772400" cy="52578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zh-TW" sz="2800" dirty="0"/>
              <a:t>Verify the source of a mail</a:t>
            </a:r>
          </a:p>
          <a:p>
            <a:pPr lvl="1" eaLnBrk="1" hangingPunct="1"/>
            <a:r>
              <a:rPr lang="en-US" altLang="zh-TW" dirty="0"/>
              <a:t>Allows an organization to claim </a:t>
            </a:r>
            <a:r>
              <a:rPr lang="en-US" altLang="zh-TW" dirty="0">
                <a:solidFill>
                  <a:srgbClr val="FF0000"/>
                </a:solidFill>
              </a:rPr>
              <a:t>responsibility</a:t>
            </a:r>
            <a:r>
              <a:rPr lang="en-US" altLang="zh-TW" dirty="0"/>
              <a:t> for transmitting a message, in a way that can be validated by a recipient</a:t>
            </a:r>
          </a:p>
          <a:p>
            <a:pPr lvl="1" eaLnBrk="1" hangingPunct="1"/>
            <a:r>
              <a:rPr lang="en-US" altLang="zh-TW" dirty="0"/>
              <a:t>With few computation cost</a:t>
            </a:r>
          </a:p>
          <a:p>
            <a:pPr eaLnBrk="1" hangingPunct="1"/>
            <a:r>
              <a:rPr lang="en-US" altLang="zh-TW" sz="2800" dirty="0"/>
              <a:t>Consortium spec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Derived from Yahoo </a:t>
            </a:r>
            <a:r>
              <a:rPr lang="en-US" altLang="zh-TW" dirty="0" err="1">
                <a:ea typeface="新細明體" panose="02020500000000000000" pitchFamily="18" charset="-120"/>
              </a:rPr>
              <a:t>DomainKeys</a:t>
            </a:r>
            <a:r>
              <a:rPr lang="en-US" altLang="zh-TW" dirty="0">
                <a:ea typeface="新細明體" panose="02020500000000000000" pitchFamily="18" charset="-120"/>
              </a:rPr>
              <a:t> and Cisco Identified Internet Mail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RFCs</a:t>
            </a:r>
          </a:p>
          <a:p>
            <a:pPr lvl="2" eaLnBrk="1" hangingPunct="1"/>
            <a:r>
              <a:rPr lang="en-US" altLang="zh-TW" dirty="0"/>
              <a:t>RFC 4870 Domain-Based Email Authentication Using Public Keys Advertised in the DNS (</a:t>
            </a:r>
            <a:r>
              <a:rPr lang="en-US" altLang="zh-TW" dirty="0" err="1"/>
              <a:t>DomainKeys</a:t>
            </a:r>
            <a:r>
              <a:rPr lang="en-US" altLang="zh-TW" dirty="0"/>
              <a:t>)</a:t>
            </a:r>
          </a:p>
          <a:p>
            <a:pPr lvl="2" eaLnBrk="1" hangingPunct="1"/>
            <a:r>
              <a:rPr lang="en-US" altLang="zh-TW" dirty="0"/>
              <a:t>RFC 4871 </a:t>
            </a:r>
            <a:r>
              <a:rPr lang="en-US" altLang="zh-TW" dirty="0" err="1"/>
              <a:t>DomainKeys</a:t>
            </a:r>
            <a:r>
              <a:rPr lang="en-US" altLang="zh-TW" dirty="0"/>
              <a:t> Identified Mail (DKIM) Signatures</a:t>
            </a:r>
          </a:p>
          <a:p>
            <a:pPr lvl="1" eaLnBrk="1" hangingPunct="1"/>
            <a:r>
              <a:rPr lang="en-US" altLang="zh-TW" dirty="0">
                <a:hlinkClick r:id="rId2"/>
              </a:rPr>
              <a:t>http://www.dkim.org/</a:t>
            </a:r>
            <a:endParaRPr lang="en-US" altLang="zh-TW" dirty="0"/>
          </a:p>
          <a:p>
            <a:pPr lvl="2" eaLnBrk="1" hangingPunct="1"/>
            <a:r>
              <a:rPr lang="en-US" altLang="zh-TW" dirty="0">
                <a:hlinkClick r:id="rId3"/>
              </a:rPr>
              <a:t>http://www.dkim.org/info/DKIM-teaser.ppt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6" charset="-120"/>
              </a:rPr>
              <a:t>DKIM: Goals</a:t>
            </a:r>
            <a:endParaRPr lang="zh-TW" altLang="en-US" dirty="0">
              <a:ea typeface="新細明體" pitchFamily="16" charset="-12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Validate message content,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>
                <a:ea typeface="新細明體" panose="02020500000000000000" pitchFamily="18" charset="-120"/>
              </a:rPr>
              <a:t>Not related to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Transparent to end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>
                <a:ea typeface="新細明體" panose="02020500000000000000" pitchFamily="18" charset="-120"/>
              </a:rPr>
              <a:t>No client User Agent upgrades </a:t>
            </a:r>
            <a:r>
              <a:rPr lang="en-US" altLang="zh-TW" sz="1900" i="1">
                <a:ea typeface="新細明體" panose="02020500000000000000" pitchFamily="18" charset="-120"/>
              </a:rPr>
              <a:t>required</a:t>
            </a:r>
            <a:endParaRPr lang="en-US" altLang="zh-TW" sz="19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>
                <a:ea typeface="新細明體" panose="02020500000000000000" pitchFamily="18" charset="-120"/>
              </a:rPr>
              <a:t>But extensible to per-user signing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Allow sender 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>
                <a:ea typeface="新細明體" panose="02020500000000000000" pitchFamily="18" charset="-120"/>
              </a:rPr>
              <a:t>Outsourcing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Low development, deployment, use costs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>
                <a:ea typeface="新細明體" panose="02020500000000000000" pitchFamily="18" charset="-120"/>
              </a:rPr>
              <a:t>Avoid large PKI, new Internet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>
                <a:ea typeface="新細明體" panose="02020500000000000000" pitchFamily="18" charset="-120"/>
              </a:rPr>
              <a:t>No trusted third parties (except DNS)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6" charset="-120"/>
              </a:rPr>
              <a:t>DKIM: Idea</a:t>
            </a:r>
            <a:endParaRPr lang="zh-TW" altLang="en-US" dirty="0">
              <a:ea typeface="新細明體" pitchFamily="16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2000">
                <a:ea typeface="新細明體" panose="02020500000000000000" pitchFamily="18" charset="-120"/>
              </a:rPr>
              <a:t>Msg header authentication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DNS identifiers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Public keys in DNS</a:t>
            </a:r>
          </a:p>
          <a:p>
            <a:pPr marL="0" indent="0" eaLnBrk="1" hangingPunct="1"/>
            <a:r>
              <a:rPr lang="en-US" altLang="zh-TW" sz="2000">
                <a:ea typeface="新細明體" panose="02020500000000000000" pitchFamily="18" charset="-120"/>
              </a:rPr>
              <a:t>End-to-end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Between origin/receiver administrative domains.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Not path-based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新細明體" panose="02020500000000000000" pitchFamily="18" charset="-120"/>
                <a:ea typeface="新細明體" panose="02020500000000000000" pitchFamily="18" charset="-120"/>
              </a:rPr>
              <a:t>※ </a:t>
            </a:r>
            <a:r>
              <a:rPr lang="en-US" altLang="zh-TW" sz="2000">
                <a:ea typeface="新細明體" panose="02020500000000000000" pitchFamily="18" charset="-120"/>
              </a:rPr>
              <a:t>Digital signatures</a:t>
            </a:r>
          </a:p>
          <a:p>
            <a:pPr lvl="1"/>
            <a:endParaRPr lang="zh-TW" altLang="en-US" sz="1800"/>
          </a:p>
        </p:txBody>
      </p:sp>
      <p:grpSp>
        <p:nvGrpSpPr>
          <p:cNvPr id="45060" name="群組 3"/>
          <p:cNvGrpSpPr>
            <a:grpSpLocks/>
          </p:cNvGrpSpPr>
          <p:nvPr/>
        </p:nvGrpSpPr>
        <p:grpSpPr bwMode="auto">
          <a:xfrm>
            <a:off x="3659188" y="2349500"/>
            <a:ext cx="5376862" cy="4479925"/>
            <a:chOff x="3659188" y="2349500"/>
            <a:chExt cx="5376862" cy="4479925"/>
          </a:xfrm>
        </p:grpSpPr>
        <p:pic>
          <p:nvPicPr>
            <p:cNvPr id="45061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188" y="3049588"/>
              <a:ext cx="5376862" cy="3779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062" name="群組 7"/>
            <p:cNvGrpSpPr>
              <a:grpSpLocks/>
            </p:cNvGrpSpPr>
            <p:nvPr/>
          </p:nvGrpSpPr>
          <p:grpSpPr bwMode="auto">
            <a:xfrm>
              <a:off x="6348413" y="2349500"/>
              <a:ext cx="2400300" cy="3024188"/>
              <a:chOff x="6347913" y="2348880"/>
              <a:chExt cx="2400551" cy="3024336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6347913" y="4509574"/>
                <a:ext cx="960537" cy="86364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5" name="直線單箭頭接點 4"/>
              <p:cNvCxnSpPr>
                <a:stCxn id="3" idx="7"/>
              </p:cNvCxnSpPr>
              <p:nvPr/>
            </p:nvCxnSpPr>
            <p:spPr>
              <a:xfrm flipV="1">
                <a:off x="7167149" y="2780701"/>
                <a:ext cx="620777" cy="18542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圓角矩形 5"/>
              <p:cNvSpPr/>
              <p:nvPr/>
            </p:nvSpPr>
            <p:spPr>
              <a:xfrm>
                <a:off x="6827388" y="2348880"/>
                <a:ext cx="1921076" cy="431821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srgbClr val="0070C0"/>
                    </a:solidFill>
                  </a:rPr>
                  <a:t>Stored in DNS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6" charset="-120"/>
              </a:rPr>
              <a:t>DKIM: Technical High-points</a:t>
            </a:r>
            <a:endParaRPr lang="zh-TW" altLang="en-US" dirty="0">
              <a:ea typeface="新細明體" pitchFamily="16" charset="-120"/>
            </a:endParaRP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Signs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body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selected parts of header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Signature transmitted in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DKIM-Signature header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Public key stored in DNS </a:t>
            </a:r>
          </a:p>
          <a:p>
            <a:pPr lvl="1" eaLnBrk="1" hangingPunct="1">
              <a:defRPr/>
            </a:pPr>
            <a:r>
              <a:rPr lang="en-US" altLang="zh-TW" sz="1900" dirty="0">
                <a:ea typeface="新細明體" pitchFamily="18" charset="-120"/>
              </a:rPr>
              <a:t>In _</a:t>
            </a:r>
            <a:r>
              <a:rPr lang="en-US" altLang="zh-TW" sz="1900" dirty="0" err="1">
                <a:ea typeface="新細明體" pitchFamily="18" charset="-120"/>
              </a:rPr>
              <a:t>domainkey</a:t>
            </a:r>
            <a:r>
              <a:rPr lang="en-US" altLang="zh-TW" sz="1900" dirty="0">
                <a:ea typeface="新細明體" pitchFamily="18" charset="-120"/>
              </a:rPr>
              <a:t> subdomain</a:t>
            </a:r>
          </a:p>
          <a:p>
            <a:pPr lvl="1" eaLnBrk="1" hangingPunct="1">
              <a:defRPr/>
            </a:pPr>
            <a:r>
              <a:rPr lang="en-US" altLang="zh-TW" sz="1900" dirty="0">
                <a:ea typeface="新細明體" pitchFamily="18" charset="-120"/>
              </a:rPr>
              <a:t>New RR type, fall back to TXT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Namespace divided using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selectors</a:t>
            </a:r>
          </a:p>
          <a:p>
            <a:pPr lvl="1" eaLnBrk="1" hangingPunct="1">
              <a:defRPr/>
            </a:pPr>
            <a:r>
              <a:rPr lang="en-US" altLang="zh-TW" sz="1900" dirty="0">
                <a:ea typeface="新細明體" pitchFamily="18" charset="-120"/>
              </a:rPr>
              <a:t>Allows multiple keys for aging, delegation, etc.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Sender Signing Policy lookup for unsigned or improperly signed mail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DKIM-Signature header (1/5)</a:t>
            </a:r>
            <a:endParaRPr lang="zh-TW" altLang="en-US" dirty="0"/>
          </a:p>
        </p:txBody>
      </p:sp>
      <p:sp>
        <p:nvSpPr>
          <p:cNvPr id="47107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v=	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a=	Hash/signing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q=	Algorithm for getting public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d=	Signing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i=	Signing identity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s=	Selector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c=	Canonicalization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t=	Signing time (seconds since 1/1/1970)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x=	Expiration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h=	List of headers included in signature;</a:t>
            </a:r>
            <a:br>
              <a:rPr lang="en-US" altLang="zh-TW" sz="2000">
                <a:solidFill>
                  <a:srgbClr val="000000"/>
                </a:solidFill>
              </a:rPr>
            </a:br>
            <a:r>
              <a:rPr lang="en-US" altLang="zh-TW" sz="2000">
                <a:solidFill>
                  <a:srgbClr val="000000"/>
                </a:solidFill>
              </a:rPr>
              <a:t>        dkim-signature is implied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b=	The signature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</a:rPr>
              <a:t>bh=	Body hash</a:t>
            </a: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61FA326-AEE7-4BB3-82DD-7C96FED9EF8C}" type="slidenum">
              <a:rPr kumimoji="0" lang="zh-TW" altLang="en-US" sz="1400" b="1">
                <a:solidFill>
                  <a:srgbClr val="FFFFFF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37</a:t>
            </a:fld>
            <a:endParaRPr kumimoji="0" lang="zh-TW" alt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DKIM-Signature header (2/5)</a:t>
            </a:r>
            <a:endParaRPr lang="zh-TW" altLang="en-US" dirty="0"/>
          </a:p>
        </p:txBody>
      </p:sp>
      <p:sp>
        <p:nvSpPr>
          <p:cNvPr id="4915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zh-TW" dirty="0"/>
              <a:t>Example: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DNS query will be made to: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031875" y="2071688"/>
            <a:ext cx="711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DKIM-Signature: a=</a:t>
            </a:r>
            <a:r>
              <a:rPr lang="en-US" altLang="zh-TW" b="1" dirty="0">
                <a:solidFill>
                  <a:srgbClr val="00A900"/>
                </a:solidFill>
                <a:latin typeface="Courier"/>
                <a:ea typeface="新細明體" panose="02020500000000000000" pitchFamily="18" charset="-120"/>
              </a:rPr>
              <a:t>rsa-sha1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; q=</a:t>
            </a:r>
            <a:r>
              <a:rPr lang="en-US" altLang="zh-TW" b="1" dirty="0" err="1">
                <a:solidFill>
                  <a:srgbClr val="00A900"/>
                </a:solidFill>
                <a:latin typeface="Courier"/>
                <a:ea typeface="新細明體" panose="02020500000000000000" pitchFamily="18" charset="-120"/>
              </a:rPr>
              <a:t>dns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d=</a:t>
            </a:r>
            <a:r>
              <a:rPr lang="en-US" altLang="zh-TW" b="1" dirty="0">
                <a:solidFill>
                  <a:srgbClr val="0000A1"/>
                </a:solidFill>
                <a:latin typeface="Courier"/>
                <a:ea typeface="新細明體" panose="02020500000000000000" pitchFamily="18" charset="-120"/>
              </a:rPr>
              <a:t>example.com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</a:t>
            </a:r>
            <a:r>
              <a:rPr lang="en-US" altLang="zh-TW" b="1" dirty="0" err="1">
                <a:latin typeface="Courier"/>
                <a:ea typeface="新細明體" panose="02020500000000000000" pitchFamily="18" charset="-120"/>
              </a:rPr>
              <a:t>i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=user@eng.example.com;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s=</a:t>
            </a:r>
            <a:r>
              <a:rPr lang="en-US" altLang="zh-TW" b="1" dirty="0">
                <a:solidFill>
                  <a:srgbClr val="FF4614"/>
                </a:solidFill>
                <a:latin typeface="Courier"/>
                <a:ea typeface="新細明體" panose="02020500000000000000" pitchFamily="18" charset="-120"/>
              </a:rPr>
              <a:t>jun2005.eng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; c=</a:t>
            </a:r>
            <a:r>
              <a:rPr lang="en-US" altLang="zh-TW" b="1" dirty="0">
                <a:solidFill>
                  <a:srgbClr val="00A900"/>
                </a:solidFill>
                <a:latin typeface="Courier"/>
                <a:ea typeface="新細明體" panose="02020500000000000000" pitchFamily="18" charset="-120"/>
              </a:rPr>
              <a:t>relaxed/simple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t=1117574938; x=1118006938;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h=</a:t>
            </a:r>
            <a:r>
              <a:rPr lang="en-US" altLang="zh-TW" b="1" dirty="0" err="1">
                <a:latin typeface="Courier"/>
                <a:ea typeface="新細明體" panose="02020500000000000000" pitchFamily="18" charset="-120"/>
              </a:rPr>
              <a:t>from:to:subject:date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b=dzdVyOfAKCdLXdJOc9G2q8LoXSlEniSb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		av+yuU4zGeeruD00lszZVoG4ZHRNiYzR</a:t>
            </a:r>
            <a:endParaRPr lang="en-US" altLang="zh-TW" dirty="0">
              <a:latin typeface="Courier"/>
              <a:ea typeface="新細明體" panose="02020500000000000000" pitchFamily="18" charset="-12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182688" y="5786438"/>
            <a:ext cx="660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FF4614"/>
                </a:solidFill>
                <a:latin typeface="Courier"/>
                <a:ea typeface="新細明體" panose="02020500000000000000" pitchFamily="18" charset="-120"/>
              </a:rPr>
              <a:t>jun2005.eng</a:t>
            </a:r>
            <a:r>
              <a:rPr lang="en-US" altLang="zh-TW" b="1" dirty="0">
                <a:latin typeface="Courier"/>
                <a:ea typeface="新細明體" panose="02020500000000000000" pitchFamily="18" charset="-120"/>
              </a:rPr>
              <a:t>._domainkey.</a:t>
            </a:r>
            <a:r>
              <a:rPr lang="en-US" altLang="zh-TW" b="1" dirty="0">
                <a:solidFill>
                  <a:srgbClr val="0000A1"/>
                </a:solidFill>
                <a:latin typeface="Courier"/>
                <a:ea typeface="新細明體" panose="02020500000000000000" pitchFamily="18" charset="-120"/>
              </a:rPr>
              <a:t>example.com</a:t>
            </a:r>
            <a:endParaRPr lang="en-US" altLang="zh-TW" dirty="0">
              <a:solidFill>
                <a:srgbClr val="0000A1"/>
              </a:solidFill>
              <a:latin typeface="Courier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DKIM-Signature header (3/5)</a:t>
            </a:r>
            <a:endParaRPr lang="zh-TW" altLang="en-US" dirty="0"/>
          </a:p>
        </p:txBody>
      </p:sp>
      <p:sp>
        <p:nvSpPr>
          <p:cNvPr id="51203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Example: Signature of Yahoo Mail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79500" y="1797050"/>
            <a:ext cx="7596188" cy="24622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6" charset="-120"/>
              </a:defRPr>
            </a:lvl9pPr>
          </a:lstStyle>
          <a:p>
            <a:pPr eaLnBrk="1" hangingPunct="1">
              <a:defRPr/>
            </a:pPr>
            <a:endParaRPr lang="en-US" altLang="zh-TW" sz="1000" dirty="0">
              <a:solidFill>
                <a:schemeClr val="bg1"/>
              </a:solidFill>
              <a:latin typeface="DejaVu Sans Mono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0" y="1797050"/>
            <a:ext cx="7850187" cy="501650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DKIM-Signature: v=1; a=rsa-sha256; c=relaxed/relaxed;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d=yahoo.com.tw; s=s1024; t=1242033944;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bh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=t3GnH+pN34KpMhlX59Eezm+9eCI68fU2hgid1Kscdrk=;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h=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Message-ID:X-YMail-OSG:Received:X-Mailer:Date:From:Subject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: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To:MIME-Version:Content-Type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: Content-Transfer-Encoding;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b=emLg4QonGbqb3PhZIEoYfiQVDYMwcBBB6SAEW+RziBEhjxKS2O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UWmq5EpD1cxX+uz9MzJ4+fK4QRJZOtd0Y10c6Ce2J+V+C/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RHnrjZ</a:t>
            </a:r>
            <a:endParaRPr lang="en-US" altLang="zh-TW" sz="1600" dirty="0">
              <a:solidFill>
                <a:srgbClr val="FFFF00"/>
              </a:solidFill>
              <a:latin typeface="Verdana" pitchFamily="34" charset="0"/>
              <a:ea typeface="新細明體" charset="-12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3PF8kAhjqvT1GTTdohxivLGrMftg1xFGO//M7ML/fcI4UJL+XP1xhJMB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新細明體" charset="-120"/>
              </a:rPr>
              <a:t>        aHlHMGhE1sdGQ=</a:t>
            </a:r>
          </a:p>
          <a:p>
            <a:pPr>
              <a:defRPr/>
            </a:pP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DomainKey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-Signature: a=rsa-sha1; q=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dns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; c=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nofws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; s=s1024;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d=yahoo.com.tw; h=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Message-ID:X-YMail-OSG:Received:X-Mailer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: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Date:From:Subject:To:MIME-Version:Content-Type:Content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-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Transfer-Encoding;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b=DlAhpuGID5ozcL77Ozm5doCQsxHSWaYHULW2hWAb3heXwewHga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mqO+McEcSIplcB1JXTIBka7BR6HvbSPWX/XiMrVAjvb6zeRWiXSBWdt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xIMpQhjJiBdzC8Y1BPCsdv2UwMgxOmR6i51BTIl+GDWFIKSgm5ky/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        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zU+ZsdwIhlss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新細明體" charset="-120"/>
              </a:rPr>
              <a:t>=;</a:t>
            </a:r>
          </a:p>
          <a:p>
            <a:pPr>
              <a:defRPr/>
            </a:pPr>
            <a:endParaRPr lang="en-US" altLang="zh-TW" sz="1600" dirty="0">
              <a:solidFill>
                <a:srgbClr val="2D2DB9"/>
              </a:solidFill>
              <a:latin typeface="Verdana" pitchFamily="34" charset="0"/>
              <a:ea typeface="新細明體" charset="-120"/>
            </a:endParaRPr>
          </a:p>
          <a:p>
            <a:pPr>
              <a:defRPr/>
            </a:pPr>
            <a:endParaRPr lang="en-US" altLang="zh-TW" sz="1600" dirty="0">
              <a:solidFill>
                <a:srgbClr val="2D2DB9"/>
              </a:solidFill>
              <a:latin typeface="Verdana" pitchFamily="34" charset="0"/>
              <a:ea typeface="新細明體" charset="-120"/>
            </a:endParaRPr>
          </a:p>
          <a:p>
            <a:pPr>
              <a:defRPr/>
            </a:pPr>
            <a:endParaRPr lang="en-US" altLang="zh-TW" sz="1600" dirty="0">
              <a:solidFill>
                <a:srgbClr val="2D2DB9"/>
              </a:solidFill>
              <a:latin typeface="Verdan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SPAM detection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953000"/>
          </a:xfrm>
        </p:spPr>
        <p:txBody>
          <a:bodyPr/>
          <a:lstStyle/>
          <a:p>
            <a:pPr eaLnBrk="1" hangingPunct="1">
              <a:buFont typeface="Wingdings" charset="2"/>
              <a:buChar char="q"/>
              <a:defRPr/>
            </a:pPr>
            <a:r>
              <a:rPr lang="en-US" altLang="zh-TW" dirty="0"/>
              <a:t>SPAM vs. non-SPAM</a:t>
            </a:r>
          </a:p>
          <a:p>
            <a:pPr lvl="1" eaLnBrk="1" hangingPunct="1">
              <a:defRPr/>
            </a:pPr>
            <a:r>
              <a:rPr lang="en-US" altLang="zh-TW" dirty="0"/>
              <a:t>Mail sent by spammer vs. non-spammer</a:t>
            </a:r>
          </a:p>
          <a:p>
            <a:pPr eaLnBrk="1" hangingPunct="1">
              <a:buFont typeface="Wingdings" charset="2"/>
              <a:buChar char="q"/>
              <a:defRPr/>
            </a:pPr>
            <a:r>
              <a:rPr lang="en-US" altLang="zh-TW" dirty="0"/>
              <a:t>Problem of SPAM mail</a:t>
            </a:r>
          </a:p>
          <a:p>
            <a:pPr lvl="1" eaLnBrk="1" hangingPunct="1">
              <a:defRPr/>
            </a:pPr>
            <a:r>
              <a:rPr lang="en-US" altLang="zh-TW" dirty="0"/>
              <a:t>About 90% of E-mail are SPAM! Useless for mankind!</a:t>
            </a:r>
          </a:p>
          <a:p>
            <a:pPr eaLnBrk="1" hangingPunct="1">
              <a:buFont typeface="Wingdings" charset="2"/>
              <a:buChar char="q"/>
              <a:defRPr/>
            </a:pPr>
            <a:r>
              <a:rPr lang="en-US" altLang="zh-TW" dirty="0"/>
              <a:t>SPAM detection</a:t>
            </a:r>
          </a:p>
          <a:p>
            <a:pPr lvl="1" eaLnBrk="1" hangingPunct="1">
              <a:defRPr/>
            </a:pPr>
            <a:r>
              <a:rPr lang="en-US" altLang="zh-TW" dirty="0"/>
              <a:t>Client-based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dirty="0">
                <a:solidFill>
                  <a:srgbClr val="FF0000"/>
                </a:solidFill>
              </a:rPr>
              <a:t>spammer </a:t>
            </a:r>
            <a:r>
              <a:rPr lang="en-US" altLang="zh-TW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dirty="0"/>
              <a:t>cost-effective, which can easily reach over 95% accuracy</a:t>
            </a:r>
          </a:p>
          <a:p>
            <a:pPr lvl="1" eaLnBrk="1" hangingPunct="1">
              <a:defRPr/>
            </a:pPr>
            <a:r>
              <a:rPr lang="en-US" altLang="zh-TW" dirty="0"/>
              <a:t>Content-based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dirty="0">
                <a:solidFill>
                  <a:srgbClr val="FF0000"/>
                </a:solidFill>
              </a:rPr>
              <a:t>spam </a:t>
            </a:r>
            <a:r>
              <a:rPr lang="en-US" altLang="zh-TW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dirty="0"/>
              <a:t>costly with less than 90% accuracy, needing training and computation</a:t>
            </a:r>
          </a:p>
          <a:p>
            <a:pPr lvl="1" eaLnBrk="1" hangingPunct="1">
              <a:defRPr/>
            </a:pPr>
            <a:r>
              <a:rPr lang="en-US" altLang="zh-TW" dirty="0"/>
              <a:t>Who is the winner? Client-based? Content-based?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(or Spammer?)</a:t>
            </a:r>
          </a:p>
          <a:p>
            <a:pPr lvl="1" eaLnBrk="1" hangingPunct="1">
              <a:defRPr/>
            </a:pPr>
            <a:r>
              <a:rPr lang="en-US" altLang="zh-TW" dirty="0"/>
              <a:t>Endless war between the administrators and spammers.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DKIM-Signature header (4/5)</a:t>
            </a:r>
            <a:endParaRPr lang="zh-TW" altLang="en-US" dirty="0"/>
          </a:p>
        </p:txBody>
      </p:sp>
      <p:sp>
        <p:nvSpPr>
          <p:cNvPr id="52227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Example: Signature of Google Mail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42988" y="1916113"/>
            <a:ext cx="7993062" cy="354012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DKIM-Signature: v=1; a=rsa-sha256; c=relaxed/relaxed; d=gmail.com; 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s=gamma; h=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domainkey-signature:mime-version:date:message-id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subject:from:to:content-type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bh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=o8h0LUwAIau52hau5ntEJaPU6qQn7rkIboJwbgnuNgc=;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b=DxuMYeFtjXIt5eltj2MlzIXuOLA1y6f94+imgSKexX7EvhGMGUe82+4v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78Vrpm5xmkNKp2xHsjvESpyWEAyt22ZKEV4OHClyqWPuabpwas0UD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tV9KEwf9K663sCvrtoi9IpUQDPjP+aqC+po7tuLRiWfHYMETt5NpQfoWD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pmoXw</a:t>
            </a:r>
            <a:r>
              <a:rPr lang="en-US" altLang="zh-TW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</a:p>
          <a:p>
            <a:pPr>
              <a:defRPr/>
            </a:pP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DomainKey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-Signature: a=rsa-sha1; c=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nofws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d=gmail.com; s=gamma;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h=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mime-version:date:message-id:subject:from:to:content-type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b=T2N/3v39iaiL3tWBKoZadVYr5BsotqTIKe7QL3oEy1e+2OiUCIbLGepx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I7YXJ0Wt3MLx3ZcnkdNlGhrCWqXw7aV4gWw7GCsey2qZnakBTQ/BiH3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TyrD3vdaDB8KJU0jC3Q4uE+Y2jQalXC60wsJtCByCpdXq0VVorgpLCJg4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600" dirty="0" err="1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TnM</a:t>
            </a:r>
            <a:r>
              <a:rPr lang="en-US" altLang="zh-TW" sz="1600" dirty="0">
                <a:solidFill>
                  <a:srgbClr val="FFCC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r>
              <a:rPr lang="en-US" altLang="zh-TW" dirty="0"/>
              <a:t>Related DNS Records (RFC 4870)</a:t>
            </a:r>
          </a:p>
          <a:p>
            <a:pPr lvl="1"/>
            <a:r>
              <a:rPr lang="en-US" altLang="zh-TW" dirty="0"/>
              <a:t>t=y\; o=~\; n=…\;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77938" y="3581400"/>
            <a:ext cx="7165975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nasa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[/home/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] 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 dig _domainkey.cs.nctu.edu.tw txt</a:t>
            </a:r>
          </a:p>
          <a:p>
            <a:pPr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;; ANSWER SECTION: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_domainkey.cs.nctu.edu.tw. 3600 IN      TXT     "t=y\; o=~"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7938" y="2438400"/>
            <a:ext cx="7165975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nasa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[/home/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] 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 dig _domainkey.yahoo.com txt</a:t>
            </a:r>
          </a:p>
          <a:p>
            <a:pPr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_domainkey.yahoo.com.   7160    IN      TXT     "t=y\; o=~\; n=http://antispam.yahoo.com/domainkeys"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DKIM DNS Records (1/2)</a:t>
            </a:r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r>
              <a:rPr lang="en-US" altLang="zh-TW" dirty="0"/>
              <a:t>Related DNS Records (RFC 4871)</a:t>
            </a:r>
          </a:p>
          <a:p>
            <a:pPr lvl="1"/>
            <a:r>
              <a:rPr lang="en-US" altLang="zh-TW" dirty="0"/>
              <a:t>v=DKIM1\; k=</a:t>
            </a:r>
            <a:r>
              <a:rPr lang="en-US" altLang="zh-TW" dirty="0" err="1"/>
              <a:t>rsa</a:t>
            </a:r>
            <a:r>
              <a:rPr lang="en-US" altLang="zh-TW" dirty="0"/>
              <a:t>\; p=…\; n=…\;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https://www.dnswatch.info/dkim/create-dns-record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77938" y="4254500"/>
            <a:ext cx="7165975" cy="181610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nasa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[/home/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] 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 dig gamma._domainkey.gmail.com txt</a:t>
            </a:r>
          </a:p>
          <a:p>
            <a:pPr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;; ANSWER SECTION: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gamma._domainkey.gmail.com. 300 IN      TXT     "k=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rsa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\; p=MIGfMA0GCSqGSIb3DQEBAQUAA4GNADCBiQKBgQDIhyR3oItOy22ZOaBrIVe9m/iME3RqOJeasANSpg2YTHTYV+Xtp4xwf5gTjCmHQEMOs0qYu0FYiNQPQogJ2t0Mfx9zNu06rfRBDjiIU9tpx2T+NGlWZ8qhbiLo5By8apJavLyqTLavyPSrvsx0B3YzC63T4Age2CDqZYA+OwSMWQIDAQAB"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7938" y="2438400"/>
            <a:ext cx="7165975" cy="181610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nasa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[/home/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] 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liuyh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 dig s1024._domainkey.yahoo.com.tw txt</a:t>
            </a:r>
          </a:p>
          <a:p>
            <a:pPr>
              <a:defRPr/>
            </a:pP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;; ANSWER SECTION: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s1024._domainkey.yahoo.com.tw. 1446 IN  TXT     "k=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rsa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\; </a:t>
            </a:r>
            <a:r>
              <a:rPr lang="en-US" altLang="zh-TW" sz="1400" dirty="0">
                <a:solidFill>
                  <a:srgbClr val="FFFF00"/>
                </a:solidFill>
                <a:latin typeface="Verdana" pitchFamily="34" charset="0"/>
              </a:rPr>
              <a:t>t=y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\; p=MIGfMA0GCSqGSIb3DQEBAQUAA4GNADCBiQKBgQDrEee0Ri4Juz+QfiWYui/E9UGSXau/2P8LjnTD8V4Unn+2FAZVGE3kL23bzeoULYv4PeleB3gfm" "JiDJOKU3Ns5L4KJAUUHjFwDebt0NP+sBK0VKeTATL2Yr/S3bT/xhy+1xtj4RkdV7fVxTn56Lb4udUnwuxK4V5b5PdOKj/+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XcwIDAQAB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\; n=A 1024 bit key\;"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DKIM DNS Records (2/2)</a:t>
            </a:r>
            <a:endParaRPr lang="zh-TW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DKIM Signature Verification </a:t>
            </a:r>
            <a:endParaRPr lang="zh-TW" altLang="en-US" dirty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0" y="1287463"/>
            <a:ext cx="8153400" cy="52657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Return-Path: &lt;liuyh@cs.nctu.edu.tw&gt;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Received-SPF: </a:t>
            </a:r>
            <a:r>
              <a:rPr kumimoji="0" lang="en-US" altLang="zh-TW" sz="1400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pass</a:t>
            </a:r>
            <a:r>
              <a:rPr kumimoji="0"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(google.com: domain of liuyh@cs.nctu.edu.tw designates 140.113.235.130 as permitted sender) client-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ip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=140.113.235.130;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FFFF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Authentication-Results:</a:t>
            </a:r>
            <a:r>
              <a:rPr kumimoji="0"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mx.google.com;</a:t>
            </a:r>
            <a:r>
              <a:rPr kumimoji="0"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400" dirty="0" err="1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spf</a:t>
            </a:r>
            <a:r>
              <a:rPr kumimoji="0" lang="en-US" altLang="zh-TW" sz="1400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=pass</a:t>
            </a:r>
            <a:r>
              <a:rPr kumimoji="0"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(google.com: domain of liuyh@cs.nctu.edu.tw designates 140.113.235.130 as permitted sender) 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smtp.mail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=liuyh@cs.nctu.edu.tw; </a:t>
            </a:r>
            <a:r>
              <a:rPr kumimoji="0" lang="en-US" altLang="zh-TW" sz="1400" dirty="0" err="1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dkim</a:t>
            </a:r>
            <a:r>
              <a:rPr kumimoji="0" lang="en-US" altLang="zh-TW" sz="1400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=pass</a:t>
            </a:r>
            <a:r>
              <a:rPr kumimoji="0"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</a:t>
            </a:r>
            <a:r>
              <a:rPr kumimoji="0" lang="en-US" altLang="zh-TW" sz="1400" dirty="0">
                <a:solidFill>
                  <a:srgbClr val="FFC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test mode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) header.i=@cs.nctu.edu.tw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DKIM-Signature: v=1; a=rsa-sha1; c=relaxed; d=cs.nctu.edu.tw; h=date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: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from:to:subject:message-id:mime-version:content-type</a:t>
            </a:r>
            <a:endParaRPr kumimoji="0" lang="en-US" altLang="zh-TW" sz="1400" dirty="0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:content-transfer-encoding; s=rsa1024; 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bh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=dOkD3r2GlhQkgTyMex5QXf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CG2H8=; b=U4thmEZOIV9Z7X4D4gdCM75rb23NtkNBooJr/qC2IMWlbKXBDfx27V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jG8pO0WYcKi9szdO0lZyQXBPh9RkqqOmd3w1sB8srTXOEifDcp0BrTo0tuyV9+R6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gwoWl2mi4HyQFMlqboRATLWkzqP38GGbESaDvucU6vbUPDjD3C6as=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DomainKey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-Signature: a=rsa-sha1; c=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nofws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; d=cs.nctu.edu.tw; h=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date:from</a:t>
            </a:r>
            <a:endParaRPr kumimoji="0" lang="en-US" altLang="zh-TW" sz="1400" dirty="0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: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to:subject:message-id:mime-version:content-type</a:t>
            </a:r>
            <a:endParaRPr kumimoji="0" lang="en-US" altLang="zh-TW" sz="1400" dirty="0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:content-transfer-encoding; q=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dns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; s=rsa1024; b=YdHrlRhgxtafCn6h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Yuidyut1gsgDDKeqEfatQQZgyZ5aqD1dOF599RNa85w9Aisd+9gGese3YdHyBXh5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7X3fJNpGQTvgXr69rr8/zBW8FGknW/LfIR1uA0uEtyH3YDqpCMOmsW5/nVl87Lk7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	T7nW4sFgbeeK3RRXUumz9JNQtLs=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Date: Mon, 21 May 2012 19:36:31 +0800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From: Yung-Hsiang Liu &lt;liuyh@cs.nctu.edu.tw&gt;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Subject: 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uwhefuwef</a:t>
            </a:r>
            <a:endParaRPr kumimoji="0" lang="en-US" altLang="zh-TW" sz="1400" dirty="0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Message-ID: &lt;20120521113631.GH87872@bsd5.cs.nctu.edu.tw&gt;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400" dirty="0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test for </a:t>
            </a:r>
            <a:r>
              <a:rPr kumimoji="0"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dkim</a:t>
            </a:r>
            <a:r>
              <a:rPr kumimoji="0" lang="en-US" altLang="zh-TW" sz="1400" dirty="0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check</a:t>
            </a:r>
            <a:endParaRPr lang="en-US" altLang="zh-TW" sz="1400" dirty="0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DMARC</a:t>
            </a:r>
            <a:endParaRPr lang="zh-TW" altLang="en-US" dirty="0"/>
          </a:p>
        </p:txBody>
      </p:sp>
      <p:sp>
        <p:nvSpPr>
          <p:cNvPr id="16387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zh-TW" dirty="0"/>
              <a:t>Domain-based Message Authentication, Reporting &amp; Conformance</a:t>
            </a:r>
          </a:p>
          <a:p>
            <a:pPr lvl="1" eaLnBrk="1" hangingPunct="1"/>
            <a:r>
              <a:rPr lang="en-US" altLang="zh-TW" dirty="0"/>
              <a:t>An email authentication, policy, and reporting protocol</a:t>
            </a:r>
          </a:p>
          <a:p>
            <a:pPr lvl="1" eaLnBrk="1" hangingPunct="1"/>
            <a:r>
              <a:rPr lang="en-US" altLang="zh-TW" dirty="0"/>
              <a:t>It builds on SPF and DKIM protocols to provide greater assurance on the identity of the sender of a message</a:t>
            </a:r>
          </a:p>
          <a:p>
            <a:pPr lvl="1" eaLnBrk="1" hangingPunct="1"/>
            <a:r>
              <a:rPr lang="en-US" altLang="zh-TW" dirty="0"/>
              <a:t>Provides feedback data to Domain Owners</a:t>
            </a:r>
          </a:p>
          <a:p>
            <a:pPr lvl="1" eaLnBrk="1" hangingPunct="1"/>
            <a:r>
              <a:rPr lang="en-US" altLang="zh-TW" dirty="0"/>
              <a:t>Allow for blocking of unauthorized email</a:t>
            </a:r>
          </a:p>
          <a:p>
            <a:pPr lvl="1" eaLnBrk="1" hangingPunct="1"/>
            <a:r>
              <a:rPr lang="en-US" altLang="zh-TW" dirty="0"/>
              <a:t>Policies are published as TXT record of DNS Service </a:t>
            </a:r>
            <a:r>
              <a:rPr lang="en-US" altLang="zh-TW" dirty="0">
                <a:solidFill>
                  <a:srgbClr val="0000FF"/>
                </a:solidFill>
              </a:rPr>
              <a:t>_dmarc.example.com</a:t>
            </a:r>
            <a:endParaRPr lang="en-US" altLang="zh-TW" dirty="0"/>
          </a:p>
          <a:p>
            <a:pPr eaLnBrk="1" hangingPunct="1"/>
            <a:r>
              <a:rPr lang="en-US" altLang="zh-TW" dirty="0">
                <a:hlinkClick r:id="rId2"/>
              </a:rPr>
              <a:t>https://dmarc.org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6285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DMARC</a:t>
            </a:r>
            <a:br>
              <a:rPr lang="en-US" altLang="zh-TW" dirty="0"/>
            </a:br>
            <a:r>
              <a:rPr lang="en-US" altLang="zh-TW" sz="3200" dirty="0"/>
              <a:t>	– The Email Authentication Process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DMARC is designed to fit into an organization’s existing inbound email authentication process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17" y="2286000"/>
            <a:ext cx="710296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4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DMARC Record Syntax</a:t>
            </a:r>
            <a:br>
              <a:rPr lang="en-US" altLang="zh-TW" dirty="0"/>
            </a:br>
            <a:r>
              <a:rPr lang="en-US" altLang="zh-TW" sz="3200" dirty="0"/>
              <a:t>	– Tag (1/3)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v=&lt;version&gt;</a:t>
            </a:r>
          </a:p>
          <a:p>
            <a:pPr lvl="1" eaLnBrk="1" hangingPunct="1">
              <a:defRPr/>
            </a:pPr>
            <a:r>
              <a:rPr lang="en-US" altLang="zh-TW" dirty="0"/>
              <a:t>&lt;version&gt;: DMARC1</a:t>
            </a:r>
          </a:p>
          <a:p>
            <a:pPr lvl="1" eaLnBrk="1" hangingPunct="1">
              <a:defRPr/>
            </a:pPr>
            <a:r>
              <a:rPr lang="en-US" altLang="zh-TW" dirty="0"/>
              <a:t>Mandatory. This must be the first supplied tag=value within the </a:t>
            </a:r>
            <a:r>
              <a:rPr lang="en-US" altLang="zh-TW" dirty="0" err="1"/>
              <a:t>dmarc</a:t>
            </a:r>
            <a:r>
              <a:rPr lang="en-US" altLang="zh-TW" dirty="0"/>
              <a:t> specific text and, while DMARC tag=value pairs are not case sensitive, this one must have the explicit upper-case value DMARC1</a:t>
            </a:r>
          </a:p>
          <a:p>
            <a:pPr eaLnBrk="1" hangingPunct="1">
              <a:defRPr/>
            </a:pPr>
            <a:r>
              <a:rPr lang="en-US" altLang="zh-TW" dirty="0"/>
              <a:t>p=&lt;policy&gt;</a:t>
            </a:r>
          </a:p>
          <a:p>
            <a:pPr lvl="1" eaLnBrk="1" hangingPunct="1">
              <a:defRPr/>
            </a:pPr>
            <a:r>
              <a:rPr lang="en-US" altLang="zh-TW" dirty="0"/>
              <a:t>&lt;policy&gt;: none, quarantine, reject</a:t>
            </a:r>
          </a:p>
          <a:p>
            <a:pPr lvl="2" eaLnBrk="1" hangingPunct="1">
              <a:defRPr/>
            </a:pPr>
            <a:r>
              <a:rPr lang="en-US" altLang="zh-TW" dirty="0"/>
              <a:t>none: Monitoring, no impact on mail flows</a:t>
            </a:r>
          </a:p>
          <a:p>
            <a:pPr lvl="2" eaLnBrk="1" hangingPunct="1">
              <a:defRPr/>
            </a:pPr>
            <a:r>
              <a:rPr lang="en-US" altLang="zh-TW" dirty="0"/>
              <a:t>quarantine: Deliver to spam folder</a:t>
            </a:r>
          </a:p>
          <a:p>
            <a:pPr lvl="2" eaLnBrk="1" hangingPunct="1">
              <a:defRPr/>
            </a:pPr>
            <a:r>
              <a:rPr lang="en-US" altLang="zh-TW" dirty="0"/>
              <a:t>reject: Block mail that fails the DMARC check</a:t>
            </a:r>
          </a:p>
          <a:p>
            <a:pPr lvl="1" eaLnBrk="1" hangingPunct="1">
              <a:defRPr/>
            </a:pPr>
            <a:r>
              <a:rPr lang="en-US" altLang="zh-TW" dirty="0"/>
              <a:t>Mandatory and must be the second tag=value pair. Defines the policy the sending MTA advises the receiving MTA to follow</a:t>
            </a:r>
          </a:p>
        </p:txBody>
      </p:sp>
    </p:spTree>
    <p:extLst>
      <p:ext uri="{BB962C8B-B14F-4D97-AF65-F5344CB8AC3E}">
        <p14:creationId xmlns:p14="http://schemas.microsoft.com/office/powerpoint/2010/main" val="35311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DMARC Record Syntax</a:t>
            </a:r>
            <a:br>
              <a:rPr lang="en-US" altLang="zh-TW" dirty="0"/>
            </a:br>
            <a:r>
              <a:rPr lang="en-US" altLang="zh-TW" sz="3200" dirty="0"/>
              <a:t>	– Tag (2/3)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sp</a:t>
            </a:r>
            <a:r>
              <a:rPr lang="en-US" altLang="zh-TW" dirty="0"/>
              <a:t>=&lt;sub-domain policy&gt;</a:t>
            </a:r>
          </a:p>
          <a:p>
            <a:pPr lvl="1" eaLnBrk="1" hangingPunct="1">
              <a:defRPr/>
            </a:pPr>
            <a:r>
              <a:rPr lang="en-US" altLang="zh-TW" dirty="0"/>
              <a:t>&lt;sub-domain policy&gt;: none, quarantine, reject</a:t>
            </a:r>
          </a:p>
          <a:p>
            <a:pPr lvl="1" eaLnBrk="1" hangingPunct="1">
              <a:defRPr/>
            </a:pPr>
            <a:r>
              <a:rPr lang="en-US" altLang="zh-TW" dirty="0"/>
              <a:t>Optional. If the following DMARC RR is present:</a:t>
            </a:r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Then failed mail from user@example.com would be rejected but </a:t>
            </a:r>
          </a:p>
          <a:p>
            <a:pPr lvl="1" eaLnBrk="1" hangingPunct="1">
              <a:defRPr/>
            </a:pPr>
            <a:r>
              <a:rPr lang="en-US" altLang="zh-TW" dirty="0"/>
              <a:t>mail from user@a.example.com or user@b.a.example.com or</a:t>
            </a:r>
          </a:p>
          <a:p>
            <a:pPr lvl="1" eaLnBrk="1" hangingPunct="1">
              <a:defRPr/>
            </a:pPr>
            <a:r>
              <a:rPr lang="en-US" altLang="zh-TW" dirty="0"/>
              <a:t>user@anything.example.com would be quarantined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93812" y="2766536"/>
            <a:ext cx="7165975" cy="73866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$ORIGIN example.com.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...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_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dmarc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	IN	TXT	"v=DMARC1;p=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reject;sp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=quarantine"</a:t>
            </a:r>
          </a:p>
        </p:txBody>
      </p:sp>
    </p:spTree>
    <p:extLst>
      <p:ext uri="{BB962C8B-B14F-4D97-AF65-F5344CB8AC3E}">
        <p14:creationId xmlns:p14="http://schemas.microsoft.com/office/powerpoint/2010/main" val="657726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DMARC Record Syntax</a:t>
            </a:r>
            <a:br>
              <a:rPr lang="en-US" altLang="zh-TW" dirty="0"/>
            </a:br>
            <a:r>
              <a:rPr lang="en-US" altLang="zh-TW" sz="3200" dirty="0"/>
              <a:t>	– Tag (3/3)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rua</a:t>
            </a:r>
            <a:r>
              <a:rPr lang="en-US" altLang="zh-TW" dirty="0"/>
              <a:t>=&lt;@mail&gt;</a:t>
            </a:r>
          </a:p>
          <a:p>
            <a:pPr lvl="1" eaLnBrk="1" hangingPunct="1"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aggregate mail reports</a:t>
            </a:r>
            <a:r>
              <a:rPr lang="en-US" altLang="zh-TW" dirty="0"/>
              <a:t> should be sent</a:t>
            </a:r>
          </a:p>
          <a:p>
            <a:pPr eaLnBrk="1" hangingPunct="1">
              <a:defRPr/>
            </a:pPr>
            <a:r>
              <a:rPr lang="en-US" altLang="zh-TW" dirty="0" err="1"/>
              <a:t>ruf</a:t>
            </a:r>
            <a:r>
              <a:rPr lang="en-US" altLang="zh-TW" dirty="0"/>
              <a:t>=&lt;@mail&gt;</a:t>
            </a:r>
          </a:p>
          <a:p>
            <a:pPr lvl="1" eaLnBrk="1" hangingPunct="1"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detailed failure reports</a:t>
            </a:r>
            <a:r>
              <a:rPr lang="en-US" altLang="zh-TW" dirty="0"/>
              <a:t> should be sent</a:t>
            </a:r>
          </a:p>
          <a:p>
            <a:pPr eaLnBrk="1" hangingPunct="1">
              <a:defRPr/>
            </a:pPr>
            <a:r>
              <a:rPr lang="en-US" altLang="zh-TW" dirty="0" err="1"/>
              <a:t>pct</a:t>
            </a:r>
            <a:r>
              <a:rPr lang="en-US" altLang="zh-TW" dirty="0"/>
              <a:t>=&lt;percent&gt;</a:t>
            </a:r>
          </a:p>
          <a:p>
            <a:pPr lvl="1" eaLnBrk="1" hangingPunct="1">
              <a:defRPr/>
            </a:pPr>
            <a:r>
              <a:rPr lang="en-US" altLang="zh-TW" dirty="0"/>
              <a:t>&lt;percent&gt;: Number from 0 to 100</a:t>
            </a:r>
          </a:p>
          <a:p>
            <a:pPr lvl="1" eaLnBrk="1" hangingPunct="1">
              <a:defRPr/>
            </a:pPr>
            <a:r>
              <a:rPr lang="en-US" altLang="zh-TW" dirty="0"/>
              <a:t>Optional. Defines the percentage of mail to which the DMARC policy applies</a:t>
            </a:r>
          </a:p>
        </p:txBody>
      </p:sp>
    </p:spTree>
    <p:extLst>
      <p:ext uri="{BB962C8B-B14F-4D97-AF65-F5344CB8AC3E}">
        <p14:creationId xmlns:p14="http://schemas.microsoft.com/office/powerpoint/2010/main" val="2877099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Handling Malicious Mail in Postfix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Anti-Spam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Client-Based Detection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Client-blocking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Check their IP address, hostnames, email address, and/or behavior when the client connect to send a message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Problems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IP address, hostname, email address are forged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Innocent victim open relay host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Techniques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DNSBL/WL</a:t>
            </a:r>
            <a:r>
              <a:rPr lang="en-US" altLang="zh-TW" dirty="0">
                <a:ea typeface="新細明體" pitchFamily="18" charset="-120"/>
              </a:rPr>
              <a:t> (DNS Blacklists and Whitelists)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RFC 5782</a:t>
            </a:r>
          </a:p>
          <a:p>
            <a:pPr lvl="1" eaLnBrk="1" hangingPunct="1">
              <a:defRPr/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Greylisting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SPF</a:t>
            </a:r>
            <a:r>
              <a:rPr lang="en-US" altLang="zh-TW" dirty="0">
                <a:ea typeface="新細明體" pitchFamily="18" charset="-120"/>
              </a:rPr>
              <a:t> – </a:t>
            </a:r>
            <a:r>
              <a:rPr lang="en-US" altLang="zh-TW" dirty="0"/>
              <a:t>Sender Policy Framework</a:t>
            </a:r>
          </a:p>
          <a:p>
            <a:pPr lvl="1" eaLnBrk="1" hangingPunct="1">
              <a:defRPr/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DomainKeys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/DKIM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Sender ID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Postfix Anti-Spam configuration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SMTP Conversation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  <a:hlinkClick r:id="rId2"/>
              </a:rPr>
              <a:t>info@ora.com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smtp.example.com 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  <a:hlinkClick r:id="rId3"/>
              </a:rPr>
              <a:t>kdent@example.com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pic>
        <p:nvPicPr>
          <p:cNvPr id="57348" name="Picture 4" descr="img2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7056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001000" cy="51054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Four rules in relative detection position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Rules and their default values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smtpd_client_restrictions =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smtpd_helo_required = yes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smtpd_helo_restrictions =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smtpd_sender_restrictions =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smtpd_recipient_restrictions =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	permit_mynetworks, reject_unauth_destination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Each restriction check result can be: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OK		(Accept in this restriction)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REJECT	(Reject immediately without further check)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DUNNO	(do next check)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Other options</a:t>
            </a:r>
          </a:p>
          <a:p>
            <a:pPr lvl="2" eaLnBrk="1" hangingPunct="1"/>
            <a:r>
              <a:rPr lang="en-US" altLang="zh-TW"/>
              <a:t>disable_vrfy_command = yes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DNSBL/WL</a:t>
            </a:r>
          </a:p>
          <a:p>
            <a:pPr lvl="1"/>
            <a:r>
              <a:rPr lang="en-US" altLang="zh-TW" dirty="0" err="1"/>
              <a:t>smtpd_client_restrictions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Greylisting</a:t>
            </a:r>
            <a:endParaRPr lang="en-US" altLang="zh-TW" dirty="0"/>
          </a:p>
          <a:p>
            <a:pPr lvl="1"/>
            <a:r>
              <a:rPr lang="en-US" altLang="zh-TW" dirty="0" err="1"/>
              <a:t>smtpd_recipient_restrictions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SPF</a:t>
            </a:r>
          </a:p>
          <a:p>
            <a:pPr lvl="1"/>
            <a:r>
              <a:rPr lang="en-US" altLang="zh-TW" dirty="0" err="1"/>
              <a:t>smtpd_recipient_restrictions</a:t>
            </a:r>
            <a:endParaRPr lang="zh-TW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(2)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(3)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153400" cy="4648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Access maps – access(5)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List of IP addresses, hostnames, email addresses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Can be used in: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smtpd_client_restrictions = </a:t>
            </a:r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1600">
                <a:ea typeface="新細明體" panose="02020500000000000000" pitchFamily="18" charset="-120"/>
              </a:rPr>
              <a:t> hash:/usr/local/etc/postfix/access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smtpd_helo_restrictions = </a:t>
            </a:r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check_helo_access</a:t>
            </a:r>
            <a:r>
              <a:rPr lang="en-US" altLang="zh-TW" sz="1600">
                <a:ea typeface="新細明體" panose="02020500000000000000" pitchFamily="18" charset="-120"/>
              </a:rPr>
              <a:t> hash:/usr/local/etc/postfix/helohost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smtpd_sender_restrictions = </a:t>
            </a:r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160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>
                <a:ea typeface="新細明體" panose="02020500000000000000" pitchFamily="18" charset="-120"/>
              </a:rPr>
              <a:t>hash:/usr/local/etc/postfix/sender_access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smtpd_recipient_restrictions = </a:t>
            </a:r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1600">
                <a:ea typeface="新細明體" panose="02020500000000000000" pitchFamily="18" charset="-120"/>
              </a:rPr>
              <a:t> hash:/usr/local/etc/postfix/rcpt_access</a:t>
            </a: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zh-TW" sz="1400"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Actions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OK, REJECT, DUNNO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FILTER			(redirect to content filter)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HOLD				(put in hold queue)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DISCARD			(report success to client but drop)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4xx message or 5xx message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(4)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Example of access maps</a:t>
            </a:r>
          </a:p>
          <a:p>
            <a:pPr lvl="2" eaLnBrk="1" hangingPunct="1"/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1600">
                <a:ea typeface="新細明體" panose="02020500000000000000" pitchFamily="18" charset="-120"/>
              </a:rPr>
              <a:t> hash:/etc/access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nctu.edu.tw	OK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127.0.0.1		OK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61.30.6.207	REJECT</a:t>
            </a:r>
          </a:p>
          <a:p>
            <a:pPr lvl="2" eaLnBrk="1" hangingPunct="1"/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check_helo access</a:t>
            </a:r>
            <a:r>
              <a:rPr lang="en-US" altLang="zh-TW" sz="1600">
                <a:ea typeface="新細明體" panose="02020500000000000000" pitchFamily="18" charset="-120"/>
              </a:rPr>
              <a:t> hash:/postfix/helohost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400">
                <a:ea typeface="新細明體" panose="02020500000000000000" pitchFamily="18" charset="-120"/>
              </a:rPr>
              <a:t>greatdeals.example.com	REJECT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oreillynet.com		OK</a:t>
            </a:r>
          </a:p>
          <a:p>
            <a:pPr lvl="2" eaLnBrk="1" hangingPunct="1"/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160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>
                <a:ea typeface="新細明體" panose="02020500000000000000" pitchFamily="18" charset="-120"/>
              </a:rPr>
              <a:t>hash:/usr/local/etc/postfix/sender_access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400">
                <a:ea typeface="新細明體" panose="02020500000000000000" pitchFamily="18" charset="-120"/>
              </a:rPr>
              <a:t>sales@</a:t>
            </a:r>
            <a:r>
              <a:rPr lang="pt-BR" altLang="zh-TW" sz="1400">
                <a:ea typeface="新細明體" panose="02020500000000000000" pitchFamily="18" charset="-120"/>
              </a:rPr>
              <a:t>viagra.com	553 Please contact +886-3-5712121-54707.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zh-TW" sz="1400">
                <a:ea typeface="新細明體" panose="02020500000000000000" pitchFamily="18" charset="-120"/>
              </a:rPr>
              <a:t>	viagra.com	553 Invalid MAIL FROM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zh-TW" sz="1400">
                <a:ea typeface="新細明體" panose="02020500000000000000" pitchFamily="18" charset="-120"/>
              </a:rPr>
              <a:t>	.viagra.com	553 Invalid MAIL FROM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zh-TW" sz="1400">
                <a:ea typeface="新細明體" panose="02020500000000000000" pitchFamily="18" charset="-120"/>
              </a:rPr>
              <a:t>	manager@	553 Invalid MAIL FROM</a:t>
            </a:r>
          </a:p>
          <a:p>
            <a:pPr lvl="2" eaLnBrk="1" hangingPunct="1"/>
            <a:r>
              <a:rPr lang="en-US" altLang="zh-TW" sz="1600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1600">
                <a:ea typeface="新細明體" panose="02020500000000000000" pitchFamily="18" charset="-120"/>
              </a:rPr>
              <a:t> hash:/usr/local/etc/postfix/recipient_access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400">
                <a:ea typeface="新細明體" panose="02020500000000000000" pitchFamily="18" charset="-120"/>
              </a:rPr>
              <a:t>bin@cs.nctu.edu.tw	553 Invalid RCPT TO command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ftp@cs.nctu.edu.tw	553 Invalid RCPT TO command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man@cs.nctu.edu.tw	553 Invalid RCPT TO command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(5)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altLang="zh-TW" sz="2000">
                <a:ea typeface="新細明體" panose="02020500000000000000" pitchFamily="18" charset="-120"/>
              </a:rPr>
              <a:t>Special client-checking restrictions</a:t>
            </a:r>
          </a:p>
          <a:p>
            <a:pPr marL="838200" lvl="1" indent="-381000" eaLnBrk="1" hangingPunct="1"/>
            <a:r>
              <a:rPr lang="en-US" altLang="zh-TW" sz="1800">
                <a:ea typeface="新細明體" panose="02020500000000000000" pitchFamily="18" charset="-120"/>
              </a:rPr>
              <a:t>permit_auth_destination</a:t>
            </a:r>
          </a:p>
          <a:p>
            <a:pPr marL="1257300" lvl="2" indent="-342900" eaLnBrk="1" hangingPunct="1"/>
            <a:r>
              <a:rPr lang="en-US" altLang="zh-TW" sz="1600">
                <a:ea typeface="新細明體" panose="02020500000000000000" pitchFamily="18" charset="-120"/>
              </a:rPr>
              <a:t>Mostly used in 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marL="1257300" lvl="2" indent="-342900" eaLnBrk="1" hangingPunct="1"/>
            <a:r>
              <a:rPr lang="en-US" altLang="zh-TW" sz="1600">
                <a:ea typeface="新細明體" panose="02020500000000000000" pitchFamily="18" charset="-120"/>
              </a:rPr>
              <a:t>Permit request if destination address matches:</a:t>
            </a:r>
          </a:p>
          <a:p>
            <a:pPr marL="1676400" lvl="3" indent="-304800" eaLnBrk="1" hangingPunct="1"/>
            <a:r>
              <a:rPr lang="en-US" altLang="zh-TW" sz="1400">
                <a:ea typeface="新細明體" panose="02020500000000000000" pitchFamily="18" charset="-120"/>
              </a:rPr>
              <a:t>The postfix system</a:t>
            </a:r>
            <a:r>
              <a:rPr lang="en-US" altLang="zh-TW" sz="140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400">
                <a:ea typeface="新細明體" panose="02020500000000000000" pitchFamily="18" charset="-120"/>
              </a:rPr>
              <a:t>s final destination setting</a:t>
            </a:r>
          </a:p>
          <a:p>
            <a:pPr marL="2114550" lvl="4" indent="-285750" eaLnBrk="1" hangingPunct="1"/>
            <a:r>
              <a:rPr lang="en-US" altLang="zh-TW" sz="1200">
                <a:ea typeface="新細明體" panose="02020500000000000000" pitchFamily="18" charset="-120"/>
              </a:rPr>
              <a:t>mydestination, inet_interfaces, vitual_alias_domains, virtual_mailbox_domains</a:t>
            </a:r>
          </a:p>
          <a:p>
            <a:pPr marL="1676400" lvl="3" indent="-304800" eaLnBrk="1" hangingPunct="1"/>
            <a:r>
              <a:rPr lang="en-US" altLang="zh-TW" sz="1400">
                <a:ea typeface="新細明體" panose="02020500000000000000" pitchFamily="18" charset="-120"/>
              </a:rPr>
              <a:t>The postfix system</a:t>
            </a:r>
            <a:r>
              <a:rPr lang="en-US" altLang="zh-TW" sz="140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400">
                <a:ea typeface="新細明體" panose="02020500000000000000" pitchFamily="18" charset="-120"/>
              </a:rPr>
              <a:t>s relay domain</a:t>
            </a:r>
          </a:p>
          <a:p>
            <a:pPr marL="2114550" lvl="4" indent="-285750" eaLnBrk="1" hangingPunct="1"/>
            <a:r>
              <a:rPr lang="en-US" altLang="zh-TW" sz="1200">
                <a:ea typeface="新細明體" panose="02020500000000000000" pitchFamily="18" charset="-120"/>
              </a:rPr>
              <a:t>relay_domains</a:t>
            </a:r>
          </a:p>
          <a:p>
            <a:pPr marL="1257300" lvl="2" indent="-342900" eaLnBrk="1" hangingPunct="1"/>
            <a:r>
              <a:rPr lang="en-US" altLang="zh-TW" sz="1600">
                <a:ea typeface="新細明體" panose="02020500000000000000" pitchFamily="18" charset="-120"/>
              </a:rPr>
              <a:t>Found </a:t>
            </a:r>
            <a:r>
              <a:rPr lang="en-US" altLang="zh-TW" sz="1600">
                <a:ea typeface="新細明體" panose="02020500000000000000" pitchFamily="18" charset="-120"/>
                <a:sym typeface="Wingdings" panose="05000000000000000000" pitchFamily="2" charset="2"/>
              </a:rPr>
              <a:t> OK, UnFound  DUNNO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marL="838200" lvl="1" indent="-381000" eaLnBrk="1" hangingPunct="1"/>
            <a:r>
              <a:rPr lang="en-US" altLang="zh-TW" sz="1800">
                <a:ea typeface="新細明體" panose="02020500000000000000" pitchFamily="18" charset="-120"/>
              </a:rPr>
              <a:t>reject_unauth_destination</a:t>
            </a:r>
          </a:p>
          <a:p>
            <a:pPr marL="1257300" lvl="2" indent="-342900" eaLnBrk="1" hangingPunct="1"/>
            <a:r>
              <a:rPr lang="en-US" altLang="zh-TW" sz="1600">
                <a:ea typeface="新細明體" panose="02020500000000000000" pitchFamily="18" charset="-120"/>
              </a:rPr>
              <a:t>Opposite to permit_auth_destination</a:t>
            </a:r>
          </a:p>
          <a:p>
            <a:pPr marL="1257300" lvl="2" indent="-342900" eaLnBrk="1" hangingPunct="1"/>
            <a:r>
              <a:rPr lang="en-US" altLang="zh-TW" sz="1600">
                <a:ea typeface="新細明體" panose="02020500000000000000" pitchFamily="18" charset="-120"/>
              </a:rPr>
              <a:t>Found </a:t>
            </a:r>
            <a:r>
              <a:rPr lang="en-US" altLang="zh-TW" sz="1600">
                <a:ea typeface="新細明體" panose="02020500000000000000" pitchFamily="18" charset="-120"/>
                <a:sym typeface="Wingdings" panose="05000000000000000000" pitchFamily="2" charset="2"/>
              </a:rPr>
              <a:t> REJECT, UnFound  DUNNO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marL="838200" lvl="1" indent="-381000" eaLnBrk="1" hangingPunct="1"/>
            <a:r>
              <a:rPr lang="en-US" altLang="zh-TW" sz="1800">
                <a:ea typeface="新細明體" panose="02020500000000000000" pitchFamily="18" charset="-120"/>
              </a:rPr>
              <a:t>permit_mynetworks</a:t>
            </a:r>
          </a:p>
          <a:p>
            <a:pPr marL="1257300" lvl="2" indent="-342900" eaLnBrk="1" hangingPunct="1"/>
            <a:r>
              <a:rPr lang="en-US" altLang="zh-TW" sz="1600">
                <a:ea typeface="新細明體" panose="02020500000000000000" pitchFamily="18" charset="-120"/>
              </a:rPr>
              <a:t>Allow a request if client IP match any address in 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ea typeface="新細明體" panose="02020500000000000000" pitchFamily="18" charset="-120"/>
              </a:rPr>
              <a:t>mynetworks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marL="1676400" lvl="3" indent="-304800" eaLnBrk="1" hangingPunct="1"/>
            <a:r>
              <a:rPr lang="en-US" altLang="zh-TW" sz="1400">
                <a:ea typeface="新細明體" panose="02020500000000000000" pitchFamily="18" charset="-120"/>
              </a:rPr>
              <a:t>Usually used in smtpd_recipient_restrictions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(6)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3"/>
              <a:defRPr/>
            </a:pPr>
            <a:r>
              <a:rPr lang="en-US" altLang="zh-TW" dirty="0">
                <a:ea typeface="新細明體" pitchFamily="18" charset="-120"/>
              </a:rPr>
              <a:t>Strict syntax restrictions</a:t>
            </a:r>
          </a:p>
          <a:p>
            <a:pPr marL="838200" lvl="1" indent="-381000" eaLnBrk="1" hangingPunct="1">
              <a:buFontTx/>
              <a:buChar char="&gt;"/>
              <a:defRPr/>
            </a:pPr>
            <a:r>
              <a:rPr lang="en-US" altLang="zh-TW" dirty="0">
                <a:ea typeface="新細明體" pitchFamily="18" charset="-120"/>
              </a:rPr>
              <a:t>Restrictions that does not conform to RFC</a:t>
            </a:r>
          </a:p>
          <a:p>
            <a:pPr marL="838200" lvl="1" indent="-381000" eaLnBrk="1" hangingPunct="1">
              <a:buFontTx/>
              <a:buChar char="&gt;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838200" lvl="1" indent="-3810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reject_invalid_helo_hostname</a:t>
            </a:r>
            <a:endParaRPr lang="en-US" altLang="zh-TW" dirty="0">
              <a:ea typeface="新細明體" pitchFamily="18" charset="-120"/>
            </a:endParaRP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Reject hostname with bad syntax</a:t>
            </a:r>
          </a:p>
          <a:p>
            <a:pPr marL="838200" lvl="1" indent="-3810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reject_non_fqdn_helo_hostname</a:t>
            </a:r>
            <a:endParaRPr lang="en-US" altLang="zh-TW" dirty="0">
              <a:ea typeface="新細明體" pitchFamily="18" charset="-120"/>
            </a:endParaRP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Reject hostname not in FQDN format</a:t>
            </a:r>
          </a:p>
          <a:p>
            <a:pPr marL="838200" lvl="1" indent="-3810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reject_non_fqdn_sender</a:t>
            </a:r>
            <a:endParaRPr lang="en-US" altLang="zh-TW" dirty="0">
              <a:ea typeface="新細明體" pitchFamily="18" charset="-120"/>
            </a:endParaRPr>
          </a:p>
          <a:p>
            <a:pPr marL="1238250" lvl="2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MAIL FROM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  <a:p>
            <a:pPr marL="838200" lvl="1" indent="-3810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reject_non_fqdn_recipient</a:t>
            </a:r>
            <a:endParaRPr lang="en-US" altLang="zh-TW" dirty="0">
              <a:ea typeface="新細明體" pitchFamily="18" charset="-120"/>
            </a:endParaRP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RCPT TO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(7)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4"/>
            </a:pPr>
            <a:r>
              <a:rPr lang="en-US" altLang="zh-TW">
                <a:ea typeface="新細明體" panose="02020500000000000000" pitchFamily="18" charset="-120"/>
              </a:rPr>
              <a:t>DNS restrictions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Make sure that clients and email envelope addresses have valid DNS information</a:t>
            </a:r>
          </a:p>
          <a:p>
            <a:pPr marL="838200" lvl="1" indent="-381000" eaLnBrk="1" hangingPunct="1">
              <a:buFontTx/>
              <a:buChar char="&gt;"/>
            </a:pPr>
            <a:endParaRPr lang="en-US" altLang="zh-TW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reject_unknown_client_hostname</a:t>
            </a:r>
          </a:p>
          <a:p>
            <a:pPr marL="1257300" lvl="2" indent="-3429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 if the DNS records related to the client IP unreasonable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reject_unknown_helo_hostname</a:t>
            </a:r>
          </a:p>
          <a:p>
            <a:pPr marL="1257300" lvl="2" indent="-3429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 if EHLO hostname has no DNS MX or A record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reject_unknown_sender_domain</a:t>
            </a:r>
          </a:p>
          <a:p>
            <a:pPr marL="1257300" lvl="2" indent="-3429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 if MAIL FROM domain name has no DNS MX or A record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reject_unknown_recipient_domain</a:t>
            </a:r>
          </a:p>
          <a:p>
            <a:pPr marL="1257300" lvl="2" indent="-342900" eaLnBrk="1" hangingPunct="1">
              <a:buFontTx/>
              <a:buChar char="&gt;"/>
            </a:pPr>
            <a:r>
              <a:rPr lang="en-US" altLang="zh-TW">
                <a:ea typeface="新細明體" panose="02020500000000000000" pitchFamily="18" charset="-120"/>
              </a:rPr>
              <a:t>Reject if RCPT TO domain name has no DNS MX or A record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(8)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953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 startAt="5"/>
              <a:defRPr/>
            </a:pPr>
            <a:r>
              <a:rPr lang="en-US" altLang="zh-TW" sz="2000" dirty="0">
                <a:ea typeface="新細明體" pitchFamily="18" charset="-120"/>
              </a:rPr>
              <a:t>Real-time blacklists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Check with </a:t>
            </a:r>
            <a:r>
              <a:rPr lang="en-US" altLang="zh-TW" sz="1800" dirty="0" err="1">
                <a:ea typeface="新細明體" pitchFamily="18" charset="-120"/>
              </a:rPr>
              <a:t>DNSxL</a:t>
            </a:r>
            <a:r>
              <a:rPr lang="en-US" altLang="zh-TW" sz="1800" dirty="0">
                <a:ea typeface="新細明體" pitchFamily="18" charset="-120"/>
              </a:rPr>
              <a:t> services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 err="1"/>
              <a:t>permit_dnswl_client</a:t>
            </a:r>
            <a:r>
              <a:rPr lang="en-US" altLang="zh-TW" sz="1800" dirty="0"/>
              <a:t> list.dnswl.org</a:t>
            </a:r>
            <a:endParaRPr lang="en-US" altLang="zh-TW" sz="1800" dirty="0">
              <a:hlinkClick r:id="rId2"/>
            </a:endParaRPr>
          </a:p>
          <a:p>
            <a:pPr marL="1238250" lvl="2" indent="-381000" eaLnBrk="1" hangingPunct="1">
              <a:lnSpc>
                <a:spcPct val="90000"/>
              </a:lnSpc>
              <a:defRPr/>
            </a:pPr>
            <a:r>
              <a:rPr lang="en-US" altLang="zh-TW" sz="1600" dirty="0">
                <a:hlinkClick r:id="rId2"/>
              </a:rPr>
              <a:t>http://www.dnswl.org/</a:t>
            </a:r>
            <a:endParaRPr lang="en-US" altLang="zh-TW" sz="16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reject_rbl_client</a:t>
            </a:r>
            <a:r>
              <a:rPr lang="en-US" altLang="zh-TW" sz="1800" dirty="0">
                <a:ea typeface="新細明體" pitchFamily="18" charset="-120"/>
              </a:rPr>
              <a:t>  </a:t>
            </a:r>
            <a:r>
              <a:rPr lang="en-US" altLang="zh-TW" sz="1800" dirty="0" err="1">
                <a:ea typeface="新細明體" pitchFamily="18" charset="-120"/>
              </a:rPr>
              <a:t>domain.tld</a:t>
            </a:r>
            <a:r>
              <a:rPr lang="en-US" altLang="zh-TW" sz="1800" dirty="0">
                <a:ea typeface="新細明體" pitchFamily="18" charset="-120"/>
              </a:rPr>
              <a:t>[=</a:t>
            </a:r>
            <a:r>
              <a:rPr lang="en-US" altLang="zh-TW" sz="1800" dirty="0" err="1">
                <a:ea typeface="新細明體" pitchFamily="18" charset="-120"/>
              </a:rPr>
              <a:t>d.d.d.d</a:t>
            </a:r>
            <a:r>
              <a:rPr lang="en-US" altLang="zh-TW" sz="18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Reject if client IP is detect in DNSBL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reject_rhsbl_client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err="1">
                <a:ea typeface="新細明體" pitchFamily="18" charset="-120"/>
              </a:rPr>
              <a:t>domain.tld</a:t>
            </a:r>
            <a:r>
              <a:rPr lang="en-US" altLang="zh-TW" sz="1800" dirty="0">
                <a:ea typeface="新細明體" pitchFamily="18" charset="-120"/>
              </a:rPr>
              <a:t>[=</a:t>
            </a:r>
            <a:r>
              <a:rPr lang="en-US" altLang="zh-TW" sz="1800" dirty="0" err="1">
                <a:ea typeface="新細明體" pitchFamily="18" charset="-120"/>
              </a:rPr>
              <a:t>d.d.d.d</a:t>
            </a:r>
            <a:r>
              <a:rPr lang="en-US" altLang="zh-TW" sz="18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Reject if client hostname has an A record under specified domain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reject_rhsbl_sender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err="1">
                <a:ea typeface="新細明體" pitchFamily="18" charset="-120"/>
              </a:rPr>
              <a:t>domain.tld</a:t>
            </a:r>
            <a:r>
              <a:rPr lang="en-US" altLang="zh-TW" sz="1800" dirty="0">
                <a:ea typeface="新細明體" pitchFamily="18" charset="-120"/>
              </a:rPr>
              <a:t>[=</a:t>
            </a:r>
            <a:r>
              <a:rPr lang="en-US" altLang="zh-TW" sz="1800" dirty="0" err="1">
                <a:ea typeface="新細明體" pitchFamily="18" charset="-120"/>
              </a:rPr>
              <a:t>d.d.d.d</a:t>
            </a:r>
            <a:r>
              <a:rPr lang="en-US" altLang="zh-TW" sz="18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Reject if sender domain in address has an A record under specified domain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smtpd_client_restrictions</a:t>
            </a:r>
            <a:r>
              <a:rPr lang="en-US" altLang="zh-TW" sz="1800" dirty="0">
                <a:ea typeface="新細明體" pitchFamily="18" charset="-120"/>
              </a:rPr>
              <a:t> = 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        hash:/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/access, </a:t>
            </a:r>
            <a:r>
              <a:rPr lang="en-US" altLang="zh-TW" sz="1800" dirty="0" err="1">
                <a:ea typeface="新細明體" pitchFamily="18" charset="-120"/>
              </a:rPr>
              <a:t>reject_rbl_client</a:t>
            </a:r>
            <a:r>
              <a:rPr lang="en-US" altLang="zh-TW" sz="1800" dirty="0">
                <a:ea typeface="新細明體" pitchFamily="18" charset="-120"/>
              </a:rPr>
              <a:t> relays.ordb.org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smtpd_sender_restrictions</a:t>
            </a:r>
            <a:r>
              <a:rPr lang="en-US" altLang="zh-TW" sz="1800" dirty="0">
                <a:ea typeface="新細明體" pitchFamily="18" charset="-120"/>
              </a:rPr>
              <a:t> = 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        hash:/</a:t>
            </a:r>
            <a:r>
              <a:rPr lang="en-US" altLang="zh-TW" sz="1800" dirty="0" err="1">
                <a:ea typeface="新細明體" pitchFamily="18" charset="-120"/>
              </a:rPr>
              <a:t>usr</a:t>
            </a:r>
            <a:r>
              <a:rPr lang="en-US" altLang="zh-TW" sz="1800" dirty="0">
                <a:ea typeface="新細明體" pitchFamily="18" charset="-120"/>
              </a:rPr>
              <a:t>/local/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/postfix/</a:t>
            </a:r>
            <a:r>
              <a:rPr lang="en-US" altLang="zh-TW" sz="1800" dirty="0" err="1">
                <a:ea typeface="新細明體" pitchFamily="18" charset="-120"/>
              </a:rPr>
              <a:t>sender_access</a:t>
            </a:r>
            <a:r>
              <a:rPr lang="en-US" altLang="zh-TW" sz="1800" dirty="0">
                <a:ea typeface="新細明體" pitchFamily="18" charset="-120"/>
              </a:rPr>
              <a:t>,</a:t>
            </a:r>
            <a:br>
              <a:rPr lang="en-US" altLang="zh-TW" sz="1800" dirty="0">
                <a:ea typeface="新細明體" pitchFamily="18" charset="-120"/>
              </a:rPr>
            </a:br>
            <a:r>
              <a:rPr lang="en-US" altLang="zh-TW" sz="1800" dirty="0">
                <a:ea typeface="新細明體" pitchFamily="18" charset="-120"/>
              </a:rPr>
              <a:t>        </a:t>
            </a:r>
            <a:r>
              <a:rPr lang="en-US" altLang="zh-TW" sz="1800" dirty="0" err="1">
                <a:ea typeface="新細明體" pitchFamily="18" charset="-120"/>
              </a:rPr>
              <a:t>reject_rhsbl_sender</a:t>
            </a:r>
            <a:r>
              <a:rPr lang="en-US" altLang="zh-TW" sz="1800" dirty="0">
                <a:ea typeface="新細明體" pitchFamily="18" charset="-120"/>
              </a:rPr>
              <a:t> dns.rfc-ignorant.org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(9)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153400" cy="4953000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6"/>
              <a:defRPr/>
            </a:pPr>
            <a:r>
              <a:rPr lang="en-US" altLang="zh-TW" dirty="0">
                <a:ea typeface="新細明體" pitchFamily="18" charset="-120"/>
              </a:rPr>
              <a:t>Policy Service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Postfix SMTP server sends in a delegated SMTPD access policy request to one special service (policy service).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Policy service replies actions allowed in Postfix SMTPD access table.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Usage:</a:t>
            </a:r>
          </a:p>
          <a:p>
            <a:pPr marL="1257300" lvl="2" indent="-3429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check_policy_service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i="1" dirty="0" err="1">
                <a:ea typeface="新細明體" pitchFamily="18" charset="-120"/>
              </a:rPr>
              <a:t>servicename</a:t>
            </a:r>
            <a:endParaRPr lang="en-US" altLang="zh-TW" i="1" dirty="0">
              <a:ea typeface="新細明體" pitchFamily="18" charset="-120"/>
            </a:endParaRPr>
          </a:p>
          <a:p>
            <a:pPr marL="838200" lvl="1" indent="-381000" eaLnBrk="1" hangingPunct="1">
              <a:defRPr/>
            </a:pPr>
            <a:r>
              <a:rPr lang="en-US" altLang="zh-TW" dirty="0"/>
              <a:t>Example: </a:t>
            </a:r>
            <a:r>
              <a:rPr lang="en-US" altLang="zh-TW" dirty="0" err="1"/>
              <a:t>Greylisting</a:t>
            </a:r>
            <a:r>
              <a:rPr lang="en-US" altLang="zh-TW" dirty="0"/>
              <a:t> (Using </a:t>
            </a:r>
            <a:r>
              <a:rPr lang="en-US" altLang="zh-TW" dirty="0" err="1"/>
              <a:t>Postgrey</a:t>
            </a:r>
            <a:r>
              <a:rPr lang="en-US" altLang="zh-TW" dirty="0"/>
              <a:t>)</a:t>
            </a:r>
          </a:p>
          <a:p>
            <a:pPr marL="1238250" lvl="2" indent="-381000" eaLnBrk="1" hangingPunct="1">
              <a:defRPr/>
            </a:pPr>
            <a:r>
              <a:rPr lang="en-US" altLang="zh-TW" dirty="0"/>
              <a:t>mail/</a:t>
            </a:r>
            <a:r>
              <a:rPr lang="en-US" altLang="zh-TW" dirty="0" err="1"/>
              <a:t>postgrey</a:t>
            </a:r>
            <a:endParaRPr lang="en-US" altLang="zh-TW" dirty="0"/>
          </a:p>
          <a:p>
            <a:pPr marL="1695450" lvl="3" indent="-381000" eaLnBrk="1" hangingPunct="1"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postgrey_whitelist_clients</a:t>
            </a:r>
            <a:endParaRPr lang="en-US" altLang="zh-TW" dirty="0"/>
          </a:p>
          <a:p>
            <a:pPr marL="1695450" lvl="3" indent="-381000" eaLnBrk="1" hangingPunct="1"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postgrey_whitelist_recipients</a:t>
            </a:r>
            <a:endParaRPr lang="en-US" altLang="zh-TW" dirty="0"/>
          </a:p>
          <a:p>
            <a:pPr marL="1238250" lvl="2" indent="-381000" eaLnBrk="1" hangingPunct="1">
              <a:defRPr/>
            </a:pPr>
            <a:r>
              <a:rPr lang="en-US" altLang="zh-TW" dirty="0" err="1"/>
              <a:t>postgrey</a:t>
            </a:r>
            <a:r>
              <a:rPr lang="en-US" altLang="zh-TW" dirty="0"/>
              <a:t> daemon runs on port 10023</a:t>
            </a:r>
          </a:p>
          <a:p>
            <a:pPr marL="1238250" lvl="2" indent="-381000" eaLnBrk="1" hangingPunct="1">
              <a:defRPr/>
            </a:pPr>
            <a:r>
              <a:rPr lang="en-US" altLang="zh-TW" dirty="0"/>
              <a:t>In main.cf</a:t>
            </a:r>
          </a:p>
          <a:p>
            <a:pPr marL="1695450" lvl="3" indent="-381000" eaLnBrk="1" hangingPunct="1">
              <a:defRPr/>
            </a:pPr>
            <a:r>
              <a:rPr lang="en-US" altLang="zh-TW" dirty="0" err="1"/>
              <a:t>smtpd_recipient_restrictions</a:t>
            </a:r>
            <a:r>
              <a:rPr lang="en-US" altLang="zh-TW" dirty="0"/>
              <a:t> = …, </a:t>
            </a:r>
            <a:r>
              <a:rPr lang="en-US" altLang="zh-TW" dirty="0" err="1"/>
              <a:t>reject_unauth_destination</a:t>
            </a:r>
            <a:r>
              <a:rPr lang="en-US" altLang="zh-TW" dirty="0"/>
              <a:t>, </a:t>
            </a:r>
            <a:r>
              <a:rPr lang="en-US" altLang="zh-TW" dirty="0" err="1"/>
              <a:t>check_policy_service</a:t>
            </a:r>
            <a:r>
              <a:rPr lang="en-US" altLang="zh-TW" dirty="0"/>
              <a:t> inet:127.0.0.1:10023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Anti-Spam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Content-Based Detection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Spam patterns in message header/body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Encrypted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Encoded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Techniques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Pattern detection</a:t>
            </a:r>
          </a:p>
          <a:p>
            <a:pPr lvl="1" eaLnBrk="1" hangingPunct="1">
              <a:defRPr/>
            </a:pPr>
            <a:r>
              <a:rPr lang="en-US" altLang="zh-TW" dirty="0"/>
              <a:t>Bayesian spam filtering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…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Difficulties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Embed HTML codes within words of their message to break up phrases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Randomly inserted words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Slower and resource consumption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(9)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153400" cy="4953000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6"/>
              <a:defRPr/>
            </a:pPr>
            <a:r>
              <a:rPr lang="en-US" altLang="zh-TW" dirty="0">
                <a:ea typeface="新細明體" pitchFamily="18" charset="-120"/>
              </a:rPr>
              <a:t>Policy Service</a:t>
            </a:r>
          </a:p>
          <a:p>
            <a:pPr marL="838200" lvl="1" indent="-381000" eaLnBrk="1" hangingPunct="1">
              <a:defRPr/>
            </a:pPr>
            <a:r>
              <a:rPr lang="en-US" altLang="zh-TW" dirty="0"/>
              <a:t>Example: SPF Checking (Using postfix-</a:t>
            </a:r>
            <a:r>
              <a:rPr lang="en-US" altLang="zh-TW" dirty="0" err="1"/>
              <a:t>policyd</a:t>
            </a:r>
            <a:r>
              <a:rPr lang="en-US" altLang="zh-TW" dirty="0"/>
              <a:t>-</a:t>
            </a:r>
            <a:r>
              <a:rPr lang="en-US" altLang="zh-TW" dirty="0" err="1"/>
              <a:t>spf-perl</a:t>
            </a:r>
            <a:r>
              <a:rPr lang="en-US" altLang="zh-TW" dirty="0"/>
              <a:t>)</a:t>
            </a:r>
          </a:p>
          <a:p>
            <a:pPr marL="1238250" lvl="2" indent="-381000" eaLnBrk="1" hangingPunct="1">
              <a:defRPr/>
            </a:pPr>
            <a:r>
              <a:rPr lang="en-US" altLang="zh-TW" dirty="0"/>
              <a:t>mail/postfix-</a:t>
            </a:r>
            <a:r>
              <a:rPr lang="en-US" altLang="zh-TW" dirty="0" err="1"/>
              <a:t>policyd</a:t>
            </a:r>
            <a:r>
              <a:rPr lang="en-US" altLang="zh-TW" dirty="0"/>
              <a:t>-</a:t>
            </a:r>
            <a:r>
              <a:rPr lang="en-US" altLang="zh-TW" dirty="0" err="1"/>
              <a:t>spf-perl</a:t>
            </a:r>
            <a:endParaRPr lang="en-US" altLang="zh-TW" dirty="0"/>
          </a:p>
          <a:p>
            <a:pPr marL="1695450" lvl="3" indent="-381000" eaLnBrk="1" hangingPunct="1"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postgrey_whitelist_clients</a:t>
            </a:r>
            <a:endParaRPr lang="en-US" altLang="zh-TW" dirty="0"/>
          </a:p>
          <a:p>
            <a:pPr marL="1695450" lvl="3" indent="-381000" eaLnBrk="1" hangingPunct="1"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postgrey_whitelist_recipients</a:t>
            </a:r>
            <a:endParaRPr lang="en-US" altLang="zh-TW" dirty="0"/>
          </a:p>
          <a:p>
            <a:pPr marL="1238250" lvl="2" indent="-381000" eaLnBrk="1" hangingPunct="1">
              <a:defRPr/>
            </a:pPr>
            <a:r>
              <a:rPr lang="en-US" altLang="zh-TW" dirty="0"/>
              <a:t>SPF policy service daemon runs on a Unix domain socket</a:t>
            </a:r>
          </a:p>
          <a:p>
            <a:pPr marL="1238250" lvl="2" indent="-381000" eaLnBrk="1" hangingPunct="1">
              <a:defRPr/>
            </a:pPr>
            <a:r>
              <a:rPr lang="en-US" altLang="zh-TW" dirty="0"/>
              <a:t>In master.cf</a:t>
            </a:r>
          </a:p>
          <a:p>
            <a:pPr marL="1238250" lvl="2" indent="-381000" eaLnBrk="1" hangingPunct="1">
              <a:defRPr/>
            </a:pPr>
            <a:endParaRPr lang="en-US" altLang="zh-TW" dirty="0"/>
          </a:p>
          <a:p>
            <a:pPr marL="1238250" lvl="2" indent="-381000" eaLnBrk="1" hangingPunct="1">
              <a:defRPr/>
            </a:pPr>
            <a:endParaRPr lang="en-US" altLang="zh-TW" dirty="0"/>
          </a:p>
          <a:p>
            <a:pPr marL="1238250" lvl="2" indent="-381000" eaLnBrk="1" hangingPunct="1">
              <a:defRPr/>
            </a:pPr>
            <a:r>
              <a:rPr lang="en-US" altLang="zh-TW" dirty="0"/>
              <a:t>In main.cf</a:t>
            </a:r>
          </a:p>
          <a:p>
            <a:pPr marL="1695450" lvl="3" indent="-381000" eaLnBrk="1" hangingPunct="1">
              <a:defRPr/>
            </a:pPr>
            <a:r>
              <a:rPr lang="en-US" altLang="zh-TW" dirty="0" err="1"/>
              <a:t>smtpd_recipient_restrictions</a:t>
            </a:r>
            <a:r>
              <a:rPr lang="en-US" altLang="zh-TW" dirty="0"/>
              <a:t> = …, </a:t>
            </a:r>
            <a:r>
              <a:rPr lang="en-US" altLang="zh-TW" dirty="0" err="1"/>
              <a:t>reject_unauth_destination</a:t>
            </a:r>
            <a:r>
              <a:rPr lang="en-US" altLang="zh-TW" dirty="0"/>
              <a:t>, </a:t>
            </a:r>
            <a:r>
              <a:rPr lang="en-US" altLang="zh-TW" dirty="0" err="1"/>
              <a:t>check_policy_service</a:t>
            </a:r>
            <a:r>
              <a:rPr lang="en-US" altLang="zh-TW" dirty="0"/>
              <a:t> </a:t>
            </a:r>
            <a:r>
              <a:rPr lang="en-US" altLang="zh-TW" dirty="0" err="1"/>
              <a:t>unix:private</a:t>
            </a:r>
            <a:r>
              <a:rPr lang="en-US" altLang="zh-TW" dirty="0"/>
              <a:t>/policy-</a:t>
            </a:r>
            <a:r>
              <a:rPr lang="en-US" altLang="zh-TW" dirty="0" err="1"/>
              <a:t>spf</a:t>
            </a:r>
            <a:endParaRPr lang="en-US" altLang="zh-TW" dirty="0"/>
          </a:p>
          <a:p>
            <a:pPr marL="1695450" lvl="3" indent="-381000" eaLnBrk="1" hangingPunct="1">
              <a:defRPr/>
            </a:pPr>
            <a:r>
              <a:rPr lang="en-US" altLang="zh-TW" dirty="0" err="1"/>
              <a:t>spf-policy_time_limit</a:t>
            </a:r>
            <a:r>
              <a:rPr lang="en-US" altLang="zh-TW" dirty="0"/>
              <a:t> = 3600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8600" y="4035623"/>
            <a:ext cx="8839200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policyd-spf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unix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- n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n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 - 0 spawn user=nobody 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argv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=/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usr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/local/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libexec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/postfix-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policyd</a:t>
            </a:r>
            <a:r>
              <a:rPr lang="en-US" altLang="zh-TW" sz="1400" dirty="0">
                <a:solidFill>
                  <a:schemeClr val="bg1"/>
                </a:solidFill>
                <a:latin typeface="Verdana" pitchFamily="34" charset="0"/>
              </a:rPr>
              <a:t>-</a:t>
            </a:r>
            <a:r>
              <a:rPr lang="en-US" altLang="zh-TW" sz="1400" dirty="0" err="1">
                <a:solidFill>
                  <a:schemeClr val="bg1"/>
                </a:solidFill>
                <a:latin typeface="Verdana" pitchFamily="34" charset="0"/>
              </a:rPr>
              <a:t>spf-perl</a:t>
            </a:r>
            <a:endParaRPr lang="en-US" altLang="zh-TW" sz="14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73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Client Detection Rules (10)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3962400" cy="4648200"/>
          </a:xfrm>
        </p:spPr>
        <p:txBody>
          <a:bodyPr/>
          <a:lstStyle/>
          <a:p>
            <a:pPr marL="0" indent="0" eaLnBrk="1" hangingPunct="1"/>
            <a:r>
              <a:rPr lang="en-US" altLang="zh-TW" sz="2000" dirty="0" err="1">
                <a:ea typeface="新細明體" panose="02020500000000000000" pitchFamily="18" charset="-120"/>
              </a:rPr>
              <a:t>smtpd_client_restrictions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check_client_access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permit_mynetworks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reject_rbl_client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reject_rhsbl_client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2000" dirty="0" err="1">
                <a:ea typeface="新細明體" panose="02020500000000000000" pitchFamily="18" charset="-120"/>
              </a:rPr>
              <a:t>smtpd_helo_restrictions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check_helo_access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reject_invalid_helo_hostname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reject_non_fqdn_helo_hostname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447800"/>
            <a:ext cx="4191000" cy="4648200"/>
          </a:xfrm>
        </p:spPr>
        <p:txBody>
          <a:bodyPr/>
          <a:lstStyle/>
          <a:p>
            <a:pPr marL="0" indent="0" eaLnBrk="1" hangingPunct="1"/>
            <a:r>
              <a:rPr lang="en-US" altLang="zh-TW" sz="2000" dirty="0" err="1">
                <a:ea typeface="新細明體" panose="02020500000000000000" pitchFamily="18" charset="-120"/>
              </a:rPr>
              <a:t>smtpd_sender_restrictions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check_sender_access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reject_rhsbl_sender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20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check_recipient_access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reject_non_fqdn_recipient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check_policy_service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 eaLnBrk="1" hangingPunct="1"/>
            <a:endParaRPr lang="en-US" altLang="zh-TW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Content Inspection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before queue, built-in, light-weight</a:t>
            </a:r>
          </a:p>
          <a:p>
            <a:pPr lvl="1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body_checks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after queue, external, heavy-weight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Use smtp, pipe, etc. to inject mail to filters</a:t>
            </a:r>
          </a:p>
          <a:p>
            <a:pPr lvl="2" eaLnBrk="1" hangingPunct="1"/>
            <a:r>
              <a:rPr lang="en-US" altLang="zh-TW" sz="1400" dirty="0" err="1">
                <a:ea typeface="新細明體" panose="02020500000000000000" pitchFamily="18" charset="-120"/>
              </a:rPr>
              <a:t>content_filter</a:t>
            </a:r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Accept: Re-inject mail back into Postfix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Reject: Discard mail / Reject mail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before queue, external, medium-weight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Method 1: SMTP proxy (smtp)</a:t>
            </a:r>
          </a:p>
          <a:p>
            <a:pPr lvl="2" eaLnBrk="1" hangingPunct="1"/>
            <a:r>
              <a:rPr lang="en-US" altLang="zh-TW" sz="1400" dirty="0" err="1">
                <a:ea typeface="新細明體" panose="02020500000000000000" pitchFamily="18" charset="-120"/>
              </a:rPr>
              <a:t>smtpd_proxy_filter</a:t>
            </a:r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Method 2: </a:t>
            </a:r>
            <a:r>
              <a:rPr lang="en-US" altLang="zh-TW" sz="16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600" dirty="0">
                <a:ea typeface="新細明體" panose="02020500000000000000" pitchFamily="18" charset="-120"/>
              </a:rPr>
              <a:t> Milter (milter protocol)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SMTP-only: Invoked by </a:t>
            </a:r>
            <a:r>
              <a:rPr lang="en-US" altLang="zh-TW" sz="1400" dirty="0" err="1">
                <a:ea typeface="新細明體" panose="02020500000000000000" pitchFamily="18" charset="-120"/>
              </a:rPr>
              <a:t>smtpd</a:t>
            </a:r>
            <a:r>
              <a:rPr lang="en-US" altLang="zh-TW" sz="1400" dirty="0">
                <a:ea typeface="新細明體" panose="02020500000000000000" pitchFamily="18" charset="-120"/>
              </a:rPr>
              <a:t>(8), for mail arriving via </a:t>
            </a:r>
            <a:r>
              <a:rPr lang="en-US" altLang="zh-TW" sz="1400" dirty="0" err="1">
                <a:ea typeface="新細明體" panose="02020500000000000000" pitchFamily="18" charset="-120"/>
              </a:rPr>
              <a:t>smtpd</a:t>
            </a:r>
            <a:r>
              <a:rPr lang="en-US" altLang="zh-TW" sz="1400" dirty="0">
                <a:ea typeface="新細明體" panose="02020500000000000000" pitchFamily="18" charset="-120"/>
              </a:rPr>
              <a:t>(8) server</a:t>
            </a:r>
          </a:p>
          <a:p>
            <a:pPr lvl="3" eaLnBrk="1" hangingPunct="1"/>
            <a:r>
              <a:rPr lang="en-US" altLang="zh-TW" sz="1200" dirty="0" err="1">
                <a:ea typeface="新細明體" panose="02020500000000000000" pitchFamily="18" charset="-120"/>
              </a:rPr>
              <a:t>smtpd_milters</a:t>
            </a:r>
            <a:r>
              <a:rPr lang="en-US" altLang="zh-TW" sz="1200" dirty="0">
                <a:ea typeface="新細明體" panose="02020500000000000000" pitchFamily="18" charset="-120"/>
              </a:rPr>
              <a:t>, milter_*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non-SMTP: Invoked by cleanup(8), for mail arriving via </a:t>
            </a:r>
            <a:r>
              <a:rPr lang="en-US" altLang="zh-TW" sz="14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400" dirty="0">
                <a:ea typeface="新細明體" panose="02020500000000000000" pitchFamily="18" charset="-120"/>
              </a:rPr>
              <a:t>(1), i.e. local mail</a:t>
            </a:r>
          </a:p>
          <a:p>
            <a:pPr lvl="3" eaLnBrk="1" hangingPunct="1"/>
            <a:r>
              <a:rPr lang="en-US" altLang="zh-TW" sz="1200" dirty="0" err="1">
                <a:ea typeface="新細明體" panose="02020500000000000000" pitchFamily="18" charset="-120"/>
              </a:rPr>
              <a:t>non_smtpd_milters</a:t>
            </a:r>
            <a:r>
              <a:rPr lang="en-US" altLang="zh-TW" sz="1200" dirty="0">
                <a:ea typeface="新細明體" panose="02020500000000000000" pitchFamily="18" charset="-120"/>
              </a:rPr>
              <a:t>, milter_*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Pros and cons</a:t>
            </a:r>
          </a:p>
          <a:p>
            <a:pPr lvl="1" eaLnBrk="1" hangingPunct="1"/>
            <a:r>
              <a:rPr lang="en-US" altLang="zh-TW" sz="1600" dirty="0">
                <a:hlinkClick r:id="rId2"/>
              </a:rPr>
              <a:t>http://www.postfix.org/documentation.html</a:t>
            </a:r>
            <a:r>
              <a:rPr lang="en-US" altLang="zh-TW" sz="1600" dirty="0"/>
              <a:t> </a:t>
            </a:r>
            <a:r>
              <a:rPr lang="en-US" altLang="zh-TW" sz="1200" dirty="0">
                <a:ea typeface="新細明體" panose="02020500000000000000" pitchFamily="18" charset="-120"/>
              </a:rPr>
              <a:t>“Content inspection” Section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Anti-Spam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Content-Checking rules (1)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4+ rules – header_checks(5)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header_checks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Check for message headers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mime_header_checks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Check for MIME headers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nested_header_checks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Check for attached message headers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body_check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Check for message body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All rules use lookup tables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header_checks = regexp:/usr/local/etc/postfix/header_checks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body_checks = pcre:/usr/local/etc/postfix/body_checks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Anti-Spam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Content-Checking rules (2)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Content-checking lookup table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Regular_Expression</a:t>
            </a:r>
            <a:r>
              <a:rPr lang="en-US" altLang="zh-TW" sz="1800" dirty="0">
                <a:ea typeface="新細明體" panose="02020500000000000000" pitchFamily="18" charset="-120"/>
              </a:rPr>
              <a:t>	Action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Actions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REJECT message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WARN message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Log a “warning:” record, for debugging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IGNORE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Delete matched line of headers or body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HOLD message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Stay there until the administrator intervenes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DISCARD message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Claim successful delivery but silently discard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FILTER message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Send message through a separate content filter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Anti-Spam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Content-Checking rules 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Example of header check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header_checks = regexp:/usr/local/etc/postfix/header_checks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 /usr/local/etc/postfix/header_checks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/take advantage now/		REJECT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/repair your credit/		REJECT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Example of body check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body_checks = regexp:/usr/local/etc/postfix/body_checks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 /usr/local/etc/postfix/body_checks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/lowest rates.*\!/		REJECT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/[:alpha:]&lt;!--.*--&gt;[:alpha:]/	REJECT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External Filters (After-queue) – (1)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After-queue filters can be done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MTA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MDA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MUA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※ </a:t>
            </a:r>
            <a:r>
              <a:rPr lang="en-US" altLang="zh-TW" sz="1800">
                <a:ea typeface="新細明體" panose="02020500000000000000" pitchFamily="18" charset="-120"/>
              </a:rPr>
              <a:t>Combination of MTA and MUA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Adding some extra headers or modifying subject in MTA, and filtering in MUA.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Types of after-queue external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Command-based filtering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New process is started for every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Accept message from </a:t>
            </a: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STDIN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Daemon-based filtering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Stay resident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Accept message via SMTP or LMTP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External Filters (After-queue) – (2)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1534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0824F-4F35-45B3-B10E-67E89AE5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9pPr>
          </a:lstStyle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kern="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dirty="0">
                <a:hlinkClick r:id="rId3"/>
              </a:rPr>
              <a:t>http://www.postfix.org/FILTER_README.html</a:t>
            </a:r>
            <a:endParaRPr lang="en-US" altLang="zh-TW" kern="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Command-Based Filtering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Usage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Postfix delivers message to this filter via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pipe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mailer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Program that accepts content on its STDIN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Program gives the filtered message back to Postfix using the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sendmail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command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Configuration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Prepare your filter program	(/usr/local/bin/simple_filt)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Modify master.cf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957263" y="4724400"/>
            <a:ext cx="77724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細明體" panose="02020509000000000000" pitchFamily="49" charset="-120"/>
              </a:rPr>
              <a:t>#==========================================================================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細明體" panose="02020509000000000000" pitchFamily="49" charset="-120"/>
              </a:rPr>
              <a:t># service type  private </a:t>
            </a:r>
            <a:r>
              <a:rPr lang="en-US" altLang="zh-TW" sz="1400" dirty="0" err="1">
                <a:ea typeface="細明體" panose="02020509000000000000" pitchFamily="49" charset="-120"/>
              </a:rPr>
              <a:t>unpriv</a:t>
            </a:r>
            <a:r>
              <a:rPr lang="en-US" altLang="zh-TW" sz="1400" dirty="0">
                <a:ea typeface="細明體" panose="02020509000000000000" pitchFamily="49" charset="-120"/>
              </a:rPr>
              <a:t>  chroot  wakeup  </a:t>
            </a:r>
            <a:r>
              <a:rPr lang="en-US" altLang="zh-TW" sz="1400" dirty="0" err="1">
                <a:ea typeface="細明體" panose="02020509000000000000" pitchFamily="49" charset="-120"/>
              </a:rPr>
              <a:t>maxproc</a:t>
            </a:r>
            <a:r>
              <a:rPr lang="en-US" altLang="zh-TW" sz="1400" dirty="0">
                <a:ea typeface="細明體" panose="02020509000000000000" pitchFamily="49" charset="-120"/>
              </a:rPr>
              <a:t> command + </a:t>
            </a:r>
            <a:r>
              <a:rPr lang="en-US" altLang="zh-TW" sz="1400" dirty="0" err="1">
                <a:ea typeface="細明體" panose="02020509000000000000" pitchFamily="49" charset="-120"/>
              </a:rPr>
              <a:t>args</a:t>
            </a:r>
            <a:endParaRPr lang="en-US" altLang="zh-TW" sz="1400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細明體" panose="02020509000000000000" pitchFamily="49" charset="-120"/>
              </a:rPr>
              <a:t>#==========================================================================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細明體" panose="02020509000000000000" pitchFamily="49" charset="-120"/>
              </a:rPr>
              <a:t>filter  </a:t>
            </a:r>
            <a:r>
              <a:rPr lang="en-US" altLang="zh-TW" sz="1400" dirty="0" err="1">
                <a:ea typeface="細明體" panose="02020509000000000000" pitchFamily="49" charset="-120"/>
              </a:rPr>
              <a:t>unix</a:t>
            </a:r>
            <a:r>
              <a:rPr lang="en-US" altLang="zh-TW" sz="1400" dirty="0">
                <a:ea typeface="細明體" panose="02020509000000000000" pitchFamily="49" charset="-120"/>
              </a:rPr>
              <a:t>  -	  n        </a:t>
            </a:r>
            <a:r>
              <a:rPr lang="en-US" altLang="zh-TW" sz="1400" dirty="0" err="1">
                <a:ea typeface="細明體" panose="02020509000000000000" pitchFamily="49" charset="-120"/>
              </a:rPr>
              <a:t>n</a:t>
            </a:r>
            <a:r>
              <a:rPr lang="en-US" altLang="zh-TW" sz="1400" dirty="0">
                <a:ea typeface="細明體" panose="02020509000000000000" pitchFamily="49" charset="-120"/>
              </a:rPr>
              <a:t>      -       -       pipe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細明體" panose="02020509000000000000" pitchFamily="49" charset="-120"/>
              </a:rPr>
              <a:t>	flags=</a:t>
            </a:r>
            <a:r>
              <a:rPr lang="en-US" altLang="zh-TW" sz="1400" dirty="0" err="1">
                <a:ea typeface="細明體" panose="02020509000000000000" pitchFamily="49" charset="-120"/>
              </a:rPr>
              <a:t>Rq</a:t>
            </a:r>
            <a:r>
              <a:rPr lang="en-US" altLang="zh-TW" sz="1400" dirty="0">
                <a:ea typeface="細明體" panose="02020509000000000000" pitchFamily="49" charset="-120"/>
              </a:rPr>
              <a:t> user=filter </a:t>
            </a:r>
            <a:r>
              <a:rPr lang="en-US" altLang="zh-TW" sz="1400" dirty="0" err="1">
                <a:solidFill>
                  <a:srgbClr val="FF0000"/>
                </a:solidFill>
                <a:ea typeface="細明體" panose="02020509000000000000" pitchFamily="49" charset="-120"/>
              </a:rPr>
              <a:t>argv</a:t>
            </a:r>
            <a:r>
              <a:rPr lang="en-US" altLang="zh-TW" sz="1400" dirty="0">
                <a:solidFill>
                  <a:srgbClr val="FF0000"/>
                </a:solidFill>
                <a:ea typeface="細明體" panose="02020509000000000000" pitchFamily="49" charset="-120"/>
              </a:rPr>
              <a:t>=/</a:t>
            </a:r>
            <a:r>
              <a:rPr lang="en-US" altLang="zh-TW" sz="1400" dirty="0" err="1">
                <a:solidFill>
                  <a:srgbClr val="FF0000"/>
                </a:solidFill>
                <a:ea typeface="細明體" panose="02020509000000000000" pitchFamily="49" charset="-120"/>
              </a:rPr>
              <a:t>usr</a:t>
            </a:r>
            <a:r>
              <a:rPr lang="en-US" altLang="zh-TW" sz="1400" dirty="0">
                <a:solidFill>
                  <a:srgbClr val="FF0000"/>
                </a:solidFill>
                <a:ea typeface="細明體" panose="02020509000000000000" pitchFamily="49" charset="-120"/>
              </a:rPr>
              <a:t>/local/bin/</a:t>
            </a:r>
            <a:r>
              <a:rPr lang="en-US" altLang="zh-TW" sz="1400" dirty="0" err="1">
                <a:solidFill>
                  <a:srgbClr val="FF0000"/>
                </a:solidFill>
                <a:ea typeface="細明體" panose="02020509000000000000" pitchFamily="49" charset="-120"/>
              </a:rPr>
              <a:t>simple_filt</a:t>
            </a:r>
            <a:r>
              <a:rPr lang="en-US" altLang="zh-TW" sz="1400" dirty="0">
                <a:ea typeface="細明體" panose="02020509000000000000" pitchFamily="49" charset="-120"/>
              </a:rPr>
              <a:t> -f ${sender} - -${recipient}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 err="1">
                <a:ea typeface="細明體" panose="02020509000000000000" pitchFamily="49" charset="-120"/>
              </a:rPr>
              <a:t>smtpd</a:t>
            </a:r>
            <a:r>
              <a:rPr lang="en-US" altLang="zh-TW" sz="1400" dirty="0">
                <a:ea typeface="細明體" panose="02020509000000000000" pitchFamily="49" charset="-120"/>
              </a:rPr>
              <a:t>    </a:t>
            </a:r>
            <a:r>
              <a:rPr lang="en-US" altLang="zh-TW" sz="1400" dirty="0" err="1">
                <a:ea typeface="細明體" panose="02020509000000000000" pitchFamily="49" charset="-120"/>
              </a:rPr>
              <a:t>inet</a:t>
            </a:r>
            <a:r>
              <a:rPr lang="en-US" altLang="zh-TW" sz="1400" dirty="0">
                <a:ea typeface="細明體" panose="02020509000000000000" pitchFamily="49" charset="-120"/>
              </a:rPr>
              <a:t>  n       -        n      -       -       </a:t>
            </a:r>
            <a:r>
              <a:rPr lang="en-US" altLang="zh-TW" sz="1400" dirty="0" err="1">
                <a:ea typeface="細明體" panose="02020509000000000000" pitchFamily="49" charset="-120"/>
              </a:rPr>
              <a:t>smtpd</a:t>
            </a:r>
            <a:endParaRPr lang="en-US" altLang="zh-TW" sz="1400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細明體" panose="02020509000000000000" pitchFamily="49" charset="-120"/>
              </a:rPr>
              <a:t>	-o </a:t>
            </a:r>
            <a:r>
              <a:rPr lang="en-US" altLang="zh-TW" sz="1400" dirty="0" err="1">
                <a:solidFill>
                  <a:srgbClr val="FF0000"/>
                </a:solidFill>
                <a:ea typeface="細明體" panose="02020509000000000000" pitchFamily="49" charset="-120"/>
              </a:rPr>
              <a:t>content_filter</a:t>
            </a:r>
            <a:r>
              <a:rPr lang="en-US" altLang="zh-TW" sz="1400" dirty="0">
                <a:solidFill>
                  <a:srgbClr val="FF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1400" dirty="0" err="1">
                <a:solidFill>
                  <a:srgbClr val="FF0000"/>
                </a:solidFill>
                <a:ea typeface="細明體" panose="02020509000000000000" pitchFamily="49" charset="-120"/>
              </a:rPr>
              <a:t>fileter</a:t>
            </a:r>
            <a:r>
              <a:rPr lang="en-US" altLang="zh-TW" sz="1400" dirty="0">
                <a:ea typeface="細明體" panose="02020509000000000000" pitchFamily="49" charset="-120"/>
              </a:rPr>
              <a:t>: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Daemon-Based Filtering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2822575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Configuration 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Install and configure your content filter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/usr/ports/security/amavisd-new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Modify amavisd.conf to send message back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$forward_method = 'smtp:127.0.0.1:10025';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Edit main.cf to let postfix use filtering daemon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content_filter = smtp-amavis:[127.0.0.1]:10024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Edit master.cf to add two additional services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981200" y="3886200"/>
            <a:ext cx="56070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smtp-amavis unix -      -       n       -       10       smtp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smtp_data_done_timeout=1200s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smtp_never_send_ehlo=yes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notify_classes=protocol,resource,software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127.0.0.1:10025 inet n  -       n       -       -       smtpd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content_filter=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mynetworks=127.0.0.0/8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local_recipient_maps=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notify_classes=protocol,resource,software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myhostname=localhost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smtpd_client_restrictions=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smtpd_sender_restrictions=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-o smtpd_recipient_restrictions=permit_mynetworks,reject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Anti-Spam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Action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When you suspect that a mail is spam, you can: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Reject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immediately during the SMTP conversation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directly discard the mail without notifying someone else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Save spam into a suspected spam repository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Label spam and deliver it with some kind of spam tag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X-Spam-Status: Yes, hits=18.694 tagged_above=3 required=6.3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X-Spam-Level: ******************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X-Spam-Flag: YES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External Filters (Before-queue) – (1)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Types of before-queue external filters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SMTP proxy (smtp)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From after-queue to before-queue (Software support)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content_filter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hlinkClick r:id="rId2"/>
              </a:rPr>
              <a:t>http://www.postfix.org/SMTPD_PROXY_README.html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7680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81153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505200"/>
            <a:ext cx="48577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External Filters (Before-queue) –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Types of before-queue external filters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Sendmail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err="1">
                <a:ea typeface="新細明體" pitchFamily="18" charset="-120"/>
              </a:rPr>
              <a:t>Milter</a:t>
            </a:r>
            <a:r>
              <a:rPr lang="en-US" altLang="zh-TW" sz="1800" dirty="0">
                <a:ea typeface="新細明體" pitchFamily="18" charset="-120"/>
              </a:rPr>
              <a:t> (</a:t>
            </a:r>
            <a:r>
              <a:rPr lang="en-US" altLang="zh-TW" sz="1800" dirty="0" err="1">
                <a:ea typeface="新細明體" pitchFamily="18" charset="-120"/>
              </a:rPr>
              <a:t>milter</a:t>
            </a:r>
            <a:r>
              <a:rPr lang="en-US" altLang="zh-TW" sz="1800" dirty="0">
                <a:ea typeface="新細明體" pitchFamily="18" charset="-120"/>
              </a:rPr>
              <a:t> protocol)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SMTP-only: Invoked by </a:t>
            </a:r>
            <a:r>
              <a:rPr lang="en-US" altLang="zh-TW" sz="1600" dirty="0" err="1">
                <a:ea typeface="新細明體" pitchFamily="18" charset="-120"/>
              </a:rPr>
              <a:t>smtpd</a:t>
            </a:r>
            <a:r>
              <a:rPr lang="en-US" altLang="zh-TW" sz="1600" dirty="0">
                <a:ea typeface="新細明體" pitchFamily="18" charset="-120"/>
              </a:rPr>
              <a:t>(8), for mail arriving via </a:t>
            </a:r>
            <a:r>
              <a:rPr lang="en-US" altLang="zh-TW" sz="1600" dirty="0" err="1">
                <a:ea typeface="新細明體" pitchFamily="18" charset="-120"/>
              </a:rPr>
              <a:t>smtpd</a:t>
            </a:r>
            <a:r>
              <a:rPr lang="en-US" altLang="zh-TW" sz="1600" dirty="0">
                <a:ea typeface="新細明體" pitchFamily="18" charset="-120"/>
              </a:rPr>
              <a:t>(8) server</a:t>
            </a:r>
          </a:p>
          <a:p>
            <a:pPr lvl="3" eaLnBrk="1" hangingPunct="1">
              <a:defRPr/>
            </a:pPr>
            <a:r>
              <a:rPr lang="en-US" altLang="zh-TW" sz="1400" dirty="0" err="1">
                <a:ea typeface="新細明體" pitchFamily="18" charset="-120"/>
              </a:rPr>
              <a:t>smtpd_milters</a:t>
            </a:r>
            <a:r>
              <a:rPr lang="en-US" altLang="zh-TW" sz="1400" dirty="0">
                <a:ea typeface="新細明體" pitchFamily="18" charset="-120"/>
              </a:rPr>
              <a:t>, </a:t>
            </a:r>
            <a:r>
              <a:rPr lang="en-US" altLang="zh-TW" sz="1400" dirty="0" err="1">
                <a:ea typeface="新細明體" pitchFamily="18" charset="-120"/>
              </a:rPr>
              <a:t>milter</a:t>
            </a:r>
            <a:r>
              <a:rPr lang="en-US" altLang="zh-TW" sz="1400" dirty="0">
                <a:ea typeface="新細明體" pitchFamily="18" charset="-120"/>
              </a:rPr>
              <a:t>_*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non-SMTP: Invoked by cleanup(8), for mail arriving via </a:t>
            </a:r>
            <a:r>
              <a:rPr lang="en-US" altLang="zh-TW" sz="1600" dirty="0" err="1">
                <a:ea typeface="新細明體" pitchFamily="18" charset="-120"/>
              </a:rPr>
              <a:t>sendmail</a:t>
            </a:r>
            <a:r>
              <a:rPr lang="en-US" altLang="zh-TW" sz="1600" dirty="0">
                <a:ea typeface="新細明體" pitchFamily="18" charset="-120"/>
              </a:rPr>
              <a:t>(1), i.e. local mail</a:t>
            </a:r>
          </a:p>
          <a:p>
            <a:pPr lvl="3" eaLnBrk="1" hangingPunct="1">
              <a:defRPr/>
            </a:pPr>
            <a:r>
              <a:rPr lang="en-US" altLang="zh-TW" sz="1400" dirty="0" err="1">
                <a:ea typeface="新細明體" pitchFamily="18" charset="-120"/>
              </a:rPr>
              <a:t>non_smtpd_milters</a:t>
            </a:r>
            <a:r>
              <a:rPr lang="en-US" altLang="zh-TW" sz="1400" dirty="0">
                <a:ea typeface="新細明體" pitchFamily="18" charset="-120"/>
              </a:rPr>
              <a:t>, </a:t>
            </a:r>
            <a:r>
              <a:rPr lang="en-US" altLang="zh-TW" sz="1400" dirty="0" err="1">
                <a:ea typeface="新細明體" pitchFamily="18" charset="-120"/>
              </a:rPr>
              <a:t>milter</a:t>
            </a:r>
            <a:r>
              <a:rPr lang="en-US" altLang="zh-TW" sz="1400" dirty="0">
                <a:ea typeface="新細明體" pitchFamily="18" charset="-120"/>
              </a:rPr>
              <a:t>_*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zh-TW" dirty="0">
              <a:ea typeface="新細明體" pitchFamily="18" charset="-120"/>
              <a:hlinkClick r:id="rId3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dirty="0">
                <a:hlinkClick r:id="rId3"/>
              </a:rPr>
              <a:t>http://www.postfix.org/</a:t>
            </a:r>
            <a:br>
              <a:rPr lang="en-US" altLang="zh-TW" dirty="0">
                <a:hlinkClick r:id="rId3"/>
              </a:rPr>
            </a:br>
            <a:r>
              <a:rPr lang="en-US" altLang="zh-TW" dirty="0">
                <a:hlinkClick r:id="rId3"/>
              </a:rPr>
              <a:t>MILTER_README.html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Appendix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Postfix </a:t>
            </a:r>
            <a:r>
              <a:rPr lang="en-US" altLang="zh-TW" dirty="0" err="1">
                <a:ea typeface="新細明體" panose="02020500000000000000" pitchFamily="18" charset="-120"/>
              </a:rPr>
              <a:t>Postscreen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4372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Postfix zombie blocker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Postscreen (Postfix ≥ 2.8)</a:t>
            </a:r>
          </a:p>
          <a:p>
            <a:pPr lvl="1">
              <a:defRPr/>
            </a:pPr>
            <a:r>
              <a:rPr lang="en-US" altLang="zh-TW" dirty="0"/>
              <a:t>Provide additional protection against mail server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overload</a:t>
            </a:r>
          </a:p>
          <a:p>
            <a:pPr lvl="1">
              <a:defRPr/>
            </a:pPr>
            <a:r>
              <a:rPr lang="en-US" altLang="zh-TW" dirty="0"/>
              <a:t>Handle multiple inbound SMTP connections in one process</a:t>
            </a:r>
          </a:p>
          <a:p>
            <a:pPr lvl="1">
              <a:defRPr/>
            </a:pPr>
            <a:r>
              <a:rPr lang="en-US" altLang="zh-TW" dirty="0"/>
              <a:t>Decide which clients may talk to the Postfix SMTP server process</a:t>
            </a:r>
          </a:p>
          <a:p>
            <a:pPr>
              <a:defRPr/>
            </a:pPr>
            <a:r>
              <a:rPr lang="en-US" altLang="zh-TW" dirty="0"/>
              <a:t>How it works?</a:t>
            </a:r>
          </a:p>
          <a:p>
            <a:pPr lvl="1">
              <a:defRPr/>
            </a:pPr>
            <a:r>
              <a:rPr lang="en-US" altLang="zh-TW" dirty="0"/>
              <a:t>Maintain a temporary whitelist for clients passing its tests</a:t>
            </a:r>
          </a:p>
          <a:p>
            <a:pPr lvl="1">
              <a:defRPr/>
            </a:pPr>
            <a:r>
              <a:rPr lang="en-US" altLang="zh-TW" dirty="0"/>
              <a:t>Allow whitelisted clients to skip tests</a:t>
            </a:r>
          </a:p>
          <a:p>
            <a:pPr>
              <a:defRPr/>
            </a:pPr>
            <a:r>
              <a:rPr lang="en-US" altLang="zh-TW" dirty="0"/>
              <a:t>CAUTION</a:t>
            </a:r>
          </a:p>
          <a:p>
            <a:pPr lvl="1">
              <a:defRPr/>
            </a:pPr>
            <a:r>
              <a:rPr lang="en-US" altLang="zh-TW" dirty="0"/>
              <a:t>Not be used on SMTP ports that receive mail from MUAs</a:t>
            </a:r>
          </a:p>
          <a:p>
            <a:pPr lvl="1"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is used on port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</a:p>
          <a:p>
            <a:pPr lvl="1">
              <a:defRPr/>
            </a:pPr>
            <a:r>
              <a:rPr lang="en-US" altLang="zh-TW" dirty="0"/>
              <a:t>MUAs submit mail via the submission service (port </a:t>
            </a:r>
            <a:r>
              <a:rPr lang="en-US" altLang="zh-TW" dirty="0">
                <a:solidFill>
                  <a:srgbClr val="FF0000"/>
                </a:solidFill>
              </a:rPr>
              <a:t>587</a:t>
            </a:r>
            <a:r>
              <a:rPr lang="en-US" altLang="zh-TW" dirty="0"/>
              <a:t>)</a:t>
            </a:r>
          </a:p>
          <a:p>
            <a:pPr lvl="2">
              <a:defRPr/>
            </a:pPr>
            <a:r>
              <a:rPr lang="en-US" altLang="zh-TW" dirty="0"/>
              <a:t>Separate IMG/OMG: MX settings</a:t>
            </a:r>
          </a:p>
          <a:p>
            <a:pPr lvl="1">
              <a:defRPr/>
            </a:pPr>
            <a:r>
              <a:rPr lang="en-US" altLang="zh-TW" dirty="0">
                <a:hlinkClick r:id="rId2"/>
              </a:rPr>
              <a:t>http://www.postfix.org/POSTSCREEN_README.html</a:t>
            </a:r>
            <a:endParaRPr lang="en-US" altLang="zh-TW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Basic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5105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Most mails are spam</a:t>
            </a:r>
          </a:p>
          <a:p>
            <a:pPr lvl="1">
              <a:defRPr/>
            </a:pPr>
            <a:r>
              <a:rPr lang="en-US" altLang="zh-TW" dirty="0"/>
              <a:t>Spend most resources not receiving mail</a:t>
            </a:r>
          </a:p>
          <a:p>
            <a:pPr>
              <a:defRPr/>
            </a:pPr>
            <a:r>
              <a:rPr lang="en-US" altLang="zh-TW" dirty="0"/>
              <a:t>Mail challenge: Keep zombies away</a:t>
            </a:r>
          </a:p>
          <a:p>
            <a:pPr lvl="1">
              <a:defRPr/>
            </a:pPr>
            <a:r>
              <a:rPr lang="en-US" altLang="zh-TW" dirty="0"/>
              <a:t>Make an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is-it-a-zombie</a:t>
            </a:r>
            <a:r>
              <a:rPr lang="en-US" altLang="zh-TW" dirty="0"/>
              <a:t> decision</a:t>
            </a:r>
          </a:p>
          <a:p>
            <a:pPr lvl="1">
              <a:defRPr/>
            </a:pPr>
            <a:r>
              <a:rPr lang="en-US" altLang="zh-TW" dirty="0"/>
              <a:t>Whitelist while deciding a client not-a-zombie to avoid further delay</a:t>
            </a:r>
          </a:p>
          <a:p>
            <a:pPr>
              <a:defRPr/>
            </a:pPr>
            <a:r>
              <a:rPr lang="en-US" altLang="zh-TW" dirty="0"/>
              <a:t>Zombies’ challenge:</a:t>
            </a:r>
          </a:p>
          <a:p>
            <a:pPr lvl="1">
              <a:defRPr/>
            </a:pPr>
            <a:r>
              <a:rPr lang="en-US" altLang="zh-TW" dirty="0"/>
              <a:t>Only a limited amount of time to deliver spam before being blacklisted</a:t>
            </a:r>
          </a:p>
          <a:p>
            <a:pPr lvl="1">
              <a:defRPr/>
            </a:pPr>
            <a:r>
              <a:rPr lang="en-US" altLang="zh-TW" dirty="0"/>
              <a:t>To speed up</a:t>
            </a:r>
          </a:p>
          <a:p>
            <a:pPr lvl="2">
              <a:defRPr/>
            </a:pPr>
            <a:r>
              <a:rPr lang="en-US" altLang="zh-TW" dirty="0"/>
              <a:t>Speak before their turn</a:t>
            </a:r>
          </a:p>
          <a:p>
            <a:pPr lvl="2">
              <a:defRPr/>
            </a:pPr>
            <a:r>
              <a:rPr lang="en-US" altLang="zh-TW" dirty="0"/>
              <a:t>Ignore response from SMTP servers</a:t>
            </a:r>
          </a:p>
          <a:p>
            <a:pPr>
              <a:defRPr/>
            </a:pPr>
            <a:r>
              <a:rPr lang="en-US" altLang="zh-TW" dirty="0"/>
              <a:t>To recognize zombies</a:t>
            </a:r>
          </a:p>
          <a:p>
            <a:pPr lvl="1">
              <a:defRPr/>
            </a:pPr>
            <a:r>
              <a:rPr lang="en-US" altLang="zh-TW" dirty="0"/>
              <a:t>Determine if the remote SMTP client IP is blacklisted</a:t>
            </a:r>
          </a:p>
          <a:p>
            <a:pPr lvl="1">
              <a:defRPr/>
            </a:pPr>
            <a:r>
              <a:rPr lang="en-US" altLang="zh-TW" dirty="0"/>
              <a:t>Look for protocol compromises</a:t>
            </a:r>
            <a:endParaRPr lang="zh-TW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General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Involve a number of tests</a:t>
            </a:r>
          </a:p>
          <a:p>
            <a:pPr>
              <a:defRPr/>
            </a:pPr>
            <a:r>
              <a:rPr lang="en-US" altLang="zh-TW" dirty="0"/>
              <a:t>Some tests introduce a delay of a few seconds</a:t>
            </a:r>
          </a:p>
          <a:p>
            <a:pPr lvl="1">
              <a:defRPr/>
            </a:pPr>
            <a:r>
              <a:rPr lang="en-US" altLang="zh-TW" dirty="0"/>
              <a:t>Maintain a temporary whitelist for clients passing its tests</a:t>
            </a:r>
          </a:p>
          <a:p>
            <a:pPr lvl="1">
              <a:defRPr/>
            </a:pPr>
            <a:r>
              <a:rPr lang="en-US" altLang="zh-TW" dirty="0"/>
              <a:t>Minimize its impact on legitimate email traffic</a:t>
            </a:r>
          </a:p>
          <a:p>
            <a:pPr>
              <a:defRPr/>
            </a:pPr>
            <a:r>
              <a:rPr lang="en-US" altLang="zh-TW" dirty="0"/>
              <a:t>Default</a:t>
            </a:r>
          </a:p>
          <a:p>
            <a:pPr lvl="1">
              <a:defRPr/>
            </a:pPr>
            <a:r>
              <a:rPr lang="en-US" altLang="zh-TW" dirty="0"/>
              <a:t>Hand off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connections to the SMTP server after logging</a:t>
            </a:r>
          </a:p>
          <a:p>
            <a:pPr lvl="1">
              <a:defRPr/>
            </a:pPr>
            <a:r>
              <a:rPr lang="en-US" altLang="zh-TW" dirty="0"/>
              <a:t>Useful for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non-destructive</a:t>
            </a:r>
            <a:r>
              <a:rPr lang="en-US" altLang="zh-TW" dirty="0"/>
              <a:t> testing</a:t>
            </a:r>
          </a:p>
          <a:p>
            <a:pPr>
              <a:defRPr/>
            </a:pPr>
            <a:r>
              <a:rPr lang="en-US" altLang="zh-TW" dirty="0"/>
              <a:t>Typical production setting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Reject</a:t>
            </a:r>
            <a:r>
              <a:rPr lang="en-US" altLang="zh-TW" dirty="0"/>
              <a:t> mail from clients failing one or more tests</a:t>
            </a:r>
          </a:p>
          <a:p>
            <a:pPr lvl="1">
              <a:defRPr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 information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Quick tests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Query local blacklists/whitelists</a:t>
            </a:r>
          </a:p>
          <a:p>
            <a:pPr lvl="1">
              <a:defRPr/>
            </a:pPr>
            <a:r>
              <a:rPr lang="en-US" altLang="zh-TW" dirty="0"/>
              <a:t>Permanent whitelist/blacklist test</a:t>
            </a:r>
          </a:p>
          <a:p>
            <a:pPr lvl="2">
              <a:defRPr/>
            </a:pPr>
            <a:r>
              <a:rPr lang="en-US" altLang="zh-TW" dirty="0" err="1"/>
              <a:t>postscreen_access_list</a:t>
            </a:r>
            <a:r>
              <a:rPr lang="en-US" altLang="zh-TW" dirty="0"/>
              <a:t> = </a:t>
            </a:r>
            <a:r>
              <a:rPr lang="en-US" altLang="zh-TW" dirty="0" err="1"/>
              <a:t>permit_mynetworks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                                        </a:t>
            </a:r>
            <a:r>
              <a:rPr lang="en-US" altLang="zh-TW" dirty="0" err="1"/>
              <a:t>cidr:postscreen_access.cidr</a:t>
            </a:r>
            <a:endParaRPr lang="en-US" altLang="zh-TW" dirty="0"/>
          </a:p>
          <a:p>
            <a:pPr lvl="2">
              <a:defRPr/>
            </a:pPr>
            <a:r>
              <a:rPr lang="en-US" altLang="zh-TW" dirty="0"/>
              <a:t>In </a:t>
            </a:r>
            <a:r>
              <a:rPr lang="en-US" altLang="zh-TW" dirty="0" err="1"/>
              <a:t>postscreen_access.cidr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192.168.0.1	permit / </a:t>
            </a:r>
            <a:r>
              <a:rPr lang="en-US" altLang="zh-TW" dirty="0" err="1"/>
              <a:t>dunno</a:t>
            </a:r>
            <a:br>
              <a:rPr lang="en-US" altLang="zh-TW" dirty="0"/>
            </a:br>
            <a:r>
              <a:rPr lang="en-US" altLang="zh-TW" dirty="0"/>
              <a:t>192.168.0.0/16	reject</a:t>
            </a:r>
          </a:p>
          <a:p>
            <a:pPr lvl="2">
              <a:defRPr/>
            </a:pPr>
            <a:r>
              <a:rPr lang="en-US" altLang="zh-TW" b="1" dirty="0"/>
              <a:t>WHITELISTED</a:t>
            </a:r>
            <a:r>
              <a:rPr lang="en-US" altLang="zh-TW" dirty="0"/>
              <a:t> </a:t>
            </a:r>
            <a:r>
              <a:rPr lang="en-US" altLang="zh-TW" i="1" dirty="0"/>
              <a:t>[address]:port</a:t>
            </a:r>
            <a:br>
              <a:rPr lang="en-US" altLang="zh-TW" i="1" dirty="0"/>
            </a:br>
            <a:r>
              <a:rPr lang="en-US" altLang="zh-TW" b="1" dirty="0"/>
              <a:t>BLACKLISTED</a:t>
            </a:r>
            <a:r>
              <a:rPr lang="en-US" altLang="zh-TW" dirty="0"/>
              <a:t> </a:t>
            </a:r>
            <a:r>
              <a:rPr lang="en-US" altLang="zh-TW" i="1" dirty="0"/>
              <a:t>[address]:port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Temporary whitelist test</a:t>
            </a:r>
          </a:p>
          <a:p>
            <a:pPr lvl="2">
              <a:defRPr/>
            </a:pPr>
            <a:r>
              <a:rPr lang="en-US" altLang="zh-TW" b="1" dirty="0"/>
              <a:t>PASS OLD</a:t>
            </a:r>
            <a:r>
              <a:rPr lang="en-US" altLang="zh-TW" dirty="0"/>
              <a:t> </a:t>
            </a:r>
            <a:r>
              <a:rPr lang="en-US" altLang="zh-TW" i="1" dirty="0"/>
              <a:t>[address]:port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MX policy test</a:t>
            </a:r>
          </a:p>
          <a:p>
            <a:pPr lvl="2">
              <a:defRPr/>
            </a:pPr>
            <a:r>
              <a:rPr lang="en-US" altLang="zh-TW" dirty="0" err="1"/>
              <a:t>postscreen_whitelist_interfaces</a:t>
            </a:r>
            <a:r>
              <a:rPr lang="en-US" altLang="zh-TW" dirty="0"/>
              <a:t> = !168.100.189.8 </a:t>
            </a:r>
            <a:r>
              <a:rPr lang="en-US" altLang="zh-TW" dirty="0" err="1"/>
              <a:t>static:all</a:t>
            </a:r>
            <a:endParaRPr lang="en-US" altLang="zh-TW" dirty="0"/>
          </a:p>
          <a:p>
            <a:pPr lvl="2">
              <a:defRPr/>
            </a:pPr>
            <a:r>
              <a:rPr lang="en-US" altLang="zh-TW" b="1" dirty="0"/>
              <a:t>CONNECT from</a:t>
            </a:r>
            <a:r>
              <a:rPr lang="en-US" altLang="zh-TW" dirty="0"/>
              <a:t> </a:t>
            </a:r>
            <a:r>
              <a:rPr lang="en-US" altLang="zh-TW" i="1" dirty="0"/>
              <a:t>[address]:port</a:t>
            </a:r>
            <a:r>
              <a:rPr lang="en-US" altLang="zh-TW" dirty="0"/>
              <a:t> </a:t>
            </a:r>
            <a:r>
              <a:rPr lang="en-US" altLang="zh-TW" b="1" dirty="0"/>
              <a:t>to [168.100.189.8]:25</a:t>
            </a:r>
            <a:br>
              <a:rPr lang="en-US" altLang="zh-TW" dirty="0"/>
            </a:br>
            <a:r>
              <a:rPr lang="en-US" altLang="zh-TW" b="1" dirty="0"/>
              <a:t>WHITELIST VETO</a:t>
            </a:r>
            <a:r>
              <a:rPr lang="en-US" altLang="zh-TW" dirty="0"/>
              <a:t> </a:t>
            </a:r>
            <a:r>
              <a:rPr lang="en-US" altLang="zh-TW" i="1" dirty="0"/>
              <a:t>[address]:port</a:t>
            </a:r>
            <a:endParaRPr lang="zh-TW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Tests before greeting – (1)</a:t>
            </a:r>
            <a:endParaRPr lang="zh-TW" altLang="en-US" dirty="0"/>
          </a:p>
        </p:txBody>
      </p:sp>
      <p:sp>
        <p:nvSpPr>
          <p:cNvPr id="839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SMTP server should speak before the client</a:t>
            </a:r>
          </a:p>
          <a:p>
            <a:pPr lvl="1"/>
            <a:r>
              <a:rPr lang="en-US" altLang="zh-TW"/>
              <a:t>A short delay before "220 …" server greeting</a:t>
            </a:r>
          </a:p>
          <a:p>
            <a:pPr lvl="2"/>
            <a:r>
              <a:rPr lang="en-US" altLang="zh-TW"/>
              <a:t>For DNSWL/BL lookup results to arrive</a:t>
            </a:r>
          </a:p>
          <a:p>
            <a:pPr lvl="2"/>
            <a:r>
              <a:rPr lang="en-US" altLang="zh-TW"/>
              <a:t>postscreen_greet_wait = ${stress?2}${stress:6}s</a:t>
            </a:r>
          </a:p>
          <a:p>
            <a:r>
              <a:rPr lang="en-US" altLang="zh-TW"/>
              <a:t>Pregreet test</a:t>
            </a:r>
          </a:p>
          <a:p>
            <a:pPr lvl="1"/>
            <a:r>
              <a:rPr lang="en-US" altLang="zh-TW"/>
              <a:t>Detect zombies that speak before their turn</a:t>
            </a:r>
          </a:p>
          <a:p>
            <a:pPr lvl="1"/>
            <a:r>
              <a:rPr lang="en-US" altLang="zh-TW"/>
              <a:t>postscreen_greet_banner = $smtpd_banner</a:t>
            </a:r>
          </a:p>
          <a:p>
            <a:pPr lvl="2"/>
            <a:r>
              <a:rPr lang="en-US" altLang="zh-TW"/>
              <a:t>"220</a:t>
            </a:r>
            <a:r>
              <a:rPr lang="en-US" altLang="zh-TW">
                <a:solidFill>
                  <a:srgbClr val="FF0000"/>
                </a:solidFill>
              </a:rPr>
              <a:t>-</a:t>
            </a:r>
            <a:r>
              <a:rPr lang="en-US" altLang="zh-TW"/>
              <a:t>text …" vs. "220 text …“</a:t>
            </a:r>
          </a:p>
          <a:p>
            <a:pPr lvl="2"/>
            <a:r>
              <a:rPr lang="en-US" altLang="zh-TW"/>
              <a:t>Disable the teaser banner</a:t>
            </a:r>
          </a:p>
          <a:p>
            <a:pPr lvl="3"/>
            <a:r>
              <a:rPr lang="en-US" altLang="zh-TW"/>
              <a:t>postscreen_greet_banner =</a:t>
            </a:r>
          </a:p>
          <a:p>
            <a:pPr lvl="1"/>
            <a:r>
              <a:rPr lang="en-US" altLang="zh-TW" sz="1800" b="1"/>
              <a:t>PREGREET</a:t>
            </a:r>
            <a:r>
              <a:rPr lang="en-US" altLang="zh-TW" sz="1800"/>
              <a:t> </a:t>
            </a:r>
            <a:r>
              <a:rPr lang="en-US" altLang="zh-TW" sz="1800" i="1"/>
              <a:t>count</a:t>
            </a:r>
            <a:r>
              <a:rPr lang="en-US" altLang="zh-TW" sz="1800"/>
              <a:t> </a:t>
            </a:r>
            <a:r>
              <a:rPr lang="en-US" altLang="zh-TW" sz="1800" b="1"/>
              <a:t>after</a:t>
            </a:r>
            <a:r>
              <a:rPr lang="en-US" altLang="zh-TW" sz="1800"/>
              <a:t> </a:t>
            </a:r>
            <a:r>
              <a:rPr lang="en-US" altLang="zh-TW" sz="1800" i="1"/>
              <a:t>time</a:t>
            </a:r>
            <a:r>
              <a:rPr lang="en-US" altLang="zh-TW" sz="1800"/>
              <a:t> </a:t>
            </a:r>
            <a:r>
              <a:rPr lang="en-US" altLang="zh-TW" sz="1800" b="1"/>
              <a:t>from</a:t>
            </a:r>
            <a:r>
              <a:rPr lang="en-US" altLang="zh-TW" sz="1800"/>
              <a:t> </a:t>
            </a:r>
            <a:r>
              <a:rPr lang="en-US" altLang="zh-TW" sz="1800" i="1"/>
              <a:t>[address]:port text...</a:t>
            </a:r>
            <a:endParaRPr lang="en-US" altLang="zh-TW" sz="1800"/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Tests before greeting –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DNSWL/BL test</a:t>
            </a:r>
          </a:p>
          <a:p>
            <a:pPr lvl="1">
              <a:defRPr/>
            </a:pPr>
            <a:r>
              <a:rPr lang="en-US" altLang="zh-TW" dirty="0" err="1"/>
              <a:t>postscreen_dnsbl_sites</a:t>
            </a:r>
            <a:r>
              <a:rPr lang="en-US" altLang="zh-TW" dirty="0"/>
              <a:t> =  highqualityblacklist.example.com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*2</a:t>
            </a:r>
            <a:br>
              <a:rPr lang="en-US" altLang="zh-TW" dirty="0"/>
            </a:br>
            <a:r>
              <a:rPr lang="en-US" altLang="zh-TW" dirty="0"/>
              <a:t>                                          lowerqualityblacklist.example.net</a:t>
            </a:r>
            <a:br>
              <a:rPr lang="en-US" altLang="zh-TW" dirty="0"/>
            </a:br>
            <a:r>
              <a:rPr lang="en-US" altLang="zh-TW" dirty="0"/>
              <a:t>                                          list.dnswl.org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*-5</a:t>
            </a:r>
            <a:br>
              <a:rPr lang="en-US" altLang="zh-TW" dirty="0"/>
            </a:br>
            <a:r>
              <a:rPr lang="en-US" altLang="zh-TW" dirty="0"/>
              <a:t>                                          example.com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=127.0.0.4</a:t>
            </a:r>
          </a:p>
          <a:p>
            <a:pPr lvl="1">
              <a:defRPr/>
            </a:pPr>
            <a:r>
              <a:rPr lang="en-US" altLang="zh-TW" dirty="0" err="1"/>
              <a:t>postscreen_dnsbl_threshold</a:t>
            </a:r>
            <a:r>
              <a:rPr lang="en-US" altLang="zh-TW" dirty="0"/>
              <a:t> = 1</a:t>
            </a:r>
          </a:p>
          <a:p>
            <a:pPr lvl="2">
              <a:defRPr/>
            </a:pPr>
            <a:r>
              <a:rPr lang="en-US" altLang="zh-TW" dirty="0"/>
              <a:t>Determine when </a:t>
            </a:r>
            <a:r>
              <a:rPr lang="en-US" altLang="zh-TW" dirty="0" err="1"/>
              <a:t>postscreen_greet_wait</a:t>
            </a:r>
            <a:r>
              <a:rPr lang="en-US" altLang="zh-TW" dirty="0"/>
              <a:t> time has elapsed</a:t>
            </a:r>
          </a:p>
          <a:p>
            <a:pPr lvl="1">
              <a:defRPr/>
            </a:pPr>
            <a:r>
              <a:rPr lang="en-US" altLang="zh-TW" dirty="0" err="1"/>
              <a:t>postscreen_dnsbl_reply_map</a:t>
            </a:r>
            <a:r>
              <a:rPr lang="en-US" altLang="zh-TW" dirty="0"/>
              <a:t> = </a:t>
            </a:r>
            <a:r>
              <a:rPr lang="en-US" altLang="zh-TW" dirty="0" err="1"/>
              <a:t>texthash:dnsbl_reply</a:t>
            </a:r>
            <a:endParaRPr lang="en-US" altLang="zh-TW" dirty="0"/>
          </a:p>
          <a:p>
            <a:pPr lvl="2">
              <a:defRPr/>
            </a:pPr>
            <a:r>
              <a:rPr lang="en-US" altLang="zh-TW" dirty="0"/>
              <a:t>In </a:t>
            </a:r>
            <a:r>
              <a:rPr lang="en-US" altLang="zh-TW" dirty="0" err="1"/>
              <a:t>dnsbl_reply</a:t>
            </a:r>
            <a:br>
              <a:rPr lang="en-US" altLang="zh-TW" dirty="0"/>
            </a:br>
            <a:r>
              <a:rPr lang="en-US" altLang="zh-TW" dirty="0"/>
              <a:t>secret.zen.spamhaus.org	zen.spamhaus.org</a:t>
            </a:r>
          </a:p>
          <a:p>
            <a:pPr lvl="1">
              <a:defRPr/>
            </a:pPr>
            <a:r>
              <a:rPr lang="en-US" altLang="zh-TW" sz="1800" b="1" dirty="0"/>
              <a:t>DNSBL rank</a:t>
            </a:r>
            <a:r>
              <a:rPr lang="en-US" altLang="zh-TW" sz="1800" dirty="0"/>
              <a:t> </a:t>
            </a:r>
            <a:r>
              <a:rPr lang="en-US" altLang="zh-TW" sz="1800" i="1" dirty="0"/>
              <a:t>count</a:t>
            </a:r>
            <a:r>
              <a:rPr lang="en-US" altLang="zh-TW" sz="1800" dirty="0"/>
              <a:t> </a:t>
            </a:r>
            <a:r>
              <a:rPr lang="en-US" altLang="zh-TW" sz="1800" b="1" dirty="0"/>
              <a:t>for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lvl="1">
              <a:defRPr/>
            </a:pPr>
            <a:endParaRPr lang="en-US" altLang="zh-TW" sz="1800" i="1" dirty="0"/>
          </a:p>
          <a:p>
            <a:pPr lvl="1">
              <a:defRPr/>
            </a:pPr>
            <a:r>
              <a:rPr lang="en-US" altLang="zh-TW" sz="1800" dirty="0" err="1"/>
              <a:t>Wietse</a:t>
            </a:r>
            <a:r>
              <a:rPr lang="en-US" altLang="zh-TW" sz="1800" dirty="0"/>
              <a:t> needed new material for a LISA conference presentation in November 2010, so he added support for DNSBL weights and filters in August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Tests fail before greeting</a:t>
            </a:r>
            <a:endParaRPr lang="zh-TW" altLang="en-US" dirty="0"/>
          </a:p>
        </p:txBody>
      </p:sp>
      <p:sp>
        <p:nvSpPr>
          <p:cNvPr id="86019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r>
              <a:rPr lang="en-US" altLang="zh-TW"/>
              <a:t>Actions</a:t>
            </a:r>
          </a:p>
          <a:p>
            <a:pPr lvl="1"/>
            <a:r>
              <a:rPr lang="en-US" altLang="zh-TW"/>
              <a:t>ignore (default)</a:t>
            </a:r>
          </a:p>
          <a:p>
            <a:pPr lvl="1"/>
            <a:r>
              <a:rPr lang="en-US" altLang="zh-TW"/>
              <a:t>enforce</a:t>
            </a:r>
          </a:p>
          <a:p>
            <a:pPr lvl="2"/>
            <a:r>
              <a:rPr lang="en-US" altLang="zh-TW"/>
              <a:t>Allow other tests to complete, reply 550, and log helo/sender/recipient</a:t>
            </a:r>
          </a:p>
          <a:p>
            <a:pPr lvl="1"/>
            <a:r>
              <a:rPr lang="en-US" altLang="zh-TW"/>
              <a:t>drop</a:t>
            </a:r>
          </a:p>
          <a:p>
            <a:pPr lvl="2"/>
            <a:r>
              <a:rPr lang="en-US" altLang="zh-TW"/>
              <a:t>Reply 521 immediately</a:t>
            </a:r>
          </a:p>
          <a:p>
            <a:r>
              <a:rPr lang="en-US" altLang="zh-TW"/>
              <a:t>postscreen_*_action</a:t>
            </a:r>
          </a:p>
          <a:p>
            <a:pPr lvl="1"/>
            <a:r>
              <a:rPr lang="en-US" altLang="zh-TW"/>
              <a:t>postscreen_blacklist_action</a:t>
            </a:r>
          </a:p>
          <a:p>
            <a:pPr lvl="2"/>
            <a:r>
              <a:rPr lang="en-US" altLang="zh-TW"/>
              <a:t>Match permanent blacklist</a:t>
            </a:r>
          </a:p>
          <a:p>
            <a:pPr lvl="1"/>
            <a:r>
              <a:rPr lang="en-US" altLang="zh-TW"/>
              <a:t>postscreen_greet_action</a:t>
            </a:r>
          </a:p>
          <a:p>
            <a:pPr lvl="2"/>
            <a:r>
              <a:rPr lang="en-US" altLang="zh-TW"/>
              <a:t>Fail pregreet test</a:t>
            </a:r>
          </a:p>
          <a:p>
            <a:pPr lvl="1"/>
            <a:r>
              <a:rPr lang="en-US" altLang="zh-TW"/>
              <a:t>postscreen_dnsbl_action</a:t>
            </a:r>
          </a:p>
          <a:p>
            <a:pPr lvl="2"/>
            <a:r>
              <a:rPr lang="en-US" altLang="zh-TW"/>
              <a:t>DNSBL score is equal to or greater than the threshold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Client-based Detections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Fight with spammers: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DNSBL/WL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DNS-based blacklist/whitelist for suspected/trusted senders(IP address)</a:t>
            </a:r>
            <a:endParaRPr lang="en-US" altLang="zh-TW" dirty="0"/>
          </a:p>
          <a:p>
            <a:pPr lvl="1" eaLnBrk="1" hangingPunct="1"/>
            <a:r>
              <a:rPr lang="en-US" altLang="zh-TW" dirty="0" err="1"/>
              <a:t>Greylisting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client-based method that can stop mail coming from some spamming programs</a:t>
            </a:r>
          </a:p>
          <a:p>
            <a:pPr lvl="1" eaLnBrk="1" hangingPunct="1"/>
            <a:r>
              <a:rPr lang="en-US" altLang="zh-TW" dirty="0"/>
              <a:t>SPF (Sender Policy Framework)</a:t>
            </a:r>
          </a:p>
          <a:p>
            <a:pPr lvl="2" eaLnBrk="1" hangingPunct="1"/>
            <a:r>
              <a:rPr lang="en-US" altLang="zh-TW" dirty="0"/>
              <a:t>A client-based method to detect whether a client is authorized or not</a:t>
            </a:r>
          </a:p>
          <a:p>
            <a:pPr lvl="2" eaLnBrk="1" hangingPunct="1"/>
            <a:r>
              <a:rPr lang="en-US" altLang="zh-TW" dirty="0"/>
              <a:t>Sender ID</a:t>
            </a:r>
          </a:p>
          <a:p>
            <a:pPr lvl="3" eaLnBrk="1" hangingPunct="1"/>
            <a:r>
              <a:rPr lang="en-US" altLang="zh-TW" dirty="0"/>
              <a:t>NOT the new SPF</a:t>
            </a:r>
          </a:p>
          <a:p>
            <a:pPr lvl="3" eaLnBrk="1" hangingPunct="1"/>
            <a:r>
              <a:rPr lang="en-US" dirty="0">
                <a:hlinkClick r:id="rId2"/>
              </a:rPr>
              <a:t>http://www.open-spf.org/SPF_vs_Sender_ID/</a:t>
            </a:r>
            <a:endParaRPr lang="en-US" altLang="zh-TW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Workflow before SMTP</a:t>
            </a:r>
            <a:endParaRPr lang="zh-TW" altLang="en-US" dirty="0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2438400"/>
            <a:ext cx="1984375" cy="533400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962400" y="3352800"/>
            <a:ext cx="1984375" cy="1143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Static W/B list    DNS W/B list   Pregreet test  Primary MX test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629400" y="3352800"/>
            <a:ext cx="1984375" cy="1143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      (and log from, to, client, helo)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962400" y="4876800"/>
            <a:ext cx="1984375" cy="762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066800" y="4876800"/>
            <a:ext cx="1984375" cy="762000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04800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49530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3048000" y="36576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079625" y="44434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5029200" y="44958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019800" y="3581400"/>
            <a:ext cx="509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6629400" y="4876800"/>
            <a:ext cx="1984375" cy="762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87055" name="Line 16"/>
          <p:cNvSpPr>
            <a:spLocks noChangeShapeType="1"/>
          </p:cNvSpPr>
          <p:nvPr/>
        </p:nvSpPr>
        <p:spPr bwMode="auto">
          <a:xfrm>
            <a:off x="76200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56" name="Text Box 17"/>
          <p:cNvSpPr txBox="1">
            <a:spLocks noChangeArrowheads="1"/>
          </p:cNvSpPr>
          <p:nvPr/>
        </p:nvSpPr>
        <p:spPr bwMode="auto">
          <a:xfrm>
            <a:off x="1066800" y="3505200"/>
            <a:ext cx="1984375" cy="838200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5943600" y="3962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58" name="Line 19"/>
          <p:cNvSpPr>
            <a:spLocks noChangeShapeType="1"/>
          </p:cNvSpPr>
          <p:nvPr/>
        </p:nvSpPr>
        <p:spPr bwMode="auto">
          <a:xfrm>
            <a:off x="20574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59" name="Line 20"/>
          <p:cNvSpPr>
            <a:spLocks noChangeShapeType="1"/>
          </p:cNvSpPr>
          <p:nvPr/>
        </p:nvSpPr>
        <p:spPr bwMode="auto">
          <a:xfrm>
            <a:off x="2057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 flipH="1">
            <a:off x="3048000" y="525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87061" name="Text Box 22"/>
          <p:cNvSpPr txBox="1">
            <a:spLocks noChangeArrowheads="1"/>
          </p:cNvSpPr>
          <p:nvPr/>
        </p:nvSpPr>
        <p:spPr bwMode="auto">
          <a:xfrm>
            <a:off x="1000125" y="1981200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800" i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Fast path: ~0.1 ms</a:t>
            </a:r>
          </a:p>
        </p:txBody>
      </p:sp>
      <p:sp>
        <p:nvSpPr>
          <p:cNvPr id="87062" name="Text Box 23"/>
          <p:cNvSpPr txBox="1">
            <a:spLocks noChangeArrowheads="1"/>
          </p:cNvSpPr>
          <p:nvPr/>
        </p:nvSpPr>
        <p:spPr bwMode="auto">
          <a:xfrm>
            <a:off x="3886200" y="2895600"/>
            <a:ext cx="306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800" i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Slow path: up to ~6 seconds</a:t>
            </a:r>
          </a:p>
        </p:txBody>
      </p:sp>
      <p:sp>
        <p:nvSpPr>
          <p:cNvPr id="87063" name="AutoShape 24"/>
          <p:cNvSpPr>
            <a:spLocks noChangeArrowheads="1"/>
          </p:cNvSpPr>
          <p:nvPr/>
        </p:nvSpPr>
        <p:spPr bwMode="auto">
          <a:xfrm>
            <a:off x="7239000" y="2590800"/>
            <a:ext cx="1524000" cy="533400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Multi-layer defense</a:t>
            </a:r>
            <a:endParaRPr lang="zh-TW" altLang="en-US" dirty="0"/>
          </a:p>
        </p:txBody>
      </p:sp>
      <p:sp>
        <p:nvSpPr>
          <p:cNvPr id="88067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r>
              <a:rPr lang="en-US" altLang="zh-TW"/>
              <a:t>Layer 1</a:t>
            </a:r>
          </a:p>
          <a:p>
            <a:pPr lvl="1"/>
            <a:r>
              <a:rPr lang="en-US" altLang="zh-TW"/>
              <a:t>Block connections from zombies and other spambots</a:t>
            </a:r>
          </a:p>
          <a:p>
            <a:pPr lvl="1"/>
            <a:r>
              <a:rPr lang="en-US" altLang="zh-TW"/>
              <a:t>Single process</a:t>
            </a:r>
          </a:p>
          <a:p>
            <a:pPr lvl="1"/>
            <a:r>
              <a:rPr lang="en-US" altLang="zh-TW"/>
              <a:t>90% of all spams</a:t>
            </a:r>
          </a:p>
          <a:p>
            <a:r>
              <a:rPr lang="en-US" altLang="zh-TW"/>
              <a:t>Layer 2</a:t>
            </a:r>
          </a:p>
          <a:p>
            <a:pPr lvl="1"/>
            <a:r>
              <a:rPr lang="en-US" altLang="zh-TW"/>
              <a:t>Complex SMTP access checks</a:t>
            </a:r>
          </a:p>
          <a:p>
            <a:pPr lvl="1"/>
            <a:r>
              <a:rPr lang="en-US" altLang="zh-TW"/>
              <a:t>Postfix SMTP server, policy daemons, Milter applications</a:t>
            </a:r>
          </a:p>
          <a:p>
            <a:r>
              <a:rPr lang="en-US" altLang="zh-TW"/>
              <a:t>Layer 3</a:t>
            </a:r>
          </a:p>
          <a:p>
            <a:pPr lvl="1"/>
            <a:r>
              <a:rPr lang="en-US" altLang="zh-TW"/>
              <a:t>Light-weight content inspection</a:t>
            </a:r>
          </a:p>
          <a:p>
            <a:pPr lvl="1"/>
            <a:r>
              <a:rPr lang="en-US" altLang="zh-TW"/>
              <a:t>header_checks, body_checks</a:t>
            </a:r>
          </a:p>
          <a:p>
            <a:r>
              <a:rPr lang="en-US" altLang="zh-TW"/>
              <a:t>Layer 4</a:t>
            </a:r>
          </a:p>
          <a:p>
            <a:pPr lvl="1"/>
            <a:r>
              <a:rPr lang="en-US" altLang="zh-TW"/>
              <a:t>Heavy-weight content inspection with external content filters</a:t>
            </a:r>
          </a:p>
          <a:p>
            <a:pPr lvl="1"/>
            <a:endParaRPr lang="zh-TW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Tests after greeting – (1)</a:t>
            </a:r>
            <a:endParaRPr lang="zh-TW" altLang="en-US" dirty="0"/>
          </a:p>
        </p:txBody>
      </p:sp>
      <p:sp>
        <p:nvSpPr>
          <p:cNvPr id="890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"Deep protocol" tests</a:t>
            </a:r>
          </a:p>
          <a:p>
            <a:pPr lvl="1"/>
            <a:r>
              <a:rPr lang="en-US" altLang="zh-TW"/>
              <a:t>Use an SMTP protocol engine built into postscreen</a:t>
            </a:r>
          </a:p>
          <a:p>
            <a:pPr lvl="1"/>
            <a:r>
              <a:rPr lang="en-US" altLang="zh-TW"/>
              <a:t>When a good client passes the tests</a:t>
            </a:r>
          </a:p>
          <a:p>
            <a:pPr lvl="2"/>
            <a:r>
              <a:rPr lang="en-US" altLang="zh-TW"/>
              <a:t>Add the client to the temporary whitelist</a:t>
            </a:r>
          </a:p>
          <a:p>
            <a:pPr lvl="2"/>
            <a:r>
              <a:rPr lang="en-US" altLang="zh-TW"/>
              <a:t>CAN</a:t>
            </a:r>
            <a:r>
              <a:rPr lang="en-US" altLang="zh-TW" b="1"/>
              <a:t>*NOT*</a:t>
            </a:r>
            <a:r>
              <a:rPr lang="en-US" altLang="zh-TW"/>
              <a:t> hand off the live connection to the SMTP server</a:t>
            </a:r>
          </a:p>
          <a:p>
            <a:pPr lvl="2"/>
            <a:r>
              <a:rPr lang="en-US" altLang="zh-TW"/>
              <a:t>Reply 4xx status</a:t>
            </a:r>
          </a:p>
          <a:p>
            <a:pPr lvl="1"/>
            <a:r>
              <a:rPr lang="en-US" altLang="zh-TW"/>
              <a:t>Built-in SMTP engine does </a:t>
            </a:r>
            <a:r>
              <a:rPr lang="en-US" altLang="zh-TW" b="1"/>
              <a:t>*NOT*</a:t>
            </a:r>
            <a:r>
              <a:rPr lang="en-US" altLang="zh-TW"/>
              <a:t> implement</a:t>
            </a:r>
          </a:p>
          <a:p>
            <a:pPr lvl="2"/>
            <a:r>
              <a:rPr lang="en-US" altLang="zh-TW"/>
              <a:t>AUTH</a:t>
            </a:r>
          </a:p>
          <a:p>
            <a:pPr lvl="3"/>
            <a:r>
              <a:rPr lang="en-US" altLang="zh-TW"/>
              <a:t>May be added in the feature</a:t>
            </a:r>
          </a:p>
          <a:p>
            <a:pPr lvl="3"/>
            <a:r>
              <a:rPr lang="en-US" altLang="zh-TW"/>
              <a:t>(Workaround) Not enable tests after greeting</a:t>
            </a:r>
          </a:p>
          <a:p>
            <a:pPr lvl="3"/>
            <a:r>
              <a:rPr lang="en-US" altLang="zh-TW"/>
              <a:t>(Workaround) End-user should connect directly to the submission service</a:t>
            </a:r>
          </a:p>
          <a:p>
            <a:pPr lvl="2"/>
            <a:r>
              <a:rPr lang="en-US" altLang="zh-TW"/>
              <a:t>XCLIENT</a:t>
            </a:r>
          </a:p>
          <a:p>
            <a:pPr lvl="2"/>
            <a:r>
              <a:rPr lang="en-US" altLang="zh-TW"/>
              <a:t>XFORWARD</a:t>
            </a:r>
            <a:endParaRPr lang="zh-TW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Tests after greeting – (2)</a:t>
            </a:r>
            <a:endParaRPr lang="zh-TW" altLang="en-US" dirty="0"/>
          </a:p>
        </p:txBody>
      </p:sp>
      <p:sp>
        <p:nvSpPr>
          <p:cNvPr id="90115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648200"/>
          </a:xfrm>
        </p:spPr>
        <p:txBody>
          <a:bodyPr/>
          <a:lstStyle/>
          <a:p>
            <a:r>
              <a:rPr lang="en-US" altLang="zh-TW"/>
              <a:t>Command pipelining test</a:t>
            </a:r>
          </a:p>
          <a:p>
            <a:pPr lvl="1"/>
            <a:r>
              <a:rPr lang="en-US" altLang="zh-TW"/>
              <a:t>Not announce support for ESMTP command pipelining</a:t>
            </a:r>
          </a:p>
          <a:p>
            <a:pPr lvl="2"/>
            <a:r>
              <a:rPr lang="en-US" altLang="zh-TW"/>
              <a:t>postscreen_pipelining_enable</a:t>
            </a:r>
          </a:p>
          <a:p>
            <a:pPr lvl="2"/>
            <a:r>
              <a:rPr lang="en-US" altLang="zh-TW"/>
              <a:t>postscreen_pipelining_action = enforce</a:t>
            </a:r>
          </a:p>
          <a:p>
            <a:r>
              <a:rPr lang="en-US" altLang="zh-TW"/>
              <a:t>Non-SMTP command test</a:t>
            </a:r>
          </a:p>
          <a:p>
            <a:pPr lvl="1"/>
            <a:r>
              <a:rPr lang="en-US" altLang="zh-TW"/>
              <a:t>Block clients sending commands in postscreen_forbidden_commands</a:t>
            </a:r>
          </a:p>
          <a:p>
            <a:pPr lvl="2"/>
            <a:r>
              <a:rPr lang="en-US" altLang="zh-TW"/>
              <a:t>postscreen_non_smtp_command_enable</a:t>
            </a:r>
          </a:p>
          <a:p>
            <a:pPr lvl="2"/>
            <a:r>
              <a:rPr lang="en-US" altLang="zh-TW"/>
              <a:t>postscreen_non_smtp_command_action = drop</a:t>
            </a:r>
          </a:p>
          <a:p>
            <a:r>
              <a:rPr lang="en-US" altLang="zh-TW"/>
              <a:t>Bare newline test</a:t>
            </a:r>
          </a:p>
          <a:p>
            <a:pPr lvl="1"/>
            <a:r>
              <a:rPr lang="en-US" altLang="zh-TW"/>
              <a:t>Block clients whose sending lines ended with ‘\n’ instead of ‘\r\n’</a:t>
            </a:r>
          </a:p>
          <a:p>
            <a:pPr lvl="2"/>
            <a:r>
              <a:rPr lang="en-US" altLang="zh-TW"/>
              <a:t>postscreen_bare_newline_enable</a:t>
            </a:r>
          </a:p>
          <a:p>
            <a:pPr lvl="2"/>
            <a:r>
              <a:rPr lang="en-US" altLang="zh-TW"/>
              <a:t>postscreen_bare_newline_action = ignore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Workflow before/after SMTP</a:t>
            </a:r>
            <a:endParaRPr lang="zh-TW" altLang="en-US" dirty="0"/>
          </a:p>
        </p:txBody>
      </p:sp>
      <p:sp>
        <p:nvSpPr>
          <p:cNvPr id="91139" name="AutoShape 29"/>
          <p:cNvSpPr>
            <a:spLocks noChangeArrowheads="1"/>
          </p:cNvSpPr>
          <p:nvPr/>
        </p:nvSpPr>
        <p:spPr bwMode="auto">
          <a:xfrm>
            <a:off x="3810000" y="3886200"/>
            <a:ext cx="4876800" cy="1066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0" lang="zh-TW" altLang="en-US" sz="180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1984375" cy="5334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3886200" y="2438400"/>
            <a:ext cx="1984375" cy="1143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Local W/B list    DNS W/B list   Pregreet test  Primary MX test</a:t>
            </a: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6629400" y="3962400"/>
            <a:ext cx="1984375" cy="9144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(and log from, to, client, helo)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3886200" y="5257800"/>
            <a:ext cx="1984375" cy="762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91144" name="Text Box 7"/>
          <p:cNvSpPr txBox="1">
            <a:spLocks noChangeArrowheads="1"/>
          </p:cNvSpPr>
          <p:nvPr/>
        </p:nvSpPr>
        <p:spPr bwMode="auto">
          <a:xfrm>
            <a:off x="990600" y="3810000"/>
            <a:ext cx="1984375" cy="7620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91145" name="Line 8"/>
          <p:cNvSpPr>
            <a:spLocks noChangeShapeType="1"/>
          </p:cNvSpPr>
          <p:nvPr/>
        </p:nvSpPr>
        <p:spPr bwMode="auto">
          <a:xfrm>
            <a:off x="2955925" y="30241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46" name="Line 9"/>
          <p:cNvSpPr>
            <a:spLocks noChangeShapeType="1"/>
          </p:cNvSpPr>
          <p:nvPr/>
        </p:nvSpPr>
        <p:spPr bwMode="auto">
          <a:xfrm>
            <a:off x="5867400" y="4419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47" name="Line 10"/>
          <p:cNvSpPr>
            <a:spLocks noChangeShapeType="1"/>
          </p:cNvSpPr>
          <p:nvPr/>
        </p:nvSpPr>
        <p:spPr bwMode="auto">
          <a:xfrm>
            <a:off x="4876800" y="3581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2971800" y="26670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1149" name="Text Box 12"/>
          <p:cNvSpPr txBox="1">
            <a:spLocks noChangeArrowheads="1"/>
          </p:cNvSpPr>
          <p:nvPr/>
        </p:nvSpPr>
        <p:spPr bwMode="auto">
          <a:xfrm>
            <a:off x="2003425" y="34528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1150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945188" y="3276600"/>
            <a:ext cx="509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6629400" y="5257800"/>
            <a:ext cx="1984375" cy="7620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7620000" y="4876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990600" y="2667000"/>
            <a:ext cx="1984375" cy="7620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 flipV="1">
            <a:off x="5867400" y="48768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3886200" y="3962400"/>
            <a:ext cx="1984375" cy="9144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Pipelining, non-SMTP command,  bare newline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057775" y="4900613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4876800" y="4876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5867400" y="35814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945188" y="4038600"/>
            <a:ext cx="509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867400" y="5181600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Defer</a:t>
            </a:r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19812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19812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91164" name="AutoShape 28"/>
          <p:cNvSpPr>
            <a:spLocks noChangeArrowheads="1"/>
          </p:cNvSpPr>
          <p:nvPr/>
        </p:nvSpPr>
        <p:spPr bwMode="auto">
          <a:xfrm>
            <a:off x="7162800" y="3124200"/>
            <a:ext cx="1524000" cy="533400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Other errors</a:t>
            </a:r>
            <a:endParaRPr lang="zh-TW" altLang="en-US" dirty="0"/>
          </a:p>
        </p:txBody>
      </p:sp>
      <p:sp>
        <p:nvSpPr>
          <p:cNvPr id="921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Too many connections</a:t>
            </a:r>
          </a:p>
          <a:p>
            <a:pPr lvl="1"/>
            <a:r>
              <a:rPr lang="en-US" altLang="zh-TW"/>
              <a:t>postscreen_client_connection_count_limit =</a:t>
            </a:r>
            <a:br>
              <a:rPr lang="en-US" altLang="zh-TW"/>
            </a:br>
            <a:r>
              <a:rPr lang="en-US" altLang="zh-TW"/>
              <a:t>        $smtpd_client_connection_count_limit = 50</a:t>
            </a:r>
          </a:p>
          <a:p>
            <a:pPr lvl="2"/>
            <a:r>
              <a:rPr lang="en-US" altLang="zh-TW" b="1"/>
              <a:t>NOQUEUE: reject: CONNECT from</a:t>
            </a:r>
            <a:r>
              <a:rPr lang="en-US" altLang="zh-TW"/>
              <a:t> </a:t>
            </a:r>
            <a:r>
              <a:rPr lang="en-US" altLang="zh-TW" i="1"/>
              <a:t>[address]:port</a:t>
            </a:r>
            <a:r>
              <a:rPr lang="en-US" altLang="zh-TW" b="1"/>
              <a:t>: too many connections</a:t>
            </a:r>
            <a:endParaRPr lang="en-US" altLang="zh-TW"/>
          </a:p>
          <a:p>
            <a:pPr lvl="1"/>
            <a:r>
              <a:rPr lang="en-US" altLang="zh-TW"/>
              <a:t>postscreen_pre_queue_limit = $default_process_limit = 100</a:t>
            </a:r>
          </a:p>
          <a:p>
            <a:pPr lvl="2"/>
            <a:r>
              <a:rPr lang="en-US" altLang="zh-TW" b="1"/>
              <a:t>NOQUEUE: reject: CONNECT from</a:t>
            </a:r>
            <a:r>
              <a:rPr lang="en-US" altLang="zh-TW"/>
              <a:t> </a:t>
            </a:r>
            <a:r>
              <a:rPr lang="en-US" altLang="zh-TW" i="1"/>
              <a:t>[address]:port</a:t>
            </a:r>
            <a:r>
              <a:rPr lang="en-US" altLang="zh-TW" b="1"/>
              <a:t>: all server ports busy</a:t>
            </a:r>
            <a:endParaRPr lang="en-US" altLang="zh-TW"/>
          </a:p>
          <a:p>
            <a:r>
              <a:rPr lang="en-US" altLang="zh-TW"/>
              <a:t>Others</a:t>
            </a:r>
          </a:p>
          <a:p>
            <a:pPr lvl="1"/>
            <a:r>
              <a:rPr lang="en-US" altLang="zh-TW" sz="1800" b="1"/>
              <a:t>HANGUP after</a:t>
            </a:r>
            <a:r>
              <a:rPr lang="en-US" altLang="zh-TW" sz="1800"/>
              <a:t> </a:t>
            </a:r>
            <a:r>
              <a:rPr lang="en-US" altLang="zh-TW" sz="1800" i="1"/>
              <a:t>time</a:t>
            </a:r>
            <a:r>
              <a:rPr lang="en-US" altLang="zh-TW" sz="1800"/>
              <a:t> </a:t>
            </a:r>
            <a:r>
              <a:rPr lang="en-US" altLang="zh-TW" sz="1800" b="1"/>
              <a:t>from</a:t>
            </a:r>
            <a:r>
              <a:rPr lang="en-US" altLang="zh-TW" sz="1800"/>
              <a:t> </a:t>
            </a:r>
            <a:r>
              <a:rPr lang="en-US" altLang="zh-TW" sz="1800" i="1"/>
              <a:t>[address]:port</a:t>
            </a:r>
            <a:r>
              <a:rPr lang="en-US" altLang="zh-TW" sz="1800"/>
              <a:t> </a:t>
            </a:r>
            <a:r>
              <a:rPr lang="en-US" altLang="zh-TW" sz="1800" b="1"/>
              <a:t>in</a:t>
            </a:r>
            <a:r>
              <a:rPr lang="en-US" altLang="zh-TW" sz="1800"/>
              <a:t> </a:t>
            </a:r>
            <a:r>
              <a:rPr lang="en-US" altLang="zh-TW" sz="1800" i="1"/>
              <a:t>test name</a:t>
            </a:r>
          </a:p>
          <a:p>
            <a:pPr lvl="1"/>
            <a:r>
              <a:rPr lang="en-US" altLang="zh-TW" sz="1800" b="1"/>
              <a:t>COMMAND TIME/COUNT/LENGTH LIMIT</a:t>
            </a:r>
            <a:r>
              <a:rPr lang="en-US" altLang="zh-TW" sz="1800"/>
              <a:t> </a:t>
            </a:r>
            <a:r>
              <a:rPr lang="en-US" altLang="zh-TW" sz="1800" b="1"/>
              <a:t>from</a:t>
            </a:r>
            <a:r>
              <a:rPr lang="en-US" altLang="zh-TW" sz="1800"/>
              <a:t> </a:t>
            </a:r>
            <a:r>
              <a:rPr lang="en-US" altLang="zh-TW" sz="1800" i="1"/>
              <a:t>[address]:port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When all tests succeed</a:t>
            </a:r>
            <a:endParaRPr lang="zh-TW" altLang="en-US" dirty="0"/>
          </a:p>
        </p:txBody>
      </p:sp>
      <p:sp>
        <p:nvSpPr>
          <p:cNvPr id="931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Create a temporary whitelist entry</a:t>
            </a:r>
          </a:p>
          <a:p>
            <a:pPr lvl="1"/>
            <a:r>
              <a:rPr lang="en-US" altLang="zh-TW"/>
              <a:t>Controlled with the postscreen_*_ttl parameters</a:t>
            </a:r>
          </a:p>
          <a:p>
            <a:pPr lvl="1"/>
            <a:r>
              <a:rPr lang="en-US" altLang="zh-TW" sz="1800" b="1"/>
              <a:t>PASS NEW</a:t>
            </a:r>
            <a:r>
              <a:rPr lang="en-US" altLang="zh-TW" sz="1800"/>
              <a:t> </a:t>
            </a:r>
            <a:r>
              <a:rPr lang="en-US" altLang="zh-TW" sz="1800" i="1"/>
              <a:t>[address]:port</a:t>
            </a:r>
          </a:p>
          <a:p>
            <a:r>
              <a:rPr lang="en-US" altLang="zh-TW"/>
              <a:t>No "deep protocol tests"</a:t>
            </a:r>
          </a:p>
          <a:p>
            <a:pPr lvl="1"/>
            <a:r>
              <a:rPr lang="en-US" altLang="zh-TW"/>
              <a:t>Hand off the "live" connection to the SMTP server</a:t>
            </a:r>
          </a:p>
          <a:p>
            <a:pPr lvl="1"/>
            <a:r>
              <a:rPr lang="en-US" altLang="zh-TW"/>
              <a:t>The client can continue as if postscreen never existed</a:t>
            </a:r>
          </a:p>
          <a:p>
            <a:r>
              <a:rPr lang="en-US" altLang="zh-TW"/>
              <a:t>When using "deep protocol tests"</a:t>
            </a:r>
          </a:p>
          <a:p>
            <a:pPr lvl="1"/>
            <a:r>
              <a:rPr lang="en-US" altLang="zh-TW"/>
              <a:t>Reply 4xx</a:t>
            </a:r>
          </a:p>
          <a:p>
            <a:pPr lvl="1"/>
            <a:r>
              <a:rPr lang="en-US" altLang="zh-TW"/>
              <a:t>Log helo, sender, and recipient</a:t>
            </a:r>
          </a:p>
          <a:p>
            <a:pPr lvl="1"/>
            <a:r>
              <a:rPr lang="en-US" altLang="zh-TW"/>
              <a:t>Mitigate the impact by giving long TTL</a:t>
            </a:r>
            <a:endParaRPr lang="zh-TW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Turning on – (1)</a:t>
            </a:r>
            <a:endParaRPr lang="zh-TW" altLang="en-US" dirty="0"/>
          </a:p>
        </p:txBody>
      </p:sp>
      <p:sp>
        <p:nvSpPr>
          <p:cNvPr id="94211" name="內容版面配置區 2"/>
          <p:cNvSpPr>
            <a:spLocks noGrp="1"/>
          </p:cNvSpPr>
          <p:nvPr>
            <p:ph idx="1"/>
          </p:nvPr>
        </p:nvSpPr>
        <p:spPr>
          <a:xfrm>
            <a:off x="885825" y="1447800"/>
            <a:ext cx="7953375" cy="5410200"/>
          </a:xfrm>
        </p:spPr>
        <p:txBody>
          <a:bodyPr/>
          <a:lstStyle/>
          <a:p>
            <a:r>
              <a:rPr lang="en-US" altLang="zh-TW"/>
              <a:t>In master.cf</a:t>
            </a:r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/>
              <a:t>Original smtp: smtpd </a:t>
            </a:r>
            <a:r>
              <a:rPr lang="en-US" altLang="zh-TW">
                <a:sym typeface="Wingdings" panose="05000000000000000000" pitchFamily="2" charset="2"/>
              </a:rPr>
              <a:t> postscreen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New smtpd: smtpd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Handle SMTP connections handed off by postscreen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New dnsblog: dnsblog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DNSBL/WL lookups</a:t>
            </a:r>
          </a:p>
          <a:p>
            <a:pPr lvl="1"/>
            <a:r>
              <a:rPr lang="en-US" altLang="zh-TW"/>
              <a:t>New tlsproxy: tlsproxy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Support STARTTLS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The implementation led to the discovery of a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zh-TW">
                <a:sym typeface="Wingdings" panose="05000000000000000000" pitchFamily="2" charset="2"/>
              </a:rPr>
              <a:t> class of vulnerabilities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New submission: smtpd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Listen on 587, and wait for MUAs</a:t>
            </a:r>
            <a:endParaRPr lang="zh-TW" altLang="en-US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828800"/>
            <a:ext cx="774223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postscreen</a:t>
            </a:r>
            <a:r>
              <a:rPr lang="en-US" altLang="zh-TW" dirty="0"/>
              <a:t> – Turning on – (2)</a:t>
            </a:r>
            <a:endParaRPr lang="zh-TW" altLang="en-US" dirty="0"/>
          </a:p>
        </p:txBody>
      </p:sp>
      <p:sp>
        <p:nvSpPr>
          <p:cNvPr id="952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Blocking mail with postscreen</a:t>
            </a:r>
          </a:p>
          <a:p>
            <a:pPr lvl="1"/>
            <a:r>
              <a:rPr lang="en-US" altLang="zh-TW"/>
              <a:t>postscreen_blacklist_action</a:t>
            </a:r>
          </a:p>
          <a:p>
            <a:pPr lvl="1"/>
            <a:r>
              <a:rPr lang="en-US" altLang="zh-TW"/>
              <a:t>postscreen_greet_action</a:t>
            </a:r>
          </a:p>
          <a:p>
            <a:pPr lvl="1"/>
            <a:r>
              <a:rPr lang="en-US" altLang="zh-TW"/>
              <a:t>postscreen_dnsbl_action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For testing postscreen functionality</a:t>
            </a:r>
          </a:p>
          <a:p>
            <a:pPr lvl="2"/>
            <a:r>
              <a:rPr lang="en-US" altLang="zh-TW"/>
              <a:t>soft_bounce=yes</a:t>
            </a:r>
          </a:p>
          <a:p>
            <a:pPr lvl="2"/>
            <a:r>
              <a:rPr lang="en-US" altLang="zh-TW"/>
              <a:t>In master.cf</a:t>
            </a:r>
          </a:p>
          <a:p>
            <a:pPr lvl="3"/>
            <a:r>
              <a:rPr lang="en-US" altLang="zh-TW"/>
              <a:t>-o soft_bounce=yes</a:t>
            </a: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 err="1">
                <a:ea typeface="新細明體" pitchFamily="18" charset="-120"/>
              </a:rPr>
              <a:t>DNSxL</a:t>
            </a:r>
            <a:endParaRPr lang="en-US" altLang="zh-TW" sz="3000" dirty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What DNSBL/WL maintainers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Suppose cs.nctu.edu.tw has a </a:t>
            </a:r>
            <a:r>
              <a:rPr lang="en-US" altLang="zh-TW" dirty="0" err="1">
                <a:ea typeface="新細明體" panose="02020500000000000000" pitchFamily="18" charset="-120"/>
              </a:rPr>
              <a:t>DNSxL</a:t>
            </a:r>
            <a:r>
              <a:rPr lang="en-US" altLang="zh-TW" dirty="0">
                <a:ea typeface="新細明體" panose="02020500000000000000" pitchFamily="18" charset="-120"/>
              </a:rPr>
              <a:t> database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DNSBL Domain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dnsbl.cs.nctu.edu.tw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If 140.112.23.118 is detected as open relay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118.23.112.140.dnsbl.cs.nctu.edu.tw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When we receive a connection from 140.112.23.118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DNS query for 118.23.112.140.dnsbl.cs.nctu.edu.tw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		127.0.0.2 (</a:t>
            </a:r>
            <a:r>
              <a:rPr lang="en-US" altLang="zh-TW" b="1" dirty="0">
                <a:ea typeface="新細明體" panose="02020500000000000000" pitchFamily="18" charset="-120"/>
              </a:rPr>
              <a:t>SHOULD</a:t>
            </a:r>
            <a:r>
              <a:rPr lang="en-US" altLang="zh-TW" dirty="0">
                <a:ea typeface="新細明體" panose="02020500000000000000" pitchFamily="18" charset="-120"/>
              </a:rPr>
              <a:t> in 127.0.0.0/8)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600" dirty="0">
                <a:hlinkClick r:id="rId2"/>
              </a:rPr>
              <a:t>http://www.spamhaus.org/zen/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TXT	Reason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List domain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RHSBL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Using DNSBL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Review their service options and policies carefully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hlinkClick r:id="rId3"/>
              </a:rPr>
              <a:t>http://www.dnsbl.info/dnsbl-database-check.php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12111</TotalTime>
  <Words>10239</Words>
  <Application>Microsoft Office PowerPoint</Application>
  <PresentationFormat>如螢幕大小 (4:3)</PresentationFormat>
  <Paragraphs>1231</Paragraphs>
  <Slides>88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102" baseType="lpstr">
      <vt:lpstr>Arial Unicode MS</vt:lpstr>
      <vt:lpstr>Courier</vt:lpstr>
      <vt:lpstr>DejaVu Sans</vt:lpstr>
      <vt:lpstr>DejaVu Sans Mono</vt:lpstr>
      <vt:lpstr>Futura Md BT</vt:lpstr>
      <vt:lpstr>Lucida Grande</vt:lpstr>
      <vt:lpstr>新細明體</vt:lpstr>
      <vt:lpstr>SimSun</vt:lpstr>
      <vt:lpstr>Arial</vt:lpstr>
      <vt:lpstr>Times</vt:lpstr>
      <vt:lpstr>Times New Roman</vt:lpstr>
      <vt:lpstr>Verdana</vt:lpstr>
      <vt:lpstr>Wingdings</vt:lpstr>
      <vt:lpstr>Computer Center</vt:lpstr>
      <vt:lpstr>Advanced Topics of Mail Service</vt:lpstr>
      <vt:lpstr>Nature of Spam</vt:lpstr>
      <vt:lpstr>Problems of Spam</vt:lpstr>
      <vt:lpstr>SPAM detection</vt:lpstr>
      <vt:lpstr>Anti-Spam –  Client-Based Detection</vt:lpstr>
      <vt:lpstr>Anti-Spam –  Content-Based Detection</vt:lpstr>
      <vt:lpstr>Anti-Spam –  Action</vt:lpstr>
      <vt:lpstr>Client-based Detections</vt:lpstr>
      <vt:lpstr>DNSxL</vt:lpstr>
      <vt:lpstr>Greylisting (1/2)</vt:lpstr>
      <vt:lpstr>Greylisting (2/2)</vt:lpstr>
      <vt:lpstr>Sender Policy Framework (SPF)</vt:lpstr>
      <vt:lpstr>Sender Policy Framework (SPF)  – Is following mail questionable?</vt:lpstr>
      <vt:lpstr>Sender Policy Framework (SPF)  – SMTP trace</vt:lpstr>
      <vt:lpstr>Sender Policy Framework (SPF)  – With SPF detection</vt:lpstr>
      <vt:lpstr>Sender Policy Framework (SPF)  – The idea</vt:lpstr>
      <vt:lpstr>SPF Record Syntax  – Mechanisms (1/2)</vt:lpstr>
      <vt:lpstr>SPF Record Syntax  – Mechanisms (2/2)</vt:lpstr>
      <vt:lpstr>SPF Record Syntax  – Qualifiers &amp; Evaluation</vt:lpstr>
      <vt:lpstr>SPF Record Syntax  – Evaluation Results</vt:lpstr>
      <vt:lpstr>SPF Record Syntax  – Modifier</vt:lpstr>
      <vt:lpstr>Sender Policy Framework (SPF)  – Example of mail from authorized server</vt:lpstr>
      <vt:lpstr>Sender Policy Framework (SPF)  – Example of mail from authorized server</vt:lpstr>
      <vt:lpstr>Sender Policy Framework (SPF)  – Example for Forged Headers</vt:lpstr>
      <vt:lpstr>Sender Policy Framework (SPF)  – Example for Forged Headers</vt:lpstr>
      <vt:lpstr>Sender Policy Framework (SPF)  – SPF and Forwarding</vt:lpstr>
      <vt:lpstr>Sender Policy Framework (SPF)  – Forwarding Example (no sender rewrite)</vt:lpstr>
      <vt:lpstr>PowerPoint 簡報</vt:lpstr>
      <vt:lpstr>Sender Policy Framework (SPF)  – Some More Examples</vt:lpstr>
      <vt:lpstr>Sender Policy Framework (SPF)  – Backward Compatibility (1/2)</vt:lpstr>
      <vt:lpstr>Sender Policy Framework (SPF)  – Backward Compatibility (2/2)</vt:lpstr>
      <vt:lpstr>Sender Policy Framework (SPF)  – Example of include mechanism</vt:lpstr>
      <vt:lpstr>DomainKeys and DKIM</vt:lpstr>
      <vt:lpstr>DKIM: Goals</vt:lpstr>
      <vt:lpstr>DKIM: Idea</vt:lpstr>
      <vt:lpstr>DKIM: Technical High-points</vt:lpstr>
      <vt:lpstr>DKIM-Signature header (1/5)</vt:lpstr>
      <vt:lpstr>DKIM-Signature header (2/5)</vt:lpstr>
      <vt:lpstr>DKIM-Signature header (3/5)</vt:lpstr>
      <vt:lpstr>DKIM-Signature header (4/5)</vt:lpstr>
      <vt:lpstr>DKIM DNS Records (1/2)</vt:lpstr>
      <vt:lpstr>DKIM DNS Records (2/2)</vt:lpstr>
      <vt:lpstr>DKIM Signature Verification </vt:lpstr>
      <vt:lpstr>DMARC</vt:lpstr>
      <vt:lpstr>DMARC  – The Email Authentication Process</vt:lpstr>
      <vt:lpstr>DMARC Record Syntax  – Tag (1/3)</vt:lpstr>
      <vt:lpstr>DMARC Record Syntax  – Tag (2/3)</vt:lpstr>
      <vt:lpstr>DMARC Record Syntax  – Tag (3/3)</vt:lpstr>
      <vt:lpstr>Handling Malicious Mail in Postfix</vt:lpstr>
      <vt:lpstr>Postfix Anti-Spam configuration</vt:lpstr>
      <vt:lpstr>Postfix Anti-Spam configuration –  Client Detection Rules (1)</vt:lpstr>
      <vt:lpstr>Postfix Anti-Spam configuration –  Client Detection Rules (2)</vt:lpstr>
      <vt:lpstr>Postfix Anti-Spam configuration –  Client Detection Rules (3)</vt:lpstr>
      <vt:lpstr>Postfix Anti-Spam configuration –  Client Detection Rules (4)</vt:lpstr>
      <vt:lpstr>Postfix Anti-Spam configuration –  Client Detection Rules (5)</vt:lpstr>
      <vt:lpstr>Postfix Anti-Spam configuration –  Client Detection Rules (6)</vt:lpstr>
      <vt:lpstr>Postfix Anti-Spam configuration –  Client Detection Rules (7)</vt:lpstr>
      <vt:lpstr>Postfix Anti-Spam configuration –  Client Detection Rules (8)</vt:lpstr>
      <vt:lpstr>Postfix Anti-Spam configuration –  Client Detection Rules (9)</vt:lpstr>
      <vt:lpstr>Postfix Anti-Spam configuration –  Client Detection Rules (9)</vt:lpstr>
      <vt:lpstr>Postfix Anti-Spam configuration –  Client Detection Rules (10)</vt:lpstr>
      <vt:lpstr>Postfix Anti-Spam configuration –  Content Inspection</vt:lpstr>
      <vt:lpstr>Postfix Anti-Spam configuration –  Content-Checking rules (1)</vt:lpstr>
      <vt:lpstr>Postfix Anti-Spam configuration –  Content-Checking rules (2)</vt:lpstr>
      <vt:lpstr>Postfix Anti-Spam configuration –  Content-Checking rules (3)</vt:lpstr>
      <vt:lpstr>External Filters (After-queue) – (1)</vt:lpstr>
      <vt:lpstr>External Filters (After-queue) – (2)</vt:lpstr>
      <vt:lpstr>Command-Based Filtering</vt:lpstr>
      <vt:lpstr>Daemon-Based Filtering</vt:lpstr>
      <vt:lpstr>External Filters (Before-queue) – (1)</vt:lpstr>
      <vt:lpstr>External Filters (Before-queue) – (2)</vt:lpstr>
      <vt:lpstr>Appendix</vt:lpstr>
      <vt:lpstr>postscreen – Postfix zombie blocker</vt:lpstr>
      <vt:lpstr>postscreen – Basic idea</vt:lpstr>
      <vt:lpstr>postscreen – General operation</vt:lpstr>
      <vt:lpstr>postscreen – Quick tests</vt:lpstr>
      <vt:lpstr>postscreen – Tests before greeting – (1)</vt:lpstr>
      <vt:lpstr>postscreen – Tests before greeting – (2)</vt:lpstr>
      <vt:lpstr>postscreen – Tests fail before greeting</vt:lpstr>
      <vt:lpstr>postscreen – Workflow before SMTP</vt:lpstr>
      <vt:lpstr>postscreen – Multi-layer defense</vt:lpstr>
      <vt:lpstr>postscreen – Tests after greeting – (1)</vt:lpstr>
      <vt:lpstr>postscreen – Tests after greeting – (2)</vt:lpstr>
      <vt:lpstr>postscreen – Workflow before/after SMTP</vt:lpstr>
      <vt:lpstr>postscreen – Other errors</vt:lpstr>
      <vt:lpstr>postscreen – When all tests succeed</vt:lpstr>
      <vt:lpstr>postscreen – Turning on – (1)</vt:lpstr>
      <vt:lpstr>postscreen – Turning on –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of Mail Service</dc:title>
  <dc:creator>Tse-Han Wang</dc:creator>
  <cp:lastModifiedBy>Li-Wen Hsu</cp:lastModifiedBy>
  <cp:revision>1574</cp:revision>
  <cp:lastPrinted>2018-05-04T03:32:24Z</cp:lastPrinted>
  <dcterms:created xsi:type="dcterms:W3CDTF">1601-01-01T00:00:00Z</dcterms:created>
  <dcterms:modified xsi:type="dcterms:W3CDTF">2020-05-14T07:59:42Z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