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79" r:id="rId6"/>
    <p:sldId id="261" r:id="rId7"/>
    <p:sldId id="262" r:id="rId8"/>
    <p:sldId id="280" r:id="rId9"/>
    <p:sldId id="281" r:id="rId10"/>
    <p:sldId id="263" r:id="rId11"/>
    <p:sldId id="266" r:id="rId12"/>
    <p:sldId id="264" r:id="rId13"/>
    <p:sldId id="259" r:id="rId14"/>
    <p:sldId id="299" r:id="rId15"/>
    <p:sldId id="265" r:id="rId16"/>
    <p:sldId id="287" r:id="rId17"/>
    <p:sldId id="288" r:id="rId18"/>
    <p:sldId id="301" r:id="rId19"/>
    <p:sldId id="285" r:id="rId20"/>
    <p:sldId id="286" r:id="rId21"/>
    <p:sldId id="290" r:id="rId22"/>
    <p:sldId id="289" r:id="rId23"/>
    <p:sldId id="282" r:id="rId24"/>
    <p:sldId id="291" r:id="rId25"/>
    <p:sldId id="292" r:id="rId26"/>
    <p:sldId id="272" r:id="rId27"/>
    <p:sldId id="269" r:id="rId28"/>
    <p:sldId id="270" r:id="rId29"/>
    <p:sldId id="284" r:id="rId30"/>
    <p:sldId id="298" r:id="rId31"/>
    <p:sldId id="274" r:id="rId32"/>
    <p:sldId id="296" r:id="rId33"/>
    <p:sldId id="293" r:id="rId34"/>
    <p:sldId id="294" r:id="rId35"/>
    <p:sldId id="300" r:id="rId36"/>
    <p:sldId id="271" r:id="rId37"/>
    <p:sldId id="275" r:id="rId38"/>
    <p:sldId id="276" r:id="rId39"/>
    <p:sldId id="297" r:id="rId40"/>
  </p:sldIdLst>
  <p:sldSz cx="9144000" cy="6858000" type="screen4x3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1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EB569-07E5-4DB2-95E7-80853084AE37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BDE9-F8C8-4CE2-A3BE-546BE170E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5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67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2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19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0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22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228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63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4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79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88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55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1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30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BDE9-F8C8-4CE2-A3BE-546BE170EDF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4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3264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629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4690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584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90600" y="1447800"/>
            <a:ext cx="7772400" cy="46482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374684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80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7640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580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7926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953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9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239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77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3E32057-A15D-4239-B76B-FC7A9A8415D7}" type="slidenum">
              <a:rPr lang="en-US" altLang="zh-TW" sz="1400" smtClean="0">
                <a:solidFill>
                  <a:schemeClr val="bg1"/>
                </a:solidFill>
                <a:latin typeface="Futura Md BT" pitchFamily="34" charset="0"/>
              </a:rPr>
              <a:pPr algn="ctr" eaLnBrk="1" hangingPunct="1">
                <a:defRPr/>
              </a:pPr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1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ldap.org/doc/admin24/schema.html" TargetMode="External"/><Relationship Id="rId5" Type="http://schemas.openxmlformats.org/officeDocument/2006/relationships/hyperlink" Target="http://www.openldap.org/doc/admin23/schema.html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ldap.org/doc/admin23/schema.html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ldap.org/doc/admin24/schema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ldap.org/doc/admin24/schema.html" TargetMode="External"/><Relationship Id="rId5" Type="http://schemas.openxmlformats.org/officeDocument/2006/relationships/hyperlink" Target="http://www.openldap.org/doc/admin23/schema.html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ldap.org/doc/admin24/access-control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ldap.org/doc/admin24/overlay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OpenLDAP#Overlay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openldap.org/doc/admin24/overlay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openldap.org/doc/admin24/overlay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ldap.org/doc/admin24/slapdconf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ytrax.com/books/ldap/ch6/slapd-config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ldap.org/doc/admin24/runningslapd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bsd.org/doc/en/articles/ldap-auth/client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133600"/>
            <a:ext cx="6553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cs typeface="+mj-cs"/>
              </a:rPr>
              <a:t>LDAP</a:t>
            </a:r>
            <a:br>
              <a:rPr lang="en-US" altLang="zh-TW" dirty="0">
                <a:cs typeface="+mj-cs"/>
              </a:rPr>
            </a:br>
            <a:r>
              <a:rPr lang="en-US" altLang="zh-TW" sz="2800" dirty="0">
                <a:cs typeface="+mj-cs"/>
              </a:rPr>
              <a:t>(Lightweight Directory Access Protocol)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/>
          <a:lstStyle/>
          <a:p>
            <a:r>
              <a:rPr lang="en-US" altLang="zh-TW" dirty="0" err="1"/>
              <a:t>wangth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LDAPv3 Overview – </a:t>
            </a:r>
            <a:r>
              <a:rPr lang="en-US" altLang="zh-TW" dirty="0" err="1"/>
              <a:t>objectClass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openldap</a:t>
            </a:r>
            <a:r>
              <a:rPr lang="en-US" altLang="zh-TW" dirty="0"/>
              <a:t>/schema/</a:t>
            </a:r>
            <a:r>
              <a:rPr lang="en-US" altLang="zh-TW" dirty="0" err="1"/>
              <a:t>core.schema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7" y="1942194"/>
            <a:ext cx="7717766" cy="1219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917" y="3238795"/>
            <a:ext cx="6068683" cy="2444331"/>
          </a:xfrm>
          <a:prstGeom prst="rect">
            <a:avLst/>
          </a:prstGeom>
        </p:spPr>
      </p:pic>
      <p:sp>
        <p:nvSpPr>
          <p:cNvPr id="7" name="矩形 6">
            <a:hlinkClick r:id="rId5"/>
          </p:cNvPr>
          <p:cNvSpPr/>
          <p:nvPr/>
        </p:nvSpPr>
        <p:spPr>
          <a:xfrm>
            <a:off x="1028700" y="619528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6"/>
              </a:rPr>
              <a:t>http://www.openldap.org/doc/admin2</a:t>
            </a:r>
            <a:r>
              <a:rPr lang="en-US" altLang="zh-TW" dirty="0">
                <a:hlinkClick r:id="rId6"/>
              </a:rPr>
              <a:t>4</a:t>
            </a:r>
            <a:r>
              <a:rPr lang="zh-TW" altLang="en-US" dirty="0">
                <a:hlinkClick r:id="rId6"/>
              </a:rPr>
              <a:t>/schema.html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5884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LDAPv3 Overview – </a:t>
            </a:r>
            <a:r>
              <a:rPr lang="en-US" altLang="zh-TW" dirty="0" err="1"/>
              <a:t>objectClass</a:t>
            </a:r>
            <a:r>
              <a:rPr lang="en-US" altLang="zh-TW" dirty="0"/>
              <a:t> (Cont.)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3" y="1461044"/>
            <a:ext cx="6719455" cy="4539797"/>
          </a:xfrm>
        </p:spPr>
      </p:pic>
      <p:sp>
        <p:nvSpPr>
          <p:cNvPr id="15" name="矩形 14">
            <a:hlinkClick r:id="rId3"/>
          </p:cNvPr>
          <p:cNvSpPr/>
          <p:nvPr/>
        </p:nvSpPr>
        <p:spPr>
          <a:xfrm>
            <a:off x="1028700" y="619528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4"/>
              </a:rPr>
              <a:t>http://www.openldap.org/doc/admin2</a:t>
            </a:r>
            <a:r>
              <a:rPr lang="en-US" altLang="zh-TW" dirty="0">
                <a:hlinkClick r:id="rId4"/>
              </a:rPr>
              <a:t>4</a:t>
            </a:r>
            <a:r>
              <a:rPr lang="zh-TW" altLang="en-US" dirty="0">
                <a:hlinkClick r:id="rId4"/>
              </a:rPr>
              <a:t>/schema.html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001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LDAPv3 Overview – Attribute</a:t>
            </a:r>
            <a:endParaRPr lang="zh-TW" altLang="en-US" dirty="0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0" y="3861655"/>
            <a:ext cx="5334000" cy="2333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750596"/>
            <a:ext cx="5867400" cy="1319223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 bwMode="auto">
          <a:xfrm flipV="1">
            <a:off x="7086600" y="3122196"/>
            <a:ext cx="0" cy="424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5334000" y="354432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Server</a:t>
            </a:r>
            <a:r>
              <a:rPr lang="en-US" altLang="zh-TW" sz="1600" dirty="0"/>
              <a:t> should support values of this length</a:t>
            </a:r>
            <a:endParaRPr lang="zh-TW" altLang="en-US" sz="1600" dirty="0"/>
          </a:p>
        </p:txBody>
      </p:sp>
      <p:sp>
        <p:nvSpPr>
          <p:cNvPr id="9" name="直線圖說文字 1 8"/>
          <p:cNvSpPr/>
          <p:nvPr/>
        </p:nvSpPr>
        <p:spPr bwMode="auto">
          <a:xfrm>
            <a:off x="2743200" y="2283996"/>
            <a:ext cx="4267200" cy="481023"/>
          </a:xfrm>
          <a:prstGeom prst="borderCallout1">
            <a:avLst>
              <a:gd name="adj1" fmla="val 50893"/>
              <a:gd name="adj2" fmla="val -298"/>
              <a:gd name="adj3" fmla="val 271804"/>
              <a:gd name="adj4" fmla="val -2239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0600" y="354713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Matching rules</a:t>
            </a:r>
            <a:endParaRPr lang="zh-TW" altLang="en-US" sz="1800" dirty="0"/>
          </a:p>
        </p:txBody>
      </p:sp>
      <p:sp>
        <p:nvSpPr>
          <p:cNvPr id="11" name="直線圖說文字 1 10"/>
          <p:cNvSpPr/>
          <p:nvPr/>
        </p:nvSpPr>
        <p:spPr bwMode="auto">
          <a:xfrm>
            <a:off x="2743200" y="2817396"/>
            <a:ext cx="4114800" cy="252423"/>
          </a:xfrm>
          <a:prstGeom prst="borderCallout1">
            <a:avLst>
              <a:gd name="adj1" fmla="val 105539"/>
              <a:gd name="adj2" fmla="val 48611"/>
              <a:gd name="adj3" fmla="val 312084"/>
              <a:gd name="adj4" fmla="val 39069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00500" y="35443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Type</a:t>
            </a:r>
          </a:p>
        </p:txBody>
      </p:sp>
      <p:sp>
        <p:nvSpPr>
          <p:cNvPr id="15" name="矩形 14">
            <a:hlinkClick r:id="rId5"/>
          </p:cNvPr>
          <p:cNvSpPr/>
          <p:nvPr/>
        </p:nvSpPr>
        <p:spPr>
          <a:xfrm>
            <a:off x="1028700" y="619528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6"/>
              </a:rPr>
              <a:t>http://www.openldap.org/doc/admin2</a:t>
            </a:r>
            <a:r>
              <a:rPr lang="en-US" altLang="zh-TW" dirty="0">
                <a:hlinkClick r:id="rId6"/>
              </a:rPr>
              <a:t>4</a:t>
            </a:r>
            <a:r>
              <a:rPr lang="zh-TW" altLang="en-US" dirty="0">
                <a:hlinkClick r:id="rId6"/>
              </a:rPr>
              <a:t>/schema.html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267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with relational databases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tempting to think that having a RDBMS backend to the directory solves all problems. However, it is wrong.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This is because the data models are very different. Representing directory data with a relational database is going to require splitting data into multiple tables.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22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 err="1"/>
              <a:t>OpenLDAP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/>
              <a:t>An open source implementation of the Lightweight Directory Access Protocol</a:t>
            </a:r>
            <a:endParaRPr lang="zh-TW" altLang="en-US" dirty="0"/>
          </a:p>
        </p:txBody>
      </p:sp>
      <p:pic>
        <p:nvPicPr>
          <p:cNvPr id="4" name="Picture 5" descr="OpenLD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9" y="1800224"/>
            <a:ext cx="348614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9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OpenLDAP</a:t>
            </a:r>
            <a:r>
              <a:rPr lang="en-US" altLang="zh-TW" dirty="0"/>
              <a:t> on FreeBSD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main components</a:t>
            </a:r>
          </a:p>
          <a:p>
            <a:pPr lvl="1"/>
            <a:r>
              <a:rPr lang="en-US" altLang="zh-TW" dirty="0" err="1"/>
              <a:t>slapd</a:t>
            </a:r>
            <a:r>
              <a:rPr lang="en-US" altLang="zh-TW" dirty="0"/>
              <a:t> – stand-alone LDAP daemon and associated modules and tools</a:t>
            </a:r>
          </a:p>
          <a:p>
            <a:pPr lvl="1"/>
            <a:r>
              <a:rPr lang="en-US" altLang="zh-TW" dirty="0"/>
              <a:t>libraries implementing the LDAP protocol and ASN.1 Basic Encoding Rules (BER)</a:t>
            </a:r>
          </a:p>
          <a:p>
            <a:pPr lvl="1"/>
            <a:r>
              <a:rPr lang="en-US" altLang="zh-TW" dirty="0"/>
              <a:t>client software: </a:t>
            </a:r>
            <a:r>
              <a:rPr lang="en-US" altLang="zh-TW" dirty="0" err="1"/>
              <a:t>ldapsearch</a:t>
            </a:r>
            <a:r>
              <a:rPr lang="en-US" altLang="zh-TW" dirty="0"/>
              <a:t>, </a:t>
            </a:r>
            <a:r>
              <a:rPr lang="en-US" altLang="zh-TW" dirty="0" err="1"/>
              <a:t>ldapadd</a:t>
            </a:r>
            <a:r>
              <a:rPr lang="en-US" altLang="zh-TW" dirty="0"/>
              <a:t>, </a:t>
            </a:r>
            <a:r>
              <a:rPr lang="en-US" altLang="zh-TW" dirty="0" err="1"/>
              <a:t>ldapdelete</a:t>
            </a:r>
            <a:r>
              <a:rPr lang="en-US" altLang="zh-TW" dirty="0"/>
              <a:t>, and others</a:t>
            </a:r>
          </a:p>
          <a:p>
            <a:r>
              <a:rPr lang="en-US" altLang="zh-TW" dirty="0"/>
              <a:t>Installation</a:t>
            </a:r>
          </a:p>
          <a:p>
            <a:pPr lvl="1"/>
            <a:r>
              <a:rPr lang="en-US" altLang="zh-TW" dirty="0" err="1"/>
              <a:t>pkg</a:t>
            </a:r>
            <a:r>
              <a:rPr lang="en-US" altLang="zh-TW" dirty="0"/>
              <a:t> install </a:t>
            </a:r>
            <a:r>
              <a:rPr lang="en-US" altLang="zh-TW" dirty="0" err="1"/>
              <a:t>openldap</a:t>
            </a:r>
            <a:r>
              <a:rPr lang="en-US" altLang="zh-TW" dirty="0"/>
              <a:t>-server</a:t>
            </a:r>
          </a:p>
          <a:p>
            <a:pPr lvl="1"/>
            <a:r>
              <a:rPr lang="en-US" altLang="zh-TW" dirty="0"/>
              <a:t>cd /</a:t>
            </a:r>
            <a:r>
              <a:rPr lang="en-US" altLang="zh-TW" dirty="0" err="1"/>
              <a:t>usr</a:t>
            </a:r>
            <a:r>
              <a:rPr lang="en-US" altLang="zh-TW" dirty="0"/>
              <a:t>/ports/net/openldap-server24; make install clean</a:t>
            </a:r>
          </a:p>
          <a:p>
            <a:r>
              <a:rPr lang="en-US" altLang="zh-TW" dirty="0" err="1"/>
              <a:t>slapd.conf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Blank lines and lines beginning with a pound sign (#) are ignored</a:t>
            </a:r>
          </a:p>
          <a:p>
            <a:pPr marL="400050" lvl="1" indent="0">
              <a:buNone/>
            </a:pPr>
            <a:r>
              <a:rPr lang="en-US" altLang="zh-TW" dirty="0"/>
              <a:t>• Parameters and associated values are separated by whitespace characters</a:t>
            </a:r>
          </a:p>
          <a:p>
            <a:pPr marL="400050" lvl="1" indent="0">
              <a:buNone/>
            </a:pPr>
            <a:r>
              <a:rPr lang="en-US" altLang="zh-TW" dirty="0"/>
              <a:t>• A line with a blank space in the first column is considered to be a continuation of the previous one.</a:t>
            </a:r>
          </a:p>
        </p:txBody>
      </p:sp>
    </p:spTree>
    <p:extLst>
      <p:ext uri="{BB962C8B-B14F-4D97-AF65-F5344CB8AC3E}">
        <p14:creationId xmlns:p14="http://schemas.microsoft.com/office/powerpoint/2010/main" val="181413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slapd.conf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990600" y="1295400"/>
            <a:ext cx="7239000" cy="54102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include		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openldap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/schema/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core.schema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pidfile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	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/run/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openldap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slapd.pid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argsfile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/run/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openldap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slapd.args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loglevel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256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modulepath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libexec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openldap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moduleload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back_mdb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moduleload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back_ldap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altLang="zh-TW" sz="18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database    	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mdb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maxsize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	1073741824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suffix      	"dc=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=cc"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rootdn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	"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cn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Manager,dc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=cc"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rootpw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		&lt;generated by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slappasswd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directory   	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openldap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-data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# Indices to maintain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index		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objectClass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eq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# ACL rules here for specific database</a:t>
            </a:r>
            <a:endParaRPr lang="en-US" altLang="zh-TW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50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Directory ACL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990600" y="1295400"/>
            <a:ext cx="7543800" cy="48006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</a:rPr>
              <a:t># access to &lt;what&gt; [ by &lt;who&gt; [&lt;</a:t>
            </a:r>
            <a:r>
              <a:rPr lang="en-US" altLang="zh-TW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accesslevel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</a:rPr>
              <a:t>&gt;] [&lt;control&gt;] ]+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access to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dn.exact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cn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Manager,dc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=cc"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peername.ip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="127.0.0.1"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auth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zh-TW" alt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by users none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anonymous none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* none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access to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attrs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userPassword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self write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anonymous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auth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dn.base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cn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Manager,dc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=cc" write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* none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access to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attrs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englishname,birthdate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self write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users read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by anonymous read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181100" y="6096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If one access directive is more specific than another in terms of the entries it selects, it should appear first in the configuration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6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Directory ACL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Access Entity Specifiers </a:t>
            </a:r>
            <a:r>
              <a:rPr lang="en-US" altLang="zh-TW" dirty="0">
                <a:solidFill>
                  <a:srgbClr val="FF0000"/>
                </a:solidFill>
              </a:rPr>
              <a:t>(Who)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Access Levels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30208"/>
            <a:ext cx="4152900" cy="2143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6300" y="6248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http://www.openldap.org/doc/admin24/access-control.html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905000"/>
            <a:ext cx="4981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Overlays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648200"/>
          </a:xfrm>
        </p:spPr>
        <p:txBody>
          <a:bodyPr/>
          <a:lstStyle/>
          <a:p>
            <a:r>
              <a:rPr lang="en-US" altLang="zh-TW" dirty="0"/>
              <a:t>Software components that provide hooks to functions analogous to those provided by </a:t>
            </a:r>
            <a:r>
              <a:rPr lang="en-US" altLang="zh-TW" dirty="0" err="1"/>
              <a:t>backends</a:t>
            </a:r>
            <a:r>
              <a:rPr lang="en-US" altLang="zh-TW" dirty="0"/>
              <a:t>, which can be stacked on top of the backend calls and as callbacks on top of backend responses to alter their behavior</a:t>
            </a:r>
          </a:p>
          <a:p>
            <a:r>
              <a:rPr lang="en-US" altLang="zh-TW" dirty="0"/>
              <a:t>Frontend</a:t>
            </a:r>
          </a:p>
          <a:p>
            <a:pPr lvl="1"/>
            <a:r>
              <a:rPr lang="en-US" altLang="zh-TW" dirty="0"/>
              <a:t>handles network access and protocol processing</a:t>
            </a:r>
          </a:p>
          <a:p>
            <a:r>
              <a:rPr lang="en-US" altLang="zh-TW" dirty="0"/>
              <a:t>Backend</a:t>
            </a:r>
          </a:p>
          <a:p>
            <a:pPr lvl="1"/>
            <a:r>
              <a:rPr lang="en-US" altLang="zh-TW" dirty="0"/>
              <a:t>deals strictly with data storage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3"/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https://www.openldap.org/doc/admin24/overlays.html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https://en.wikipedia.org/wiki/OpenLDAP#Overlays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6858000" y="3075709"/>
            <a:ext cx="1905000" cy="554182"/>
          </a:xfrm>
          <a:prstGeom prst="roundRect">
            <a:avLst>
              <a:gd name="adj" fmla="val 25810"/>
            </a:avLst>
          </a:prstGeom>
          <a:solidFill>
            <a:schemeClr val="lt1">
              <a:alpha val="94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Frontend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6858000" y="4925242"/>
            <a:ext cx="1905000" cy="609600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Backend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6858000" y="4081871"/>
            <a:ext cx="1905000" cy="419100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新細明體" pitchFamily="18" charset="-120"/>
              </a:rPr>
              <a:t>Overlay</a:t>
            </a:r>
            <a:endParaRPr kumimoji="0" lang="zh-TW" altLang="en-US" sz="20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新細明體" pitchFamily="18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7239000" y="3657600"/>
            <a:ext cx="0" cy="4242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線單箭頭接點 22"/>
          <p:cNvCxnSpPr/>
          <p:nvPr/>
        </p:nvCxnSpPr>
        <p:spPr bwMode="auto">
          <a:xfrm>
            <a:off x="7239000" y="4500971"/>
            <a:ext cx="0" cy="4242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單箭頭接點 24"/>
          <p:cNvCxnSpPr/>
          <p:nvPr/>
        </p:nvCxnSpPr>
        <p:spPr bwMode="auto">
          <a:xfrm flipV="1">
            <a:off x="8305800" y="4500971"/>
            <a:ext cx="0" cy="4242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/>
          <p:cNvCxnSpPr/>
          <p:nvPr/>
        </p:nvCxnSpPr>
        <p:spPr bwMode="auto">
          <a:xfrm flipV="1">
            <a:off x="8273143" y="3657600"/>
            <a:ext cx="0" cy="4242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482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Directory Service?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Directory Service (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目錄服務</a:t>
            </a:r>
            <a:r>
              <a:rPr lang="en-US" altLang="zh-TW" dirty="0"/>
              <a:t>)</a:t>
            </a:r>
          </a:p>
          <a:p>
            <a:pPr lvl="1" indent="-342900"/>
            <a:r>
              <a:rPr lang="en-US" altLang="zh-TW" dirty="0"/>
              <a:t>Highly optimized for reads</a:t>
            </a:r>
          </a:p>
          <a:p>
            <a:pPr lvl="1" indent="-342900"/>
            <a:r>
              <a:rPr lang="en-US" altLang="zh-TW" dirty="0"/>
              <a:t>Implements a distributed model for storing information</a:t>
            </a:r>
          </a:p>
          <a:p>
            <a:pPr lvl="1" indent="-342900"/>
            <a:r>
              <a:rPr lang="en-US" altLang="zh-TW" dirty="0"/>
              <a:t>Can extend the type of information it stores</a:t>
            </a:r>
          </a:p>
          <a:p>
            <a:pPr lvl="1" indent="-342900"/>
            <a:r>
              <a:rPr lang="en-US" altLang="zh-TW" dirty="0"/>
              <a:t>Has advanced search capabilities</a:t>
            </a:r>
          </a:p>
          <a:p>
            <a:pPr lvl="1" indent="-342900"/>
            <a:r>
              <a:rPr lang="en-US" altLang="zh-TW" dirty="0"/>
              <a:t>Has loosely consistent replication among directory servers</a:t>
            </a:r>
          </a:p>
          <a:p>
            <a:r>
              <a:rPr lang="en-US" altLang="zh-TW" dirty="0"/>
              <a:t>Domain Name Service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191000"/>
            <a:ext cx="3886200" cy="21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71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Overlays – </a:t>
            </a:r>
            <a:r>
              <a:rPr lang="en-US" altLang="zh-TW" dirty="0" err="1"/>
              <a:t>memberOf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685800"/>
          </a:xfrm>
        </p:spPr>
        <p:txBody>
          <a:bodyPr/>
          <a:lstStyle/>
          <a:p>
            <a:r>
              <a:rPr lang="en-US" altLang="zh-TW" dirty="0"/>
              <a:t>Membership</a:t>
            </a:r>
          </a:p>
        </p:txBody>
      </p:sp>
      <p:sp>
        <p:nvSpPr>
          <p:cNvPr id="6" name="矩形 5"/>
          <p:cNvSpPr/>
          <p:nvPr/>
        </p:nvSpPr>
        <p:spPr>
          <a:xfrm>
            <a:off x="4913376" y="4350262"/>
            <a:ext cx="417243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+mj-lt"/>
              </a:rPr>
              <a:t>objectClass: posixGroup</a:t>
            </a:r>
          </a:p>
          <a:p>
            <a:r>
              <a:rPr lang="zh-TW" altLang="en-US" dirty="0">
                <a:latin typeface="+mj-lt"/>
              </a:rPr>
              <a:t>objectClass: top</a:t>
            </a:r>
          </a:p>
          <a:p>
            <a:r>
              <a:rPr lang="zh-TW" altLang="en-US" dirty="0">
                <a:latin typeface="+mj-lt"/>
              </a:rPr>
              <a:t>cn: </a:t>
            </a:r>
            <a:r>
              <a:rPr lang="en-US" altLang="zh-TW" dirty="0" err="1">
                <a:latin typeface="+mj-lt"/>
              </a:rPr>
              <a:t>nata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displayName: </a:t>
            </a:r>
            <a:r>
              <a:rPr lang="en-US" altLang="zh-TW" dirty="0" err="1">
                <a:latin typeface="+mj-lt"/>
              </a:rPr>
              <a:t>nata</a:t>
            </a:r>
            <a:endParaRPr lang="zh-TW" altLang="en-US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description: Domain Unix group</a:t>
            </a:r>
          </a:p>
          <a:p>
            <a:r>
              <a:rPr lang="zh-TW" altLang="en-US" dirty="0">
                <a:solidFill>
                  <a:srgbClr val="FF0000"/>
                </a:solidFill>
                <a:latin typeface="+mj-lt"/>
              </a:rPr>
              <a:t>gidNumber: 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1234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5149023" y="828906"/>
            <a:ext cx="1253455" cy="406800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dc=cc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5149023" y="1540331"/>
            <a:ext cx="1253455" cy="406870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solidFill>
                  <a:schemeClr val="tx1"/>
                </a:solidFill>
                <a:latin typeface="+mj-lt"/>
                <a:ea typeface="新細明體" pitchFamily="18" charset="-120"/>
              </a:rPr>
              <a:t>d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c=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nctucs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5149045" y="2177277"/>
            <a:ext cx="1253900" cy="406800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>
                <a:solidFill>
                  <a:schemeClr val="tx1"/>
                </a:solidFill>
                <a:latin typeface="+mj-lt"/>
                <a:ea typeface="新細明體" pitchFamily="18" charset="-120"/>
              </a:rPr>
              <a:t>dc=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  <a:ea typeface="新細明體" pitchFamily="18" charset="-120"/>
              </a:rPr>
              <a:t>na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4420968" y="2821416"/>
            <a:ext cx="1137807" cy="406800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  <a:ea typeface="新細明體" pitchFamily="18" charset="-120"/>
              </a:rPr>
              <a:t>o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u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=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ea typeface="新細明體" pitchFamily="18" charset="-120"/>
              </a:rPr>
              <a:t>People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6023614" y="2821416"/>
            <a:ext cx="1138909" cy="406800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  <a:ea typeface="新細明體" pitchFamily="18" charset="-120"/>
              </a:rPr>
              <a:t>o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u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=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ea typeface="新細明體" pitchFamily="18" charset="-120"/>
              </a:rPr>
              <a:t>Group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3645307" y="3649218"/>
            <a:ext cx="1238860" cy="406800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  <a:ea typeface="新細明體" pitchFamily="18" charset="-120"/>
              </a:rPr>
              <a:t>cn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=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tzute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>
            <a:stCxn id="7" idx="2"/>
            <a:endCxn id="8" idx="0"/>
          </p:cNvCxnSpPr>
          <p:nvPr/>
        </p:nvCxnSpPr>
        <p:spPr bwMode="auto">
          <a:xfrm>
            <a:off x="5775751" y="1235706"/>
            <a:ext cx="0" cy="304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/>
          <p:cNvCxnSpPr>
            <a:stCxn id="8" idx="2"/>
            <a:endCxn id="9" idx="0"/>
          </p:cNvCxnSpPr>
          <p:nvPr/>
        </p:nvCxnSpPr>
        <p:spPr bwMode="auto">
          <a:xfrm>
            <a:off x="5775751" y="1947201"/>
            <a:ext cx="244" cy="2300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/>
          <p:cNvCxnSpPr>
            <a:stCxn id="9" idx="2"/>
            <a:endCxn id="11" idx="0"/>
          </p:cNvCxnSpPr>
          <p:nvPr/>
        </p:nvCxnSpPr>
        <p:spPr bwMode="auto">
          <a:xfrm>
            <a:off x="5775995" y="2584077"/>
            <a:ext cx="817074" cy="2373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/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4264737" y="3228216"/>
            <a:ext cx="725135" cy="4210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線單箭頭接點 16"/>
          <p:cNvCxnSpPr>
            <a:stCxn id="9" idx="2"/>
            <a:endCxn id="10" idx="0"/>
          </p:cNvCxnSpPr>
          <p:nvPr/>
        </p:nvCxnSpPr>
        <p:spPr bwMode="auto">
          <a:xfrm flipH="1">
            <a:off x="4989872" y="2584077"/>
            <a:ext cx="786123" cy="2373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圓角矩形 18"/>
          <p:cNvSpPr/>
          <p:nvPr/>
        </p:nvSpPr>
        <p:spPr bwMode="auto">
          <a:xfrm>
            <a:off x="5973637" y="3649218"/>
            <a:ext cx="1238860" cy="406800"/>
          </a:xfrm>
          <a:prstGeom prst="roundRect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  <a:ea typeface="新細明體" pitchFamily="18" charset="-120"/>
              </a:rPr>
              <a:t>cn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=</a:t>
            </a:r>
            <a:r>
              <a:rPr kumimoji="0" lang="en-US" altLang="zh-TW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rPr>
              <a:t>nata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新細明體" pitchFamily="18" charset="-120"/>
            </a:endParaRPr>
          </a:p>
        </p:txBody>
      </p:sp>
      <p:cxnSp>
        <p:nvCxnSpPr>
          <p:cNvPr id="21" name="直線單箭頭接點 20"/>
          <p:cNvCxnSpPr>
            <a:cxnSpLocks/>
            <a:stCxn id="11" idx="2"/>
            <a:endCxn id="19" idx="0"/>
          </p:cNvCxnSpPr>
          <p:nvPr/>
        </p:nvCxnSpPr>
        <p:spPr bwMode="auto">
          <a:xfrm flipH="1">
            <a:off x="6593067" y="3228216"/>
            <a:ext cx="2" cy="4210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628163" y="4350262"/>
            <a:ext cx="417243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+mj-lt"/>
              </a:rPr>
              <a:t>objectClass: posixGroup</a:t>
            </a:r>
          </a:p>
          <a:p>
            <a:r>
              <a:rPr lang="zh-TW" altLang="en-US" dirty="0">
                <a:latin typeface="+mj-lt"/>
              </a:rPr>
              <a:t>objectClass: top</a:t>
            </a:r>
            <a:endParaRPr lang="en-US" altLang="zh-TW" dirty="0">
              <a:latin typeface="+mj-lt"/>
            </a:endParaRPr>
          </a:p>
          <a:p>
            <a:r>
              <a:rPr lang="en-US" altLang="zh-TW" dirty="0" err="1">
                <a:latin typeface="+mj-lt"/>
              </a:rPr>
              <a:t>objectClass</a:t>
            </a:r>
            <a:r>
              <a:rPr lang="en-US" altLang="zh-TW" dirty="0">
                <a:latin typeface="+mj-lt"/>
              </a:rPr>
              <a:t>: </a:t>
            </a:r>
            <a:r>
              <a:rPr lang="en-US" altLang="zh-TW" dirty="0" err="1">
                <a:latin typeface="+mj-lt"/>
              </a:rPr>
              <a:t>posixAccount</a:t>
            </a:r>
            <a:endParaRPr lang="zh-TW" altLang="en-US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cn: </a:t>
            </a:r>
            <a:r>
              <a:rPr lang="en-US" altLang="zh-TW" dirty="0" err="1">
                <a:latin typeface="+mj-lt"/>
              </a:rPr>
              <a:t>tzute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+mj-lt"/>
              </a:rPr>
              <a:t>gidNumber: 1</a:t>
            </a:r>
            <a:r>
              <a:rPr lang="en-US" altLang="zh-TW" dirty="0">
                <a:solidFill>
                  <a:srgbClr val="FF0000"/>
                </a:solidFill>
                <a:latin typeface="+mj-lt"/>
              </a:rPr>
              <a:t>234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03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Overlays – </a:t>
            </a:r>
            <a:r>
              <a:rPr lang="en-US" altLang="zh-TW" dirty="0" err="1"/>
              <a:t>memberOf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029200"/>
          </a:xfrm>
        </p:spPr>
        <p:txBody>
          <a:bodyPr/>
          <a:lstStyle/>
          <a:p>
            <a:r>
              <a:rPr lang="en-US" altLang="zh-TW" dirty="0"/>
              <a:t>Installation</a:t>
            </a:r>
          </a:p>
          <a:p>
            <a:pPr lvl="1"/>
            <a:r>
              <a:rPr lang="en-US" altLang="zh-TW" dirty="0"/>
              <a:t>Ports</a:t>
            </a:r>
          </a:p>
          <a:p>
            <a:pPr lvl="1"/>
            <a:r>
              <a:rPr lang="en-US" altLang="zh-TW" dirty="0"/>
              <a:t>make 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enable option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https://www.openldap.org/doc/admin24/overlays.html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07494"/>
            <a:ext cx="7382486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4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Overlays – </a:t>
            </a:r>
            <a:r>
              <a:rPr lang="en-US" altLang="zh-TW" dirty="0" err="1"/>
              <a:t>memberOf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029200"/>
          </a:xfrm>
        </p:spPr>
        <p:txBody>
          <a:bodyPr/>
          <a:lstStyle/>
          <a:p>
            <a:r>
              <a:rPr lang="en-US" altLang="zh-TW" dirty="0"/>
              <a:t>Edit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openldap</a:t>
            </a:r>
            <a:r>
              <a:rPr lang="en-US" altLang="zh-TW" dirty="0"/>
              <a:t>/</a:t>
            </a:r>
            <a:r>
              <a:rPr lang="en-US" altLang="zh-TW" dirty="0" err="1"/>
              <a:t>slapd.conf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restart </a:t>
            </a:r>
            <a:r>
              <a:rPr lang="en-US" altLang="zh-TW" dirty="0" err="1"/>
              <a:t>slapd</a:t>
            </a:r>
            <a:endParaRPr lang="en-US" altLang="zh-TW" dirty="0"/>
          </a:p>
          <a:p>
            <a:r>
              <a:rPr lang="en-US" altLang="zh-TW" dirty="0"/>
              <a:t>Query Result</a:t>
            </a:r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hlinkClick r:id="rId2"/>
            </a:endParaRP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https://www.openldap.org/doc/admin24/overlays.html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721" y="1999714"/>
            <a:ext cx="7877175" cy="591086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09625" y="3733800"/>
            <a:ext cx="7953375" cy="13234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dn: cn=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nata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,ou=</a:t>
            </a:r>
            <a:r>
              <a:rPr lang="en-US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Member</a:t>
            </a:r>
            <a:r>
              <a:rPr lang="zh-TW" altLang="zh-TW" sz="2000" dirty="0">
                <a:solidFill>
                  <a:srgbClr val="FFC000"/>
                </a:solidFill>
                <a:latin typeface="Consolas" panose="020B0609020204030204" pitchFamily="49" charset="0"/>
              </a:rPr>
              <a:t>Group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dc=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=cc</a:t>
            </a:r>
          </a:p>
          <a:p>
            <a:pPr lvl="0"/>
            <a:r>
              <a:rPr lang="zh-TW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objectclass: groupOfNames</a:t>
            </a:r>
            <a:r>
              <a:rPr lang="zh-TW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/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cn: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nata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zh-TW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member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cn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tzute</a:t>
            </a:r>
            <a:r>
              <a:rPr lang="zh-TW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,ou=People,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dc=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=cc</a:t>
            </a:r>
            <a:endParaRPr lang="zh-TW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422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OLC </a:t>
            </a:r>
            <a:r>
              <a:rPr lang="en-US" altLang="zh-TW" dirty="0"/>
              <a:t>–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Configuration (1/3)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181600"/>
          </a:xfrm>
        </p:spPr>
        <p:txBody>
          <a:bodyPr/>
          <a:lstStyle/>
          <a:p>
            <a:r>
              <a:rPr lang="en-US" altLang="zh-TW" dirty="0" err="1"/>
              <a:t>OpenLDAP</a:t>
            </a:r>
            <a:r>
              <a:rPr lang="en-US" altLang="zh-TW" dirty="0"/>
              <a:t> Version 2.3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New feature</a:t>
            </a:r>
          </a:p>
          <a:p>
            <a:r>
              <a:rPr lang="en-US" altLang="zh-TW" dirty="0" err="1"/>
              <a:t>OpenLDAP</a:t>
            </a:r>
            <a:r>
              <a:rPr lang="en-US" altLang="zh-TW" dirty="0"/>
              <a:t> Version 2.4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Still optional</a:t>
            </a:r>
          </a:p>
          <a:p>
            <a:endParaRPr lang="en-US" altLang="zh-TW" dirty="0"/>
          </a:p>
          <a:p>
            <a:r>
              <a:rPr lang="en-US" altLang="zh-TW" dirty="0"/>
              <a:t>Uses a configuration DIT to control the operational configuration</a:t>
            </a:r>
          </a:p>
          <a:p>
            <a:r>
              <a:rPr lang="en-US" altLang="zh-TW" dirty="0"/>
              <a:t>Modifying entries in this DIT immediate changes to </a:t>
            </a:r>
            <a:r>
              <a:rPr lang="en-US" altLang="zh-TW" dirty="0" err="1"/>
              <a:t>slapd's</a:t>
            </a:r>
            <a:r>
              <a:rPr lang="en-US" altLang="zh-TW" dirty="0"/>
              <a:t> operational behavior</a:t>
            </a:r>
            <a:endParaRPr lang="en-US" altLang="zh-TW" dirty="0">
              <a:hlinkClick r:id="rId3"/>
            </a:endParaRPr>
          </a:p>
          <a:p>
            <a:pPr marL="0" indent="0">
              <a:buNone/>
            </a:pPr>
            <a:endParaRPr lang="en-US" altLang="zh-TW" dirty="0">
              <a:hlinkClick r:id="rId3"/>
            </a:endParaRPr>
          </a:p>
          <a:p>
            <a:pPr marL="0" indent="0">
              <a:buNone/>
            </a:pPr>
            <a:endParaRPr lang="en-US" altLang="zh-TW" dirty="0">
              <a:hlinkClick r:id="rId3"/>
            </a:endParaRPr>
          </a:p>
          <a:p>
            <a:pPr marL="0" indent="0">
              <a:buNone/>
            </a:pPr>
            <a:r>
              <a:rPr lang="zh-TW" altLang="en-US" dirty="0">
                <a:hlinkClick r:id="rId3"/>
              </a:rPr>
              <a:t>https://www.openldap.org/doc/admin24/slapdconf2.html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http://www.zytrax.com/books/ldap/ch6/slapd-config.html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67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OLC </a:t>
            </a:r>
            <a:r>
              <a:rPr lang="en-US" altLang="zh-TW" dirty="0"/>
              <a:t>–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Configuration (2/3)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77435"/>
            <a:ext cx="6172200" cy="55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46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OLC </a:t>
            </a:r>
            <a:r>
              <a:rPr lang="en-US" altLang="zh-TW" dirty="0"/>
              <a:t>–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Configuration (3/3)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447800" y="1295400"/>
            <a:ext cx="6248400" cy="51054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# {1}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mdb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olcDatabase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={1}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mdb,cn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objectClass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olcDatabaseConfig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objectClass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olcMdbConfig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olcDatabase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{1}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mdb</a:t>
            </a:r>
            <a:endParaRPr lang="en-US" altLang="zh-TW" sz="20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olcDbDirectory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db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openldap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-data/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na</a:t>
            </a:r>
            <a:endParaRPr lang="en-US" altLang="zh-TW" sz="20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olcSuffix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dc=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=cc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olcAddContentAcl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olcLastMod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olcMaxDerefDepth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15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olcReadOnly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olcRootDN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cn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Manager,dc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=cc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olcRootPW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2000" dirty="0">
                <a:solidFill>
                  <a:srgbClr val="FFFF00"/>
                </a:solidFill>
                <a:latin typeface="Consolas" panose="020B0609020204030204" pitchFamily="49" charset="0"/>
              </a:rPr>
              <a:t>secret</a:t>
            </a:r>
            <a:endParaRPr lang="zh-TW" altLang="en-US" sz="20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69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Enable </a:t>
            </a:r>
            <a:r>
              <a:rPr lang="en-US" altLang="zh-TW" dirty="0" err="1"/>
              <a:t>slapd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rc.conf</a:t>
            </a:r>
            <a:endParaRPr lang="en-US" altLang="zh-TW" dirty="0"/>
          </a:p>
          <a:p>
            <a:pPr lvl="1"/>
            <a:r>
              <a:rPr lang="en-US" altLang="zh-TW" dirty="0" err="1"/>
              <a:t>slapd_enable</a:t>
            </a:r>
            <a:r>
              <a:rPr lang="en-US" altLang="zh-TW" dirty="0"/>
              <a:t>=</a:t>
            </a:r>
            <a:r>
              <a:rPr lang="en-US" altLang="zh-TW" sz="1800" dirty="0"/>
              <a:t>"</a:t>
            </a:r>
            <a:r>
              <a:rPr lang="en-US" altLang="zh-TW" dirty="0"/>
              <a:t>YES</a:t>
            </a:r>
            <a:r>
              <a:rPr lang="en-US" altLang="zh-TW" sz="1800" dirty="0"/>
              <a:t>"</a:t>
            </a:r>
            <a:endParaRPr lang="en-US" altLang="zh-TW" dirty="0"/>
          </a:p>
          <a:p>
            <a:pPr lvl="1"/>
            <a:r>
              <a:rPr lang="en-US" altLang="zh-TW" dirty="0" err="1"/>
              <a:t>slapd_flags</a:t>
            </a:r>
            <a:r>
              <a:rPr lang="en-US" altLang="zh-TW" dirty="0"/>
              <a:t> for specific options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service </a:t>
            </a:r>
            <a:r>
              <a:rPr lang="en-US" altLang="zh-TW" dirty="0" err="1"/>
              <a:t>slapd</a:t>
            </a:r>
            <a:r>
              <a:rPr lang="en-US" altLang="zh-TW" dirty="0"/>
              <a:t> start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http://www.openldap.org/doc/admin24/runningslapd.html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10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slapd</a:t>
            </a:r>
            <a:r>
              <a:rPr lang="en-US" altLang="zh-TW" dirty="0"/>
              <a:t>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slapcat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This tool reads records from a </a:t>
            </a:r>
            <a:r>
              <a:rPr lang="en-US" altLang="zh-TW" dirty="0" err="1"/>
              <a:t>slapd</a:t>
            </a:r>
            <a:r>
              <a:rPr lang="en-US" altLang="zh-TW" dirty="0"/>
              <a:t> database and writes them to a file or standard output</a:t>
            </a:r>
          </a:p>
          <a:p>
            <a:r>
              <a:rPr lang="en-US" altLang="zh-TW" dirty="0" err="1"/>
              <a:t>slapadd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This tool reads LDIF entries from a file or standard input and writes the new records to a </a:t>
            </a:r>
            <a:r>
              <a:rPr lang="en-US" altLang="zh-TW" dirty="0" err="1"/>
              <a:t>slapd</a:t>
            </a:r>
            <a:r>
              <a:rPr lang="en-US" altLang="zh-TW" dirty="0"/>
              <a:t> database</a:t>
            </a:r>
          </a:p>
          <a:p>
            <a:r>
              <a:rPr lang="en-US" altLang="zh-TW" dirty="0" err="1"/>
              <a:t>slapindex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This tool regenerates the indexes in a </a:t>
            </a:r>
            <a:r>
              <a:rPr lang="en-US" altLang="zh-TW" dirty="0" err="1"/>
              <a:t>slapd</a:t>
            </a:r>
            <a:r>
              <a:rPr lang="en-US" altLang="zh-TW" dirty="0"/>
              <a:t> database</a:t>
            </a:r>
          </a:p>
          <a:p>
            <a:r>
              <a:rPr lang="en-US" altLang="zh-TW" dirty="0" err="1"/>
              <a:t>slappasswd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This tool generates a password hash suitable for use as an </a:t>
            </a:r>
            <a:r>
              <a:rPr lang="en-US" altLang="zh-TW" dirty="0" err="1"/>
              <a:t>Lq</a:t>
            </a:r>
            <a:r>
              <a:rPr lang="en-US" altLang="zh-TW" dirty="0"/>
              <a:t> in </a:t>
            </a:r>
            <a:r>
              <a:rPr lang="en-US" altLang="zh-TW" dirty="0" err="1"/>
              <a:t>slapd.conf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36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ldapsearch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This tool issues LDAP search queries to directory servers</a:t>
            </a:r>
          </a:p>
          <a:p>
            <a:r>
              <a:rPr lang="en-US" altLang="zh-TW" dirty="0" err="1"/>
              <a:t>ldapadd</a:t>
            </a:r>
            <a:r>
              <a:rPr lang="en-US" altLang="zh-TW" dirty="0"/>
              <a:t>, </a:t>
            </a:r>
            <a:r>
              <a:rPr lang="en-US" altLang="zh-TW" dirty="0" err="1"/>
              <a:t>ldapmodify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These tools send updates to directory servers</a:t>
            </a:r>
          </a:p>
          <a:p>
            <a:r>
              <a:rPr lang="en-US" altLang="zh-TW" dirty="0" err="1"/>
              <a:t>ldapcompare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This tool asks a directory server to compare two values</a:t>
            </a:r>
          </a:p>
          <a:p>
            <a:r>
              <a:rPr lang="en-US" altLang="zh-TW" dirty="0" err="1"/>
              <a:t>ldapdelete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• This tool deletes entries from an LDAP directory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474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ldapsearch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Options</a:t>
            </a:r>
          </a:p>
          <a:p>
            <a:pPr lvl="1"/>
            <a:r>
              <a:rPr lang="en-US" altLang="zh-TW" dirty="0">
                <a:latin typeface="+mj-lt"/>
              </a:rPr>
              <a:t>-b </a:t>
            </a:r>
            <a:r>
              <a:rPr lang="en-US" altLang="zh-TW" dirty="0" err="1">
                <a:latin typeface="+mj-lt"/>
              </a:rPr>
              <a:t>searchbase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-s {</a:t>
            </a:r>
            <a:r>
              <a:rPr lang="en-US" altLang="zh-TW" dirty="0" err="1">
                <a:latin typeface="+mj-lt"/>
              </a:rPr>
              <a:t>base|one|sub|children</a:t>
            </a:r>
            <a:r>
              <a:rPr lang="en-US" altLang="zh-TW" dirty="0">
                <a:latin typeface="+mj-lt"/>
              </a:rPr>
              <a:t>}	# default is sub</a:t>
            </a:r>
          </a:p>
          <a:p>
            <a:pPr lvl="1"/>
            <a:r>
              <a:rPr lang="en-US" altLang="zh-TW" dirty="0">
                <a:latin typeface="+mj-lt"/>
              </a:rPr>
              <a:t>-D </a:t>
            </a:r>
            <a:r>
              <a:rPr lang="en-US" altLang="zh-TW" dirty="0" err="1">
                <a:latin typeface="+mj-lt"/>
              </a:rPr>
              <a:t>binddn</a:t>
            </a:r>
            <a:endParaRPr lang="en-US" altLang="zh-TW" dirty="0">
              <a:latin typeface="+mj-lt"/>
            </a:endParaRPr>
          </a:p>
          <a:p>
            <a:pPr lvl="1"/>
            <a:r>
              <a:rPr lang="en-US" altLang="zh-TW" dirty="0">
                <a:latin typeface="+mj-lt"/>
              </a:rPr>
              <a:t>-x      # Use simple authentication instead of SASL</a:t>
            </a:r>
          </a:p>
          <a:p>
            <a:pPr lvl="1"/>
            <a:r>
              <a:rPr lang="en-US" altLang="zh-TW" dirty="0">
                <a:latin typeface="+mj-lt"/>
              </a:rPr>
              <a:t>-W    # password for simple authentication</a:t>
            </a:r>
          </a:p>
          <a:p>
            <a:pPr lvl="1"/>
            <a:r>
              <a:rPr lang="en-US" altLang="zh-TW" dirty="0">
                <a:latin typeface="+mj-lt"/>
              </a:rPr>
              <a:t>-H </a:t>
            </a:r>
            <a:r>
              <a:rPr lang="en-US" altLang="zh-TW" dirty="0" err="1">
                <a:latin typeface="+mj-lt"/>
              </a:rPr>
              <a:t>ldapuri</a:t>
            </a:r>
            <a:endParaRPr lang="en-US" altLang="zh-TW" dirty="0">
              <a:latin typeface="+mj-lt"/>
            </a:endParaRPr>
          </a:p>
          <a:p>
            <a:r>
              <a:rPr lang="en-US" altLang="zh-TW" dirty="0" err="1"/>
              <a:t>ldapsearch</a:t>
            </a:r>
            <a:r>
              <a:rPr lang="en-US" altLang="zh-TW" dirty="0"/>
              <a:t> [options] filter</a:t>
            </a:r>
          </a:p>
          <a:p>
            <a:pPr lvl="1"/>
            <a:r>
              <a:rPr lang="en-US" altLang="zh-TW" dirty="0">
                <a:latin typeface="+mj-lt"/>
              </a:rPr>
              <a:t>default filter, (</a:t>
            </a:r>
            <a:r>
              <a:rPr lang="en-US" altLang="zh-TW" dirty="0" err="1">
                <a:latin typeface="+mj-lt"/>
              </a:rPr>
              <a:t>objectClass</a:t>
            </a:r>
            <a:r>
              <a:rPr lang="en-US" altLang="zh-TW" dirty="0">
                <a:latin typeface="+mj-lt"/>
              </a:rPr>
              <a:t>=*)</a:t>
            </a:r>
          </a:p>
          <a:p>
            <a:pPr lvl="1"/>
            <a:r>
              <a:rPr lang="en-US" altLang="zh-TW" dirty="0" err="1">
                <a:latin typeface="+mj-lt"/>
              </a:rPr>
              <a:t>ldapsearch</a:t>
            </a:r>
            <a:r>
              <a:rPr lang="en-US" altLang="zh-TW" dirty="0">
                <a:latin typeface="+mj-lt"/>
              </a:rPr>
              <a:t> -H ldap://ldap.na.nctucs.cc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</a:rPr>
              <a:t>	-D "</a:t>
            </a:r>
            <a:r>
              <a:rPr lang="en-US" altLang="zh-TW" dirty="0" err="1">
                <a:latin typeface="+mj-lt"/>
              </a:rPr>
              <a:t>cn</a:t>
            </a:r>
            <a:r>
              <a:rPr lang="en-US" altLang="zh-TW" dirty="0">
                <a:latin typeface="+mj-lt"/>
              </a:rPr>
              <a:t>=</a:t>
            </a:r>
            <a:r>
              <a:rPr lang="en-US" altLang="zh-TW" dirty="0" err="1">
                <a:latin typeface="+mj-lt"/>
              </a:rPr>
              <a:t>tzute,dc</a:t>
            </a:r>
            <a:r>
              <a:rPr lang="en-US" altLang="zh-TW" dirty="0">
                <a:latin typeface="+mj-lt"/>
              </a:rPr>
              <a:t>=</a:t>
            </a:r>
            <a:r>
              <a:rPr lang="en-US" altLang="zh-TW" dirty="0" err="1">
                <a:latin typeface="+mj-lt"/>
              </a:rPr>
              <a:t>na,dc</a:t>
            </a:r>
            <a:r>
              <a:rPr lang="en-US" altLang="zh-TW" dirty="0">
                <a:latin typeface="+mj-lt"/>
              </a:rPr>
              <a:t>=</a:t>
            </a:r>
            <a:r>
              <a:rPr lang="en-US" altLang="zh-TW" dirty="0" err="1">
                <a:latin typeface="+mj-lt"/>
              </a:rPr>
              <a:t>nctucs,dc</a:t>
            </a:r>
            <a:r>
              <a:rPr lang="en-US" altLang="zh-TW" dirty="0">
                <a:latin typeface="+mj-lt"/>
              </a:rPr>
              <a:t>=cc</a:t>
            </a:r>
            <a:r>
              <a:rPr lang="en-US" altLang="zh-TW" sz="1800" dirty="0"/>
              <a:t>"</a:t>
            </a:r>
            <a:r>
              <a:rPr lang="en-US" altLang="zh-TW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</a:rPr>
              <a:t>	-b </a:t>
            </a:r>
            <a:r>
              <a:rPr lang="en-US" altLang="zh-TW" sz="1800" dirty="0"/>
              <a:t>"</a:t>
            </a:r>
            <a:r>
              <a:rPr lang="en-US" altLang="zh-TW" dirty="0">
                <a:latin typeface="+mj-lt"/>
              </a:rPr>
              <a:t>dc=</a:t>
            </a:r>
            <a:r>
              <a:rPr lang="en-US" altLang="zh-TW" dirty="0" err="1">
                <a:latin typeface="+mj-lt"/>
              </a:rPr>
              <a:t>na,dc</a:t>
            </a:r>
            <a:r>
              <a:rPr lang="en-US" altLang="zh-TW" dirty="0">
                <a:latin typeface="+mj-lt"/>
              </a:rPr>
              <a:t>=</a:t>
            </a:r>
            <a:r>
              <a:rPr lang="en-US" altLang="zh-TW" dirty="0" err="1">
                <a:latin typeface="+mj-lt"/>
              </a:rPr>
              <a:t>nctucs,dc</a:t>
            </a:r>
            <a:r>
              <a:rPr lang="en-US" altLang="zh-TW" dirty="0">
                <a:latin typeface="+mj-lt"/>
              </a:rPr>
              <a:t>=cc</a:t>
            </a:r>
            <a:r>
              <a:rPr lang="en-US" altLang="zh-TW" sz="1800" dirty="0"/>
              <a:t>"</a:t>
            </a:r>
            <a:r>
              <a:rPr lang="en-US" altLang="zh-TW" dirty="0">
                <a:latin typeface="+mj-lt"/>
              </a:rPr>
              <a:t> -s one</a:t>
            </a:r>
          </a:p>
          <a:p>
            <a:r>
              <a:rPr lang="en-US" altLang="zh-TW" dirty="0">
                <a:latin typeface="+mj-lt"/>
              </a:rPr>
              <a:t>man </a:t>
            </a:r>
            <a:r>
              <a:rPr lang="en-US" altLang="zh-TW" dirty="0" err="1">
                <a:latin typeface="+mj-lt"/>
              </a:rPr>
              <a:t>ldapsearch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46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LDAP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572000" y="2667000"/>
            <a:ext cx="4500410" cy="2209800"/>
            <a:chOff x="5105400" y="2667000"/>
            <a:chExt cx="3967010" cy="2247900"/>
          </a:xfrm>
        </p:grpSpPr>
        <p:pic>
          <p:nvPicPr>
            <p:cNvPr id="4" name="內容版面配置區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04"/>
            <a:stretch/>
          </p:blipFill>
          <p:spPr bwMode="auto">
            <a:xfrm>
              <a:off x="6781800" y="2667000"/>
              <a:ext cx="229061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內容版面配置區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52"/>
            <a:stretch/>
          </p:blipFill>
          <p:spPr bwMode="auto">
            <a:xfrm>
              <a:off x="5105400" y="2667000"/>
              <a:ext cx="1676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內容版面配置區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37" t="88136" r="39012"/>
            <a:stretch/>
          </p:blipFill>
          <p:spPr bwMode="auto">
            <a:xfrm>
              <a:off x="6393580" y="4643437"/>
              <a:ext cx="11430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Lightweight Directory Access Protocol (LDAP)</a:t>
            </a:r>
          </a:p>
          <a:p>
            <a:pPr lvl="1"/>
            <a:r>
              <a:rPr lang="en-US" altLang="zh-TW" dirty="0"/>
              <a:t>LDAPv3: RFC</a:t>
            </a:r>
            <a:r>
              <a:rPr lang="zh-TW" altLang="en-US" dirty="0"/>
              <a:t> </a:t>
            </a:r>
            <a:r>
              <a:rPr lang="en-US" altLang="zh-TW" dirty="0"/>
              <a:t>3377</a:t>
            </a:r>
          </a:p>
          <a:p>
            <a:pPr lvl="1"/>
            <a:r>
              <a:rPr lang="en-US" altLang="zh-TW" dirty="0"/>
              <a:t>RFC 2251-2256, 2829, 2830, 3377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 Why </a:t>
            </a:r>
            <a:r>
              <a:rPr lang="en-US" altLang="zh-TW" dirty="0">
                <a:solidFill>
                  <a:srgbClr val="FF0000"/>
                </a:solidFill>
              </a:rPr>
              <a:t>L</a:t>
            </a:r>
            <a:r>
              <a:rPr lang="en-US" altLang="zh-TW" dirty="0"/>
              <a:t>DAP is lightweight</a:t>
            </a:r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subset of the X.500</a:t>
            </a:r>
            <a:r>
              <a:rPr lang="zh-TW" altLang="en-US" dirty="0"/>
              <a:t> </a:t>
            </a:r>
            <a:r>
              <a:rPr lang="en-US" altLang="zh-TW" dirty="0"/>
              <a:t>standard</a:t>
            </a:r>
          </a:p>
          <a:p>
            <a:pPr lvl="1"/>
            <a:r>
              <a:rPr lang="en-US" altLang="zh-TW" dirty="0"/>
              <a:t>X.500 is based on OSI model</a:t>
            </a:r>
          </a:p>
          <a:p>
            <a:pPr lvl="1"/>
            <a:r>
              <a:rPr lang="en-US" altLang="zh-TW" dirty="0"/>
              <a:t>LDAP is based on TCP/IP model</a:t>
            </a:r>
          </a:p>
          <a:p>
            <a:pPr lvl="1"/>
            <a:r>
              <a:rPr lang="en-US" altLang="zh-TW" dirty="0"/>
              <a:t>LDAP omits many X.500 operations that are rarely used</a:t>
            </a:r>
          </a:p>
          <a:p>
            <a:pPr lvl="1"/>
            <a:r>
              <a:rPr lang="en-US" altLang="zh-TW" dirty="0"/>
              <a:t>Provides a smaller and simpler set of operations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956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ldapsearch</a:t>
            </a:r>
            <a:r>
              <a:rPr lang="en-US" altLang="zh-TW" dirty="0"/>
              <a:t> (Cont.)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819EC8B-8CF3-4879-9ACC-941D5431E766}"/>
              </a:ext>
            </a:extLst>
          </p:cNvPr>
          <p:cNvGrpSpPr/>
          <p:nvPr/>
        </p:nvGrpSpPr>
        <p:grpSpPr>
          <a:xfrm>
            <a:off x="1785992" y="1447800"/>
            <a:ext cx="5558807" cy="3545984"/>
            <a:chOff x="1785992" y="1447800"/>
            <a:chExt cx="5558807" cy="3545984"/>
          </a:xfrm>
        </p:grpSpPr>
        <p:sp>
          <p:nvSpPr>
            <p:cNvPr id="4" name="圓角矩形 3"/>
            <p:cNvSpPr/>
            <p:nvPr/>
          </p:nvSpPr>
          <p:spPr bwMode="auto">
            <a:xfrm>
              <a:off x="3962400" y="1447800"/>
              <a:ext cx="1341190" cy="352591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dc=cc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5" name="圓角矩形 4"/>
            <p:cNvSpPr/>
            <p:nvPr/>
          </p:nvSpPr>
          <p:spPr bwMode="auto">
            <a:xfrm>
              <a:off x="3930242" y="2081609"/>
              <a:ext cx="1417390" cy="36324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c=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nctucs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 bwMode="auto">
            <a:xfrm>
              <a:off x="3943350" y="2743200"/>
              <a:ext cx="1379290" cy="366141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 bwMode="auto">
            <a:xfrm>
              <a:off x="4632995" y="3429000"/>
              <a:ext cx="1287710" cy="464786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People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3337595" y="3429000"/>
              <a:ext cx="1207840" cy="464786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Group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30504" y="4585252"/>
              <a:ext cx="1190201" cy="408532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tzute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10" name="直線單箭頭接點 9"/>
            <p:cNvCxnSpPr>
              <a:stCxn id="4" idx="2"/>
              <a:endCxn id="5" idx="0"/>
            </p:cNvCxnSpPr>
            <p:nvPr/>
          </p:nvCxnSpPr>
          <p:spPr bwMode="auto">
            <a:xfrm>
              <a:off x="4632995" y="1800391"/>
              <a:ext cx="5942" cy="2812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線單箭頭接點 10"/>
            <p:cNvCxnSpPr>
              <a:stCxn id="5" idx="2"/>
              <a:endCxn id="6" idx="0"/>
            </p:cNvCxnSpPr>
            <p:nvPr/>
          </p:nvCxnSpPr>
          <p:spPr bwMode="auto">
            <a:xfrm flipH="1">
              <a:off x="4632995" y="2444849"/>
              <a:ext cx="5942" cy="2983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>
              <a:stCxn id="6" idx="2"/>
              <a:endCxn id="8" idx="0"/>
            </p:cNvCxnSpPr>
            <p:nvPr/>
          </p:nvCxnSpPr>
          <p:spPr bwMode="auto">
            <a:xfrm flipH="1">
              <a:off x="3941515" y="3109341"/>
              <a:ext cx="691480" cy="3196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>
              <a:stCxn id="7" idx="2"/>
              <a:endCxn id="9" idx="0"/>
            </p:cNvCxnSpPr>
            <p:nvPr/>
          </p:nvCxnSpPr>
          <p:spPr bwMode="auto">
            <a:xfrm>
              <a:off x="5276850" y="3893786"/>
              <a:ext cx="160964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>
              <a:stCxn id="6" idx="2"/>
              <a:endCxn id="7" idx="0"/>
            </p:cNvCxnSpPr>
            <p:nvPr/>
          </p:nvCxnSpPr>
          <p:spPr bwMode="auto">
            <a:xfrm>
              <a:off x="4632995" y="3109341"/>
              <a:ext cx="643855" cy="3196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圓角矩形 14"/>
            <p:cNvSpPr/>
            <p:nvPr/>
          </p:nvSpPr>
          <p:spPr bwMode="auto">
            <a:xfrm>
              <a:off x="3154720" y="4585252"/>
              <a:ext cx="1159478" cy="408532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nata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16" name="直線單箭頭接點 15"/>
            <p:cNvCxnSpPr>
              <a:stCxn id="8" idx="2"/>
              <a:endCxn id="15" idx="0"/>
            </p:cNvCxnSpPr>
            <p:nvPr/>
          </p:nvCxnSpPr>
          <p:spPr bwMode="auto">
            <a:xfrm flipH="1">
              <a:off x="3734459" y="3893786"/>
              <a:ext cx="207056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圓角矩形 16"/>
            <p:cNvSpPr/>
            <p:nvPr/>
          </p:nvSpPr>
          <p:spPr bwMode="auto">
            <a:xfrm>
              <a:off x="1785992" y="4585252"/>
              <a:ext cx="1159478" cy="408532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=student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18" name="直線單箭頭接點 17"/>
            <p:cNvCxnSpPr>
              <a:stCxn id="8" idx="2"/>
              <a:endCxn id="17" idx="0"/>
            </p:cNvCxnSpPr>
            <p:nvPr/>
          </p:nvCxnSpPr>
          <p:spPr bwMode="auto">
            <a:xfrm flipH="1">
              <a:off x="2365731" y="3893786"/>
              <a:ext cx="1575784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圓角矩形 18"/>
            <p:cNvSpPr/>
            <p:nvPr/>
          </p:nvSpPr>
          <p:spPr bwMode="auto">
            <a:xfrm>
              <a:off x="6218052" y="4585252"/>
              <a:ext cx="1126747" cy="408532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zswu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20" name="直線單箭頭接點 19"/>
            <p:cNvCxnSpPr>
              <a:stCxn id="7" idx="2"/>
              <a:endCxn id="19" idx="0"/>
            </p:cNvCxnSpPr>
            <p:nvPr/>
          </p:nvCxnSpPr>
          <p:spPr bwMode="auto">
            <a:xfrm>
              <a:off x="5276850" y="3893786"/>
              <a:ext cx="1424094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218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ldap.conf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>
                <a:latin typeface="+mj-lt"/>
                <a:cs typeface="Calibri" panose="020F0502020204030204" pitchFamily="34" charset="0"/>
              </a:rPr>
              <a:t>ldapsearch</a:t>
            </a:r>
            <a:r>
              <a:rPr lang="en-US" altLang="zh-TW" sz="2000" dirty="0">
                <a:latin typeface="+mj-lt"/>
                <a:cs typeface="Calibri" panose="020F0502020204030204" pitchFamily="34" charset="0"/>
              </a:rPr>
              <a:t> -H ldap://ldap.na.nctucs.cc</a:t>
            </a:r>
          </a:p>
          <a:p>
            <a:pPr marL="457200" lvl="1" indent="0">
              <a:buNone/>
            </a:pPr>
            <a:r>
              <a:rPr lang="en-US" altLang="zh-TW" dirty="0">
                <a:latin typeface="+mj-lt"/>
                <a:cs typeface="Calibri" panose="020F0502020204030204" pitchFamily="34" charset="0"/>
              </a:rPr>
              <a:t>-b "dc=</a:t>
            </a:r>
            <a:r>
              <a:rPr lang="en-US" altLang="zh-TW" dirty="0" err="1">
                <a:latin typeface="+mj-lt"/>
                <a:cs typeface="Calibri" panose="020F0502020204030204" pitchFamily="34" charset="0"/>
              </a:rPr>
              <a:t>na,dc</a:t>
            </a:r>
            <a:r>
              <a:rPr lang="en-US" altLang="zh-TW" dirty="0">
                <a:latin typeface="+mj-lt"/>
                <a:cs typeface="Calibri" panose="020F0502020204030204" pitchFamily="34" charset="0"/>
              </a:rPr>
              <a:t>=</a:t>
            </a:r>
            <a:r>
              <a:rPr lang="en-US" altLang="zh-TW" dirty="0" err="1">
                <a:latin typeface="+mj-lt"/>
                <a:cs typeface="Calibri" panose="020F0502020204030204" pitchFamily="34" charset="0"/>
              </a:rPr>
              <a:t>nctucs,dc</a:t>
            </a:r>
            <a:r>
              <a:rPr lang="en-US" altLang="zh-TW" dirty="0">
                <a:latin typeface="+mj-lt"/>
                <a:cs typeface="Calibri" panose="020F0502020204030204" pitchFamily="34" charset="0"/>
              </a:rPr>
              <a:t>=cc" </a:t>
            </a:r>
            <a:r>
              <a:rPr lang="en-US" altLang="zh-TW" dirty="0" err="1">
                <a:latin typeface="+mj-lt"/>
                <a:cs typeface="Calibri" panose="020F0502020204030204" pitchFamily="34" charset="0"/>
              </a:rPr>
              <a:t>cn</a:t>
            </a:r>
            <a:r>
              <a:rPr lang="en-US" altLang="zh-TW" dirty="0">
                <a:latin typeface="+mj-lt"/>
                <a:cs typeface="Calibri" panose="020F0502020204030204" pitchFamily="34" charset="0"/>
              </a:rPr>
              <a:t>=</a:t>
            </a:r>
            <a:r>
              <a:rPr lang="en-US" altLang="zh-TW" dirty="0" err="1">
                <a:latin typeface="+mj-lt"/>
                <a:cs typeface="Calibri" panose="020F0502020204030204" pitchFamily="34" charset="0"/>
              </a:rPr>
              <a:t>tzute</a:t>
            </a: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TW" sz="2000" dirty="0">
              <a:latin typeface="+mj-lt"/>
            </a:endParaRPr>
          </a:p>
          <a:p>
            <a:endParaRPr lang="en-US" altLang="zh-TW" sz="2000" dirty="0">
              <a:latin typeface="+mj-lt"/>
            </a:endParaRPr>
          </a:p>
          <a:p>
            <a:r>
              <a:rPr lang="en-US" altLang="zh-TW" sz="2000" dirty="0">
                <a:latin typeface="+mj-lt"/>
              </a:rPr>
              <a:t>Edit /</a:t>
            </a:r>
            <a:r>
              <a:rPr lang="en-US" altLang="zh-TW" sz="2000" dirty="0" err="1">
                <a:latin typeface="+mj-lt"/>
              </a:rPr>
              <a:t>usr</a:t>
            </a:r>
            <a:r>
              <a:rPr lang="en-US" altLang="zh-TW" sz="2000" dirty="0">
                <a:latin typeface="+mj-lt"/>
              </a:rPr>
              <a:t>/local/</a:t>
            </a:r>
            <a:r>
              <a:rPr lang="en-US" altLang="zh-TW" sz="2000" dirty="0" err="1">
                <a:latin typeface="+mj-lt"/>
              </a:rPr>
              <a:t>etc</a:t>
            </a:r>
            <a:r>
              <a:rPr lang="en-US" altLang="zh-TW" sz="2000" dirty="0">
                <a:latin typeface="+mj-lt"/>
              </a:rPr>
              <a:t>/</a:t>
            </a:r>
            <a:r>
              <a:rPr lang="en-US" altLang="zh-TW" sz="2000" dirty="0" err="1">
                <a:latin typeface="+mj-lt"/>
              </a:rPr>
              <a:t>openldap</a:t>
            </a:r>
            <a:r>
              <a:rPr lang="en-US" altLang="zh-TW" sz="2000" dirty="0">
                <a:latin typeface="+mj-lt"/>
              </a:rPr>
              <a:t>/</a:t>
            </a:r>
            <a:r>
              <a:rPr lang="en-US" altLang="zh-TW" sz="2000" dirty="0" err="1">
                <a:latin typeface="+mj-lt"/>
              </a:rPr>
              <a:t>ldap.conf</a:t>
            </a:r>
            <a:endParaRPr lang="en-US" altLang="zh-TW" sz="2000" dirty="0">
              <a:latin typeface="+mj-lt"/>
            </a:endParaRPr>
          </a:p>
          <a:p>
            <a:endParaRPr lang="en-US" altLang="zh-TW" sz="2000" dirty="0">
              <a:latin typeface="+mj-lt"/>
            </a:endParaRPr>
          </a:p>
          <a:p>
            <a:endParaRPr lang="en-US" altLang="zh-TW" sz="2000" dirty="0">
              <a:latin typeface="+mj-lt"/>
            </a:endParaRPr>
          </a:p>
          <a:p>
            <a:endParaRPr lang="en-US" altLang="zh-TW" sz="2000" dirty="0">
              <a:latin typeface="+mj-lt"/>
            </a:endParaRPr>
          </a:p>
          <a:p>
            <a:pPr marL="0" indent="0">
              <a:buNone/>
            </a:pPr>
            <a:endParaRPr lang="en-US" altLang="zh-TW" sz="2000" dirty="0">
              <a:latin typeface="+mj-lt"/>
            </a:endParaRPr>
          </a:p>
          <a:p>
            <a:pPr marL="0" indent="0">
              <a:buNone/>
            </a:pPr>
            <a:r>
              <a:rPr lang="en-US" altLang="zh-TW" sz="2000" dirty="0">
                <a:latin typeface="+mj-lt"/>
              </a:rPr>
              <a:t>=&gt; </a:t>
            </a:r>
            <a:r>
              <a:rPr lang="en-US" altLang="zh-TW" sz="2000" dirty="0" err="1">
                <a:latin typeface="+mj-lt"/>
              </a:rPr>
              <a:t>ldapsearch</a:t>
            </a:r>
            <a:r>
              <a:rPr lang="en-US" altLang="zh-TW" sz="2000" dirty="0">
                <a:latin typeface="+mj-lt"/>
              </a:rPr>
              <a:t> -x "</a:t>
            </a:r>
            <a:r>
              <a:rPr lang="en-US" altLang="zh-TW" sz="2000" dirty="0" err="1">
                <a:latin typeface="+mj-lt"/>
              </a:rPr>
              <a:t>cn</a:t>
            </a:r>
            <a:r>
              <a:rPr lang="en-US" altLang="zh-TW" sz="2000" dirty="0">
                <a:latin typeface="+mj-lt"/>
              </a:rPr>
              <a:t>=</a:t>
            </a:r>
            <a:r>
              <a:rPr lang="en-US" altLang="zh-TW" sz="2000" dirty="0" err="1">
                <a:latin typeface="+mj-lt"/>
              </a:rPr>
              <a:t>tzute</a:t>
            </a:r>
            <a:r>
              <a:rPr lang="en-US" altLang="zh-TW" sz="2000" dirty="0">
                <a:latin typeface="+mj-lt"/>
              </a:rPr>
              <a:t>"</a:t>
            </a:r>
          </a:p>
          <a:p>
            <a:endParaRPr lang="zh-TW" altLang="en-US" sz="2000" dirty="0">
              <a:latin typeface="+mj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74" y="1295400"/>
            <a:ext cx="1607626" cy="200327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90600" y="3505200"/>
            <a:ext cx="7086600" cy="1077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# See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ldap.conf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(5) for details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# This file should be world readable but not world writable.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BASE    dc=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na,dc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nctucs,dc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=cc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URI     ldap://ldap.na.nctucs.cc</a:t>
            </a:r>
            <a:endParaRPr lang="zh-TW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58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ldapsearch</a:t>
            </a:r>
            <a:r>
              <a:rPr lang="en-US" altLang="zh-TW" dirty="0"/>
              <a:t> – </a:t>
            </a:r>
            <a:r>
              <a:rPr lang="en-US" altLang="zh-TW" dirty="0" err="1"/>
              <a:t>searchbase</a:t>
            </a:r>
            <a:r>
              <a:rPr lang="en-US" altLang="zh-TW" dirty="0"/>
              <a:t> vs. filter</a:t>
            </a:r>
            <a:endParaRPr lang="zh-TW" alt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Search by </a:t>
            </a:r>
            <a:r>
              <a:rPr lang="en-US" altLang="zh-TW" dirty="0" err="1"/>
              <a:t>dn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It does not work!</a:t>
            </a:r>
          </a:p>
          <a:p>
            <a:r>
              <a:rPr lang="en-US" altLang="zh-TW" dirty="0"/>
              <a:t>Use search base</a:t>
            </a:r>
          </a:p>
          <a:p>
            <a:endParaRPr lang="en-US" altLang="zh-TW" dirty="0"/>
          </a:p>
          <a:p>
            <a:pPr lvl="1"/>
            <a:r>
              <a:rPr lang="en-US" altLang="zh-TW" dirty="0"/>
              <a:t>It works!</a:t>
            </a:r>
          </a:p>
          <a:p>
            <a:r>
              <a:rPr lang="en-US" altLang="zh-TW" dirty="0"/>
              <a:t>Why?</a:t>
            </a:r>
          </a:p>
          <a:p>
            <a:pPr lvl="1"/>
            <a:r>
              <a:rPr lang="en-US" altLang="zh-TW" dirty="0"/>
              <a:t>You have got full </a:t>
            </a:r>
            <a:r>
              <a:rPr lang="en-US" altLang="zh-TW" dirty="0" err="1"/>
              <a:t>dn</a:t>
            </a:r>
            <a:r>
              <a:rPr lang="en-US" altLang="zh-TW" dirty="0"/>
              <a:t>, don’t need to search</a:t>
            </a:r>
          </a:p>
          <a:p>
            <a:endParaRPr lang="en-US" altLang="zh-TW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333500" y="1905000"/>
            <a:ext cx="55245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ldapsearch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tzute,dc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nctucs,dc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=cc"</a:t>
            </a:r>
            <a:endParaRPr lang="zh-TW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333500" y="3276600"/>
            <a:ext cx="643890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ldapsearch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-b "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tzute,dc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nctucs,dc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=cc" -s base</a:t>
            </a:r>
            <a:endParaRPr lang="zh-TW" alt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3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ldapsearch</a:t>
            </a:r>
            <a:r>
              <a:rPr lang="en-US" altLang="zh-TW" dirty="0"/>
              <a:t> – </a:t>
            </a:r>
            <a:r>
              <a:rPr lang="en-US" altLang="zh-TW" dirty="0" err="1"/>
              <a:t>searchbase</a:t>
            </a:r>
            <a:r>
              <a:rPr lang="en-US" altLang="zh-TW" dirty="0"/>
              <a:t> vs. filter</a:t>
            </a:r>
            <a:endParaRPr lang="zh-TW" alt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/>
              <a:t>Assume there are two kinds of </a:t>
            </a:r>
            <a:r>
              <a:rPr lang="en-US" altLang="zh-TW" dirty="0" err="1"/>
              <a:t>searchbase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dc=</a:t>
            </a:r>
            <a:r>
              <a:rPr lang="en-US" altLang="zh-TW" dirty="0" err="1">
                <a:solidFill>
                  <a:srgbClr val="FF0000"/>
                </a:solidFill>
              </a:rPr>
              <a:t>na,dc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 err="1">
                <a:solidFill>
                  <a:srgbClr val="FF0000"/>
                </a:solidFill>
              </a:rPr>
              <a:t>nctucs,dc</a:t>
            </a:r>
            <a:r>
              <a:rPr lang="en-US" altLang="zh-TW" dirty="0">
                <a:solidFill>
                  <a:srgbClr val="FF0000"/>
                </a:solidFill>
              </a:rPr>
              <a:t>=cc</a:t>
            </a:r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ou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=People, dc=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na,dc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nctucs,dc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=cc</a:t>
            </a: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C7D8655-C878-4F2A-A236-B10DCC9CE8D5}"/>
              </a:ext>
            </a:extLst>
          </p:cNvPr>
          <p:cNvGrpSpPr/>
          <p:nvPr/>
        </p:nvGrpSpPr>
        <p:grpSpPr>
          <a:xfrm>
            <a:off x="1709792" y="3083416"/>
            <a:ext cx="5529208" cy="3698384"/>
            <a:chOff x="1709792" y="2819400"/>
            <a:chExt cx="5529208" cy="3698384"/>
          </a:xfrm>
        </p:grpSpPr>
        <p:sp>
          <p:nvSpPr>
            <p:cNvPr id="22" name="圓角矩形 21"/>
            <p:cNvSpPr/>
            <p:nvPr/>
          </p:nvSpPr>
          <p:spPr bwMode="auto">
            <a:xfrm>
              <a:off x="3886200" y="2971800"/>
              <a:ext cx="1341190" cy="352591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dc=cc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3854042" y="3605609"/>
              <a:ext cx="1417390" cy="363240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c=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nctucs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3867150" y="4267200"/>
              <a:ext cx="1379290" cy="366141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 bwMode="auto">
            <a:xfrm>
              <a:off x="4556795" y="4953000"/>
              <a:ext cx="1287710" cy="464786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People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 bwMode="auto">
            <a:xfrm>
              <a:off x="3261395" y="4953000"/>
              <a:ext cx="1207840" cy="4647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Group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 bwMode="auto">
            <a:xfrm>
              <a:off x="4654304" y="6109252"/>
              <a:ext cx="1190201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tzute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28" name="直線單箭頭接點 27"/>
            <p:cNvCxnSpPr>
              <a:stCxn id="22" idx="2"/>
              <a:endCxn id="23" idx="0"/>
            </p:cNvCxnSpPr>
            <p:nvPr/>
          </p:nvCxnSpPr>
          <p:spPr bwMode="auto">
            <a:xfrm>
              <a:off x="4556795" y="3324391"/>
              <a:ext cx="5942" cy="2812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23" idx="2"/>
              <a:endCxn id="24" idx="0"/>
            </p:cNvCxnSpPr>
            <p:nvPr/>
          </p:nvCxnSpPr>
          <p:spPr bwMode="auto">
            <a:xfrm flipH="1">
              <a:off x="4556795" y="3968849"/>
              <a:ext cx="5942" cy="2983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24" idx="2"/>
              <a:endCxn id="26" idx="0"/>
            </p:cNvCxnSpPr>
            <p:nvPr/>
          </p:nvCxnSpPr>
          <p:spPr bwMode="auto">
            <a:xfrm flipH="1">
              <a:off x="3865315" y="4633341"/>
              <a:ext cx="691480" cy="3196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25" idx="2"/>
              <a:endCxn id="27" idx="0"/>
            </p:cNvCxnSpPr>
            <p:nvPr/>
          </p:nvCxnSpPr>
          <p:spPr bwMode="auto">
            <a:xfrm>
              <a:off x="5200650" y="5417786"/>
              <a:ext cx="48755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24" idx="2"/>
              <a:endCxn id="25" idx="0"/>
            </p:cNvCxnSpPr>
            <p:nvPr/>
          </p:nvCxnSpPr>
          <p:spPr bwMode="auto">
            <a:xfrm>
              <a:off x="4556795" y="4633341"/>
              <a:ext cx="643855" cy="3196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圓角矩形 32"/>
            <p:cNvSpPr/>
            <p:nvPr/>
          </p:nvSpPr>
          <p:spPr bwMode="auto">
            <a:xfrm>
              <a:off x="3078520" y="6109252"/>
              <a:ext cx="1159478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ata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34" name="直線單箭頭接點 33"/>
            <p:cNvCxnSpPr>
              <a:stCxn id="26" idx="2"/>
              <a:endCxn id="33" idx="0"/>
            </p:cNvCxnSpPr>
            <p:nvPr/>
          </p:nvCxnSpPr>
          <p:spPr bwMode="auto">
            <a:xfrm flipH="1">
              <a:off x="3658259" y="5417786"/>
              <a:ext cx="207056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圓角矩形 34"/>
            <p:cNvSpPr/>
            <p:nvPr/>
          </p:nvSpPr>
          <p:spPr bwMode="auto">
            <a:xfrm>
              <a:off x="1709792" y="6109252"/>
              <a:ext cx="1159478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=student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36" name="直線單箭頭接點 35"/>
            <p:cNvCxnSpPr>
              <a:stCxn id="26" idx="2"/>
              <a:endCxn id="35" idx="0"/>
            </p:cNvCxnSpPr>
            <p:nvPr/>
          </p:nvCxnSpPr>
          <p:spPr bwMode="auto">
            <a:xfrm flipH="1">
              <a:off x="2289531" y="5417786"/>
              <a:ext cx="1575784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圓角矩形 36"/>
            <p:cNvSpPr/>
            <p:nvPr/>
          </p:nvSpPr>
          <p:spPr bwMode="auto">
            <a:xfrm>
              <a:off x="6141852" y="6109252"/>
              <a:ext cx="1097148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zswu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38" name="直線單箭頭接點 37"/>
            <p:cNvCxnSpPr>
              <a:stCxn id="25" idx="2"/>
              <a:endCxn id="37" idx="0"/>
            </p:cNvCxnSpPr>
            <p:nvPr/>
          </p:nvCxnSpPr>
          <p:spPr bwMode="auto">
            <a:xfrm>
              <a:off x="5200650" y="5417786"/>
              <a:ext cx="1489776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矩形 38"/>
            <p:cNvSpPr/>
            <p:nvPr/>
          </p:nvSpPr>
          <p:spPr bwMode="auto">
            <a:xfrm>
              <a:off x="3810000" y="2819400"/>
              <a:ext cx="1551614" cy="1905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740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ldapsearch</a:t>
            </a:r>
            <a:r>
              <a:rPr lang="en-US" altLang="zh-TW" dirty="0"/>
              <a:t> – </a:t>
            </a:r>
            <a:r>
              <a:rPr lang="en-US" altLang="zh-TW" dirty="0" err="1"/>
              <a:t>searchbase</a:t>
            </a:r>
            <a:r>
              <a:rPr lang="en-US" altLang="zh-TW" dirty="0"/>
              <a:t> vs. filter</a:t>
            </a:r>
            <a:endParaRPr lang="zh-TW" altLang="en-US" dirty="0"/>
          </a:p>
        </p:txBody>
      </p:sp>
      <p:sp>
        <p:nvSpPr>
          <p:cNvPr id="21" name="內容版面配置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(Cont.)</a:t>
            </a:r>
          </a:p>
          <a:p>
            <a:pPr lvl="1"/>
            <a:r>
              <a:rPr lang="en-US" altLang="zh-TW" dirty="0"/>
              <a:t>filter –  search for all entries that have </a:t>
            </a:r>
            <a:r>
              <a:rPr lang="en-US" altLang="zh-TW" dirty="0" err="1"/>
              <a:t>cn</a:t>
            </a:r>
            <a:r>
              <a:rPr lang="en-US" altLang="zh-TW" dirty="0"/>
              <a:t>=</a:t>
            </a:r>
            <a:r>
              <a:rPr lang="en-US" altLang="zh-TW" dirty="0" err="1"/>
              <a:t>nata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cn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en-US" altLang="zh-TW" dirty="0" err="1">
                <a:solidFill>
                  <a:srgbClr val="FF0000"/>
                </a:solidFill>
              </a:rPr>
              <a:t>nata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cn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nata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Can’t be found, because the </a:t>
            </a:r>
            <a:r>
              <a:rPr lang="en-US" altLang="zh-TW" dirty="0" err="1"/>
              <a:t>cn</a:t>
            </a:r>
            <a:r>
              <a:rPr lang="en-US" altLang="zh-TW" dirty="0"/>
              <a:t>=</a:t>
            </a:r>
            <a:r>
              <a:rPr lang="en-US" altLang="zh-TW" dirty="0" err="1"/>
              <a:t>nata</a:t>
            </a:r>
            <a:r>
              <a:rPr lang="en-US" altLang="zh-TW" dirty="0"/>
              <a:t> is not in this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8761EB9-02F7-4796-9020-369B08D654AA}"/>
              </a:ext>
            </a:extLst>
          </p:cNvPr>
          <p:cNvGrpSpPr/>
          <p:nvPr/>
        </p:nvGrpSpPr>
        <p:grpSpPr>
          <a:xfrm>
            <a:off x="1709792" y="3048000"/>
            <a:ext cx="5529208" cy="3698384"/>
            <a:chOff x="1709792" y="2819400"/>
            <a:chExt cx="5529208" cy="3698384"/>
          </a:xfrm>
        </p:grpSpPr>
        <p:sp>
          <p:nvSpPr>
            <p:cNvPr id="22" name="圓角矩形 21"/>
            <p:cNvSpPr/>
            <p:nvPr/>
          </p:nvSpPr>
          <p:spPr bwMode="auto">
            <a:xfrm>
              <a:off x="3886200" y="2971800"/>
              <a:ext cx="1341190" cy="352591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dc=cc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3854042" y="3605609"/>
              <a:ext cx="1417390" cy="363240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c=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nctucs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3867150" y="4267200"/>
              <a:ext cx="1379290" cy="366141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5" name="圓角矩形 24"/>
            <p:cNvSpPr/>
            <p:nvPr/>
          </p:nvSpPr>
          <p:spPr bwMode="auto">
            <a:xfrm>
              <a:off x="4556795" y="4953000"/>
              <a:ext cx="1287710" cy="464786"/>
            </a:xfrm>
            <a:prstGeom prst="roundRect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People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6" name="圓角矩形 25"/>
            <p:cNvSpPr/>
            <p:nvPr/>
          </p:nvSpPr>
          <p:spPr bwMode="auto">
            <a:xfrm>
              <a:off x="3261395" y="4953000"/>
              <a:ext cx="1207840" cy="464786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Group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 bwMode="auto">
            <a:xfrm>
              <a:off x="4654304" y="6109252"/>
              <a:ext cx="1190202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tzute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28" name="直線單箭頭接點 27"/>
            <p:cNvCxnSpPr>
              <a:stCxn id="22" idx="2"/>
              <a:endCxn id="23" idx="0"/>
            </p:cNvCxnSpPr>
            <p:nvPr/>
          </p:nvCxnSpPr>
          <p:spPr bwMode="auto">
            <a:xfrm>
              <a:off x="4556795" y="3324391"/>
              <a:ext cx="5942" cy="2812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/>
            <p:cNvCxnSpPr>
              <a:stCxn id="23" idx="2"/>
              <a:endCxn id="24" idx="0"/>
            </p:cNvCxnSpPr>
            <p:nvPr/>
          </p:nvCxnSpPr>
          <p:spPr bwMode="auto">
            <a:xfrm flipH="1">
              <a:off x="4556795" y="3968849"/>
              <a:ext cx="5942" cy="2983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/>
            <p:cNvCxnSpPr>
              <a:stCxn id="24" idx="2"/>
              <a:endCxn id="26" idx="0"/>
            </p:cNvCxnSpPr>
            <p:nvPr/>
          </p:nvCxnSpPr>
          <p:spPr bwMode="auto">
            <a:xfrm flipH="1">
              <a:off x="3865315" y="4633341"/>
              <a:ext cx="691480" cy="3196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25" idx="2"/>
              <a:endCxn id="27" idx="0"/>
            </p:cNvCxnSpPr>
            <p:nvPr/>
          </p:nvCxnSpPr>
          <p:spPr bwMode="auto">
            <a:xfrm>
              <a:off x="5200650" y="5417786"/>
              <a:ext cx="48755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線單箭頭接點 31"/>
            <p:cNvCxnSpPr>
              <a:stCxn id="24" idx="2"/>
              <a:endCxn id="25" idx="0"/>
            </p:cNvCxnSpPr>
            <p:nvPr/>
          </p:nvCxnSpPr>
          <p:spPr bwMode="auto">
            <a:xfrm>
              <a:off x="4556795" y="4633341"/>
              <a:ext cx="643855" cy="3196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圓角矩形 32"/>
            <p:cNvSpPr/>
            <p:nvPr/>
          </p:nvSpPr>
          <p:spPr bwMode="auto">
            <a:xfrm>
              <a:off x="3078520" y="6109252"/>
              <a:ext cx="1159478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b="1" dirty="0" err="1">
                  <a:solidFill>
                    <a:srgbClr val="0000FF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b="1" dirty="0" err="1">
                  <a:solidFill>
                    <a:srgbClr val="0000FF"/>
                  </a:solidFill>
                  <a:latin typeface="+mj-lt"/>
                  <a:ea typeface="新細明體" pitchFamily="18" charset="-120"/>
                </a:rPr>
                <a:t>na</a:t>
              </a:r>
              <a:r>
                <a:rPr kumimoji="0" lang="en-US" altLang="zh-TW" sz="1800" b="1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+mj-lt"/>
                  <a:ea typeface="新細明體" pitchFamily="18" charset="-120"/>
                </a:rPr>
                <a:t>ta</a:t>
              </a:r>
              <a:endParaRPr kumimoji="0" lang="zh-TW" altLang="en-US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34" name="直線單箭頭接點 33"/>
            <p:cNvCxnSpPr>
              <a:stCxn id="26" idx="2"/>
              <a:endCxn id="33" idx="0"/>
            </p:cNvCxnSpPr>
            <p:nvPr/>
          </p:nvCxnSpPr>
          <p:spPr bwMode="auto">
            <a:xfrm flipH="1">
              <a:off x="3658259" y="5417786"/>
              <a:ext cx="207056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圓角矩形 34"/>
            <p:cNvSpPr/>
            <p:nvPr/>
          </p:nvSpPr>
          <p:spPr bwMode="auto">
            <a:xfrm>
              <a:off x="1709792" y="6109252"/>
              <a:ext cx="1159478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=student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36" name="直線單箭頭接點 35"/>
            <p:cNvCxnSpPr>
              <a:stCxn id="26" idx="2"/>
              <a:endCxn id="35" idx="0"/>
            </p:cNvCxnSpPr>
            <p:nvPr/>
          </p:nvCxnSpPr>
          <p:spPr bwMode="auto">
            <a:xfrm flipH="1">
              <a:off x="2289531" y="5417786"/>
              <a:ext cx="1575784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圓角矩形 36"/>
            <p:cNvSpPr/>
            <p:nvPr/>
          </p:nvSpPr>
          <p:spPr bwMode="auto">
            <a:xfrm>
              <a:off x="6141852" y="6109252"/>
              <a:ext cx="1097148" cy="408532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zswu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38" name="直線單箭頭接點 37"/>
            <p:cNvCxnSpPr>
              <a:stCxn id="25" idx="2"/>
              <a:endCxn id="37" idx="0"/>
            </p:cNvCxnSpPr>
            <p:nvPr/>
          </p:nvCxnSpPr>
          <p:spPr bwMode="auto">
            <a:xfrm>
              <a:off x="5200650" y="5417786"/>
              <a:ext cx="1489776" cy="6914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矩形 38"/>
            <p:cNvSpPr/>
            <p:nvPr/>
          </p:nvSpPr>
          <p:spPr bwMode="auto">
            <a:xfrm>
              <a:off x="3810000" y="2819400"/>
              <a:ext cx="1551614" cy="1905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878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LDAP Authentication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6453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 Authentication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pkg</a:t>
            </a:r>
            <a:r>
              <a:rPr lang="en-US" altLang="zh-TW" dirty="0"/>
              <a:t> install </a:t>
            </a:r>
            <a:r>
              <a:rPr lang="en-US" altLang="zh-TW" dirty="0" err="1"/>
              <a:t>nss</a:t>
            </a:r>
            <a:r>
              <a:rPr lang="en-US" altLang="zh-TW" dirty="0"/>
              <a:t>-pam-</a:t>
            </a:r>
            <a:r>
              <a:rPr lang="en-US" altLang="zh-TW" dirty="0" err="1"/>
              <a:t>ldapd</a:t>
            </a:r>
            <a:endParaRPr lang="en-US" altLang="zh-TW" dirty="0"/>
          </a:p>
          <a:p>
            <a:r>
              <a:rPr lang="en-US" altLang="zh-TW" dirty="0"/>
              <a:t>Edit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nslcd.conf</a:t>
            </a:r>
            <a:endParaRPr lang="en-US" altLang="zh-TW" dirty="0"/>
          </a:p>
          <a:p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nsswitch.conf</a:t>
            </a:r>
            <a:endParaRPr lang="en-US" altLang="zh-TW" dirty="0"/>
          </a:p>
          <a:p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pam.d</a:t>
            </a:r>
            <a:r>
              <a:rPr lang="en-US" altLang="zh-TW" dirty="0"/>
              <a:t>/system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8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 Authentication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Edit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nslcd.conf</a:t>
            </a:r>
            <a:endParaRPr lang="en-US" altLang="zh-TW" dirty="0"/>
          </a:p>
          <a:p>
            <a:pPr lvl="1"/>
            <a:r>
              <a:rPr lang="en-US" altLang="zh-TW" dirty="0"/>
              <a:t>Just like </a:t>
            </a:r>
            <a:r>
              <a:rPr lang="en-US" altLang="zh-TW" dirty="0" err="1"/>
              <a:t>ldap.conf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71600" y="2362200"/>
            <a:ext cx="5968301" cy="163121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user and group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nslcd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run as.</a:t>
            </a:r>
          </a:p>
          <a:p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nslcd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nslcd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ldap://ldap.na.nctucs.cc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 dc=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na,dc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nctucs,dc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=cc</a:t>
            </a:r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9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 Authentication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nsswitch.conf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https://www.freebsd.org/doc/en/articles/ldap-auth/client.html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990600" y="2514600"/>
            <a:ext cx="765626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nsswitch.conf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 - name service switch configuration file</a:t>
            </a:r>
          </a:p>
          <a:p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$FreeBSD: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releng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/11.1/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nsswitch.conf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group: files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files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6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Understanding Directory Services</a:t>
            </a:r>
          </a:p>
          <a:p>
            <a:pPr lvl="1"/>
            <a:r>
              <a:rPr lang="en-US" altLang="zh-TW" dirty="0"/>
              <a:t>Beth </a:t>
            </a:r>
            <a:r>
              <a:rPr lang="en-US" altLang="zh-TW" dirty="0" err="1"/>
              <a:t>Sheresh</a:t>
            </a:r>
            <a:r>
              <a:rPr lang="en-US" altLang="zh-TW" dirty="0"/>
              <a:t>, Doug </a:t>
            </a:r>
            <a:r>
              <a:rPr lang="en-US" altLang="zh-TW" dirty="0" err="1"/>
              <a:t>Sheresh</a:t>
            </a:r>
            <a:r>
              <a:rPr lang="en-US" altLang="zh-TW" dirty="0"/>
              <a:t> - </a:t>
            </a:r>
            <a:r>
              <a:rPr lang="en-US" altLang="zh-TW" dirty="0" err="1"/>
              <a:t>Sams</a:t>
            </a:r>
            <a:r>
              <a:rPr lang="en-US" altLang="zh-TW" dirty="0"/>
              <a:t> Publishing</a:t>
            </a:r>
          </a:p>
          <a:p>
            <a:r>
              <a:rPr lang="en-US" altLang="zh-TW" dirty="0"/>
              <a:t>LDAP System Administration: Putting Directories to Work</a:t>
            </a:r>
          </a:p>
          <a:p>
            <a:pPr lvl="1"/>
            <a:r>
              <a:rPr lang="en-US" altLang="zh-TW" dirty="0"/>
              <a:t>Gerald Carter - O'Reilly Media, Inc.</a:t>
            </a:r>
          </a:p>
          <a:p>
            <a:r>
              <a:rPr lang="en-US" altLang="zh-TW" dirty="0"/>
              <a:t>The Lightweight Directory Access Protocol: X.500 Lite</a:t>
            </a:r>
          </a:p>
          <a:p>
            <a:pPr lvl="1"/>
            <a:r>
              <a:rPr lang="en-US" altLang="zh-TW" dirty="0"/>
              <a:t>Timothy A. </a:t>
            </a:r>
            <a:r>
              <a:rPr lang="en-US" altLang="zh-TW" dirty="0" err="1"/>
              <a:t>Howes</a:t>
            </a:r>
            <a:endParaRPr lang="en-US" altLang="zh-TW" dirty="0"/>
          </a:p>
          <a:p>
            <a:r>
              <a:rPr lang="en-US" altLang="zh-TW" dirty="0"/>
              <a:t>Internet protocol suite – Wikipedia</a:t>
            </a:r>
          </a:p>
          <a:p>
            <a:pPr lvl="1"/>
            <a:r>
              <a:rPr lang="en-US" altLang="zh-TW" dirty="0"/>
              <a:t>https://en.wikipedia.org/wiki/Internet_protocol_suite#Comparison_of_TCP/IP_and_OSI_layering</a:t>
            </a:r>
          </a:p>
        </p:txBody>
      </p:sp>
    </p:spTree>
    <p:extLst>
      <p:ext uri="{BB962C8B-B14F-4D97-AF65-F5344CB8AC3E}">
        <p14:creationId xmlns:p14="http://schemas.microsoft.com/office/powerpoint/2010/main" val="54047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 Directory Information Tree (DIT)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078984" y="1447799"/>
            <a:ext cx="6083460" cy="5194730"/>
            <a:chOff x="2078984" y="1523999"/>
            <a:chExt cx="6083460" cy="5194730"/>
          </a:xfrm>
        </p:grpSpPr>
        <p:sp>
          <p:nvSpPr>
            <p:cNvPr id="5" name="圓角矩形 4"/>
            <p:cNvSpPr/>
            <p:nvPr/>
          </p:nvSpPr>
          <p:spPr bwMode="auto">
            <a:xfrm>
              <a:off x="4017715" y="1523999"/>
              <a:ext cx="1380939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dc=cc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 bwMode="auto">
            <a:xfrm>
              <a:off x="4017715" y="2157809"/>
              <a:ext cx="1380940" cy="36324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c=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nctucs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 bwMode="auto">
            <a:xfrm>
              <a:off x="4019550" y="2819400"/>
              <a:ext cx="1379290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4709195" y="3505200"/>
              <a:ext cx="1287710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People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3413795" y="3505200"/>
              <a:ext cx="1207840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Group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4757710" y="4661452"/>
              <a:ext cx="1196503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tzute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 bwMode="auto">
            <a:xfrm>
              <a:off x="4708185" y="1887599"/>
              <a:ext cx="0" cy="2702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/>
            <p:cNvCxnSpPr>
              <a:stCxn id="6" idx="2"/>
              <a:endCxn id="7" idx="0"/>
            </p:cNvCxnSpPr>
            <p:nvPr/>
          </p:nvCxnSpPr>
          <p:spPr bwMode="auto">
            <a:xfrm>
              <a:off x="4708185" y="2521049"/>
              <a:ext cx="1010" cy="2983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/>
            <p:cNvCxnSpPr>
              <a:stCxn id="7" idx="2"/>
              <a:endCxn id="9" idx="0"/>
            </p:cNvCxnSpPr>
            <p:nvPr/>
          </p:nvCxnSpPr>
          <p:spPr bwMode="auto">
            <a:xfrm flipH="1">
              <a:off x="4017715" y="3183000"/>
              <a:ext cx="691480" cy="322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/>
            <p:cNvCxnSpPr>
              <a:stCxn id="8" idx="2"/>
              <a:endCxn id="10" idx="0"/>
            </p:cNvCxnSpPr>
            <p:nvPr/>
          </p:nvCxnSpPr>
          <p:spPr bwMode="auto">
            <a:xfrm>
              <a:off x="5353050" y="3868800"/>
              <a:ext cx="2912" cy="7926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/>
            <p:cNvCxnSpPr>
              <a:stCxn id="7" idx="2"/>
              <a:endCxn id="8" idx="0"/>
            </p:cNvCxnSpPr>
            <p:nvPr/>
          </p:nvCxnSpPr>
          <p:spPr bwMode="auto">
            <a:xfrm>
              <a:off x="4709195" y="3183000"/>
              <a:ext cx="643855" cy="322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圓角矩形 32"/>
            <p:cNvSpPr/>
            <p:nvPr/>
          </p:nvSpPr>
          <p:spPr bwMode="auto">
            <a:xfrm>
              <a:off x="3440399" y="4664787"/>
              <a:ext cx="1159478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=ta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35" name="直線單箭頭接點 34"/>
            <p:cNvCxnSpPr>
              <a:stCxn id="9" idx="2"/>
              <a:endCxn id="33" idx="0"/>
            </p:cNvCxnSpPr>
            <p:nvPr/>
          </p:nvCxnSpPr>
          <p:spPr bwMode="auto">
            <a:xfrm>
              <a:off x="4017715" y="3868800"/>
              <a:ext cx="2423" cy="7959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圓角矩形 40"/>
            <p:cNvSpPr/>
            <p:nvPr/>
          </p:nvSpPr>
          <p:spPr bwMode="auto">
            <a:xfrm>
              <a:off x="2078984" y="4655720"/>
              <a:ext cx="1159478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=student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42" name="直線單箭頭接點 41"/>
            <p:cNvCxnSpPr>
              <a:stCxn id="9" idx="2"/>
              <a:endCxn id="41" idx="0"/>
            </p:cNvCxnSpPr>
            <p:nvPr/>
          </p:nvCxnSpPr>
          <p:spPr bwMode="auto">
            <a:xfrm flipH="1">
              <a:off x="2658723" y="3868800"/>
              <a:ext cx="1358992" cy="7869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圓角矩形 45"/>
            <p:cNvSpPr/>
            <p:nvPr/>
          </p:nvSpPr>
          <p:spPr bwMode="auto">
            <a:xfrm>
              <a:off x="6154738" y="4661452"/>
              <a:ext cx="1105297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zswu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47" name="直線單箭頭接點 46"/>
            <p:cNvCxnSpPr>
              <a:stCxn id="8" idx="2"/>
              <a:endCxn id="46" idx="0"/>
            </p:cNvCxnSpPr>
            <p:nvPr/>
          </p:nvCxnSpPr>
          <p:spPr bwMode="auto">
            <a:xfrm>
              <a:off x="5353050" y="3868800"/>
              <a:ext cx="1354337" cy="7926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矩形 38"/>
            <p:cNvSpPr/>
            <p:nvPr/>
          </p:nvSpPr>
          <p:spPr>
            <a:xfrm>
              <a:off x="2543655" y="5518400"/>
              <a:ext cx="5618789" cy="1200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latin typeface="+mj-lt"/>
                </a:rPr>
                <a:t>cn</a:t>
              </a:r>
              <a:r>
                <a:rPr lang="en-US" altLang="zh-TW" dirty="0">
                  <a:latin typeface="+mj-lt"/>
                </a:rPr>
                <a:t>=</a:t>
              </a:r>
              <a:r>
                <a:rPr lang="en-US" altLang="zh-TW" dirty="0" err="1">
                  <a:latin typeface="+mj-lt"/>
                </a:rPr>
                <a:t>tzute,ou</a:t>
              </a:r>
              <a:r>
                <a:rPr lang="en-US" altLang="zh-TW" dirty="0">
                  <a:latin typeface="+mj-lt"/>
                </a:rPr>
                <a:t>=</a:t>
              </a:r>
              <a:r>
                <a:rPr lang="en-US" altLang="zh-TW" dirty="0" err="1">
                  <a:latin typeface="+mj-lt"/>
                </a:rPr>
                <a:t>People,dc</a:t>
              </a:r>
              <a:r>
                <a:rPr lang="en-US" altLang="zh-TW" dirty="0">
                  <a:latin typeface="+mj-lt"/>
                </a:rPr>
                <a:t>=</a:t>
              </a:r>
              <a:r>
                <a:rPr lang="en-US" altLang="zh-TW" dirty="0" err="1">
                  <a:latin typeface="+mj-lt"/>
                </a:rPr>
                <a:t>na,dc</a:t>
              </a:r>
              <a:r>
                <a:rPr lang="en-US" altLang="zh-TW" dirty="0">
                  <a:latin typeface="+mj-lt"/>
                </a:rPr>
                <a:t>=</a:t>
              </a:r>
              <a:r>
                <a:rPr lang="en-US" altLang="zh-TW" dirty="0" err="1">
                  <a:latin typeface="+mj-lt"/>
                </a:rPr>
                <a:t>nctucs,dc</a:t>
              </a:r>
              <a:r>
                <a:rPr lang="en-US" altLang="zh-TW" dirty="0">
                  <a:latin typeface="+mj-lt"/>
                </a:rPr>
                <a:t>=cc</a:t>
              </a:r>
            </a:p>
            <a:p>
              <a:r>
                <a:rPr lang="en-US" altLang="zh-TW" dirty="0">
                  <a:latin typeface="+mj-lt"/>
                </a:rPr>
                <a:t>o="</a:t>
              </a:r>
              <a:r>
                <a:rPr lang="en-US" altLang="zh-TW" dirty="0" err="1">
                  <a:latin typeface="+mj-lt"/>
                </a:rPr>
                <a:t>na</a:t>
              </a:r>
              <a:r>
                <a:rPr lang="en-US" altLang="zh-TW" dirty="0">
                  <a:latin typeface="+mj-lt"/>
                </a:rPr>
                <a:t>, </a:t>
              </a:r>
              <a:r>
                <a:rPr lang="en-US" altLang="zh-TW" dirty="0" err="1">
                  <a:latin typeface="+mj-lt"/>
                </a:rPr>
                <a:t>nctucs</a:t>
              </a:r>
              <a:r>
                <a:rPr lang="en-US" altLang="zh-TW" dirty="0">
                  <a:latin typeface="+mj-lt"/>
                </a:rPr>
                <a:t>, cc</a:t>
              </a:r>
              <a:r>
                <a:rPr lang="en-US" altLang="zh-TW" dirty="0"/>
                <a:t>"</a:t>
              </a:r>
              <a:r>
                <a:rPr lang="en-US" altLang="zh-TW" dirty="0">
                  <a:latin typeface="+mj-lt"/>
                </a:rPr>
                <a:t>, c=TW</a:t>
              </a:r>
            </a:p>
            <a:p>
              <a:r>
                <a:rPr lang="en-US" altLang="zh-TW" dirty="0">
                  <a:latin typeface="+mj-lt"/>
                </a:rPr>
                <a:t>o=na.nctucs.cc</a:t>
              </a:r>
              <a:endParaRPr lang="zh-TW" altLang="en-US" dirty="0">
                <a:latin typeface="+mj-lt"/>
              </a:endParaRPr>
            </a:p>
          </p:txBody>
        </p:sp>
        <p:cxnSp>
          <p:nvCxnSpPr>
            <p:cNvPr id="51" name="直線單箭頭接點 50"/>
            <p:cNvCxnSpPr>
              <a:cxnSpLocks/>
              <a:stCxn id="10" idx="2"/>
              <a:endCxn id="39" idx="0"/>
            </p:cNvCxnSpPr>
            <p:nvPr/>
          </p:nvCxnSpPr>
          <p:spPr bwMode="auto">
            <a:xfrm flipH="1">
              <a:off x="5353050" y="5025052"/>
              <a:ext cx="2912" cy="493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455C28-1A2A-4E5F-9A3A-6A3EF94DB66B}"/>
              </a:ext>
            </a:extLst>
          </p:cNvPr>
          <p:cNvSpPr txBox="1"/>
          <p:nvPr/>
        </p:nvSpPr>
        <p:spPr>
          <a:xfrm>
            <a:off x="990600" y="1409776"/>
            <a:ext cx="2302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dc: domain component</a:t>
            </a:r>
          </a:p>
          <a:p>
            <a:r>
              <a:rPr lang="en-US" altLang="zh-TW" sz="1800" dirty="0" err="1"/>
              <a:t>ou</a:t>
            </a:r>
            <a:r>
              <a:rPr lang="en-US" altLang="zh-TW" sz="1800" dirty="0"/>
              <a:t>: organization unit</a:t>
            </a:r>
          </a:p>
          <a:p>
            <a:r>
              <a:rPr lang="en-US" altLang="zh-TW" sz="1800" dirty="0" err="1"/>
              <a:t>cn</a:t>
            </a:r>
            <a:r>
              <a:rPr lang="en-US" altLang="zh-TW" sz="1800" dirty="0"/>
              <a:t>: common name</a:t>
            </a:r>
          </a:p>
          <a:p>
            <a:endParaRPr lang="en-US" altLang="zh-TW" sz="1800" dirty="0"/>
          </a:p>
          <a:p>
            <a:r>
              <a:rPr lang="en-US" altLang="zh-TW" sz="1800" dirty="0"/>
              <a:t>o: </a:t>
            </a:r>
            <a:r>
              <a:rPr lang="en-US" altLang="zh-TW" sz="1800" dirty="0" err="1"/>
              <a:t>organizationName</a:t>
            </a:r>
            <a:endParaRPr lang="en-US" altLang="zh-TW" sz="1800" dirty="0"/>
          </a:p>
          <a:p>
            <a:r>
              <a:rPr lang="en-US" altLang="zh-TW" sz="1800" dirty="0"/>
              <a:t>c: </a:t>
            </a:r>
            <a:r>
              <a:rPr lang="en-US" altLang="zh-TW" sz="1800" dirty="0" err="1"/>
              <a:t>countryName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1227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 Directory Information Tree (DIT)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33F495-2845-4B86-B8EE-F5A4C9D426CE}"/>
              </a:ext>
            </a:extLst>
          </p:cNvPr>
          <p:cNvGrpSpPr/>
          <p:nvPr/>
        </p:nvGrpSpPr>
        <p:grpSpPr>
          <a:xfrm>
            <a:off x="838200" y="1303181"/>
            <a:ext cx="8153400" cy="5402419"/>
            <a:chOff x="990600" y="1303181"/>
            <a:chExt cx="8153400" cy="5402419"/>
          </a:xfrm>
        </p:grpSpPr>
        <p:sp>
          <p:nvSpPr>
            <p:cNvPr id="5" name="圓角矩形 4"/>
            <p:cNvSpPr/>
            <p:nvPr/>
          </p:nvSpPr>
          <p:spPr bwMode="auto">
            <a:xfrm>
              <a:off x="1594520" y="1626554"/>
              <a:ext cx="1381125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dc=cc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 bwMode="auto">
            <a:xfrm>
              <a:off x="1594520" y="2260364"/>
              <a:ext cx="1381126" cy="36324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c=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nctucs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 bwMode="auto">
            <a:xfrm>
              <a:off x="1596355" y="2921955"/>
              <a:ext cx="1379290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2286000" y="3607755"/>
              <a:ext cx="1287710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People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990600" y="3607755"/>
              <a:ext cx="1207840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Group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2285083" y="4683122"/>
              <a:ext cx="1287710" cy="3636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tzute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12" name="直線單箭頭接點 11"/>
            <p:cNvCxnSpPr>
              <a:stCxn id="5" idx="2"/>
              <a:endCxn id="6" idx="0"/>
            </p:cNvCxnSpPr>
            <p:nvPr/>
          </p:nvCxnSpPr>
          <p:spPr bwMode="auto">
            <a:xfrm>
              <a:off x="2285083" y="1990154"/>
              <a:ext cx="0" cy="2702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/>
            <p:cNvCxnSpPr>
              <a:stCxn id="6" idx="2"/>
              <a:endCxn id="7" idx="0"/>
            </p:cNvCxnSpPr>
            <p:nvPr/>
          </p:nvCxnSpPr>
          <p:spPr bwMode="auto">
            <a:xfrm>
              <a:off x="2285083" y="2623604"/>
              <a:ext cx="917" cy="2983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線單箭頭接點 16"/>
            <p:cNvCxnSpPr>
              <a:stCxn id="7" idx="2"/>
              <a:endCxn id="9" idx="0"/>
            </p:cNvCxnSpPr>
            <p:nvPr/>
          </p:nvCxnSpPr>
          <p:spPr bwMode="auto">
            <a:xfrm flipH="1">
              <a:off x="1594520" y="3285555"/>
              <a:ext cx="691480" cy="322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/>
            <p:cNvCxnSpPr>
              <a:cxnSpLocks/>
              <a:stCxn id="8" idx="2"/>
              <a:endCxn id="10" idx="0"/>
            </p:cNvCxnSpPr>
            <p:nvPr/>
          </p:nvCxnSpPr>
          <p:spPr bwMode="auto">
            <a:xfrm flipH="1">
              <a:off x="2928938" y="3971355"/>
              <a:ext cx="917" cy="71176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/>
            <p:cNvCxnSpPr>
              <a:stCxn id="7" idx="2"/>
              <a:endCxn id="8" idx="0"/>
            </p:cNvCxnSpPr>
            <p:nvPr/>
          </p:nvCxnSpPr>
          <p:spPr bwMode="auto">
            <a:xfrm>
              <a:off x="2286000" y="3285555"/>
              <a:ext cx="643855" cy="322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矩形圖說文字 53"/>
            <p:cNvSpPr/>
            <p:nvPr/>
          </p:nvSpPr>
          <p:spPr bwMode="auto">
            <a:xfrm>
              <a:off x="1082005" y="5474202"/>
              <a:ext cx="4632995" cy="734468"/>
            </a:xfrm>
            <a:prstGeom prst="wedgeRectCallout">
              <a:avLst>
                <a:gd name="adj1" fmla="val -10278"/>
                <a:gd name="adj2" fmla="val -104801"/>
              </a:avLst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DN</a:t>
              </a:r>
              <a:r>
                <a:rPr lang="zh-TW" altLang="en-US" sz="20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lang="en-US" altLang="zh-TW" sz="20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(distinguished name):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cn</a:t>
              </a: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20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tzute</a:t>
              </a:r>
              <a:r>
                <a:rPr kumimoji="0" lang="en-US" altLang="zh-TW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,ou</a:t>
              </a: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20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P</a:t>
              </a:r>
              <a:r>
                <a:rPr kumimoji="0" lang="en-US" altLang="zh-TW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eople,dc</a:t>
              </a:r>
              <a:r>
                <a:rPr kumimoji="0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kumimoji="0" lang="en-US" altLang="zh-TW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na</a:t>
              </a:r>
              <a:r>
                <a:rPr lang="en-US" altLang="zh-TW" sz="20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,dc</a:t>
              </a:r>
              <a:r>
                <a:rPr lang="en-US" altLang="zh-TW" sz="20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20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nctucs,dc</a:t>
              </a:r>
              <a:r>
                <a:rPr lang="en-US" altLang="zh-TW" sz="20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=cc</a:t>
              </a:r>
              <a:endParaRPr kumimoji="0" lang="zh-TW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1135790" y="5831440"/>
              <a:ext cx="921610" cy="3084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92" name="直線單箭頭接點 91"/>
            <p:cNvCxnSpPr>
              <a:stCxn id="94" idx="1"/>
              <a:endCxn id="90" idx="2"/>
            </p:cNvCxnSpPr>
            <p:nvPr/>
          </p:nvCxnSpPr>
          <p:spPr bwMode="auto">
            <a:xfrm flipH="1" flipV="1">
              <a:off x="1596595" y="6139900"/>
              <a:ext cx="601844" cy="365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4" name="文字方塊 93"/>
            <p:cNvSpPr txBox="1"/>
            <p:nvPr/>
          </p:nvSpPr>
          <p:spPr>
            <a:xfrm>
              <a:off x="2198439" y="6305490"/>
              <a:ext cx="48271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+mj-lt"/>
                </a:rPr>
                <a:t>RDN: Relative Distinguished Name</a:t>
              </a:r>
              <a:endParaRPr lang="zh-TW" altLang="en-US" sz="2000" dirty="0">
                <a:latin typeface="+mj-lt"/>
              </a:endParaRPr>
            </a:p>
          </p:txBody>
        </p:sp>
        <p:sp>
          <p:nvSpPr>
            <p:cNvPr id="101" name="直線圖說文字 2 100"/>
            <p:cNvSpPr/>
            <p:nvPr/>
          </p:nvSpPr>
          <p:spPr bwMode="auto">
            <a:xfrm>
              <a:off x="5030842" y="3740214"/>
              <a:ext cx="3113975" cy="1565284"/>
            </a:xfrm>
            <a:prstGeom prst="borderCallout2">
              <a:avLst>
                <a:gd name="adj1" fmla="val 18414"/>
                <a:gd name="adj2" fmla="val -83"/>
                <a:gd name="adj3" fmla="val 18750"/>
                <a:gd name="adj4" fmla="val -17027"/>
                <a:gd name="adj5" fmla="val 72067"/>
                <a:gd name="adj6" fmla="val -4607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5030842" y="3848182"/>
              <a:ext cx="320905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latin typeface="+mj-lt"/>
                </a:rPr>
                <a:t>objectClass</a:t>
              </a:r>
              <a:r>
                <a:rPr lang="en-US" altLang="zh-TW" sz="2000" dirty="0">
                  <a:latin typeface="+mj-lt"/>
                </a:rPr>
                <a:t>: person</a:t>
              </a:r>
            </a:p>
            <a:p>
              <a:r>
                <a:rPr lang="en-US" altLang="zh-TW" sz="2000" dirty="0" err="1">
                  <a:latin typeface="+mj-lt"/>
                </a:rPr>
                <a:t>cn</a:t>
              </a:r>
              <a:r>
                <a:rPr lang="en-US" altLang="zh-TW" sz="2000" dirty="0">
                  <a:latin typeface="+mj-lt"/>
                </a:rPr>
                <a:t>: </a:t>
              </a:r>
              <a:r>
                <a:rPr lang="en-US" altLang="zh-TW" sz="2000" dirty="0" err="1">
                  <a:latin typeface="+mj-lt"/>
                </a:rPr>
                <a:t>tzute</a:t>
              </a:r>
              <a:endParaRPr lang="en-US" altLang="zh-TW" sz="2000" dirty="0">
                <a:latin typeface="+mj-lt"/>
              </a:endParaRPr>
            </a:p>
            <a:p>
              <a:r>
                <a:rPr lang="en-US" altLang="zh-TW" sz="2000" dirty="0" err="1">
                  <a:latin typeface="+mj-lt"/>
                </a:rPr>
                <a:t>sn</a:t>
              </a:r>
              <a:r>
                <a:rPr lang="en-US" altLang="zh-TW" sz="2000" dirty="0">
                  <a:latin typeface="+mj-lt"/>
                </a:rPr>
                <a:t>: </a:t>
              </a:r>
              <a:r>
                <a:rPr lang="en-US" altLang="zh-TW" sz="2000" dirty="0" err="1">
                  <a:latin typeface="+mj-lt"/>
                </a:rPr>
                <a:t>Kuo</a:t>
              </a:r>
              <a:endParaRPr lang="en-US" altLang="zh-TW" sz="2000" dirty="0">
                <a:latin typeface="+mj-lt"/>
              </a:endParaRPr>
            </a:p>
            <a:p>
              <a:r>
                <a:rPr lang="en-US" altLang="zh-TW" sz="2000" dirty="0" err="1">
                  <a:latin typeface="+mj-lt"/>
                </a:rPr>
                <a:t>telephoneNumber</a:t>
              </a:r>
              <a:r>
                <a:rPr lang="en-US" altLang="zh-TW" sz="2000" dirty="0">
                  <a:latin typeface="+mj-lt"/>
                </a:rPr>
                <a:t>: 123-4567 </a:t>
              </a:r>
              <a:endParaRPr lang="zh-TW" altLang="en-US" sz="2000" dirty="0">
                <a:latin typeface="+mj-lt"/>
              </a:endParaRPr>
            </a:p>
          </p:txBody>
        </p:sp>
        <p:sp>
          <p:nvSpPr>
            <p:cNvPr id="26" name="直線圖說文字 2 25"/>
            <p:cNvSpPr/>
            <p:nvPr/>
          </p:nvSpPr>
          <p:spPr bwMode="auto">
            <a:xfrm>
              <a:off x="5030842" y="1816434"/>
              <a:ext cx="3728490" cy="1565284"/>
            </a:xfrm>
            <a:prstGeom prst="borderCallout2">
              <a:avLst>
                <a:gd name="adj1" fmla="val 18414"/>
                <a:gd name="adj2" fmla="val -83"/>
                <a:gd name="adj3" fmla="val 18750"/>
                <a:gd name="adj4" fmla="val -17027"/>
                <a:gd name="adj5" fmla="val 128478"/>
                <a:gd name="adj6" fmla="val -3865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036022" y="1783468"/>
              <a:ext cx="37061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latin typeface="+mj-lt"/>
                </a:rPr>
                <a:t>ou</a:t>
              </a:r>
              <a:r>
                <a:rPr lang="en-US" altLang="zh-TW" sz="2000" dirty="0">
                  <a:latin typeface="+mj-lt"/>
                </a:rPr>
                <a:t>: People</a:t>
              </a:r>
            </a:p>
            <a:p>
              <a:r>
                <a:rPr lang="en-US" altLang="zh-TW" sz="2000" dirty="0" err="1">
                  <a:latin typeface="+mj-lt"/>
                </a:rPr>
                <a:t>objectClass</a:t>
              </a:r>
              <a:r>
                <a:rPr lang="en-US" altLang="zh-TW" sz="2000" dirty="0">
                  <a:latin typeface="+mj-lt"/>
                </a:rPr>
                <a:t>: top</a:t>
              </a:r>
            </a:p>
            <a:p>
              <a:r>
                <a:rPr lang="en-US" altLang="zh-TW" sz="2000" dirty="0" err="1">
                  <a:latin typeface="+mj-lt"/>
                </a:rPr>
                <a:t>objectClass</a:t>
              </a:r>
              <a:r>
                <a:rPr lang="en-US" altLang="zh-TW" sz="2000" dirty="0">
                  <a:latin typeface="+mj-lt"/>
                </a:rPr>
                <a:t>: </a:t>
              </a:r>
              <a:r>
                <a:rPr lang="en-US" altLang="zh-TW" sz="2000" dirty="0" err="1">
                  <a:latin typeface="+mj-lt"/>
                </a:rPr>
                <a:t>organizationalUnit</a:t>
              </a:r>
              <a:endParaRPr lang="en-US" altLang="zh-TW" sz="2000" dirty="0">
                <a:latin typeface="+mj-lt"/>
              </a:endParaRPr>
            </a:p>
            <a:p>
              <a:r>
                <a:rPr lang="en-US" altLang="zh-TW" sz="2000" dirty="0" err="1">
                  <a:latin typeface="+mj-lt"/>
                </a:rPr>
                <a:t>objectClass</a:t>
              </a:r>
              <a:r>
                <a:rPr lang="en-US" altLang="zh-TW" sz="2000" dirty="0">
                  <a:latin typeface="+mj-lt"/>
                </a:rPr>
                <a:t>: </a:t>
              </a:r>
              <a:r>
                <a:rPr lang="en-US" altLang="zh-TW" sz="2000" dirty="0" err="1">
                  <a:latin typeface="+mj-lt"/>
                </a:rPr>
                <a:t>domainRelatedObject</a:t>
              </a:r>
              <a:endParaRPr lang="en-US" altLang="zh-TW" sz="2000" dirty="0">
                <a:latin typeface="+mj-lt"/>
              </a:endParaRPr>
            </a:p>
            <a:p>
              <a:r>
                <a:rPr lang="en-US" altLang="zh-TW" sz="2000" dirty="0" err="1">
                  <a:latin typeface="+mj-lt"/>
                </a:rPr>
                <a:t>associatedDomain</a:t>
              </a:r>
              <a:r>
                <a:rPr lang="en-US" altLang="zh-TW" sz="2000" dirty="0">
                  <a:latin typeface="+mj-lt"/>
                </a:rPr>
                <a:t>: na.nctucs.cc </a:t>
              </a:r>
              <a:endParaRPr lang="zh-TW" altLang="en-US" sz="2000" dirty="0">
                <a:latin typeface="+mj-lt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968205" y="1303181"/>
              <a:ext cx="4175795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TW" sz="2000" dirty="0" err="1">
                  <a:latin typeface="+mj-lt"/>
                </a:rPr>
                <a:t>dn</a:t>
              </a:r>
              <a:r>
                <a:rPr lang="en-US" altLang="zh-TW" sz="2000" dirty="0">
                  <a:latin typeface="+mj-lt"/>
                </a:rPr>
                <a:t>: </a:t>
              </a:r>
              <a:r>
                <a:rPr lang="en-US" altLang="zh-TW" sz="2000" dirty="0" err="1">
                  <a:latin typeface="+mj-lt"/>
                </a:rPr>
                <a:t>ou</a:t>
              </a:r>
              <a:r>
                <a:rPr lang="en-US" altLang="zh-TW" sz="2000" dirty="0">
                  <a:latin typeface="+mj-lt"/>
                </a:rPr>
                <a:t>=</a:t>
              </a:r>
              <a:r>
                <a:rPr lang="en-US" altLang="zh-TW" sz="2000" dirty="0" err="1">
                  <a:latin typeface="+mj-lt"/>
                </a:rPr>
                <a:t>People,dc</a:t>
              </a:r>
              <a:r>
                <a:rPr lang="en-US" altLang="zh-TW" sz="2000" dirty="0">
                  <a:latin typeface="+mj-lt"/>
                </a:rPr>
                <a:t>=</a:t>
              </a:r>
              <a:r>
                <a:rPr lang="en-US" altLang="zh-TW" sz="2000" dirty="0" err="1">
                  <a:latin typeface="+mj-lt"/>
                </a:rPr>
                <a:t>na,dc</a:t>
              </a:r>
              <a:r>
                <a:rPr lang="en-US" altLang="zh-TW" sz="2000" dirty="0">
                  <a:latin typeface="+mj-lt"/>
                </a:rPr>
                <a:t>=</a:t>
              </a:r>
              <a:r>
                <a:rPr lang="en-US" altLang="zh-TW" sz="2000" dirty="0" err="1">
                  <a:latin typeface="+mj-lt"/>
                </a:rPr>
                <a:t>nctucs,dc</a:t>
              </a:r>
              <a:r>
                <a:rPr lang="en-US" altLang="zh-TW" sz="2000" dirty="0">
                  <a:latin typeface="+mj-lt"/>
                </a:rPr>
                <a:t>=cc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4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LDAPv3 Overview – LDIF 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LDAP Interchange Format (LDIF)</a:t>
            </a:r>
          </a:p>
          <a:p>
            <a:pPr lvl="1" indent="-342900"/>
            <a:r>
              <a:rPr lang="en-US" altLang="zh-TW" dirty="0"/>
              <a:t>Defined in RFC 2849</a:t>
            </a:r>
          </a:p>
          <a:p>
            <a:pPr lvl="1" indent="-342900"/>
            <a:r>
              <a:rPr lang="en-US" altLang="zh-TW" dirty="0"/>
              <a:t>Standard text file format for storing LDAP configuration information and directory contents</a:t>
            </a:r>
          </a:p>
          <a:p>
            <a:pPr lvl="1" indent="-342900"/>
            <a:r>
              <a:rPr lang="en-US" altLang="zh-TW" dirty="0"/>
              <a:t>An LDIF file is</a:t>
            </a:r>
          </a:p>
          <a:p>
            <a:pPr lvl="2" indent="-342900">
              <a:buClrTx/>
              <a:buFont typeface="+mj-lt"/>
              <a:buAutoNum type="arabicPeriod"/>
            </a:pPr>
            <a:r>
              <a:rPr lang="en-US" altLang="zh-TW" dirty="0"/>
              <a:t>A collection of entries separated from each other by blank lines</a:t>
            </a:r>
          </a:p>
          <a:p>
            <a:pPr lvl="2" indent="-342900">
              <a:buClrTx/>
              <a:buFont typeface="+mj-lt"/>
              <a:buAutoNum type="arabicPeriod"/>
            </a:pPr>
            <a:r>
              <a:rPr lang="en-US" altLang="zh-TW" dirty="0"/>
              <a:t>A mapping of attribute names to values</a:t>
            </a:r>
          </a:p>
          <a:p>
            <a:pPr lvl="2" indent="-342900">
              <a:buClrTx/>
              <a:buFont typeface="+mj-lt"/>
              <a:buAutoNum type="arabicPeriod"/>
            </a:pPr>
            <a:r>
              <a:rPr lang="en-US" altLang="zh-TW" dirty="0"/>
              <a:t>A collection of directives that instruct the parser how to process the information</a:t>
            </a:r>
          </a:p>
          <a:p>
            <a:pPr lvl="1" indent="-342900"/>
            <a:r>
              <a:rPr lang="en-US" altLang="zh-TW" dirty="0"/>
              <a:t>The data in the LDIF file must obey the schema rules of your LDAP  directory</a:t>
            </a:r>
          </a:p>
        </p:txBody>
      </p:sp>
    </p:spTree>
    <p:extLst>
      <p:ext uri="{BB962C8B-B14F-4D97-AF65-F5344CB8AC3E}">
        <p14:creationId xmlns:p14="http://schemas.microsoft.com/office/powerpoint/2010/main" val="127350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LDAPv3 Overview – LDIF 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Sample LDIF</a:t>
            </a:r>
          </a:p>
          <a:p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4415" y="1965521"/>
            <a:ext cx="5787810" cy="17543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 sample entry </a:t>
            </a:r>
          </a:p>
          <a:p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Format: &lt;Attribute&gt;: &lt;Value&gt;</a:t>
            </a:r>
          </a:p>
          <a:p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dn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tzute,ou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=cc</a:t>
            </a:r>
          </a:p>
          <a:p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objectClass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TW" alt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</a:p>
          <a:p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tzute</a:t>
            </a:r>
            <a:endParaRPr lang="en-US" altLang="zh-TW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telephoneNumber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123-4567</a:t>
            </a:r>
            <a:endParaRPr lang="zh-TW" alt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5807AB0-C4F4-4BFB-B611-C9E671560706}"/>
              </a:ext>
            </a:extLst>
          </p:cNvPr>
          <p:cNvGrpSpPr/>
          <p:nvPr/>
        </p:nvGrpSpPr>
        <p:grpSpPr>
          <a:xfrm>
            <a:off x="5943600" y="1965521"/>
            <a:ext cx="3091315" cy="3214758"/>
            <a:chOff x="6374226" y="1500170"/>
            <a:chExt cx="3091315" cy="3214758"/>
          </a:xfrm>
        </p:grpSpPr>
        <p:sp>
          <p:nvSpPr>
            <p:cNvPr id="6" name="圓角矩形 5"/>
            <p:cNvSpPr/>
            <p:nvPr/>
          </p:nvSpPr>
          <p:spPr bwMode="auto">
            <a:xfrm>
              <a:off x="7552835" y="1500170"/>
              <a:ext cx="1341190" cy="4104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dc=cc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 bwMode="auto">
            <a:xfrm>
              <a:off x="7552835" y="2192217"/>
              <a:ext cx="1341190" cy="4104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c=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nctucs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7552835" y="2839247"/>
              <a:ext cx="1341190" cy="41012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dc=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na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6980435" y="3535147"/>
              <a:ext cx="1144800" cy="4104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people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8322509" y="3538413"/>
              <a:ext cx="1143032" cy="4104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o</a:t>
              </a: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u</a:t>
              </a: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group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6374226" y="4304528"/>
              <a:ext cx="1212418" cy="410400"/>
            </a:xfrm>
            <a:prstGeom prst="roundRect">
              <a:avLst/>
            </a:prstGeom>
            <a:ln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cn</a:t>
              </a:r>
              <a:r>
                <a:rPr lang="en-US" altLang="zh-TW" sz="1800" dirty="0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=</a:t>
              </a:r>
              <a:r>
                <a:rPr lang="en-US" altLang="zh-TW" sz="1800" dirty="0" err="1">
                  <a:solidFill>
                    <a:schemeClr val="tx1"/>
                  </a:solidFill>
                  <a:latin typeface="+mj-lt"/>
                  <a:ea typeface="新細明體" pitchFamily="18" charset="-120"/>
                </a:rPr>
                <a:t>tzute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新細明體" pitchFamily="18" charset="-120"/>
              </a:endParaRPr>
            </a:p>
          </p:txBody>
        </p:sp>
        <p:cxnSp>
          <p:nvCxnSpPr>
            <p:cNvPr id="12" name="直線單箭頭接點 11"/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8223430" y="1910570"/>
              <a:ext cx="0" cy="2816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8223430" y="2602617"/>
              <a:ext cx="0" cy="2366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>
              <a:cxnSpLocks/>
              <a:stCxn id="8" idx="2"/>
              <a:endCxn id="10" idx="0"/>
            </p:cNvCxnSpPr>
            <p:nvPr/>
          </p:nvCxnSpPr>
          <p:spPr bwMode="auto">
            <a:xfrm>
              <a:off x="8223430" y="3249367"/>
              <a:ext cx="670595" cy="2890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線單箭頭接點 14"/>
            <p:cNvCxnSpPr>
              <a:stCxn id="9" idx="2"/>
              <a:endCxn id="11" idx="0"/>
            </p:cNvCxnSpPr>
            <p:nvPr/>
          </p:nvCxnSpPr>
          <p:spPr bwMode="auto">
            <a:xfrm flipH="1">
              <a:off x="6980435" y="3945547"/>
              <a:ext cx="572400" cy="3589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單箭頭接點 15"/>
            <p:cNvCxnSpPr>
              <a:cxnSpLocks/>
              <a:stCxn id="8" idx="2"/>
              <a:endCxn id="9" idx="0"/>
            </p:cNvCxnSpPr>
            <p:nvPr/>
          </p:nvCxnSpPr>
          <p:spPr bwMode="auto">
            <a:xfrm flipH="1">
              <a:off x="7552835" y="3249367"/>
              <a:ext cx="670595" cy="2857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5" name="弧形接點 54"/>
          <p:cNvCxnSpPr>
            <a:cxnSpLocks/>
            <a:stCxn id="11" idx="1"/>
            <a:endCxn id="4" idx="2"/>
          </p:cNvCxnSpPr>
          <p:nvPr/>
        </p:nvCxnSpPr>
        <p:spPr bwMode="auto">
          <a:xfrm rot="10800000">
            <a:off x="3898320" y="3719847"/>
            <a:ext cx="2045280" cy="1255232"/>
          </a:xfrm>
          <a:prstGeom prst="curvedConnector2">
            <a:avLst/>
          </a:prstGeom>
          <a:solidFill>
            <a:schemeClr val="accent1"/>
          </a:solidFill>
          <a:ln w="603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55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5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2pPr>
            <a:lvl3pPr marL="1143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3pPr>
            <a:lvl4pPr marL="16002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4pPr>
            <a:lvl5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5pPr>
            <a:lvl6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6pPr>
            <a:lvl7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7pPr>
            <a:lvl8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8pPr>
            <a:lvl9pPr marL="38862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9pPr>
          </a:lstStyle>
          <a:p>
            <a:r>
              <a:rPr lang="en-US" altLang="zh-TW" kern="0" dirty="0"/>
              <a:t>Sample LDIF – Modify one DN</a:t>
            </a:r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LDAPv3 Overview – LDIF (3/4)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0000" y="1918901"/>
            <a:ext cx="5715000" cy="22961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square" lIns="30153" tIns="39675" rIns="30153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# Modify user info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dn: </a:t>
            </a:r>
            <a:r>
              <a:rPr lang="en-US" altLang="zh-TW" sz="1800" kern="12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cn</a:t>
            </a: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1800" kern="12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tzute,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=cc</a:t>
            </a: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changetype: modify </a:t>
            </a: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zh-TW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add: </a:t>
            </a:r>
            <a:r>
              <a:rPr lang="en-US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description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description</a:t>
            </a:r>
            <a:r>
              <a:rPr lang="zh-TW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:</a:t>
            </a:r>
            <a:r>
              <a:rPr lang="en-US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NA 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- </a:t>
            </a: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replace</a:t>
            </a:r>
            <a:r>
              <a:rPr lang="zh-TW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: </a:t>
            </a:r>
            <a:r>
              <a:rPr lang="en-US" altLang="zh-TW" sz="1800" kern="12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telephoneNumber</a:t>
            </a:r>
            <a:endParaRPr lang="en-US" altLang="zh-TW" sz="1800" kern="1200" dirty="0">
              <a:solidFill>
                <a:srgbClr val="FFFF00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TW" sz="1800" kern="12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telephoneNumber</a:t>
            </a:r>
            <a:r>
              <a:rPr lang="zh-TW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: </a:t>
            </a:r>
            <a:r>
              <a:rPr lang="en-US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0987654321</a:t>
            </a: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90600" y="4495800"/>
            <a:ext cx="354330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objectClass</a:t>
            </a:r>
            <a:r>
              <a:rPr lang="en-US" altLang="zh-TW" sz="2000" dirty="0"/>
              <a:t>: person</a:t>
            </a:r>
          </a:p>
          <a:p>
            <a:r>
              <a:rPr lang="en-US" altLang="zh-TW" sz="2000" dirty="0" err="1"/>
              <a:t>cn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tzute</a:t>
            </a:r>
            <a:endParaRPr lang="en-US" altLang="zh-TW" sz="2000" dirty="0"/>
          </a:p>
          <a:p>
            <a:r>
              <a:rPr lang="en-US" altLang="zh-TW" sz="2000" dirty="0" err="1"/>
              <a:t>sn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abc</a:t>
            </a:r>
            <a:endParaRPr lang="en-US" altLang="zh-TW" sz="2000" dirty="0"/>
          </a:p>
          <a:p>
            <a:r>
              <a:rPr lang="en-US" altLang="zh-TW" sz="2000" dirty="0" err="1"/>
              <a:t>telephoneNumber</a:t>
            </a:r>
            <a:r>
              <a:rPr lang="en-US" altLang="zh-TW" sz="2000" dirty="0"/>
              <a:t> </a:t>
            </a:r>
            <a:r>
              <a:rPr lang="zh-TW" altLang="zh-TW" sz="2000" dirty="0"/>
              <a:t>: </a:t>
            </a:r>
            <a:r>
              <a:rPr lang="en-US" altLang="zh-TW" sz="2000" dirty="0"/>
              <a:t>123-4567</a:t>
            </a:r>
            <a:endParaRPr lang="zh-TW" altLang="zh-TW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81601" y="4495800"/>
            <a:ext cx="3581400" cy="16312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objectClass</a:t>
            </a:r>
            <a:r>
              <a:rPr lang="en-US" altLang="zh-TW" sz="2000" dirty="0"/>
              <a:t>: person</a:t>
            </a:r>
          </a:p>
          <a:p>
            <a:r>
              <a:rPr lang="en-US" altLang="zh-TW" sz="2000" dirty="0" err="1"/>
              <a:t>cn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tzute</a:t>
            </a:r>
            <a:endParaRPr lang="en-US" altLang="zh-TW" sz="2000" dirty="0"/>
          </a:p>
          <a:p>
            <a:r>
              <a:rPr lang="en-US" altLang="zh-TW" sz="2000" dirty="0" err="1"/>
              <a:t>sn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abc</a:t>
            </a:r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description </a:t>
            </a:r>
            <a:r>
              <a:rPr lang="zh-TW" altLang="zh-TW" sz="2000" dirty="0">
                <a:solidFill>
                  <a:srgbClr val="FF0000"/>
                </a:solidFill>
              </a:rPr>
              <a:t>:</a:t>
            </a:r>
            <a:r>
              <a:rPr lang="en-US" altLang="zh-TW" sz="2000" dirty="0">
                <a:solidFill>
                  <a:srgbClr val="FF0000"/>
                </a:solidFill>
              </a:rPr>
              <a:t> NA TA</a:t>
            </a:r>
          </a:p>
          <a:p>
            <a:r>
              <a:rPr lang="en-US" altLang="zh-TW" sz="2000" dirty="0" err="1">
                <a:solidFill>
                  <a:srgbClr val="FF0000"/>
                </a:solidFill>
              </a:rPr>
              <a:t>telephoneNumber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zh-TW" sz="2000" dirty="0">
                <a:solidFill>
                  <a:srgbClr val="FF0000"/>
                </a:solidFill>
              </a:rPr>
              <a:t>: </a:t>
            </a:r>
            <a:r>
              <a:rPr lang="en-US" altLang="zh-TW" sz="2000" dirty="0">
                <a:solidFill>
                  <a:srgbClr val="FF0000"/>
                </a:solidFill>
              </a:rPr>
              <a:t>0987654321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>
            <a:off x="4533899" y="5003631"/>
            <a:ext cx="647700" cy="0"/>
          </a:xfrm>
          <a:prstGeom prst="straightConnector1">
            <a:avLst/>
          </a:prstGeom>
          <a:ln w="952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4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5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2pPr>
            <a:lvl3pPr marL="1143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3pPr>
            <a:lvl4pPr marL="16002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4pPr>
            <a:lvl5pPr marL="20574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5pPr>
            <a:lvl6pPr marL="25146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6pPr>
            <a:lvl7pPr marL="29718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7pPr>
            <a:lvl8pPr marL="34290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8pPr>
            <a:lvl9pPr marL="3886200" indent="-228600" algn="l" rtl="0" eaLnBrk="1" fontAlgn="base" hangingPunct="1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華康標楷體(P)" pitchFamily="66" charset="-120"/>
              </a:defRPr>
            </a:lvl9pPr>
          </a:lstStyle>
          <a:p>
            <a:r>
              <a:rPr lang="en-US" altLang="zh-TW" kern="0" dirty="0"/>
              <a:t>Sample LDIF – Modify more than one DN</a:t>
            </a:r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  <a:p>
            <a:endParaRPr lang="en-US" altLang="zh-TW" kern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LDAPv3 Overview – LDIF (4/4)</a:t>
            </a:r>
            <a:endParaRPr lang="zh-TW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40000" y="1918800"/>
            <a:ext cx="5715000" cy="28501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vert="horz" wrap="square" lIns="30153" tIns="39675" rIns="30153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# Modify user info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dn: </a:t>
            </a:r>
            <a:r>
              <a:rPr lang="en-US" altLang="zh-TW" sz="1800" kern="12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cn</a:t>
            </a:r>
            <a:r>
              <a:rPr lang="zh-TW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1800" kern="12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tzute</a:t>
            </a:r>
            <a:r>
              <a:rPr lang="en-US" altLang="zh-TW" sz="1800" kern="12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=cc</a:t>
            </a: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changetype: modify </a:t>
            </a: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add: </a:t>
            </a: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description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description</a:t>
            </a: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:</a:t>
            </a: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NA 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dn: </a:t>
            </a:r>
            <a:r>
              <a:rPr lang="en-US" altLang="zh-TW" sz="1800" kern="12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cn</a:t>
            </a:r>
            <a:r>
              <a:rPr lang="zh-TW" altLang="zh-TW" sz="1800" kern="1200" dirty="0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=</a:t>
            </a:r>
            <a:r>
              <a:rPr lang="en-US" altLang="zh-TW" sz="1800" kern="1200" dirty="0" err="1">
                <a:solidFill>
                  <a:srgbClr val="FFFF00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zswu</a:t>
            </a:r>
            <a:r>
              <a:rPr lang="en-US" altLang="zh-TW" sz="1800" kern="1200" dirty="0" err="1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,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nctucs,dc</a:t>
            </a:r>
            <a:r>
              <a:rPr lang="en-US" altLang="zh-TW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=cc</a:t>
            </a: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changetype: modify </a:t>
            </a:r>
            <a:endParaRPr lang="en-US" altLang="zh-TW" sz="1800" kern="1200" dirty="0">
              <a:solidFill>
                <a:schemeClr val="bg1"/>
              </a:solidFill>
              <a:latin typeface="Consolas" panose="020B0609020204030204" pitchFamily="49" charset="0"/>
              <a:ea typeface="新細明體" panose="02020500000000000000" pitchFamily="18" charset="-120"/>
              <a:cs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add: </a:t>
            </a: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description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description</a:t>
            </a:r>
            <a:r>
              <a:rPr lang="zh-TW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:</a:t>
            </a:r>
            <a:r>
              <a:rPr lang="en-US" altLang="zh-TW" sz="1800" kern="1200" dirty="0">
                <a:solidFill>
                  <a:schemeClr val="bg1"/>
                </a:solidFill>
                <a:latin typeface="Consolas" panose="020B0609020204030204" pitchFamily="49" charset="0"/>
                <a:ea typeface="新細明體" panose="02020500000000000000" pitchFamily="18" charset="-120"/>
                <a:cs typeface="Consolas" panose="020B0609020204030204" pitchFamily="49" charset="0"/>
              </a:rPr>
              <a:t> NA TA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476000" y="3384000"/>
            <a:ext cx="5652000" cy="22860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257370"/>
      </p:ext>
    </p:extLst>
  </p:cSld>
  <p:clrMapOvr>
    <a:masterClrMapping/>
  </p:clrMapOvr>
</p:sld>
</file>

<file path=ppt/theme/theme1.xml><?xml version="1.0" encoding="utf-8"?>
<a:theme xmlns:a="http://schemas.openxmlformats.org/drawingml/2006/main" name="NCTUCSC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TUCSCC" id="{7A6BFD7D-742E-42F6-861F-FD06ACC8FDEC}" vid="{C938CAA5-DDCF-4748-8BE0-190ADCF122B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NCTUCSCC</Template>
  <TotalTime>22933</TotalTime>
  <Words>2321</Words>
  <Application>Microsoft Office PowerPoint</Application>
  <PresentationFormat>如螢幕大小 (4:3)</PresentationFormat>
  <Paragraphs>437</Paragraphs>
  <Slides>39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Futura Md BT</vt:lpstr>
      <vt:lpstr>新細明體</vt:lpstr>
      <vt:lpstr>Arial</vt:lpstr>
      <vt:lpstr>Calibri</vt:lpstr>
      <vt:lpstr>Consolas</vt:lpstr>
      <vt:lpstr>Times</vt:lpstr>
      <vt:lpstr>Times New Roman</vt:lpstr>
      <vt:lpstr>Wingdings</vt:lpstr>
      <vt:lpstr>NCTUCSCC</vt:lpstr>
      <vt:lpstr>LDAP (Lightweight Directory Access Protocol)</vt:lpstr>
      <vt:lpstr>What is Directory Service?</vt:lpstr>
      <vt:lpstr>What is LDAP</vt:lpstr>
      <vt:lpstr>LDAP Directory Information Tree (DIT)</vt:lpstr>
      <vt:lpstr>LDAP Directory Information Tree (DIT)</vt:lpstr>
      <vt:lpstr>LDAPv3 Overview – LDIF (1/4)</vt:lpstr>
      <vt:lpstr>LDAPv3 Overview – LDIF (2/4)</vt:lpstr>
      <vt:lpstr>LDAPv3 Overview – LDIF (3/4)</vt:lpstr>
      <vt:lpstr>LDAPv3 Overview – LDIF (4/4)</vt:lpstr>
      <vt:lpstr>LDAPv3 Overview – objectClass</vt:lpstr>
      <vt:lpstr>LDAPv3 Overview – objectClass (Cont.)</vt:lpstr>
      <vt:lpstr>LDAPv3 Overview – Attribute</vt:lpstr>
      <vt:lpstr>Comparison with relational databases</vt:lpstr>
      <vt:lpstr>OpenLDAP</vt:lpstr>
      <vt:lpstr>OpenLDAP on FreeBSD</vt:lpstr>
      <vt:lpstr>slapd.conf</vt:lpstr>
      <vt:lpstr>Directory ACL</vt:lpstr>
      <vt:lpstr>Directory ACL</vt:lpstr>
      <vt:lpstr>Overlays</vt:lpstr>
      <vt:lpstr>Overlays – memberOf</vt:lpstr>
      <vt:lpstr>Overlays – memberOf</vt:lpstr>
      <vt:lpstr>Overlays – memberOf</vt:lpstr>
      <vt:lpstr>OLC – Online Configuration (1/3)</vt:lpstr>
      <vt:lpstr>OLC – Online Configuration (2/3)</vt:lpstr>
      <vt:lpstr>OLC – Online Configuration (3/3)</vt:lpstr>
      <vt:lpstr>Enable slapd</vt:lpstr>
      <vt:lpstr>slapd tools</vt:lpstr>
      <vt:lpstr>LDAP tools</vt:lpstr>
      <vt:lpstr>ldapsearch</vt:lpstr>
      <vt:lpstr>ldapsearch (Cont.)</vt:lpstr>
      <vt:lpstr>ldap.conf </vt:lpstr>
      <vt:lpstr>ldapsearch – searchbase vs. filter</vt:lpstr>
      <vt:lpstr>ldapsearch – searchbase vs. filter</vt:lpstr>
      <vt:lpstr>ldapsearch – searchbase vs. filter</vt:lpstr>
      <vt:lpstr>LDAP Authentication</vt:lpstr>
      <vt:lpstr>LDAP Authentication (1/3)</vt:lpstr>
      <vt:lpstr>LDAP Authentication (2/3)</vt:lpstr>
      <vt:lpstr>LDAP Authentication (3/3)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LDAP</dc:title>
  <dc:creator>Tse-Han Wang</dc:creator>
  <cp:lastModifiedBy>王則涵</cp:lastModifiedBy>
  <cp:revision>574</cp:revision>
  <cp:lastPrinted>2020-05-18T01:28:38Z</cp:lastPrinted>
  <dcterms:created xsi:type="dcterms:W3CDTF">1601-01-01T00:00:00Z</dcterms:created>
  <dcterms:modified xsi:type="dcterms:W3CDTF">2020-05-21T05:27:06Z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