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8"/>
  </p:notesMasterIdLst>
  <p:handoutMasterIdLst>
    <p:handoutMasterId r:id="rId59"/>
  </p:handoutMasterIdLst>
  <p:sldIdLst>
    <p:sldId id="300" r:id="rId2"/>
    <p:sldId id="296" r:id="rId3"/>
    <p:sldId id="259" r:id="rId4"/>
    <p:sldId id="264" r:id="rId5"/>
    <p:sldId id="257" r:id="rId6"/>
    <p:sldId id="297" r:id="rId7"/>
    <p:sldId id="298" r:id="rId8"/>
    <p:sldId id="260" r:id="rId9"/>
    <p:sldId id="261" r:id="rId10"/>
    <p:sldId id="29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01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4" r:id="rId33"/>
    <p:sldId id="286" r:id="rId34"/>
    <p:sldId id="302" r:id="rId35"/>
    <p:sldId id="303" r:id="rId36"/>
    <p:sldId id="288" r:id="rId37"/>
    <p:sldId id="289" r:id="rId38"/>
    <p:sldId id="290" r:id="rId39"/>
    <p:sldId id="291" r:id="rId40"/>
    <p:sldId id="304" r:id="rId41"/>
    <p:sldId id="314" r:id="rId42"/>
    <p:sldId id="315" r:id="rId43"/>
    <p:sldId id="316" r:id="rId44"/>
    <p:sldId id="292" r:id="rId45"/>
    <p:sldId id="293" r:id="rId46"/>
    <p:sldId id="305" r:id="rId47"/>
    <p:sldId id="294" r:id="rId48"/>
    <p:sldId id="29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</p:sldIdLst>
  <p:sldSz cx="9144000" cy="6858000" type="screen4x3"/>
  <p:notesSz cx="9874250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108" d="100"/>
          <a:sy n="108" d="100"/>
        </p:scale>
        <p:origin x="171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2A3DC-952A-4B5F-8884-57A927E3E99B}" type="datetimeFigureOut">
              <a:rPr lang="zh-TW" altLang="en-US" smtClean="0"/>
              <a:t>2020/5/26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135DC9-EE39-4AD2-B6ED-D8EF3E91F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877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8353" cy="340380"/>
          </a:xfrm>
          <a:prstGeom prst="rect">
            <a:avLst/>
          </a:prstGeom>
        </p:spPr>
        <p:txBody>
          <a:bodyPr vert="horz" lIns="95262" tIns="47631" rIns="95262" bIns="47631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450" y="1"/>
            <a:ext cx="4278353" cy="340380"/>
          </a:xfrm>
          <a:prstGeom prst="rect">
            <a:avLst/>
          </a:prstGeom>
        </p:spPr>
        <p:txBody>
          <a:bodyPr vert="horz" lIns="95262" tIns="47631" rIns="95262" bIns="47631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27444C-D08B-4236-A083-9CA0613D4679}" type="datetimeFigureOut">
              <a:rPr lang="zh-TW" altLang="en-US"/>
              <a:pPr>
                <a:defRPr/>
              </a:pPr>
              <a:t>2020/5/26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2" tIns="47631" rIns="95262" bIns="47631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6938" y="3228648"/>
            <a:ext cx="7900379" cy="3059699"/>
          </a:xfrm>
          <a:prstGeom prst="rect">
            <a:avLst/>
          </a:prstGeom>
        </p:spPr>
        <p:txBody>
          <a:bodyPr vert="horz" lIns="95262" tIns="47631" rIns="95262" bIns="47631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053"/>
            <a:ext cx="4278353" cy="340380"/>
          </a:xfrm>
          <a:prstGeom prst="rect">
            <a:avLst/>
          </a:prstGeom>
        </p:spPr>
        <p:txBody>
          <a:bodyPr vert="horz" lIns="95262" tIns="47631" rIns="95262" bIns="47631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450" y="6456053"/>
            <a:ext cx="4278353" cy="340380"/>
          </a:xfrm>
          <a:prstGeom prst="rect">
            <a:avLst/>
          </a:prstGeom>
        </p:spPr>
        <p:txBody>
          <a:bodyPr vert="horz" wrap="square" lIns="95262" tIns="47631" rIns="95262" bIns="4763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FA145D-540C-445C-B397-A972CF78B79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008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/>
              <a:t>http://www.tml.tkk.fi/Opinnot/Tik-110.551/1999/papers/12ManagementOfIPngCore/ipcore.html</a:t>
            </a:r>
            <a:endParaRPr lang="zh-TW" altLang="en-US"/>
          </a:p>
        </p:txBody>
      </p:sp>
      <p:sp>
        <p:nvSpPr>
          <p:cNvPr id="5837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20960" indent="-315754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263015" indent="-252603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68221" indent="-252603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273427" indent="-252603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778633" indent="-25260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283839" indent="-25260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789045" indent="-25260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294251" indent="-25260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6AAF6A7-76EF-42BC-86BA-01082308C204}" type="slidenum">
              <a:rPr lang="zh-TW" altLang="en-US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605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14400" y="3276600"/>
            <a:ext cx="7543800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609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2514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2124075" y="2205038"/>
            <a:ext cx="6553200" cy="966787"/>
          </a:xfrm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28838" y="3400425"/>
            <a:ext cx="6400800" cy="20955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48343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3254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19900" y="260350"/>
            <a:ext cx="1943100" cy="5835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260350"/>
            <a:ext cx="5676900" cy="58356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78705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90600" y="1447800"/>
            <a:ext cx="3810000" cy="464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810000" cy="464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1162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0325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28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3114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713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6266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439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85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459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6096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34938" y="90488"/>
            <a:ext cx="365125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2400" i="1">
                <a:solidFill>
                  <a:schemeClr val="bg1"/>
                </a:solidFill>
                <a:latin typeface="Futura Md BT" pitchFamily="34" charset="0"/>
              </a:rPr>
              <a:t>Computer Center, CS, NCTU</a:t>
            </a:r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25413" y="6400800"/>
            <a:ext cx="304800" cy="3048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4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" tIns="0" rIns="0" bIns="4680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F71915F2-CB30-461E-8DFF-327E7D59BB55}" type="slidenum">
              <a:rPr lang="en-US" altLang="zh-TW" sz="1400">
                <a:solidFill>
                  <a:schemeClr val="bg1"/>
                </a:solidFill>
                <a:latin typeface="Futura Md BT" pitchFamily="34" charset="0"/>
              </a:rPr>
              <a:pPr algn="ctr" eaLnBrk="1" hangingPunct="1"/>
              <a:t>‹#›</a:t>
            </a:fld>
            <a:endParaRPr lang="en-US" altLang="zh-TW" sz="140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990600" y="1182688"/>
            <a:ext cx="7772400" cy="36512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buFont typeface="Wingdings" panose="05000000000000000000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2pPr>
      <a:lvl3pPr marL="1143000" indent="-2286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kumimoji="1">
          <a:solidFill>
            <a:schemeClr val="tx1"/>
          </a:solidFill>
          <a:latin typeface="+mn-lt"/>
          <a:ea typeface="華康標楷體(P)" pitchFamily="66" charset="-120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華康標楷體(P)" pitchFamily="66" charset="-120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rdtool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SNMP</a:t>
            </a:r>
            <a:endParaRPr lang="zh-TW" altLang="en-US" dirty="0"/>
          </a:p>
        </p:txBody>
      </p:sp>
      <p:sp>
        <p:nvSpPr>
          <p:cNvPr id="3075" name="副標題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Simple Network Management Protocol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 err="1"/>
              <a:t>wangth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SNMP Concepts</a:t>
            </a:r>
            <a:endParaRPr lang="zh-TW" altLang="en-US" dirty="0"/>
          </a:p>
        </p:txBody>
      </p:sp>
      <p:sp>
        <p:nvSpPr>
          <p:cNvPr id="12291" name="副標題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SNMP Architecture (1)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543800" cy="5029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4 key elements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Management Station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Serve as the interface between manager and devices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Management applications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User-friendly interface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Translate manager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requirements into actual monitoring or control operations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Database extracted from MIBs of all managed device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Management Agent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Respond to request from management station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Change settings in MIB of managed device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Asynchronously report abnormal event (Trap)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Management Information Base (MIB)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Each resource is represented as an object and MIB is a collection of objects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Network Management Protocol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get, </a:t>
            </a:r>
            <a:r>
              <a:rPr lang="en-US" altLang="zh-TW" dirty="0" err="1">
                <a:ea typeface="新細明體" panose="02020500000000000000" pitchFamily="18" charset="-120"/>
              </a:rPr>
              <a:t>setnext</a:t>
            </a:r>
            <a:r>
              <a:rPr lang="en-US" altLang="zh-TW" dirty="0">
                <a:ea typeface="新細明體" panose="02020500000000000000" pitchFamily="18" charset="-120"/>
              </a:rPr>
              <a:t>, set, </a:t>
            </a:r>
            <a:r>
              <a:rPr lang="en-US" altLang="zh-TW" dirty="0" err="1">
                <a:ea typeface="新細明體" panose="02020500000000000000" pitchFamily="18" charset="-120"/>
              </a:rPr>
              <a:t>getresponse</a:t>
            </a:r>
            <a:r>
              <a:rPr lang="en-US" altLang="zh-TW" dirty="0">
                <a:ea typeface="新細明體" panose="02020500000000000000" pitchFamily="18" charset="-120"/>
              </a:rPr>
              <a:t>, trap, 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img401"/>
          <p:cNvPicPr>
            <a:picLocks noChangeAspect="1" noChangeArrowheads="1"/>
          </p:cNvPicPr>
          <p:nvPr/>
        </p:nvPicPr>
        <p:blipFill>
          <a:blip r:embed="rId2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647700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SNMP Architecture (2)</a:t>
            </a:r>
          </a:p>
        </p:txBody>
      </p:sp>
      <p:sp>
        <p:nvSpPr>
          <p:cNvPr id="14340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SNMP</a:t>
            </a:r>
          </a:p>
          <a:p>
            <a:pPr lvl="1" eaLnBrk="1" hangingPunct="1"/>
            <a:r>
              <a:rPr lang="en-US" altLang="zh-TW" dirty="0"/>
              <a:t>UDP</a:t>
            </a:r>
          </a:p>
          <a:p>
            <a:pPr lvl="1" eaLnBrk="1" hangingPunct="1"/>
            <a:r>
              <a:rPr lang="en-US" altLang="zh-TW" dirty="0"/>
              <a:t>Port 161(</a:t>
            </a:r>
            <a:r>
              <a:rPr lang="en-US" altLang="zh-TW" dirty="0" err="1"/>
              <a:t>snmp</a:t>
            </a:r>
            <a:r>
              <a:rPr lang="en-US" altLang="zh-TW" dirty="0"/>
              <a:t>)</a:t>
            </a:r>
          </a:p>
          <a:p>
            <a:pPr lvl="1" eaLnBrk="1" hangingPunct="1"/>
            <a:r>
              <a:rPr lang="en-US" altLang="zh-TW" dirty="0"/>
              <a:t>Port 162(</a:t>
            </a:r>
            <a:r>
              <a:rPr lang="en-US" altLang="zh-TW" dirty="0" err="1"/>
              <a:t>snmp</a:t>
            </a:r>
            <a:r>
              <a:rPr lang="en-US" altLang="zh-TW" dirty="0"/>
              <a:t>-trap)</a:t>
            </a:r>
            <a:endParaRPr lang="zh-TW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SNMP Architecture (3)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SNMP proxy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Devices that do not support UDP/IP  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e.g., Bridge, Modem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Devices that do not want to add burden of SNMP agent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e.g., PC, programmable controller </a:t>
            </a:r>
          </a:p>
        </p:txBody>
      </p:sp>
      <p:pic>
        <p:nvPicPr>
          <p:cNvPr id="15364" name="Picture 4" descr="img40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58674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SNMP Management Information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467600" cy="426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Management Information Base (MIB)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Collection of objects 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Each object represents certain resource of managed device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Interoperability of MIB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Object that represents a particular resource should be the same cross various system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What objects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(MIB-I) and MIB-II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Common representation format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SMI (Structure of Management Information)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SNMP Management Information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SMI (1)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SMI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Structure of Management Information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Identify the data type that can be used in MIB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How resources are represented and named, including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MIB structure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Syntax and value of each object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Encoding of object value</a:t>
            </a:r>
          </a:p>
          <a:p>
            <a:pPr eaLnBrk="1" hangingPunct="1"/>
            <a:endParaRPr lang="en-US" altLang="zh-TW" sz="16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SNMP Management Information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SMI (2)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467600" cy="426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MIB structure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Rooted tree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The leaves are the actual managed objects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Each object has an identifier (OBJECT IDENTIFIER)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Number with dot as delimiter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The internet node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iso(1) -&gt; org(3) -&gt; </a:t>
            </a:r>
            <a:r>
              <a:rPr lang="en-US" altLang="zh-TW" dirty="0" err="1">
                <a:ea typeface="新細明體" panose="02020500000000000000" pitchFamily="18" charset="-120"/>
              </a:rPr>
              <a:t>dod</a:t>
            </a:r>
            <a:r>
              <a:rPr lang="en-US" altLang="zh-TW" dirty="0">
                <a:ea typeface="新細明體" panose="02020500000000000000" pitchFamily="18" charset="-120"/>
              </a:rPr>
              <a:t>(6) -&gt; internet(1)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object identifier of internet node: 1.3.6.1 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Under internet node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directory(1) :OSI X.500 directory</a:t>
            </a:r>
          </a:p>
          <a:p>
            <a:pPr lvl="3" eaLnBrk="1" hangingPunct="1"/>
            <a:r>
              <a:rPr lang="en-US" altLang="zh-TW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mgmt</a:t>
            </a:r>
            <a:r>
              <a:rPr lang="en-US" altLang="zh-TW" b="1" dirty="0">
                <a:solidFill>
                  <a:srgbClr val="FF0000"/>
                </a:solidFill>
                <a:ea typeface="新細明體" panose="02020500000000000000" pitchFamily="18" charset="-120"/>
              </a:rPr>
              <a:t>(2): used for objects defined in IAB (Internet Activities Board)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experimental(3): used for internet experiments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private(4): unilaterally usage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SNMP Management Information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SMI (3)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MIB Tree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Define additional objects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Under mib-2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1.3.6.1.2.1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Under experimental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1.3.6.1.3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Under enterprises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1.3.6.1.4.1</a:t>
            </a:r>
          </a:p>
        </p:txBody>
      </p:sp>
      <p:pic>
        <p:nvPicPr>
          <p:cNvPr id="19460" name="Picture 4" descr="img40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DFF"/>
              </a:clrFrom>
              <a:clrTo>
                <a:srgbClr val="FEFDFF">
                  <a:alpha val="0"/>
                </a:srgbClr>
              </a:clrTo>
            </a:clrChange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9" t="1648" r="15553" b="5492"/>
          <a:stretch>
            <a:fillRect/>
          </a:stretch>
        </p:blipFill>
        <p:spPr bwMode="auto">
          <a:xfrm>
            <a:off x="5181600" y="762000"/>
            <a:ext cx="3500438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SNMP Management Information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Object Syntax (1)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426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Definition of object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Data type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Application-independent type (UNIVERSAL type)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Integer, Octet String, </a:t>
            </a:r>
            <a:r>
              <a:rPr lang="en-US" altLang="zh-TW">
                <a:ea typeface="新細明體" panose="02020500000000000000" pitchFamily="18" charset="-120"/>
              </a:rPr>
              <a:t>Object Identifier</a:t>
            </a:r>
            <a:r>
              <a:rPr lang="en-US" altLang="zh-TW" dirty="0">
                <a:ea typeface="新細明體" panose="02020500000000000000" pitchFamily="18" charset="-120"/>
              </a:rPr>
              <a:t>, Null, Sequence, Sequence Of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Application-wide types (RFC 1155)</a:t>
            </a:r>
          </a:p>
          <a:p>
            <a:pPr lvl="3" eaLnBrk="1" hangingPunct="1"/>
            <a:r>
              <a:rPr lang="en-US" altLang="zh-TW" dirty="0" err="1">
                <a:ea typeface="新細明體" panose="02020500000000000000" pitchFamily="18" charset="-120"/>
              </a:rPr>
              <a:t>NetworkAddress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dirty="0">
                <a:ea typeface="新細明體" panose="02020500000000000000" pitchFamily="18" charset="-120"/>
              </a:rPr>
              <a:t> Not used</a:t>
            </a:r>
          </a:p>
          <a:p>
            <a:pPr lvl="3" eaLnBrk="1" hangingPunct="1"/>
            <a:r>
              <a:rPr lang="en-US" altLang="zh-TW" dirty="0" err="1">
                <a:ea typeface="新細明體" panose="02020500000000000000" pitchFamily="18" charset="-120"/>
              </a:rPr>
              <a:t>IpAddress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Counter (0 ~ 2</a:t>
            </a:r>
            <a:r>
              <a:rPr lang="en-US" altLang="zh-TW" baseline="30000" dirty="0">
                <a:ea typeface="新細明體" panose="02020500000000000000" pitchFamily="18" charset="-120"/>
              </a:rPr>
              <a:t>32</a:t>
            </a:r>
            <a:r>
              <a:rPr lang="en-US" altLang="zh-TW" dirty="0">
                <a:ea typeface="新細明體" panose="02020500000000000000" pitchFamily="18" charset="-120"/>
              </a:rPr>
              <a:t> -1), increasing only, wrap to 0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Gauge (0 ~ 2</a:t>
            </a:r>
            <a:r>
              <a:rPr lang="en-US" altLang="zh-TW" baseline="30000" dirty="0">
                <a:ea typeface="新細明體" panose="02020500000000000000" pitchFamily="18" charset="-120"/>
              </a:rPr>
              <a:t>32</a:t>
            </a:r>
            <a:r>
              <a:rPr lang="en-US" altLang="zh-TW" dirty="0">
                <a:ea typeface="新細明體" panose="02020500000000000000" pitchFamily="18" charset="-120"/>
              </a:rPr>
              <a:t> -1)</a:t>
            </a:r>
          </a:p>
          <a:p>
            <a:pPr lvl="3" eaLnBrk="1" hangingPunct="1"/>
            <a:r>
              <a:rPr lang="en-US" altLang="zh-TW" dirty="0" err="1">
                <a:ea typeface="新細明體" panose="02020500000000000000" pitchFamily="18" charset="-120"/>
              </a:rPr>
              <a:t>TimeTicks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Opaque (encoded as OCTET STRING for transmission)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Value ranges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Relationship with other objects in MIB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SNMP Management Information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Object Syntax (2)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ASN.1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Abstract Syntax Notation One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 formal language developed by CCITT and ISO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In SNMP, we use macro to define other types used to define managed objects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Macro definition (template)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Macro instance (particular type)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Macro instance value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Network Management</a:t>
            </a:r>
            <a:endParaRPr lang="zh-TW" altLang="en-US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network management is to</a:t>
            </a:r>
          </a:p>
          <a:p>
            <a:pPr lvl="1" eaLnBrk="1" hangingPunct="1"/>
            <a:r>
              <a:rPr lang="en-US" altLang="zh-TW"/>
              <a:t>Monitor the network</a:t>
            </a:r>
          </a:p>
          <a:p>
            <a:pPr lvl="1" eaLnBrk="1" hangingPunct="1"/>
            <a:r>
              <a:rPr lang="en-US" altLang="zh-TW"/>
              <a:t>Ensure the operations over the network are functional</a:t>
            </a:r>
          </a:p>
          <a:p>
            <a:pPr lvl="1" eaLnBrk="1" hangingPunct="1"/>
            <a:r>
              <a:rPr lang="en-US" altLang="zh-TW"/>
              <a:t>Assure the network works efficiently</a:t>
            </a:r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An ounce of prevention is worth a pound of cure</a:t>
            </a:r>
          </a:p>
          <a:p>
            <a:pPr lvl="1" eaLnBrk="1" hangingPunct="1"/>
            <a:r>
              <a:rPr lang="en-US" altLang="zh-TW"/>
              <a:t>Something wrong</a:t>
            </a:r>
          </a:p>
          <a:p>
            <a:pPr lvl="2" eaLnBrk="1" hangingPunct="1"/>
            <a:r>
              <a:rPr lang="en-US" altLang="zh-TW"/>
              <a:t>Service down, fix the problem, resume the service</a:t>
            </a:r>
          </a:p>
          <a:p>
            <a:pPr lvl="1" eaLnBrk="1" hangingPunct="1"/>
            <a:r>
              <a:rPr lang="en-US" altLang="zh-TW"/>
              <a:t>Nothing wrong</a:t>
            </a:r>
          </a:p>
          <a:p>
            <a:pPr lvl="2" eaLnBrk="1" hangingPunct="1"/>
            <a:r>
              <a:rPr lang="en-US" altLang="zh-TW"/>
              <a:t>Service is somewhat abnormal, try to fix it online</a:t>
            </a:r>
          </a:p>
          <a:p>
            <a:pPr lvl="2" eaLnBrk="1" hangingPunct="1"/>
            <a:endParaRPr lang="en-US" altLang="zh-TW"/>
          </a:p>
          <a:p>
            <a:pPr eaLnBrk="1" hangingPunct="1"/>
            <a:r>
              <a:rPr lang="en-US" altLang="zh-TW"/>
              <a:t>Requirements</a:t>
            </a:r>
          </a:p>
          <a:p>
            <a:pPr lvl="1" eaLnBrk="1" hangingPunct="1"/>
            <a:r>
              <a:rPr lang="en-US" altLang="zh-TW"/>
              <a:t>FCAPS</a:t>
            </a:r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SNMP Management Information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Object Syntax (3)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Example: /usr/share/snmp/mibs/BEGEMOT-HOSTRES-MIB.txt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1828800"/>
            <a:ext cx="7481888" cy="4832350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 cmpd="dbl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--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Additional stuff for the HOST-RESOURCES MIB. 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BEGEMOT-HOSTRES-MIB </a:t>
            </a:r>
            <a:r>
              <a:rPr lang="en-US" altLang="zh-TW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DEFINITIONS ::= BEGIN</a:t>
            </a:r>
          </a:p>
          <a:p>
            <a:pPr>
              <a:defRPr/>
            </a:pPr>
            <a:endParaRPr lang="en-US" altLang="zh-TW" sz="1400" b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altLang="zh-TW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IMPORTS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MODULE-IDENTITY, OBJECT-TYPE, 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TimeTicks</a:t>
            </a:r>
            <a:endParaRPr lang="en-US" altLang="zh-TW" sz="1400" b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    </a:t>
            </a:r>
            <a:r>
              <a:rPr lang="en-US" altLang="zh-TW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FROM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SNMPv2-SMI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begemot</a:t>
            </a:r>
            <a:endParaRPr lang="en-US" altLang="zh-TW" sz="1400" b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    FROM BEGEMOT-MIB;</a:t>
            </a:r>
          </a:p>
          <a:p>
            <a:pPr>
              <a:defRPr/>
            </a:pPr>
            <a:endParaRPr lang="en-US" altLang="zh-TW" sz="1400" b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begemotHostres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MODULE-IDENTITY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….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::= { 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begemot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202 }</a:t>
            </a:r>
          </a:p>
          <a:p>
            <a:pPr>
              <a:defRPr/>
            </a:pPr>
            <a:endParaRPr lang="en-US" altLang="zh-TW" sz="1400" b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begemotHostresObjects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OBJECT IDENTIFIER ::= { 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begemotHostres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1 }</a:t>
            </a:r>
          </a:p>
          <a:p>
            <a:pPr>
              <a:defRPr/>
            </a:pPr>
            <a:endParaRPr lang="en-US" altLang="zh-TW" sz="1400" b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begemotHrStorageUpdate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OBJECT-TYPE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SYNTAX      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TimeTicks</a:t>
            </a:r>
            <a:endParaRPr lang="en-US" altLang="zh-TW" sz="1400" b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MAX-ACCESS  read-write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STATUS      current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DESCRIPTION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        "The maximum number of ticks the storage table is cached."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::= { 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begemotHostresObjects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1 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SNMP Management Information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Object Syntax (4)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OBJECT-Type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macro</a:t>
            </a:r>
          </a:p>
        </p:txBody>
      </p:sp>
      <p:pic>
        <p:nvPicPr>
          <p:cNvPr id="23556" name="Picture 4" descr="img405"/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19200"/>
            <a:ext cx="52197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SNMP Management Information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Object Syntax (5)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Example of object definition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iso.org.dod.internet.mgmt.mib-2.tcp.tcpMaxConn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1.3.6.1.2.1.6.4</a:t>
            </a:r>
          </a:p>
        </p:txBody>
      </p:sp>
      <p:pic>
        <p:nvPicPr>
          <p:cNvPr id="24580" name="Picture 4" descr="img406"/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70866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SNMP Management Information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Object Syntax (6)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2-D table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Two-dimensional array with scalar-valued entries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Ex: tcpConnTable (RFC1213)</a:t>
            </a:r>
          </a:p>
        </p:txBody>
      </p:sp>
      <p:pic>
        <p:nvPicPr>
          <p:cNvPr id="25604" name="Picture 4" descr="img407"/>
          <p:cNvPicPr>
            <a:picLocks noChangeAspect="1" noChangeArrowheads="1"/>
          </p:cNvPicPr>
          <p:nvPr/>
        </p:nvPicPr>
        <p:blipFill>
          <a:blip r:embed="rId2" cstate="print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2" r="4878" b="42172"/>
          <a:stretch>
            <a:fillRect/>
          </a:stretch>
        </p:blipFill>
        <p:spPr bwMode="auto">
          <a:xfrm>
            <a:off x="1676400" y="2667000"/>
            <a:ext cx="5943600" cy="40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SNMP Management Information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Object Syntax (7)</a:t>
            </a:r>
          </a:p>
        </p:txBody>
      </p:sp>
      <p:pic>
        <p:nvPicPr>
          <p:cNvPr id="26627" name="Picture 4" descr="img40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1000"/>
            <a:ext cx="29718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5" descr="img40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00200"/>
            <a:ext cx="5334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SNMP Management Information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Object Syntax (8)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iso (1) -&gt; org (3) -&gt; dod (6) -&gt; internet (1) -&gt; mgmt (2)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mib-2 (1) -&gt; tcp (6) -&gt; tcpConnTable(13)</a:t>
            </a:r>
          </a:p>
        </p:txBody>
      </p:sp>
      <p:pic>
        <p:nvPicPr>
          <p:cNvPr id="27652" name="Picture 4" descr="img409"/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2895600"/>
            <a:ext cx="8413750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Standard MIBs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MIB-II (1)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RFC1213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MIB-I (RFC 1156)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MIB-II is a superset of MIB-I with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some additional objects and groups</a:t>
            </a:r>
          </a:p>
        </p:txBody>
      </p:sp>
      <p:pic>
        <p:nvPicPr>
          <p:cNvPr id="29700" name="Picture 4" descr="img404"/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47800"/>
            <a:ext cx="2514600" cy="497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6934201" y="6462713"/>
            <a:ext cx="1483200" cy="3048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4" name="直線接點 3"/>
          <p:cNvCxnSpPr/>
          <p:nvPr/>
        </p:nvCxnSpPr>
        <p:spPr bwMode="auto">
          <a:xfrm>
            <a:off x="6629400" y="6248400"/>
            <a:ext cx="0" cy="3810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MIB-II 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First layer under mib-2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1.3.6.1.2.1 (iso.org.dod.internet.mgmt.mib-2)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system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Overall information about the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interfaces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Information about each interface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at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Address translation (obsolete)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ip, icmp, tcp, udp, egp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transmission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Transmission schemes and access protocol at each system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snmp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MIB-II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system group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1909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sysServices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1    physical (ex: repeater)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2    datalink/subnetwork (ex: bridge)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3    internet (ex: router)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4    end-to-end (ex: IP hosts)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7    applications (ex: mail relays)</a:t>
            </a:r>
          </a:p>
        </p:txBody>
      </p:sp>
      <p:pic>
        <p:nvPicPr>
          <p:cNvPr id="31748" name="Picture 4" descr="img4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7200"/>
            <a:ext cx="1752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 descr="img41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61374" r="1819" b="2228"/>
          <a:stretch>
            <a:fillRect/>
          </a:stretch>
        </p:blipFill>
        <p:spPr bwMode="auto">
          <a:xfrm>
            <a:off x="1066800" y="3276600"/>
            <a:ext cx="78486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Requirements of Network Management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8001000" cy="4953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Batang" panose="02030600000101010101" pitchFamily="18" charset="-127"/>
              </a:rPr>
              <a:t>Fault Management</a:t>
            </a:r>
          </a:p>
          <a:p>
            <a:pPr lvl="1" eaLnBrk="1" hangingPunct="1"/>
            <a:r>
              <a:rPr lang="en-US" altLang="zh-TW" dirty="0">
                <a:ea typeface="Batang" panose="02030600000101010101" pitchFamily="18" charset="-127"/>
              </a:rPr>
              <a:t>Detect, isolate, </a:t>
            </a:r>
            <a:r>
              <a:rPr lang="en-US" altLang="zh-TW" dirty="0" err="1">
                <a:ea typeface="Batang" panose="02030600000101010101" pitchFamily="18" charset="-127"/>
              </a:rPr>
              <a:t>reconfigurate</a:t>
            </a:r>
            <a:r>
              <a:rPr lang="en-US" altLang="zh-TW" dirty="0">
                <a:ea typeface="Batang" panose="02030600000101010101" pitchFamily="18" charset="-127"/>
              </a:rPr>
              <a:t> and repair the abnormal network environment</a:t>
            </a:r>
          </a:p>
          <a:p>
            <a:pPr lvl="1" eaLnBrk="1" hangingPunct="1"/>
            <a:r>
              <a:rPr lang="en-US" altLang="zh-TW" dirty="0">
                <a:ea typeface="Batang" panose="02030600000101010101" pitchFamily="18" charset="-127"/>
              </a:rPr>
              <a:t>Problem tracking and control</a:t>
            </a:r>
          </a:p>
          <a:p>
            <a:pPr eaLnBrk="1" hangingPunct="1"/>
            <a:r>
              <a:rPr lang="en-US" altLang="zh-TW" dirty="0">
                <a:ea typeface="Batang" panose="02030600000101010101" pitchFamily="18" charset="-127"/>
              </a:rPr>
              <a:t>Configuration Management</a:t>
            </a:r>
          </a:p>
          <a:p>
            <a:pPr lvl="1" eaLnBrk="1" hangingPunct="1"/>
            <a:r>
              <a:rPr lang="en-US" altLang="zh-TW" dirty="0">
                <a:ea typeface="Batang" panose="02030600000101010101" pitchFamily="18" charset="-127"/>
              </a:rPr>
              <a:t>Gather configuration information of network components</a:t>
            </a:r>
          </a:p>
          <a:p>
            <a:pPr eaLnBrk="1" hangingPunct="1"/>
            <a:r>
              <a:rPr lang="en-US" altLang="zh-TW" dirty="0">
                <a:ea typeface="Batang" panose="02030600000101010101" pitchFamily="18" charset="-127"/>
              </a:rPr>
              <a:t>Accounting Management</a:t>
            </a:r>
          </a:p>
          <a:p>
            <a:pPr lvl="1" eaLnBrk="1" hangingPunct="1"/>
            <a:r>
              <a:rPr lang="en-US" altLang="zh-TW" dirty="0">
                <a:ea typeface="Batang" panose="02030600000101010101" pitchFamily="18" charset="-127"/>
              </a:rPr>
              <a:t>Track the use of network resources by end-user to provide</a:t>
            </a:r>
          </a:p>
          <a:p>
            <a:pPr lvl="2" eaLnBrk="1" hangingPunct="1"/>
            <a:r>
              <a:rPr lang="en-US" altLang="zh-TW" dirty="0">
                <a:ea typeface="Batang" panose="02030600000101010101" pitchFamily="18" charset="-127"/>
              </a:rPr>
              <a:t>Impropriate usage tracing, charging, statistics </a:t>
            </a:r>
          </a:p>
          <a:p>
            <a:pPr eaLnBrk="1" hangingPunct="1"/>
            <a:r>
              <a:rPr lang="en-US" altLang="zh-TW" dirty="0">
                <a:ea typeface="Batang" panose="02030600000101010101" pitchFamily="18" charset="-127"/>
              </a:rPr>
              <a:t>Performance Management</a:t>
            </a:r>
          </a:p>
          <a:p>
            <a:pPr lvl="1" eaLnBrk="1" hangingPunct="1"/>
            <a:r>
              <a:rPr lang="en-US" altLang="zh-TW" dirty="0">
                <a:ea typeface="Batang" panose="02030600000101010101" pitchFamily="18" charset="-127"/>
              </a:rPr>
              <a:t>Capacity utilization, throughput, response time,  bottleneck</a:t>
            </a:r>
          </a:p>
          <a:p>
            <a:pPr lvl="2" eaLnBrk="1" hangingPunct="1"/>
            <a:r>
              <a:rPr lang="en-US" altLang="zh-TW" dirty="0">
                <a:ea typeface="Batang" panose="02030600000101010101" pitchFamily="18" charset="-127"/>
              </a:rPr>
              <a:t>Collect information and assess current situation</a:t>
            </a:r>
          </a:p>
          <a:p>
            <a:pPr eaLnBrk="1" hangingPunct="1"/>
            <a:r>
              <a:rPr lang="en-US" altLang="zh-TW" dirty="0">
                <a:ea typeface="Batang" panose="02030600000101010101" pitchFamily="18" charset="-127"/>
              </a:rPr>
              <a:t>Security Management</a:t>
            </a:r>
          </a:p>
          <a:p>
            <a:pPr lvl="1" eaLnBrk="1" hangingPunct="1"/>
            <a:r>
              <a:rPr lang="en-US" altLang="zh-TW" dirty="0">
                <a:ea typeface="Batang" panose="02030600000101010101" pitchFamily="18" charset="-127"/>
              </a:rPr>
              <a:t>Information protection and access control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MIB-II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interface group (1)</a:t>
            </a:r>
          </a:p>
        </p:txBody>
      </p:sp>
      <p:pic>
        <p:nvPicPr>
          <p:cNvPr id="32771" name="Picture 4" descr="img411"/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600"/>
            <a:ext cx="3300413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MIB-II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interface group (2)</a:t>
            </a:r>
          </a:p>
        </p:txBody>
      </p:sp>
      <p:pic>
        <p:nvPicPr>
          <p:cNvPr id="33795" name="Picture 4" descr="img412"/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759618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MIB-II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tcp group</a:t>
            </a:r>
          </a:p>
        </p:txBody>
      </p:sp>
      <p:pic>
        <p:nvPicPr>
          <p:cNvPr id="34819" name="Picture 4" descr="img420"/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533400"/>
            <a:ext cx="3440113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MIB-II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 err="1">
                <a:ea typeface="新細明體" pitchFamily="18" charset="-120"/>
              </a:rPr>
              <a:t>ip</a:t>
            </a:r>
            <a:r>
              <a:rPr lang="en-US" altLang="zh-TW" sz="3000" dirty="0">
                <a:ea typeface="新細明體" pitchFamily="18" charset="-120"/>
              </a:rPr>
              <a:t> group</a:t>
            </a:r>
          </a:p>
        </p:txBody>
      </p:sp>
      <p:pic>
        <p:nvPicPr>
          <p:cNvPr id="35843" name="Picture 5" descr="img414"/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00" y="0"/>
            <a:ext cx="558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Host Resources MIB</a:t>
            </a:r>
            <a:endParaRPr lang="zh-TW" altLang="en-US" dirty="0"/>
          </a:p>
        </p:txBody>
      </p:sp>
      <p:sp>
        <p:nvSpPr>
          <p:cNvPr id="3686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RFC2790</a:t>
            </a:r>
          </a:p>
          <a:p>
            <a:pPr lvl="1" eaLnBrk="1" hangingPunct="1"/>
            <a:r>
              <a:rPr lang="en-US" altLang="zh-TW" dirty="0"/>
              <a:t>host OBJECT IDENTIFIER ::= { mib-2 25 }</a:t>
            </a:r>
          </a:p>
          <a:p>
            <a:pPr lvl="1" eaLnBrk="1" hangingPunct="1"/>
            <a:r>
              <a:rPr lang="en-US" altLang="zh-TW" dirty="0" err="1"/>
              <a:t>hrSystem</a:t>
            </a:r>
            <a:r>
              <a:rPr lang="en-US" altLang="zh-TW" dirty="0"/>
              <a:t>        OBJECT IDENTIFIER ::= { host 1 }</a:t>
            </a:r>
          </a:p>
          <a:p>
            <a:pPr lvl="1" eaLnBrk="1" hangingPunct="1"/>
            <a:r>
              <a:rPr lang="en-US" altLang="zh-TW" dirty="0" err="1"/>
              <a:t>hrStorage</a:t>
            </a:r>
            <a:r>
              <a:rPr lang="en-US" altLang="zh-TW" dirty="0"/>
              <a:t>       OBJECT IDENTIFIER ::= { host 2 }</a:t>
            </a:r>
          </a:p>
          <a:p>
            <a:pPr lvl="1" eaLnBrk="1" hangingPunct="1"/>
            <a:r>
              <a:rPr lang="en-US" altLang="zh-TW" dirty="0" err="1"/>
              <a:t>hrDevice</a:t>
            </a:r>
            <a:r>
              <a:rPr lang="en-US" altLang="zh-TW" dirty="0"/>
              <a:t>        OBJECT IDENTIFIER ::= { host 3 }</a:t>
            </a:r>
          </a:p>
          <a:p>
            <a:pPr lvl="1" eaLnBrk="1" hangingPunct="1"/>
            <a:r>
              <a:rPr lang="en-US" altLang="zh-TW" dirty="0" err="1"/>
              <a:t>hrSWRun</a:t>
            </a:r>
            <a:r>
              <a:rPr lang="en-US" altLang="zh-TW" dirty="0"/>
              <a:t>         OBJECT IDENTIFIER ::= { host 4 }</a:t>
            </a:r>
          </a:p>
          <a:p>
            <a:pPr lvl="1" eaLnBrk="1" hangingPunct="1"/>
            <a:r>
              <a:rPr lang="en-US" altLang="zh-TW" dirty="0" err="1"/>
              <a:t>hrSWRunPerf</a:t>
            </a:r>
            <a:r>
              <a:rPr lang="en-US" altLang="zh-TW" dirty="0"/>
              <a:t>     OBJECT IDENTIFIER ::= { host 5 }</a:t>
            </a:r>
          </a:p>
          <a:p>
            <a:pPr lvl="1" eaLnBrk="1" hangingPunct="1"/>
            <a:r>
              <a:rPr lang="en-US" altLang="zh-TW" dirty="0" err="1"/>
              <a:t>hrSWInstalled</a:t>
            </a:r>
            <a:r>
              <a:rPr lang="en-US" altLang="zh-TW" dirty="0"/>
              <a:t>   OBJECT IDENTIFIER ::= { host 6 }</a:t>
            </a:r>
          </a:p>
          <a:p>
            <a:pPr lvl="1" eaLnBrk="1" hangingPunct="1"/>
            <a:r>
              <a:rPr lang="en-US" altLang="zh-TW" dirty="0" err="1"/>
              <a:t>hrMIBAdminInfo</a:t>
            </a:r>
            <a:r>
              <a:rPr lang="en-US" altLang="zh-TW" dirty="0"/>
              <a:t>  OBJECT IDENTIFIER ::= { host 7 }</a:t>
            </a:r>
            <a:endParaRPr lang="zh-TW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SNMP Protocol</a:t>
            </a:r>
            <a:endParaRPr lang="zh-TW" altLang="en-US" dirty="0"/>
          </a:p>
        </p:txBody>
      </p:sp>
      <p:sp>
        <p:nvSpPr>
          <p:cNvPr id="37891" name="副標題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endParaRPr lang="zh-TW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SNMP Protocol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Supported operations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get, getnext, set, getresponse, trap, …</a:t>
            </a: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Simplicity vs. limitations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Not possible to change the structure of MIB by adding or deleting object instances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Access is provided only to leaf objects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SNMP Protocol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security concern 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In management environment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The management station and managed agent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One-to-many relationship 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One station may manage all or a subset of target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The managed agent and management station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One-to-many relationship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Each managed agent controls its local MIB and must be able to control the use of that MIB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Three aspects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Authentication service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Access policy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Proxy service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SNMP Protocol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communities (1)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An SNMP community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 relationship between an SNMP agent and a set of SNMP managers that defines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Authentication, access control and proxy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The managed system establishes one community for each combination of authentication, access control and proxy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Each community has a unique 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>
                <a:ea typeface="新細明體" panose="02020500000000000000" pitchFamily="18" charset="-120"/>
              </a:rPr>
              <a:t>community name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Management station use certain community name  in all get and set operations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SNMP Protocol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communities (2)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Authentication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The community name (password)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Access policy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Community profile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SNMP MIB view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A subset of MIB objects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SNMP access mode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read-only, read-write, write-only, non-accessible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In that time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Network environment is simple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ICMP is the only way to do network investigation 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ping, traceroute, 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As Internet goes popular, three approaches are proposed: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HEMS: High-level Entity Management System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Considered to be the first network management tools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SGMP and SNMP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SNMP was an enhanced version of the Simple Gateway Management Protocol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For TCP/IP-based network management standards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Supposed to be short-term solution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CMIP over TCP/IP (CMOT)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Common Management Information Protocol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For ISO-based network management standards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Supposed to be long-term solution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SNMP Protocol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Where is the security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SNMPv3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User-based Security Model (USM)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Message Authentication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HMAC</a:t>
            </a:r>
          </a:p>
          <a:p>
            <a:pPr lvl="4" eaLnBrk="1" hangingPunct="1"/>
            <a:r>
              <a:rPr lang="en-US" altLang="zh-TW">
                <a:ea typeface="新細明體" panose="02020500000000000000" pitchFamily="18" charset="-120"/>
              </a:rPr>
              <a:t>MD5, SHA-1</a:t>
            </a:r>
          </a:p>
          <a:p>
            <a:pPr lvl="4" eaLnBrk="1" hangingPunct="1"/>
            <a:r>
              <a:rPr lang="en-US" altLang="zh-TW">
                <a:ea typeface="新細明體" panose="02020500000000000000" pitchFamily="18" charset="-120"/>
              </a:rPr>
              <a:t>Authentication passphrase, secret key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Encryption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CBC-DES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View-based Access Control Model (VACM)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Context table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Security to group table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Access table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View tree family table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BSNMP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mini SNMP daemon</a:t>
            </a:r>
            <a:endParaRPr lang="zh-TW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261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BSNMP (1)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848600" cy="426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 portable SNMP framework consisting of a daemon (</a:t>
            </a:r>
            <a:r>
              <a:rPr lang="en-US" altLang="zh-TW" dirty="0" err="1">
                <a:ea typeface="新細明體" panose="02020500000000000000" pitchFamily="18" charset="-120"/>
              </a:rPr>
              <a:t>bsnmpd</a:t>
            </a:r>
            <a:r>
              <a:rPr lang="en-US" altLang="zh-TW" dirty="0">
                <a:ea typeface="新細明體" panose="02020500000000000000" pitchFamily="18" charset="-120"/>
              </a:rPr>
              <a:t>), modules and tools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Enable </a:t>
            </a:r>
            <a:r>
              <a:rPr lang="en-US" altLang="zh-TW" dirty="0" err="1">
                <a:ea typeface="新細明體" panose="02020500000000000000" pitchFamily="18" charset="-120"/>
              </a:rPr>
              <a:t>bsnmpd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rc.conf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Configure </a:t>
            </a:r>
            <a:r>
              <a:rPr lang="en-US" altLang="zh-TW" dirty="0" err="1">
                <a:ea typeface="新細明體" panose="02020500000000000000" pitchFamily="18" charset="-120"/>
              </a:rPr>
              <a:t>bsnmpd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snmpd.config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Start </a:t>
            </a:r>
            <a:r>
              <a:rPr lang="en-US" altLang="zh-TW" dirty="0" err="1">
                <a:ea typeface="新細明體" panose="02020500000000000000" pitchFamily="18" charset="-120"/>
              </a:rPr>
              <a:t>bsnmpd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rc.d</a:t>
            </a:r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bsnmpd</a:t>
            </a:r>
            <a:r>
              <a:rPr lang="en-US" altLang="zh-TW" dirty="0">
                <a:ea typeface="新細明體" panose="02020500000000000000" pitchFamily="18" charset="-120"/>
              </a:rPr>
              <a:t> start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Firewall allows</a:t>
            </a:r>
          </a:p>
          <a:p>
            <a:pPr lvl="2" eaLnBrk="1" hangingPunct="1"/>
            <a:r>
              <a:rPr lang="en-US" altLang="zh-TW" dirty="0" err="1">
                <a:ea typeface="新細明體" panose="02020500000000000000" pitchFamily="18" charset="-120"/>
              </a:rPr>
              <a:t>snmpd</a:t>
            </a:r>
            <a:r>
              <a:rPr lang="en-US" altLang="zh-TW" dirty="0">
                <a:ea typeface="新細明體" panose="02020500000000000000" pitchFamily="18" charset="-120"/>
              </a:rPr>
              <a:t>: </a:t>
            </a:r>
            <a:r>
              <a:rPr lang="en-US" altLang="zh-TW" dirty="0" err="1">
                <a:ea typeface="新細明體" panose="02020500000000000000" pitchFamily="18" charset="-120"/>
              </a:rPr>
              <a:t>udp</a:t>
            </a:r>
            <a:r>
              <a:rPr lang="en-US" altLang="zh-TW" dirty="0">
                <a:ea typeface="新細明體" panose="02020500000000000000" pitchFamily="18" charset="-120"/>
              </a:rPr>
              <a:t> 161</a:t>
            </a:r>
          </a:p>
          <a:p>
            <a:pPr lvl="2" eaLnBrk="1" hangingPunct="1"/>
            <a:r>
              <a:rPr lang="en-US" altLang="zh-TW" dirty="0" err="1">
                <a:ea typeface="新細明體" panose="02020500000000000000" pitchFamily="18" charset="-120"/>
              </a:rPr>
              <a:t>snmptrapd</a:t>
            </a:r>
            <a:r>
              <a:rPr lang="en-US" altLang="zh-TW" dirty="0">
                <a:ea typeface="新細明體" panose="02020500000000000000" pitchFamily="18" charset="-120"/>
              </a:rPr>
              <a:t>: </a:t>
            </a:r>
            <a:r>
              <a:rPr lang="en-US" altLang="zh-TW" dirty="0" err="1">
                <a:ea typeface="新細明體" panose="02020500000000000000" pitchFamily="18" charset="-120"/>
              </a:rPr>
              <a:t>udp</a:t>
            </a:r>
            <a:r>
              <a:rPr lang="en-US" altLang="zh-TW" dirty="0">
                <a:ea typeface="新細明體" panose="02020500000000000000" pitchFamily="18" charset="-120"/>
              </a:rPr>
              <a:t> 162</a:t>
            </a: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90600" y="2819400"/>
            <a:ext cx="2536272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 cmpd="dbl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bsnmpd_enable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="YES"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267200" y="3127177"/>
            <a:ext cx="4419600" cy="3108543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 cmpd="dbl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location := "Room 200"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contact := "sysmeister@example.com"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system := 1     # FreeBSD</a:t>
            </a:r>
          </a:p>
          <a:p>
            <a:pPr>
              <a:defRPr/>
            </a:pP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traphost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:= localhost</a:t>
            </a:r>
          </a:p>
          <a:p>
            <a:pPr>
              <a:defRPr/>
            </a:pP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trapport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:= 162</a:t>
            </a:r>
          </a:p>
          <a:p>
            <a:pPr>
              <a:defRPr/>
            </a:pPr>
            <a:endParaRPr lang="en-US" altLang="zh-TW" sz="1400" b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altLang="zh-TW" sz="1400" b="1" dirty="0">
                <a:solidFill>
                  <a:srgbClr val="FF0000"/>
                </a:solidFill>
                <a:latin typeface="Verdana" pitchFamily="34" charset="0"/>
              </a:rPr>
              <a:t># Change this!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read := "</a:t>
            </a:r>
            <a:r>
              <a:rPr lang="en-US" altLang="zh-TW" sz="1400" b="1" dirty="0">
                <a:solidFill>
                  <a:srgbClr val="FFFF00"/>
                </a:solidFill>
                <a:latin typeface="Verdana" pitchFamily="34" charset="0"/>
              </a:rPr>
              <a:t>public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“</a:t>
            </a:r>
          </a:p>
          <a:p>
            <a:pPr>
              <a:defRPr/>
            </a:pPr>
            <a:endParaRPr lang="en-US" altLang="zh-TW" sz="1400" b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# Host resources module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#  This requires the 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mibII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module.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#</a:t>
            </a:r>
          </a:p>
          <a:p>
            <a:pPr>
              <a:defRPr/>
            </a:pPr>
            <a:r>
              <a:rPr lang="en-US" altLang="zh-TW" sz="1400" b="1" dirty="0">
                <a:solidFill>
                  <a:srgbClr val="FFFF00"/>
                </a:solidFill>
                <a:latin typeface="Verdana" pitchFamily="34" charset="0"/>
              </a:rPr>
              <a:t>#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begemotSnmpdModulePath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."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hostres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" = "/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usr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/lib/snmp_hostres.so"</a:t>
            </a:r>
          </a:p>
        </p:txBody>
      </p:sp>
    </p:spTree>
    <p:extLst>
      <p:ext uri="{BB962C8B-B14F-4D97-AF65-F5344CB8AC3E}">
        <p14:creationId xmlns:p14="http://schemas.microsoft.com/office/powerpoint/2010/main" val="2536712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BSNMP (2)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848600" cy="4267200"/>
          </a:xfrm>
        </p:spPr>
        <p:txBody>
          <a:bodyPr/>
          <a:lstStyle/>
          <a:p>
            <a:pPr eaLnBrk="1" hangingPunct="1"/>
            <a:r>
              <a:rPr lang="en-US" altLang="zh-TW" dirty="0" err="1">
                <a:ea typeface="新細明體" panose="02020500000000000000" pitchFamily="18" charset="-120"/>
              </a:rPr>
              <a:t>bsnmp-ucd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 err="1">
                <a:ea typeface="新細明體" panose="02020500000000000000" pitchFamily="18" charset="-120"/>
              </a:rPr>
              <a:t>bsnmpd</a:t>
            </a:r>
            <a:r>
              <a:rPr lang="en-US" altLang="zh-TW" dirty="0">
                <a:ea typeface="新細明體" panose="02020500000000000000" pitchFamily="18" charset="-120"/>
              </a:rPr>
              <a:t> module that implements parts of UCD-SNMP-MIB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The counters will be available under the following MIB: .1.3.6.1.4.1.2021 (UCD-SNMP-MIB::</a:t>
            </a:r>
            <a:r>
              <a:rPr lang="en-US" altLang="zh-TW" dirty="0" err="1">
                <a:ea typeface="新細明體" panose="02020500000000000000" pitchFamily="18" charset="-120"/>
              </a:rPr>
              <a:t>ucdavis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Install </a:t>
            </a:r>
            <a:r>
              <a:rPr lang="en-US" altLang="zh-TW" dirty="0" err="1">
                <a:ea typeface="新細明體" panose="02020500000000000000" pitchFamily="18" charset="-120"/>
              </a:rPr>
              <a:t>bsnmp-ucd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net-</a:t>
            </a:r>
            <a:r>
              <a:rPr lang="en-US" altLang="zh-TW" dirty="0" err="1">
                <a:ea typeface="新細明體" panose="02020500000000000000" pitchFamily="18" charset="-120"/>
              </a:rPr>
              <a:t>mgmt</a:t>
            </a:r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bsnmp-ucd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Configure </a:t>
            </a:r>
            <a:r>
              <a:rPr lang="en-US" altLang="zh-TW" dirty="0" err="1">
                <a:ea typeface="新細明體" panose="02020500000000000000" pitchFamily="18" charset="-120"/>
              </a:rPr>
              <a:t>bsnmpd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snmpd.config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Restart </a:t>
            </a:r>
            <a:r>
              <a:rPr lang="en-US" altLang="zh-TW" dirty="0" err="1">
                <a:ea typeface="新細明體" panose="02020500000000000000" pitchFamily="18" charset="-120"/>
              </a:rPr>
              <a:t>bsnmpd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Other </a:t>
            </a:r>
            <a:r>
              <a:rPr lang="en-US" altLang="zh-TW" dirty="0" err="1">
                <a:ea typeface="新細明體" panose="02020500000000000000" pitchFamily="18" charset="-120"/>
              </a:rPr>
              <a:t>bsnmp</a:t>
            </a:r>
            <a:r>
              <a:rPr lang="en-US" altLang="zh-TW" dirty="0">
                <a:ea typeface="新細明體" panose="02020500000000000000" pitchFamily="18" charset="-120"/>
              </a:rPr>
              <a:t> modules</a:t>
            </a:r>
          </a:p>
          <a:p>
            <a:pPr lvl="1" eaLnBrk="1" hangingPunct="1"/>
            <a:r>
              <a:rPr lang="en-US" altLang="zh-TW" dirty="0" err="1">
                <a:ea typeface="新細明體" panose="02020500000000000000" pitchFamily="18" charset="-120"/>
              </a:rPr>
              <a:t>bsnmp</a:t>
            </a:r>
            <a:r>
              <a:rPr lang="en-US" altLang="zh-TW" dirty="0">
                <a:ea typeface="新細明體" panose="02020500000000000000" pitchFamily="18" charset="-120"/>
              </a:rPr>
              <a:t>-jails</a:t>
            </a:r>
          </a:p>
          <a:p>
            <a:pPr lvl="2" eaLnBrk="1" hangingPunct="1"/>
            <a:r>
              <a:rPr lang="en-US" altLang="zh-TW" dirty="0" err="1">
                <a:ea typeface="新細明體" panose="02020500000000000000" pitchFamily="18" charset="-120"/>
              </a:rPr>
              <a:t>bsnmpd</a:t>
            </a:r>
            <a:r>
              <a:rPr lang="en-US" altLang="zh-TW" dirty="0">
                <a:ea typeface="新細明體" panose="02020500000000000000" pitchFamily="18" charset="-120"/>
              </a:rPr>
              <a:t> module to measure statistics about jails</a:t>
            </a:r>
          </a:p>
          <a:p>
            <a:pPr lvl="1" eaLnBrk="1" hangingPunct="1"/>
            <a:r>
              <a:rPr lang="en-US" altLang="zh-TW" dirty="0" err="1">
                <a:ea typeface="新細明體" panose="02020500000000000000" pitchFamily="18" charset="-120"/>
              </a:rPr>
              <a:t>bsnmp</a:t>
            </a:r>
            <a:r>
              <a:rPr lang="en-US" altLang="zh-TW" dirty="0">
                <a:ea typeface="新細明體" panose="02020500000000000000" pitchFamily="18" charset="-120"/>
              </a:rPr>
              <a:t>-regex</a:t>
            </a:r>
          </a:p>
          <a:p>
            <a:pPr lvl="2" eaLnBrk="1" hangingPunct="1"/>
            <a:r>
              <a:rPr lang="en-US" altLang="zh-TW" dirty="0" err="1">
                <a:ea typeface="新細明體" panose="02020500000000000000" pitchFamily="18" charset="-120"/>
              </a:rPr>
              <a:t>bsnmpd</a:t>
            </a:r>
            <a:r>
              <a:rPr lang="en-US" altLang="zh-TW" dirty="0">
                <a:ea typeface="新細明體" panose="02020500000000000000" pitchFamily="18" charset="-120"/>
              </a:rPr>
              <a:t> module allowing creation of counters from log files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90722" y="4191000"/>
            <a:ext cx="7172156" cy="307777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 cmpd="dbl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begemotSnmpdModulePath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."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ucd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"	= "/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usr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/local/lib/snmp_ucd.so"</a:t>
            </a:r>
          </a:p>
        </p:txBody>
      </p:sp>
    </p:spTree>
    <p:extLst>
      <p:ext uri="{BB962C8B-B14F-4D97-AF65-F5344CB8AC3E}">
        <p14:creationId xmlns:p14="http://schemas.microsoft.com/office/powerpoint/2010/main" val="2707691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Net-SNMP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previously known as "ucd-snmp"</a:t>
            </a:r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Net-SNMP (1)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848600" cy="4267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Install net-snmp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net-mgmt/net-snmp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# make [OPTIONS] install clean</a:t>
            </a: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Firewall allows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snmpd: udp 161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snmptrapd: udp 162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14400" y="2514600"/>
            <a:ext cx="7034213" cy="2032000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 cmpd="dbl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DEFAULT_SNMP_VERSION="3"        Default version of SNMP to use.</a:t>
            </a:r>
          </a:p>
          <a:p>
            <a:pPr>
              <a:defRPr/>
            </a:pPr>
            <a:r>
              <a:rPr lang="en-US" altLang="zh-TW" sz="1400" b="1" dirty="0">
                <a:solidFill>
                  <a:srgbClr val="FFFF00"/>
                </a:solidFill>
                <a:latin typeface="Verdana" pitchFamily="34" charset="0"/>
              </a:rPr>
              <a:t>NET_SNMP_SYS_CONTACT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="nobody@nowhere.invalid"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                            Default system contact.</a:t>
            </a:r>
          </a:p>
          <a:p>
            <a:pPr>
              <a:defRPr/>
            </a:pPr>
            <a:r>
              <a:rPr lang="en-US" altLang="zh-TW" sz="1400" b="1" dirty="0">
                <a:solidFill>
                  <a:srgbClr val="FFFF00"/>
                </a:solidFill>
                <a:latin typeface="Verdana" pitchFamily="34" charset="0"/>
              </a:rPr>
              <a:t>NET_SNMP_SYS_LOCATION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="somewhere"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                            Default system location.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NET_SNMP_LOGFILE="/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var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/log/snmpd.log"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                            Default log file location for 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snmpd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.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NET_SNMP_PERSISTENTDIR="/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var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/net-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snmp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"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                            Default directory for persistent data storage.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Net-SNMP (2)</a:t>
            </a:r>
            <a:endParaRPr lang="zh-TW" altLang="en-US" dirty="0"/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After installing…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/local/share/</a:t>
            </a:r>
            <a:r>
              <a:rPr lang="en-US" altLang="zh-TW" dirty="0" err="1"/>
              <a:t>snmp</a:t>
            </a:r>
            <a:r>
              <a:rPr lang="en-US" altLang="zh-TW" dirty="0"/>
              <a:t>/</a:t>
            </a:r>
            <a:r>
              <a:rPr lang="en-US" altLang="zh-TW" dirty="0" err="1"/>
              <a:t>snmpd.conf.example</a:t>
            </a:r>
            <a:endParaRPr lang="en-US" altLang="zh-TW" dirty="0"/>
          </a:p>
          <a:p>
            <a:pPr lvl="3"/>
            <a:endParaRPr lang="zh-TW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982663" y="1828800"/>
            <a:ext cx="8073044" cy="181588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 cmpd="dbl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If you want to auto-start 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snmpd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and 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snmptrapd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:, add the following to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 /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etc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/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rc.conf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:</a:t>
            </a:r>
          </a:p>
          <a:p>
            <a:pPr>
              <a:defRPr/>
            </a:pPr>
            <a:endParaRPr lang="en-US" altLang="zh-TW" sz="1400" b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    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snmpd_enable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="YES"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    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snmpd_flags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="-a"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    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snmpd_conffile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="/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usr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/local/share/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snmp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/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snmpd.conf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/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etc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/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snmpd.conf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"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    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snmptrapd_enable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="YES"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    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snmptrapd_flags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="-a -p /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var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/run/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snmptrapd.pid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"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82663" y="4419600"/>
            <a:ext cx="7465505" cy="954107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 cmpd="dbl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                                                      #  Full access from the local host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# 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rocommunity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public  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localhost</a:t>
            </a:r>
            <a:endParaRPr lang="en-US" altLang="zh-TW" sz="1400" b="1" dirty="0">
              <a:solidFill>
                <a:schemeClr val="bg1"/>
              </a:solidFill>
              <a:latin typeface="Verdana" pitchFamily="34" charset="0"/>
            </a:endParaRP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                                                         #  Default access to basic system info</a:t>
            </a:r>
          </a:p>
          <a:p>
            <a:pPr>
              <a:defRPr/>
            </a:pP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rocommunity</a:t>
            </a:r>
            <a:r>
              <a:rPr lang="en-US" altLang="zh-TW" sz="1400" b="1" dirty="0">
                <a:solidFill>
                  <a:schemeClr val="bg1"/>
                </a:solidFill>
                <a:latin typeface="Verdana" pitchFamily="34" charset="0"/>
              </a:rPr>
              <a:t> public  default    -V </a:t>
            </a:r>
            <a:r>
              <a:rPr lang="en-US" altLang="zh-TW" sz="1400" b="1" dirty="0" err="1">
                <a:solidFill>
                  <a:schemeClr val="bg1"/>
                </a:solidFill>
                <a:latin typeface="Verdana" pitchFamily="34" charset="0"/>
              </a:rPr>
              <a:t>systemonly</a:t>
            </a:r>
            <a:endParaRPr lang="en-US" altLang="zh-TW" sz="1400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Net-SNMP (3)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467600" cy="4267200"/>
          </a:xfrm>
        </p:spPr>
        <p:txBody>
          <a:bodyPr/>
          <a:lstStyle/>
          <a:p>
            <a:r>
              <a:rPr lang="en-US" altLang="zh-TW"/>
              <a:t>Use snmpconf command to generate the configuration files</a:t>
            </a:r>
          </a:p>
          <a:p>
            <a:pPr lvl="1"/>
            <a:r>
              <a:rPr lang="en-US" altLang="zh-TW"/>
              <a:t>snmpconf -g basic_setup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snmpconf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System Information Setup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Location, contact, service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Access Control Setup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SNMPv3 or SNMPv1 access community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Trap Destination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Where to send the trap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Monitor Various Aspects of the Running Host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Process, disk space, load, file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Extending the Agent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Let snmp agent to return information that yourself define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Agent Operating Mode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User/group, IP port,</a:t>
            </a:r>
            <a:r>
              <a:rPr lang="en-US" altLang="zh-TW">
                <a:latin typeface="Verdana" panose="020B0604030504040204" pitchFamily="34" charset="0"/>
                <a:ea typeface="新細明體" panose="02020500000000000000" pitchFamily="18" charset="-120"/>
              </a:rPr>
              <a:t>…</a:t>
            </a: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Net-SNMP (4)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To get various value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man snmpget, </a:t>
            </a:r>
            <a:r>
              <a:rPr lang="en-US" altLang="zh-TW" dirty="0" err="1">
                <a:ea typeface="新細明體" panose="02020500000000000000" pitchFamily="18" charset="-120"/>
              </a:rPr>
              <a:t>snmpgetnext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snmptable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% snmpget -c public -v 1 </a:t>
            </a:r>
            <a:r>
              <a:rPr lang="en-US" altLang="zh-TW" dirty="0" err="1">
                <a:ea typeface="新細明體" panose="02020500000000000000" pitchFamily="18" charset="-120"/>
              </a:rPr>
              <a:t>nasa</a:t>
            </a:r>
            <a:r>
              <a:rPr lang="en-US" altLang="zh-TW" dirty="0">
                <a:ea typeface="新細明體" panose="02020500000000000000" pitchFamily="18" charset="-120"/>
              </a:rPr>
              <a:t> system.sysContact.0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% </a:t>
            </a:r>
            <a:r>
              <a:rPr lang="en-US" altLang="zh-TW" dirty="0" err="1">
                <a:ea typeface="新細明體" panose="02020500000000000000" pitchFamily="18" charset="-120"/>
              </a:rPr>
              <a:t>snmpgetnext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en-US" altLang="zh-TW" dirty="0">
                <a:ea typeface="新細明體" panose="02020500000000000000" pitchFamily="18" charset="-120"/>
              </a:rPr>
              <a:t>c public 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v 1 </a:t>
            </a:r>
            <a:r>
              <a:rPr lang="en-US" altLang="zh-TW" dirty="0" err="1">
                <a:ea typeface="新細明體" panose="02020500000000000000" pitchFamily="18" charset="-120"/>
              </a:rPr>
              <a:t>nasa</a:t>
            </a:r>
            <a:r>
              <a:rPr lang="en-US" altLang="zh-TW" dirty="0">
                <a:ea typeface="新細明體" panose="02020500000000000000" pitchFamily="18" charset="-120"/>
              </a:rPr>
              <a:t> system.sysContact.0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% </a:t>
            </a:r>
            <a:r>
              <a:rPr lang="en-US" altLang="zh-TW" dirty="0" err="1">
                <a:ea typeface="新細明體" panose="02020500000000000000" pitchFamily="18" charset="-120"/>
              </a:rPr>
              <a:t>snmptable</a:t>
            </a:r>
            <a:r>
              <a:rPr lang="en-US" altLang="zh-TW" dirty="0">
                <a:ea typeface="新細明體" panose="02020500000000000000" pitchFamily="18" charset="-120"/>
              </a:rPr>
              <a:t> -c public -v 1 </a:t>
            </a:r>
            <a:r>
              <a:rPr lang="en-US" altLang="zh-TW" dirty="0" err="1">
                <a:ea typeface="新細明體" panose="02020500000000000000" pitchFamily="18" charset="-120"/>
              </a:rPr>
              <a:t>nasa</a:t>
            </a:r>
            <a:r>
              <a:rPr lang="en-US" altLang="zh-TW" dirty="0">
                <a:ea typeface="新細明體" panose="02020500000000000000" pitchFamily="18" charset="-120"/>
              </a:rPr>
              <a:t> mib-2.tcp.tcpConnTable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% </a:t>
            </a:r>
            <a:r>
              <a:rPr lang="en-US" altLang="zh-TW" dirty="0" err="1">
                <a:ea typeface="新細明體" panose="02020500000000000000" pitchFamily="18" charset="-120"/>
              </a:rPr>
              <a:t>snmpwalk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en-US" altLang="zh-TW" dirty="0">
                <a:ea typeface="新細明體" panose="02020500000000000000" pitchFamily="18" charset="-120"/>
              </a:rPr>
              <a:t>c public 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en-US" altLang="zh-TW" dirty="0">
                <a:ea typeface="新細明體" panose="02020500000000000000" pitchFamily="18" charset="-120"/>
              </a:rPr>
              <a:t>v 1 </a:t>
            </a:r>
            <a:r>
              <a:rPr lang="en-US" altLang="zh-TW" dirty="0" err="1">
                <a:ea typeface="新細明體" panose="02020500000000000000" pitchFamily="18" charset="-120"/>
              </a:rPr>
              <a:t>nasa</a:t>
            </a:r>
            <a:r>
              <a:rPr lang="en-US" altLang="zh-TW" dirty="0">
                <a:ea typeface="新細明體" panose="02020500000000000000" pitchFamily="18" charset="-120"/>
              </a:rPr>
              <a:t> system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% </a:t>
            </a:r>
            <a:r>
              <a:rPr lang="en-US" altLang="zh-TW" dirty="0" err="1">
                <a:ea typeface="新細明體" panose="02020500000000000000" pitchFamily="18" charset="-120"/>
              </a:rPr>
              <a:t>snmpwalk</a:t>
            </a:r>
            <a:r>
              <a:rPr lang="en-US" altLang="zh-TW" dirty="0">
                <a:ea typeface="新細明體" panose="02020500000000000000" pitchFamily="18" charset="-120"/>
              </a:rPr>
              <a:t> -c public -v 1 </a:t>
            </a:r>
            <a:r>
              <a:rPr lang="en-US" altLang="zh-TW" dirty="0" err="1">
                <a:ea typeface="新細明體" panose="02020500000000000000" pitchFamily="18" charset="-120"/>
              </a:rPr>
              <a:t>nasa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ea typeface="新細明體" panose="02020500000000000000" pitchFamily="18" charset="-120"/>
              </a:rPr>
              <a:t>iso.org.dod.internet.private.enterprises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49155" name="副標題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Cacti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15200" cy="4648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SNMP – Simple Network Management Protocol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 set of standards for network management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Protocol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Database structure specification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Data objects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 set of standardized tools that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Control costs of network management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Across various product types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End system, bridges, routers, telecommunications, …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Two roles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Network management station: SNMP collector, manager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SNMP agent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Cacti(1)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848600" cy="4267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About</a:t>
            </a:r>
          </a:p>
          <a:p>
            <a:pPr lvl="1" eaLnBrk="1" hangingPunct="1"/>
            <a:r>
              <a:rPr lang="en-US" altLang="zh-TW"/>
              <a:t>Cacti is a complete network graphing solution designed to harness the power of </a:t>
            </a:r>
            <a:r>
              <a:rPr lang="en-US" altLang="zh-TW">
                <a:hlinkClick r:id="rId2"/>
              </a:rPr>
              <a:t>RRDTool</a:t>
            </a:r>
            <a:r>
              <a:rPr lang="en-US" altLang="zh-TW"/>
              <a:t>'s data storage and graphing functionality. </a:t>
            </a:r>
          </a:p>
          <a:p>
            <a:pPr lvl="1" eaLnBrk="1" hangingPunct="1"/>
            <a:r>
              <a:rPr lang="en-US" altLang="zh-TW"/>
              <a:t>Cacti provides a fast poller, advanced graph templating, multiple data acquisition methods, and user management features out of the box. </a:t>
            </a:r>
          </a:p>
          <a:p>
            <a:pPr lvl="1" eaLnBrk="1" hangingPunct="1"/>
            <a:r>
              <a:rPr lang="en-US" altLang="zh-TW"/>
              <a:t>All of this is wrapped in an intuitive, easy to use interface that makes sense for LAN-sized installations up to complex networks with hundreds of devices.</a:t>
            </a: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Install cacti</a:t>
            </a:r>
          </a:p>
          <a:p>
            <a:pPr lvl="1" eaLnBrk="1" hangingPunct="1"/>
            <a:r>
              <a:rPr lang="en-US" altLang="zh-TW"/>
              <a:t>/usr/ports/net/cacti</a:t>
            </a: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Cacti(2)</a:t>
            </a:r>
            <a:endParaRPr lang="zh-TW" altLang="en-US" dirty="0"/>
          </a:p>
        </p:txBody>
      </p:sp>
      <p:pic>
        <p:nvPicPr>
          <p:cNvPr id="51203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8" t="9343" r="30138" b="38898"/>
          <a:stretch>
            <a:fillRect/>
          </a:stretch>
        </p:blipFill>
        <p:spPr>
          <a:xfrm>
            <a:off x="1905000" y="1371600"/>
            <a:ext cx="5943600" cy="4751388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Cacti(3)</a:t>
            </a:r>
            <a:endParaRPr lang="zh-TW" altLang="en-US" dirty="0"/>
          </a:p>
        </p:txBody>
      </p:sp>
      <p:pic>
        <p:nvPicPr>
          <p:cNvPr id="52227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6" t="9343" r="29437" b="56470"/>
          <a:stretch>
            <a:fillRect/>
          </a:stretch>
        </p:blipFill>
        <p:spPr>
          <a:xfrm>
            <a:off x="1447800" y="1828800"/>
            <a:ext cx="6899275" cy="3527425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Cacti(4)</a:t>
            </a:r>
            <a:endParaRPr lang="zh-TW" altLang="en-US" dirty="0"/>
          </a:p>
        </p:txBody>
      </p:sp>
      <p:pic>
        <p:nvPicPr>
          <p:cNvPr id="53251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7" t="8961" r="35258" b="20370"/>
          <a:stretch>
            <a:fillRect/>
          </a:stretch>
        </p:blipFill>
        <p:spPr>
          <a:xfrm>
            <a:off x="2971800" y="1295400"/>
            <a:ext cx="3751263" cy="5486400"/>
          </a:xfr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Cacti(5)</a:t>
            </a:r>
            <a:endParaRPr lang="zh-TW" altLang="en-US" dirty="0"/>
          </a:p>
        </p:txBody>
      </p:sp>
      <p:sp>
        <p:nvSpPr>
          <p:cNvPr id="5427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en-US" altLang="zh-TW"/>
              <a:t>Default account/pwd</a:t>
            </a:r>
          </a:p>
          <a:p>
            <a:pPr lvl="1"/>
            <a:r>
              <a:rPr lang="en-US" altLang="zh-TW"/>
              <a:t>admin/admin</a:t>
            </a:r>
            <a:endParaRPr lang="zh-TW" altLang="en-US"/>
          </a:p>
        </p:txBody>
      </p:sp>
      <p:pic>
        <p:nvPicPr>
          <p:cNvPr id="54276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9" t="7433" r="37469" b="66592"/>
          <a:stretch>
            <a:fillRect/>
          </a:stretch>
        </p:blipFill>
        <p:spPr bwMode="auto">
          <a:xfrm>
            <a:off x="2252663" y="1524000"/>
            <a:ext cx="5519737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Cacti(6)</a:t>
            </a:r>
            <a:endParaRPr lang="zh-TW" altLang="en-US" dirty="0"/>
          </a:p>
        </p:txBody>
      </p:sp>
      <p:pic>
        <p:nvPicPr>
          <p:cNvPr id="55299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1" r="110"/>
          <a:stretch>
            <a:fillRect/>
          </a:stretch>
        </p:blipFill>
        <p:spPr>
          <a:xfrm>
            <a:off x="1063625" y="1774825"/>
            <a:ext cx="7618413" cy="4321175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Cacti(7)</a:t>
            </a:r>
            <a:endParaRPr lang="zh-TW" altLang="en-US" dirty="0"/>
          </a:p>
        </p:txBody>
      </p:sp>
      <p:pic>
        <p:nvPicPr>
          <p:cNvPr id="56323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2013" y="1447800"/>
            <a:ext cx="5489575" cy="46482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History</a:t>
            </a:r>
            <a:endParaRPr lang="zh-TW" altLang="en-US" dirty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zh-TW"/>
              <a:t>In 1989</a:t>
            </a:r>
          </a:p>
          <a:p>
            <a:pPr lvl="1" eaLnBrk="1" hangingPunct="1"/>
            <a:r>
              <a:rPr lang="en-US" altLang="zh-TW"/>
              <a:t>SNMP was adopted as TCP/IP-based Internet standards</a:t>
            </a:r>
          </a:p>
          <a:p>
            <a:pPr eaLnBrk="1" hangingPunct="1"/>
            <a:r>
              <a:rPr lang="en-US" altLang="zh-TW"/>
              <a:t>In 1991</a:t>
            </a:r>
          </a:p>
          <a:p>
            <a:pPr lvl="1" eaLnBrk="1" hangingPunct="1"/>
            <a:r>
              <a:rPr lang="en-US" altLang="zh-TW"/>
              <a:t>RMON – Remote network MONitoring</a:t>
            </a:r>
          </a:p>
          <a:p>
            <a:pPr lvl="2" eaLnBrk="1" hangingPunct="1"/>
            <a:r>
              <a:rPr lang="en-US" altLang="zh-TW"/>
              <a:t>Supplement to SNMP to include management of LAN and WAN packet flow</a:t>
            </a:r>
          </a:p>
          <a:p>
            <a:pPr eaLnBrk="1" hangingPunct="1"/>
            <a:r>
              <a:rPr lang="en-US" altLang="zh-TW"/>
              <a:t>In 1995</a:t>
            </a:r>
          </a:p>
          <a:p>
            <a:pPr lvl="1" eaLnBrk="1" hangingPunct="1"/>
            <a:r>
              <a:rPr lang="en-US" altLang="zh-TW"/>
              <a:t>SNMPv2 (2c)</a:t>
            </a:r>
          </a:p>
          <a:p>
            <a:pPr lvl="2" eaLnBrk="1" hangingPunct="1"/>
            <a:r>
              <a:rPr lang="en-US" altLang="zh-TW"/>
              <a:t>Functional enhancements to SNMP</a:t>
            </a:r>
          </a:p>
          <a:p>
            <a:pPr lvl="2" eaLnBrk="1" hangingPunct="1"/>
            <a:r>
              <a:rPr lang="en-US" altLang="zh-TW"/>
              <a:t>SNMP on OSI-based networks</a:t>
            </a:r>
          </a:p>
          <a:p>
            <a:pPr lvl="1" eaLnBrk="1" hangingPunct="1"/>
            <a:r>
              <a:rPr lang="en-US" altLang="zh-TW"/>
              <a:t>RMON2</a:t>
            </a:r>
          </a:p>
          <a:p>
            <a:pPr lvl="2" eaLnBrk="1" hangingPunct="1"/>
            <a:r>
              <a:rPr lang="en-US" altLang="zh-TW"/>
              <a:t>Network layer and application layer</a:t>
            </a:r>
          </a:p>
          <a:p>
            <a:pPr eaLnBrk="1" hangingPunct="1"/>
            <a:r>
              <a:rPr lang="en-US" altLang="zh-TW"/>
              <a:t>In 1998</a:t>
            </a:r>
          </a:p>
          <a:p>
            <a:pPr lvl="1" eaLnBrk="1" hangingPunct="1"/>
            <a:r>
              <a:rPr lang="en-US" altLang="zh-TW"/>
              <a:t>SNMPv3</a:t>
            </a:r>
          </a:p>
          <a:p>
            <a:pPr lvl="2" eaLnBrk="1" hangingPunct="1"/>
            <a:r>
              <a:rPr lang="en-US" altLang="zh-TW"/>
              <a:t>Precise definition, but the content is the same as SNMPv2</a:t>
            </a:r>
          </a:p>
          <a:p>
            <a:pPr lvl="2" eaLnBrk="1" hangingPunct="1"/>
            <a:r>
              <a:rPr lang="en-US" altLang="zh-TW"/>
              <a:t>Security capability for SNMP</a:t>
            </a:r>
            <a:endParaRPr lang="zh-TW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The roles in SNMPv3</a:t>
            </a:r>
            <a:endParaRPr lang="zh-TW" altLang="en-US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295400"/>
            <a:ext cx="6443662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Network Management System (1)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239000" cy="426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 collection of tools for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Network monitoring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Network control</a:t>
            </a: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These tools must be integrated 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Single operator interface with powerful but user-friendly 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Support of managed equipment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Network Management System (2)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Architecture of NMS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NMA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Operator interface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NME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Collect statistics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Response to NMA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Alert NMA when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environment changing</a:t>
            </a:r>
          </a:p>
        </p:txBody>
      </p:sp>
      <p:pic>
        <p:nvPicPr>
          <p:cNvPr id="11268" name="Picture 4" descr="img33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AFAFA"/>
              </a:clrFrom>
              <a:clrTo>
                <a:srgbClr val="FAFAF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600200"/>
            <a:ext cx="6153150" cy="4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C0C0C0"/>
      </a:folHlink>
    </a:clrScheme>
    <a:fontScheme name="Computer Center">
      <a:majorFont>
        <a:latin typeface="Times New Roman"/>
        <a:ea typeface="華康儷粗黑(P)"/>
        <a:cs typeface=""/>
      </a:majorFont>
      <a:minorFont>
        <a:latin typeface="Times New Roman"/>
        <a:ea typeface="華康儷中黑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omputer Cen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 Cen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Center</Template>
  <TotalTime>8717</TotalTime>
  <Words>2208</Words>
  <Application>Microsoft Office PowerPoint</Application>
  <PresentationFormat>如螢幕大小 (4:3)</PresentationFormat>
  <Paragraphs>459</Paragraphs>
  <Slides>56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4" baseType="lpstr">
      <vt:lpstr>Futura Md BT</vt:lpstr>
      <vt:lpstr>Arial</vt:lpstr>
      <vt:lpstr>Calibri</vt:lpstr>
      <vt:lpstr>Times</vt:lpstr>
      <vt:lpstr>Times New Roman</vt:lpstr>
      <vt:lpstr>Verdana</vt:lpstr>
      <vt:lpstr>Wingdings</vt:lpstr>
      <vt:lpstr>Computer Center</vt:lpstr>
      <vt:lpstr>SNMP</vt:lpstr>
      <vt:lpstr>Network Management</vt:lpstr>
      <vt:lpstr>Requirements of Network Management</vt:lpstr>
      <vt:lpstr>In that time</vt:lpstr>
      <vt:lpstr>Introduction</vt:lpstr>
      <vt:lpstr>History</vt:lpstr>
      <vt:lpstr>The roles in SNMPv3</vt:lpstr>
      <vt:lpstr>Network Management System (1)</vt:lpstr>
      <vt:lpstr>Network Management System (2)</vt:lpstr>
      <vt:lpstr>SNMP Concepts</vt:lpstr>
      <vt:lpstr>SNMP Architecture (1)</vt:lpstr>
      <vt:lpstr>SNMP Architecture (2)</vt:lpstr>
      <vt:lpstr>SNMP Architecture (3)</vt:lpstr>
      <vt:lpstr>SNMP Management Information</vt:lpstr>
      <vt:lpstr>SNMP Management Information –  SMI (1)</vt:lpstr>
      <vt:lpstr>SNMP Management Information –  SMI (2)</vt:lpstr>
      <vt:lpstr>SNMP Management Information –  SMI (3)</vt:lpstr>
      <vt:lpstr>SNMP Management Information –  Object Syntax (1)</vt:lpstr>
      <vt:lpstr>SNMP Management Information –  Object Syntax (2)</vt:lpstr>
      <vt:lpstr>SNMP Management Information –  Object Syntax (3)</vt:lpstr>
      <vt:lpstr>SNMP Management Information –  Object Syntax (4)</vt:lpstr>
      <vt:lpstr>SNMP Management Information –  Object Syntax (5)</vt:lpstr>
      <vt:lpstr>SNMP Management Information –  Object Syntax (6)</vt:lpstr>
      <vt:lpstr>SNMP Management Information –  Object Syntax (7)</vt:lpstr>
      <vt:lpstr>SNMP Management Information –  Object Syntax (8)</vt:lpstr>
      <vt:lpstr>Standard MIBs</vt:lpstr>
      <vt:lpstr>MIB-II (1)</vt:lpstr>
      <vt:lpstr>MIB-II (2)</vt:lpstr>
      <vt:lpstr>MIB-II  system group</vt:lpstr>
      <vt:lpstr>MIB-II  interface group (1)</vt:lpstr>
      <vt:lpstr>MIB-II  interface group (2)</vt:lpstr>
      <vt:lpstr>MIB-II  tcp group</vt:lpstr>
      <vt:lpstr>MIB-II  ip group</vt:lpstr>
      <vt:lpstr>Host Resources MIB</vt:lpstr>
      <vt:lpstr>SNMP Protocol</vt:lpstr>
      <vt:lpstr>SNMP Protocol</vt:lpstr>
      <vt:lpstr>SNMP Protocol –  security concern  </vt:lpstr>
      <vt:lpstr>SNMP Protocol –  communities (1) </vt:lpstr>
      <vt:lpstr>SNMP Protocol –  communities (2)</vt:lpstr>
      <vt:lpstr>SNMP Protocol –  Where is the security</vt:lpstr>
      <vt:lpstr>BSNMP</vt:lpstr>
      <vt:lpstr>BSNMP (1)</vt:lpstr>
      <vt:lpstr>BSNMP (2)</vt:lpstr>
      <vt:lpstr>Net-SNMP</vt:lpstr>
      <vt:lpstr>Net-SNMP (1)</vt:lpstr>
      <vt:lpstr>Net-SNMP (2)</vt:lpstr>
      <vt:lpstr>Net-SNMP (3)</vt:lpstr>
      <vt:lpstr>Net-SNMP (4)</vt:lpstr>
      <vt:lpstr>Appendix</vt:lpstr>
      <vt:lpstr>Cacti(1)</vt:lpstr>
      <vt:lpstr>Cacti(2)</vt:lpstr>
      <vt:lpstr>Cacti(3)</vt:lpstr>
      <vt:lpstr>Cacti(4)</vt:lpstr>
      <vt:lpstr>Cacti(5)</vt:lpstr>
      <vt:lpstr>Cacti(6)</vt:lpstr>
      <vt:lpstr>Cacti(7)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SNMP</dc:title>
  <dc:creator>Tse-Han Wang</dc:creator>
  <cp:lastModifiedBy>王則涵</cp:lastModifiedBy>
  <cp:revision>687</cp:revision>
  <cp:lastPrinted>2018-06-01T07:50:26Z</cp:lastPrinted>
  <dcterms:created xsi:type="dcterms:W3CDTF">1601-01-01T00:00:00Z</dcterms:created>
  <dcterms:modified xsi:type="dcterms:W3CDTF">2020-05-26T12:33:21Z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