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74" r:id="rId3"/>
    <p:sldId id="272" r:id="rId4"/>
    <p:sldId id="276" r:id="rId5"/>
    <p:sldId id="273" r:id="rId6"/>
    <p:sldId id="265" r:id="rId7"/>
    <p:sldId id="277" r:id="rId8"/>
    <p:sldId id="266" r:id="rId9"/>
    <p:sldId id="267" r:id="rId10"/>
    <p:sldId id="268" r:id="rId11"/>
    <p:sldId id="259" r:id="rId12"/>
    <p:sldId id="260" r:id="rId13"/>
    <p:sldId id="264" r:id="rId14"/>
    <p:sldId id="269" r:id="rId15"/>
    <p:sldId id="270" r:id="rId16"/>
    <p:sldId id="271" r:id="rId17"/>
    <p:sldId id="279" r:id="rId18"/>
    <p:sldId id="278" r:id="rId19"/>
  </p:sldIdLst>
  <p:sldSz cx="9144000" cy="6858000" type="screen4x3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BF7"/>
    <a:srgbClr val="0885E3"/>
    <a:srgbClr val="1A8E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89329" autoAdjust="0"/>
  </p:normalViewPr>
  <p:slideViewPr>
    <p:cSldViewPr snapToGrid="0">
      <p:cViewPr varScale="1">
        <p:scale>
          <a:sx n="101" d="100"/>
          <a:sy n="101" d="100"/>
        </p:scale>
        <p:origin x="19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B699A-B23B-44A1-9CDF-A4A960B1E352}" type="datetimeFigureOut">
              <a:rPr lang="zh-TW" altLang="en-US" smtClean="0"/>
              <a:t>2020/6/3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1D217B-FBCE-4BAF-876B-78A403F3437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9094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1D217B-FBCE-4BAF-876B-78A403F34375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6325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“If Ansible modules are the tools in your workshop, playbooks are your instruction manuals, and your inventory of hosts are your raw material.”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1D217B-FBCE-4BAF-876B-78A403F34375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077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1800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180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180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1800"/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40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96846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7835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10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953000" y="1447800"/>
            <a:ext cx="381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953000" y="3848100"/>
            <a:ext cx="381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03032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990600" y="1447800"/>
            <a:ext cx="7772400" cy="4648200"/>
          </a:xfrm>
        </p:spPr>
        <p:txBody>
          <a:bodyPr/>
          <a:lstStyle/>
          <a:p>
            <a:pPr lvl="0"/>
            <a:r>
              <a:rPr lang="zh-TW" altLang="en-US" noProof="0"/>
              <a:t>按一下圖示以新增表格</a:t>
            </a:r>
          </a:p>
        </p:txBody>
      </p:sp>
    </p:spTree>
    <p:extLst>
      <p:ext uri="{BB962C8B-B14F-4D97-AF65-F5344CB8AC3E}">
        <p14:creationId xmlns:p14="http://schemas.microsoft.com/office/powerpoint/2010/main" val="1204311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31142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07226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8172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979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287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95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5769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9621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180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0731" y="90490"/>
            <a:ext cx="369332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18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defRPr/>
            </a:pPr>
            <a:fld id="{B31FB05D-44A4-488D-9A88-4809DC14EFFC}" type="slidenum">
              <a:rPr lang="en-US" altLang="zh-TW" sz="1400" smtClean="0">
                <a:solidFill>
                  <a:schemeClr val="bg1"/>
                </a:solidFill>
                <a:latin typeface="Futura Md BT" pitchFamily="34" charset="0"/>
              </a:rPr>
              <a:pPr algn="ctr" eaLnBrk="1" hangingPunct="1">
                <a:defRPr/>
              </a:pPr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316087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1" fontAlgn="base" hangingPunct="1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1" fontAlgn="base" hangingPunct="1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1" fontAlgn="base" hangingPunct="1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1" fontAlgn="base" hangingPunct="1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eaLnBrk="1" fontAlgn="base" hangingPunct="1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eaLnBrk="1" fontAlgn="base" hangingPunct="1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eaLnBrk="1" fontAlgn="base" hangingPunct="1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eaLnBrk="1" fontAlgn="base" hangingPunct="1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hef.io/chef_overview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altstack.com/en/getstarted/system/communication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index.html" TargetMode="External"/><Relationship Id="rId2" Type="http://schemas.openxmlformats.org/officeDocument/2006/relationships/hyperlink" Target="https://www.whizlabs.com/blog/chef-vs-puppet-vs-ansi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altstack.com/en/latest" TargetMode="External"/><Relationship Id="rId5" Type="http://schemas.openxmlformats.org/officeDocument/2006/relationships/hyperlink" Target="https://puppet.com/docs/puppet/latest/puppet_index.html" TargetMode="External"/><Relationship Id="rId4" Type="http://schemas.openxmlformats.org/officeDocument/2006/relationships/hyperlink" Target="https://docs.chef.io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cloudnativeinfra/when-to-use-which-infrastructure-as-code-tool-665af289fb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what-is-chef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ble.com/resources/videos/quick-start-video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 sz="quarter"/>
          </p:nvPr>
        </p:nvSpPr>
        <p:spPr>
          <a:xfrm>
            <a:off x="2128838" y="2205040"/>
            <a:ext cx="6553200" cy="966787"/>
          </a:xfrm>
        </p:spPr>
        <p:txBody>
          <a:bodyPr/>
          <a:lstStyle/>
          <a:p>
            <a:r>
              <a:rPr lang="en-US" altLang="zh-TW" dirty="0"/>
              <a:t>Configuration Management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 err="1"/>
              <a:t>wangth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9397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672DD-7661-404E-AB47-497230D1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Chef –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BDE758-82EE-44DB-A980-3CD8432B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Chef Workstation</a:t>
            </a:r>
          </a:p>
          <a:p>
            <a:pPr lvl="1"/>
            <a:r>
              <a:rPr lang="en-US" altLang="zh-TW" dirty="0"/>
              <a:t>Allows you to author cookbooks and administer your infrastructure</a:t>
            </a:r>
          </a:p>
          <a:p>
            <a:pPr lvl="1"/>
            <a:r>
              <a:rPr lang="en-US" altLang="zh-TW" dirty="0"/>
              <a:t>Command line tools for interacting with Chef Infra</a:t>
            </a:r>
          </a:p>
          <a:p>
            <a:pPr lvl="2"/>
            <a:r>
              <a:rPr lang="en-US" altLang="zh-TW" dirty="0"/>
              <a:t>knife: interacts with the Chef Infra Server, e.g., upload your cookbooks</a:t>
            </a:r>
          </a:p>
          <a:p>
            <a:pPr lvl="2"/>
            <a:r>
              <a:rPr lang="en-US" altLang="zh-TW" dirty="0"/>
              <a:t>chef:</a:t>
            </a:r>
            <a:r>
              <a:rPr lang="zh-TW" altLang="en-US" dirty="0"/>
              <a:t> </a:t>
            </a:r>
            <a:r>
              <a:rPr lang="en-US" altLang="zh-TW" dirty="0"/>
              <a:t>interacts with your local chef code repository (chef-repo)</a:t>
            </a:r>
          </a:p>
          <a:p>
            <a:r>
              <a:rPr lang="en-US" altLang="zh-TW" dirty="0"/>
              <a:t>Chef Infra Server</a:t>
            </a:r>
          </a:p>
          <a:p>
            <a:r>
              <a:rPr lang="en-US" altLang="zh-TW" dirty="0"/>
              <a:t>Chef Infra Client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4098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55" y="4524375"/>
            <a:ext cx="7501890" cy="157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3187876" y="6140450"/>
            <a:ext cx="3377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An Overview of Chef Infra</a:t>
            </a:r>
          </a:p>
          <a:p>
            <a:r>
              <a:rPr lang="en-US" altLang="zh-TW" dirty="0">
                <a:hlinkClick r:id="rId3"/>
              </a:rPr>
              <a:t>https://docs.chef.io/chef_overview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8702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Puppet – Introduction (1)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799"/>
            <a:ext cx="7772400" cy="4885267"/>
          </a:xfrm>
        </p:spPr>
        <p:txBody>
          <a:bodyPr/>
          <a:lstStyle/>
          <a:p>
            <a:r>
              <a:rPr lang="en-US" altLang="zh-TW" dirty="0"/>
              <a:t>A configuration management system written in C++, Clojure and Ruby</a:t>
            </a:r>
          </a:p>
          <a:p>
            <a:r>
              <a:rPr lang="en-US" altLang="zh-TW" dirty="0"/>
              <a:t>Master-agent architecture</a:t>
            </a:r>
          </a:p>
          <a:p>
            <a:r>
              <a:rPr lang="en-US" altLang="zh-TW" dirty="0"/>
              <a:t>Cross platform agents</a:t>
            </a:r>
          </a:p>
          <a:p>
            <a:pPr lvl="1"/>
            <a:r>
              <a:rPr lang="en-US" altLang="zh-TW" dirty="0"/>
              <a:t>FreeBSD, Linux, macOS, Windows</a:t>
            </a:r>
          </a:p>
          <a:p>
            <a:r>
              <a:rPr lang="en-US" altLang="zh-TW" dirty="0"/>
              <a:t>Use ‘pull’ model</a:t>
            </a:r>
          </a:p>
        </p:txBody>
      </p:sp>
      <p:pic>
        <p:nvPicPr>
          <p:cNvPr id="1028" name="Picture 4" descr="Fuzzco for Puppet - Logo, Branding | Puppets, Logos, Branding">
            <a:extLst>
              <a:ext uri="{FF2B5EF4-FFF2-40B4-BE49-F238E27FC236}">
                <a16:creationId xmlns:a16="http://schemas.microsoft.com/office/drawing/2014/main" id="{048E7A8A-71F7-40A1-A69A-5113A4973B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22339" r="21753" b="22220"/>
          <a:stretch/>
        </p:blipFill>
        <p:spPr bwMode="auto">
          <a:xfrm>
            <a:off x="5992157" y="198402"/>
            <a:ext cx="2327259" cy="83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群組 4">
            <a:extLst>
              <a:ext uri="{FF2B5EF4-FFF2-40B4-BE49-F238E27FC236}">
                <a16:creationId xmlns:a16="http://schemas.microsoft.com/office/drawing/2014/main" id="{D52E4888-F233-481D-B07A-A638D25F1DE2}"/>
              </a:ext>
            </a:extLst>
          </p:cNvPr>
          <p:cNvGrpSpPr/>
          <p:nvPr/>
        </p:nvGrpSpPr>
        <p:grpSpPr>
          <a:xfrm>
            <a:off x="5992157" y="2301547"/>
            <a:ext cx="2980697" cy="2668722"/>
            <a:chOff x="6163303" y="3429000"/>
            <a:chExt cx="2980697" cy="2668722"/>
          </a:xfrm>
        </p:grpSpPr>
        <p:pic>
          <p:nvPicPr>
            <p:cNvPr id="1026" name="Picture 2" descr="https://image.freepik.com/free-icon/marionette-puppet-silhouette_318-50120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5278" y="3429000"/>
              <a:ext cx="2668722" cy="26687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6163303" y="3496481"/>
              <a:ext cx="118013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Master</a:t>
              </a:r>
              <a:endPara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222615" y="5389583"/>
              <a:ext cx="106150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2800" dirty="0">
                  <a:ln w="0"/>
                  <a:solidFill>
                    <a:srgbClr val="FF000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Agent</a:t>
              </a:r>
              <a:endParaRPr lang="zh-TW" altLang="en-US" sz="2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0952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Puppet – Introduction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Manifest</a:t>
            </a:r>
          </a:p>
          <a:p>
            <a:pPr lvl="1"/>
            <a:r>
              <a:rPr lang="en-US" altLang="zh-TW" dirty="0"/>
              <a:t>Describe how your network and operating system resources should be configured</a:t>
            </a:r>
          </a:p>
          <a:p>
            <a:r>
              <a:rPr lang="en-US" altLang="zh-TW" dirty="0"/>
              <a:t>Catalog</a:t>
            </a:r>
          </a:p>
          <a:p>
            <a:pPr lvl="1"/>
            <a:r>
              <a:rPr lang="en-US" altLang="zh-TW" dirty="0"/>
              <a:t>Compiled version of the manifest</a:t>
            </a:r>
          </a:p>
          <a:p>
            <a:r>
              <a:rPr lang="en-US" altLang="zh-TW" dirty="0"/>
              <a:t>Module</a:t>
            </a:r>
          </a:p>
          <a:p>
            <a:pPr lvl="1"/>
            <a:r>
              <a:rPr lang="en-US" altLang="zh-TW" dirty="0"/>
              <a:t>Manage a specific task in your infrastructure, such as installing and configuring a piece of software</a:t>
            </a:r>
          </a:p>
          <a:p>
            <a:pPr lvl="1"/>
            <a:r>
              <a:rPr lang="en-US" altLang="zh-TW" dirty="0"/>
              <a:t>Serve as the basic building blocks of Puppet and are reusable and shareable</a:t>
            </a:r>
          </a:p>
          <a:p>
            <a:r>
              <a:rPr lang="en-US" altLang="zh-TW" dirty="0"/>
              <a:t>Puppet Forge</a:t>
            </a:r>
          </a:p>
          <a:p>
            <a:pPr lvl="1"/>
            <a:r>
              <a:rPr lang="en-US" altLang="zh-TW" dirty="0"/>
              <a:t>A catalogue of modules created by Puppet</a:t>
            </a:r>
          </a:p>
        </p:txBody>
      </p:sp>
    </p:spTree>
    <p:extLst>
      <p:ext uri="{BB962C8B-B14F-4D97-AF65-F5344CB8AC3E}">
        <p14:creationId xmlns:p14="http://schemas.microsoft.com/office/powerpoint/2010/main" val="1751003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Puppet – Architecture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Master (Server)</a:t>
            </a:r>
          </a:p>
          <a:p>
            <a:pPr lvl="1"/>
            <a:r>
              <a:rPr lang="en-US" altLang="zh-TW" dirty="0"/>
              <a:t>Write and keep the manifests</a:t>
            </a:r>
          </a:p>
          <a:p>
            <a:pPr lvl="1"/>
            <a:r>
              <a:rPr lang="en-US" altLang="zh-TW" dirty="0"/>
              <a:t>Passively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/>
              <a:t>wait for connection from agents</a:t>
            </a:r>
          </a:p>
          <a:p>
            <a:r>
              <a:rPr lang="en-US" altLang="zh-TW" dirty="0"/>
              <a:t>Agent (Client)</a:t>
            </a:r>
          </a:p>
          <a:p>
            <a:pPr lvl="1"/>
            <a:r>
              <a:rPr lang="en-US" altLang="zh-TW" dirty="0"/>
              <a:t>Fetch manifests from master (periodically or manually)</a:t>
            </a:r>
          </a:p>
          <a:p>
            <a:pPr lvl="1"/>
            <a:r>
              <a:rPr lang="en-US" altLang="zh-TW" dirty="0"/>
              <a:t>Compare and execute manifests if needed</a:t>
            </a:r>
          </a:p>
          <a:p>
            <a:pPr lvl="1"/>
            <a:r>
              <a:rPr lang="en-US" altLang="zh-TW" dirty="0"/>
              <a:t>Report status to master</a:t>
            </a:r>
          </a:p>
        </p:txBody>
      </p:sp>
      <p:pic>
        <p:nvPicPr>
          <p:cNvPr id="2052" name="Picture 4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433" y="4083161"/>
            <a:ext cx="4872567" cy="243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5403551" y="6519446"/>
            <a:ext cx="2669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i="1" dirty="0"/>
              <a:t>Cited from Puppet official site</a:t>
            </a:r>
            <a:endParaRPr lang="zh-TW" alt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3784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672DD-7661-404E-AB47-497230D1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SaltStack</a:t>
            </a:r>
            <a:r>
              <a:rPr lang="en-US" altLang="zh-TW" dirty="0"/>
              <a:t> – Introduction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BDE758-82EE-44DB-A980-3CD8432B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configuration management system, capable of maintaining remote nodes in defined states</a:t>
            </a:r>
          </a:p>
          <a:p>
            <a:r>
              <a:rPr lang="en-US" altLang="zh-TW" dirty="0"/>
              <a:t>Server-agent communication model</a:t>
            </a:r>
          </a:p>
          <a:p>
            <a:r>
              <a:rPr lang="en-US" altLang="zh-TW" dirty="0"/>
              <a:t>Cross platform agents</a:t>
            </a:r>
          </a:p>
          <a:p>
            <a:pPr lvl="1"/>
            <a:r>
              <a:rPr lang="en-US" altLang="zh-TW" dirty="0"/>
              <a:t>FreeBSD, Linux, macOS, Windows </a:t>
            </a:r>
          </a:p>
          <a:p>
            <a:r>
              <a:rPr lang="en-US" altLang="zh-TW" dirty="0"/>
              <a:t>Use ‘pull’ model</a:t>
            </a:r>
          </a:p>
          <a:p>
            <a:endParaRPr lang="en-US" altLang="zh-TW" dirty="0"/>
          </a:p>
          <a:p>
            <a:r>
              <a:rPr lang="en-US" altLang="zh-TW" dirty="0"/>
              <a:t>State module</a:t>
            </a:r>
          </a:p>
          <a:p>
            <a:r>
              <a:rPr lang="en-US" altLang="zh-TW" dirty="0"/>
              <a:t>Formula</a:t>
            </a:r>
          </a:p>
          <a:p>
            <a:r>
              <a:rPr lang="en-US" altLang="zh-TW" dirty="0"/>
              <a:t>Package Manager</a:t>
            </a:r>
          </a:p>
          <a:p>
            <a:r>
              <a:rPr lang="en-US" altLang="zh-TW" dirty="0"/>
              <a:t>Repo System</a:t>
            </a:r>
            <a:endParaRPr lang="zh-TW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0329B3C-6E17-4945-94BE-167687E3F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5328" y="241496"/>
            <a:ext cx="2774782" cy="69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800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munication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384800" y="3074793"/>
            <a:ext cx="3378200" cy="2924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C672DD-7661-404E-AB47-497230D1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SaltStack</a:t>
            </a:r>
            <a:r>
              <a:rPr lang="zh-TW" altLang="en-US" dirty="0"/>
              <a:t> </a:t>
            </a:r>
            <a:r>
              <a:rPr lang="en-US" altLang="zh-TW" dirty="0"/>
              <a:t>–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BDE758-82EE-44DB-A980-3CD8432B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Salt Master (Server)</a:t>
            </a:r>
          </a:p>
          <a:p>
            <a:pPr lvl="1"/>
            <a:r>
              <a:rPr lang="en-US" altLang="zh-TW" dirty="0"/>
              <a:t>Responsible for sending commands to minions, and then aggregating and displaying the results of those commands</a:t>
            </a:r>
          </a:p>
          <a:p>
            <a:pPr lvl="1"/>
            <a:r>
              <a:rPr lang="en-US" altLang="zh-TW" dirty="0"/>
              <a:t>A single Salt master can manage thousands of systems</a:t>
            </a:r>
          </a:p>
          <a:p>
            <a:r>
              <a:rPr lang="en-US" altLang="zh-TW" dirty="0"/>
              <a:t>Salt Minion (Agent)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32963" y="6101773"/>
            <a:ext cx="648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Understanding </a:t>
            </a:r>
            <a:r>
              <a:rPr lang="en-US" altLang="zh-TW" dirty="0" err="1"/>
              <a:t>SaltStack</a:t>
            </a:r>
            <a:r>
              <a:rPr lang="en-US" altLang="zh-TW" dirty="0"/>
              <a:t> GET STARTED TUTORIAL</a:t>
            </a:r>
          </a:p>
          <a:p>
            <a:r>
              <a:rPr lang="en-US" altLang="zh-TW" dirty="0">
                <a:hlinkClick r:id="rId3"/>
              </a:rPr>
              <a:t>https://docs.saltstack.com/en/getstarted/system/communication.html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75555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020EF4-E11A-4CDC-8CC9-614F1FA31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</p:spPr>
        <p:txBody>
          <a:bodyPr wrap="square" anchor="t">
            <a:normAutofit/>
          </a:bodyPr>
          <a:lstStyle/>
          <a:p>
            <a:r>
              <a:rPr lang="en-US" altLang="zh-TW" dirty="0"/>
              <a:t>Comparison of CM Tools</a:t>
            </a:r>
            <a:endParaRPr lang="zh-TW" altLang="en-US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211245"/>
              </p:ext>
            </p:extLst>
          </p:nvPr>
        </p:nvGraphicFramePr>
        <p:xfrm>
          <a:off x="921540" y="1781613"/>
          <a:ext cx="7910519" cy="36779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648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5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3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469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Ansible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Puppet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SaltStack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Method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Push, Pull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Pull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Pull, Push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Pull, Push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Agentless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Agent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Agent</a:t>
                      </a:r>
                    </a:p>
                    <a:p>
                      <a:r>
                        <a:rPr lang="en-US" altLang="zh-TW" dirty="0"/>
                        <a:t>Agentless (Bolt)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Agent</a:t>
                      </a:r>
                    </a:p>
                    <a:p>
                      <a:r>
                        <a:rPr lang="en-US" altLang="zh-TW" dirty="0"/>
                        <a:t>Agentless (Salt SSH)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Configuration</a:t>
                      </a:r>
                    </a:p>
                    <a:p>
                      <a:r>
                        <a:rPr lang="en-US" altLang="zh-TW" dirty="0"/>
                        <a:t>Language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YAML</a:t>
                      </a:r>
                    </a:p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Ruby DSL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Puppet DSL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YAML</a:t>
                      </a:r>
                    </a:p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178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Implementation</a:t>
                      </a:r>
                    </a:p>
                    <a:p>
                      <a:r>
                        <a:rPr lang="en-US" altLang="zh-TW" dirty="0"/>
                        <a:t>Language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Ruby</a:t>
                      </a:r>
                    </a:p>
                    <a:p>
                      <a:r>
                        <a:rPr lang="en-US" altLang="zh-TW" dirty="0"/>
                        <a:t>Erlang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Ruby</a:t>
                      </a:r>
                    </a:p>
                    <a:p>
                      <a:r>
                        <a:rPr lang="en-US" altLang="zh-TW" dirty="0"/>
                        <a:t>C++</a:t>
                      </a:r>
                    </a:p>
                    <a:p>
                      <a:r>
                        <a:rPr lang="en-US" altLang="zh-TW" dirty="0"/>
                        <a:t>Clojure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Python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Company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Red Hat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Chef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Puppet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SaltStack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A2BBC85A-BC4A-43B8-A80B-2B0DF82FDB07}"/>
              </a:ext>
            </a:extLst>
          </p:cNvPr>
          <p:cNvSpPr txBox="1"/>
          <p:nvPr/>
        </p:nvSpPr>
        <p:spPr>
          <a:xfrm>
            <a:off x="2899106" y="6412984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DSL: Domain Specific Language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7404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9AF54-D021-47B3-8620-33682BD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Terms used by each CM tool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6259AE8-668C-400F-BAA5-FFF078A6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1403350"/>
            <a:ext cx="60293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417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4F7BDE-8090-428A-82FA-C4E2BFB76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15D632-77B3-411D-A26D-B0BE0CA7C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Chef vs Puppet vs Ansible - </a:t>
            </a:r>
            <a:r>
              <a:rPr lang="en-US" altLang="zh-TW" dirty="0" err="1"/>
              <a:t>Whizlabs</a:t>
            </a:r>
            <a:r>
              <a:rPr lang="en-US" altLang="zh-TW" dirty="0"/>
              <a:t> Blog</a:t>
            </a:r>
          </a:p>
          <a:p>
            <a:pPr lvl="1"/>
            <a:r>
              <a:rPr lang="en-US" altLang="zh-TW" dirty="0">
                <a:hlinkClick r:id="rId2"/>
              </a:rPr>
              <a:t>https://www.whizlabs.com/blog/chef-vs-puppet-vs-ansible</a:t>
            </a:r>
            <a:endParaRPr lang="en-US" altLang="zh-TW" dirty="0"/>
          </a:p>
          <a:p>
            <a:r>
              <a:rPr lang="en-US" altLang="zh-TW" dirty="0"/>
              <a:t>User Guide — Ansible Documentation</a:t>
            </a:r>
          </a:p>
          <a:p>
            <a:pPr lvl="1"/>
            <a:r>
              <a:rPr lang="en-US" altLang="zh-TW" dirty="0">
                <a:hlinkClick r:id="rId3"/>
              </a:rPr>
              <a:t>https://docs.ansible.com/ansible/latest/user_guide/index.html</a:t>
            </a:r>
            <a:endParaRPr lang="en-US" altLang="zh-TW" dirty="0"/>
          </a:p>
          <a:p>
            <a:r>
              <a:rPr lang="en-US" altLang="zh-TW" dirty="0"/>
              <a:t>Chef Web Docs</a:t>
            </a:r>
          </a:p>
          <a:p>
            <a:pPr lvl="1"/>
            <a:r>
              <a:rPr lang="en-US" altLang="zh-TW" dirty="0">
                <a:hlinkClick r:id="rId4"/>
              </a:rPr>
              <a:t>https://docs.chef.io</a:t>
            </a:r>
            <a:endParaRPr lang="en-US" altLang="zh-TW" dirty="0"/>
          </a:p>
          <a:p>
            <a:r>
              <a:rPr lang="en-US" altLang="zh-TW" dirty="0"/>
              <a:t>Puppet documentation</a:t>
            </a:r>
          </a:p>
          <a:p>
            <a:pPr lvl="1"/>
            <a:r>
              <a:rPr lang="en-US" altLang="zh-TW" dirty="0">
                <a:hlinkClick r:id="rId5"/>
              </a:rPr>
              <a:t>https://puppet.com/docs/puppet/latest/puppet_index.html</a:t>
            </a:r>
            <a:endParaRPr lang="en-US" altLang="zh-TW" dirty="0"/>
          </a:p>
          <a:p>
            <a:r>
              <a:rPr lang="en-US" altLang="zh-TW" dirty="0" err="1"/>
              <a:t>SaltStack</a:t>
            </a:r>
            <a:r>
              <a:rPr lang="en-US" altLang="zh-TW" dirty="0"/>
              <a:t> Documentation</a:t>
            </a:r>
          </a:p>
          <a:p>
            <a:pPr lvl="1"/>
            <a:r>
              <a:rPr lang="en-US" altLang="zh-TW" dirty="0">
                <a:hlinkClick r:id="rId6"/>
              </a:rPr>
              <a:t>https://docs.saltstack.com/en/latest</a:t>
            </a:r>
            <a:endParaRPr lang="en-US" altLang="zh-TW" dirty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3593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20D30D-F363-495F-891A-32197B35B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Automate, automate, automate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0E3DE2-DD5B-47C9-99D5-CBDEEBF7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Automated setup of new machines</a:t>
            </a:r>
          </a:p>
          <a:p>
            <a:pPr lvl="1"/>
            <a:r>
              <a:rPr lang="en-US" altLang="zh-TW" dirty="0"/>
              <a:t>Not just OS installation, also includes all the additional software and local configuration necessary</a:t>
            </a:r>
          </a:p>
          <a:p>
            <a:r>
              <a:rPr lang="en-US" altLang="zh-TW" dirty="0"/>
              <a:t>Systematic patching and updating of existing machines</a:t>
            </a:r>
          </a:p>
          <a:p>
            <a:pPr lvl="1"/>
            <a:r>
              <a:rPr lang="en-US" altLang="zh-TW" dirty="0"/>
              <a:t>Deploy updates to all affected machines</a:t>
            </a:r>
          </a:p>
          <a:p>
            <a:r>
              <a:rPr lang="en-US" altLang="zh-TW" dirty="0"/>
              <a:t>A monitoring system</a:t>
            </a:r>
          </a:p>
          <a:p>
            <a:pPr lvl="1"/>
            <a:r>
              <a:rPr lang="en-US" altLang="zh-TW" dirty="0"/>
              <a:t>You need</a:t>
            </a:r>
            <a:r>
              <a:rPr lang="zh-TW" altLang="en-US" dirty="0"/>
              <a:t> </a:t>
            </a:r>
            <a:r>
              <a:rPr lang="en-US" altLang="zh-TW" dirty="0"/>
              <a:t>some kind of monitoring system that raises an alarm as soon as problems are evident</a:t>
            </a:r>
          </a:p>
          <a:p>
            <a:r>
              <a:rPr lang="en-US" altLang="zh-TW" dirty="0"/>
              <a:t>A communication system</a:t>
            </a:r>
          </a:p>
          <a:p>
            <a:pPr lvl="1"/>
            <a:r>
              <a:rPr lang="en-US" altLang="zh-TW" dirty="0"/>
              <a:t>Keep in touch with the needs of your users</a:t>
            </a:r>
          </a:p>
          <a:p>
            <a:pPr lvl="1"/>
            <a:r>
              <a:rPr lang="en-US" altLang="zh-TW" dirty="0"/>
              <a:t>A request-tracking system is a necessity</a:t>
            </a:r>
          </a:p>
          <a:p>
            <a:pPr lvl="1"/>
            <a:r>
              <a:rPr lang="en-US" altLang="zh-TW" dirty="0"/>
              <a:t>A central location where users can find system status and contact information is also helpful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032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3BFEB-9A60-4A9F-8B17-F0D67650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Infrastructure as Code (</a:t>
            </a:r>
            <a:r>
              <a:rPr lang="en-US" altLang="zh-TW" dirty="0" err="1"/>
              <a:t>IaC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r>
              <a:rPr lang="en-US" altLang="zh-TW" dirty="0"/>
              <a:t>(1)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1717BF-7609-4035-A7F8-3C352E7B9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zh-TW" altLang="en-US" dirty="0"/>
              <a:t> </a:t>
            </a:r>
            <a:r>
              <a:rPr lang="en-US" altLang="zh-TW" dirty="0"/>
              <a:t>process of managing and provisioning IT infrastructure through machine-readable definition files</a:t>
            </a:r>
          </a:p>
          <a:p>
            <a:r>
              <a:rPr lang="en-US" altLang="zh-TW" dirty="0"/>
              <a:t>The definition</a:t>
            </a:r>
            <a:r>
              <a:rPr lang="zh-TW" altLang="en-US" dirty="0"/>
              <a:t> </a:t>
            </a:r>
            <a:r>
              <a:rPr lang="en-US" altLang="zh-TW" dirty="0"/>
              <a:t>files are usually stored on a version control system, it can use either scripts or declarative definitions</a:t>
            </a:r>
          </a:p>
          <a:p>
            <a:endParaRPr lang="en-US" altLang="zh-TW" dirty="0"/>
          </a:p>
          <a:p>
            <a:r>
              <a:rPr lang="en-US" altLang="zh-TW" dirty="0"/>
              <a:t>Three measurable categories for the value of </a:t>
            </a:r>
            <a:r>
              <a:rPr lang="en-US" altLang="zh-TW" dirty="0" err="1"/>
              <a:t>IaC</a:t>
            </a:r>
            <a:endParaRPr lang="en-US" altLang="zh-TW" dirty="0"/>
          </a:p>
          <a:p>
            <a:pPr lvl="1"/>
            <a:r>
              <a:rPr lang="en-US" altLang="zh-TW" dirty="0"/>
              <a:t>Cost (Reduction)</a:t>
            </a:r>
          </a:p>
          <a:p>
            <a:pPr lvl="1"/>
            <a:r>
              <a:rPr lang="en-US" altLang="zh-TW" dirty="0"/>
              <a:t>Speed (Faster execution)</a:t>
            </a:r>
          </a:p>
          <a:p>
            <a:pPr lvl="1"/>
            <a:r>
              <a:rPr lang="en-US" altLang="zh-TW" dirty="0"/>
              <a:t>Risk (Remove errors and security violations)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2205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miro.medium.com/max/2000/1*3HV8dJP3XTTGBBMzYwhqlA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797091"/>
            <a:ext cx="7772400" cy="438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zh-TW" dirty="0"/>
              <a:t>Infrastructure as Code (IaC) (2)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spectrum of leading </a:t>
            </a:r>
            <a:r>
              <a:rPr lang="en-US" altLang="zh-TW" dirty="0" err="1"/>
              <a:t>IaC</a:t>
            </a:r>
            <a:r>
              <a:rPr lang="en-US" altLang="zh-TW" dirty="0"/>
              <a:t> tools available today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726747" y="6140450"/>
            <a:ext cx="8300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When to use which Infrastructure-as-code tool</a:t>
            </a:r>
            <a:endParaRPr lang="en-US" altLang="zh-TW" sz="1600" dirty="0">
              <a:hlinkClick r:id="rId3"/>
            </a:endParaRPr>
          </a:p>
          <a:p>
            <a:r>
              <a:rPr lang="en-US" altLang="zh-TW" sz="1600" dirty="0">
                <a:hlinkClick r:id="rId3"/>
              </a:rPr>
              <a:t>https://medium.com/cloudnativeinfra/when-to-use-which-infrastructure-as-code-tool-665af289fbde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53890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C3BFEB-9A60-4A9F-8B17-F0D676501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260350"/>
            <a:ext cx="7772400" cy="1143000"/>
          </a:xfrm>
        </p:spPr>
        <p:txBody>
          <a:bodyPr wrap="square" anchor="t">
            <a:normAutofit/>
          </a:bodyPr>
          <a:lstStyle/>
          <a:p>
            <a:r>
              <a:rPr lang="en-US" altLang="zh-TW" dirty="0"/>
              <a:t>Push Model vs. Pull Model</a:t>
            </a:r>
            <a:endParaRPr lang="zh-TW" altLang="en-US" dirty="0"/>
          </a:p>
        </p:txBody>
      </p:sp>
      <p:pic>
        <p:nvPicPr>
          <p:cNvPr id="1026" name="Picture 2" descr="一張含有 螢幕擷取畫面 的圖片&#10;&#10;自動產生的描述">
            <a:extLst>
              <a:ext uri="{FF2B5EF4-FFF2-40B4-BE49-F238E27FC236}">
                <a16:creationId xmlns:a16="http://schemas.microsoft.com/office/drawing/2014/main" id="{E909D743-EF82-4579-BA20-939EEAC26722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303" y="1666151"/>
            <a:ext cx="8320995" cy="408392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7B4FF60-7BF6-471C-86FD-3CFEEE6968E1}"/>
              </a:ext>
            </a:extLst>
          </p:cNvPr>
          <p:cNvSpPr txBox="1"/>
          <p:nvPr/>
        </p:nvSpPr>
        <p:spPr>
          <a:xfrm>
            <a:off x="1940029" y="6012875"/>
            <a:ext cx="5263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What Is Chef? – A Tool Used For Configuration Management</a:t>
            </a:r>
          </a:p>
          <a:p>
            <a:r>
              <a:rPr lang="en-US" altLang="zh-TW" sz="1600" dirty="0">
                <a:hlinkClick r:id="rId3"/>
              </a:rPr>
              <a:t>https://www.edureka.co/blog/what-is-chef</a:t>
            </a: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4257506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672DD-7661-404E-AB47-497230D1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Ansible – Introduction</a:t>
            </a:r>
            <a:r>
              <a:rPr lang="zh-TW" altLang="en-US" dirty="0"/>
              <a:t> </a:t>
            </a:r>
            <a:r>
              <a:rPr lang="en-US" altLang="zh-TW" dirty="0"/>
              <a:t>(1)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BDE758-82EE-44DB-A980-3CD8432B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software provisioning, configuration management, and application</a:t>
            </a:r>
            <a:r>
              <a:rPr lang="zh-TW" altLang="en-US" dirty="0"/>
              <a:t> </a:t>
            </a:r>
            <a:r>
              <a:rPr lang="en-US" altLang="zh-TW" dirty="0"/>
              <a:t>deployment tool</a:t>
            </a:r>
          </a:p>
          <a:p>
            <a:r>
              <a:rPr lang="en-US" altLang="zh-TW" dirty="0"/>
              <a:t>Manages machines in an agentless manner</a:t>
            </a:r>
          </a:p>
          <a:p>
            <a:r>
              <a:rPr lang="en-US" altLang="zh-TW" dirty="0"/>
              <a:t>Cross platform</a:t>
            </a:r>
          </a:p>
          <a:p>
            <a:pPr lvl="1"/>
            <a:r>
              <a:rPr lang="en-US" altLang="zh-TW" dirty="0"/>
              <a:t>FreeBSD, Linux, macOS, Solaris, Windows</a:t>
            </a:r>
          </a:p>
          <a:p>
            <a:endParaRPr lang="en-US" altLang="zh-TW" dirty="0"/>
          </a:p>
          <a:p>
            <a:r>
              <a:rPr lang="en-US" altLang="zh-TW" dirty="0"/>
              <a:t>Use ‘push’ model by default</a:t>
            </a:r>
          </a:p>
          <a:p>
            <a:r>
              <a:rPr lang="en-US" altLang="zh-TW" dirty="0"/>
              <a:t>Pull mode is provided for when you would rather have nodes check in every N minutes on a particular schedule</a:t>
            </a:r>
          </a:p>
          <a:p>
            <a:pPr lvl="1"/>
            <a:r>
              <a:rPr lang="en-US" altLang="zh-TW" dirty="0"/>
              <a:t>ansible-pull</a:t>
            </a:r>
          </a:p>
          <a:p>
            <a:pPr lvl="2"/>
            <a:r>
              <a:rPr lang="en-US" altLang="zh-TW" dirty="0"/>
              <a:t>Pulls playbooks from a VCS repo and executes them for the local host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C8FF1BE-95CD-44A5-BBA9-AEA55F447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717" y="779"/>
            <a:ext cx="1418885" cy="112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1126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672DD-7661-404E-AB47-497230D1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Ansible – Introduction (2)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BDE758-82EE-44DB-A980-3CD8432B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Playbook</a:t>
            </a:r>
          </a:p>
          <a:p>
            <a:pPr lvl="1"/>
            <a:r>
              <a:rPr lang="en-US" altLang="zh-TW" dirty="0"/>
              <a:t>Ordered lists of tasks, saved so you can run those tasks in that order repeatedly</a:t>
            </a:r>
          </a:p>
          <a:p>
            <a:r>
              <a:rPr lang="en-US" altLang="zh-TW" dirty="0"/>
              <a:t>Task</a:t>
            </a:r>
          </a:p>
          <a:p>
            <a:pPr lvl="1"/>
            <a:r>
              <a:rPr lang="en-US" altLang="zh-TW" dirty="0"/>
              <a:t>The units of action in Ansible</a:t>
            </a:r>
          </a:p>
          <a:p>
            <a:r>
              <a:rPr lang="en-US" altLang="zh-TW" dirty="0"/>
              <a:t>Module</a:t>
            </a:r>
          </a:p>
          <a:p>
            <a:pPr lvl="1"/>
            <a:r>
              <a:rPr lang="en-US" altLang="zh-TW" dirty="0"/>
              <a:t>The units of code Ansible executes</a:t>
            </a:r>
          </a:p>
          <a:p>
            <a:endParaRPr lang="en-US" altLang="zh-TW" dirty="0"/>
          </a:p>
          <a:p>
            <a:r>
              <a:rPr lang="en-US" altLang="zh-TW" dirty="0"/>
              <a:t>Ansible Galaxy</a:t>
            </a:r>
          </a:p>
          <a:p>
            <a:pPr lvl="1"/>
            <a:r>
              <a:rPr lang="en-US" altLang="zh-TW" dirty="0"/>
              <a:t>A repository for Ansible Roles that are available to drop directly into your Playbooks</a:t>
            </a:r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507673" y="6096000"/>
            <a:ext cx="4738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 Guide — </a:t>
            </a:r>
            <a:r>
              <a:rPr lang="en-US" altLang="zh-TW" dirty="0" err="1"/>
              <a:t>Ansible</a:t>
            </a:r>
            <a:r>
              <a:rPr lang="en-US" altLang="zh-TW" dirty="0"/>
              <a:t> Documentation</a:t>
            </a:r>
          </a:p>
          <a:p>
            <a:r>
              <a:rPr lang="en-US" altLang="zh-TW" dirty="0">
                <a:hlinkClick r:id="rId3"/>
              </a:rPr>
              <a:t>https://docs.ansible.com/ansible/latest/user_guide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761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33386" y="3051705"/>
            <a:ext cx="5191760" cy="322072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FC672DD-7661-404E-AB47-497230D1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Ansible –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BDE758-82EE-44DB-A980-3CD8432B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Control node</a:t>
            </a:r>
          </a:p>
          <a:p>
            <a:pPr lvl="1"/>
            <a:r>
              <a:rPr lang="en-US" altLang="zh-TW" dirty="0"/>
              <a:t>Any machine with Ansible installed</a:t>
            </a:r>
          </a:p>
          <a:p>
            <a:r>
              <a:rPr lang="en-US" altLang="zh-TW" dirty="0"/>
              <a:t>Managed nodes</a:t>
            </a:r>
          </a:p>
          <a:p>
            <a:pPr lvl="1"/>
            <a:r>
              <a:rPr lang="en-US" altLang="zh-TW" dirty="0"/>
              <a:t>The network devices (and/or servers) you manage with Ansible</a:t>
            </a:r>
          </a:p>
          <a:p>
            <a:r>
              <a:rPr lang="en-US" altLang="zh-TW" dirty="0"/>
              <a:t>Inventory</a:t>
            </a:r>
          </a:p>
          <a:p>
            <a:pPr lvl="1"/>
            <a:r>
              <a:rPr lang="en-US" altLang="zh-TW" dirty="0"/>
              <a:t>A list of managed nodes</a:t>
            </a:r>
            <a:br>
              <a:rPr lang="en-US" altLang="zh-TW" dirty="0"/>
            </a:br>
            <a:r>
              <a:rPr lang="en-US" altLang="zh-TW" dirty="0"/>
              <a:t>(</a:t>
            </a:r>
            <a:r>
              <a:rPr lang="en-US" altLang="zh-TW" dirty="0" err="1"/>
              <a:t>hostfile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015568" y="6140450"/>
            <a:ext cx="5722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What is </a:t>
            </a:r>
            <a:r>
              <a:rPr lang="en-US" altLang="zh-TW" dirty="0" err="1"/>
              <a:t>Ansible</a:t>
            </a:r>
            <a:r>
              <a:rPr lang="en-US" altLang="zh-TW" dirty="0"/>
              <a:t>? | </a:t>
            </a:r>
            <a:r>
              <a:rPr lang="en-US" altLang="zh-TW" dirty="0" err="1"/>
              <a:t>Ansible</a:t>
            </a:r>
            <a:r>
              <a:rPr lang="en-US" altLang="zh-TW" dirty="0"/>
              <a:t> Quick Start Video</a:t>
            </a:r>
          </a:p>
          <a:p>
            <a:r>
              <a:rPr lang="en-US" altLang="zh-TW" dirty="0">
                <a:hlinkClick r:id="rId3"/>
              </a:rPr>
              <a:t>https://www.ansible.com/resources/videos/quick-start-video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5056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C672DD-7661-404E-AB47-497230D12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Chef – Introduction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3BDE758-82EE-44DB-A980-3CD8432B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configuration management tool written in Ruby and </a:t>
            </a:r>
            <a:r>
              <a:rPr lang="en-US" altLang="zh-TW" dirty="0" err="1"/>
              <a:t>Erlang</a:t>
            </a:r>
            <a:endParaRPr lang="en-US" altLang="zh-TW" dirty="0"/>
          </a:p>
          <a:p>
            <a:r>
              <a:rPr lang="en-US" altLang="zh-TW" dirty="0"/>
              <a:t>Cross platform agents</a:t>
            </a:r>
          </a:p>
          <a:p>
            <a:pPr lvl="1"/>
            <a:r>
              <a:rPr lang="en-US" altLang="zh-TW" dirty="0"/>
              <a:t>FreeBSD, Linux, </a:t>
            </a:r>
            <a:r>
              <a:rPr lang="en-US" altLang="zh-TW" dirty="0" err="1"/>
              <a:t>macOS</a:t>
            </a:r>
            <a:r>
              <a:rPr lang="en-US" altLang="zh-TW" dirty="0"/>
              <a:t>, Windows, AIX, Solaris</a:t>
            </a:r>
          </a:p>
          <a:p>
            <a:r>
              <a:rPr lang="en-US" altLang="zh-TW" dirty="0"/>
              <a:t>Use ‘pull’ model</a:t>
            </a:r>
          </a:p>
          <a:p>
            <a:endParaRPr lang="en-US" altLang="zh-TW" dirty="0"/>
          </a:p>
          <a:p>
            <a:r>
              <a:rPr lang="en-US" altLang="zh-TW" dirty="0"/>
              <a:t>Cookbook</a:t>
            </a:r>
          </a:p>
          <a:p>
            <a:pPr lvl="1"/>
            <a:r>
              <a:rPr lang="en-US" altLang="zh-TW" dirty="0"/>
              <a:t>Provide structure to your recipes and, in general, helps you stay organized</a:t>
            </a:r>
          </a:p>
          <a:p>
            <a:r>
              <a:rPr lang="en-US" altLang="zh-TW" dirty="0"/>
              <a:t>Recipe</a:t>
            </a:r>
          </a:p>
          <a:p>
            <a:pPr lvl="1"/>
            <a:r>
              <a:rPr lang="en-US" altLang="zh-TW" dirty="0"/>
              <a:t> A file that groups related resources, such as everything needed to configure a web server, database server, or a load balancer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67D86E-C529-482D-8341-8E41354EF5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24326" r="13608" b="24619"/>
          <a:stretch/>
        </p:blipFill>
        <p:spPr bwMode="auto">
          <a:xfrm>
            <a:off x="5468887" y="84841"/>
            <a:ext cx="2684513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799686"/>
      </p:ext>
    </p:extLst>
  </p:cSld>
  <p:clrMapOvr>
    <a:masterClrMapping/>
  </p:clrMapOvr>
</p:sld>
</file>

<file path=ppt/theme/theme1.xml><?xml version="1.0" encoding="utf-8"?>
<a:theme xmlns:a="http://schemas.openxmlformats.org/drawingml/2006/main" name="CSCC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SCC" id="{F0C4BA69-6315-4797-B476-8B32AF6D4DBC}" vid="{C2A01E83-36D3-4966-9054-FF11822CE3D5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1001</Words>
  <Application>Microsoft Macintosh PowerPoint</Application>
  <PresentationFormat>如螢幕大小 (4:3)</PresentationFormat>
  <Paragraphs>178</Paragraphs>
  <Slides>18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Arial</vt:lpstr>
      <vt:lpstr>Calibri</vt:lpstr>
      <vt:lpstr>Futura Md BT</vt:lpstr>
      <vt:lpstr>Times New Roman</vt:lpstr>
      <vt:lpstr>Wingdings</vt:lpstr>
      <vt:lpstr>CSCC</vt:lpstr>
      <vt:lpstr>Configuration Management</vt:lpstr>
      <vt:lpstr>Automate, automate, automate</vt:lpstr>
      <vt:lpstr>Infrastructure as Code (IaC) (1)</vt:lpstr>
      <vt:lpstr>Infrastructure as Code (IaC) (2)</vt:lpstr>
      <vt:lpstr>Push Model vs. Pull Model</vt:lpstr>
      <vt:lpstr>Ansible – Introduction (1) </vt:lpstr>
      <vt:lpstr>Ansible – Introduction (2) </vt:lpstr>
      <vt:lpstr>Ansible – Architecture</vt:lpstr>
      <vt:lpstr>Chef – Introduction </vt:lpstr>
      <vt:lpstr>Chef – Architecture</vt:lpstr>
      <vt:lpstr>Puppet – Introduction (1)</vt:lpstr>
      <vt:lpstr>Puppet – Introduction (2)</vt:lpstr>
      <vt:lpstr>Puppet – Architecture</vt:lpstr>
      <vt:lpstr>SaltStack – Introduction </vt:lpstr>
      <vt:lpstr>SaltStack – Architecture</vt:lpstr>
      <vt:lpstr>Comparison of CM Tools</vt:lpstr>
      <vt:lpstr>Terms used by each CM tool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</dc:title>
  <dc:creator>王則涵</dc:creator>
  <cp:lastModifiedBy>王則涵</cp:lastModifiedBy>
  <cp:revision>132</cp:revision>
  <cp:lastPrinted>2020-06-02T10:19:41Z</cp:lastPrinted>
  <dcterms:created xsi:type="dcterms:W3CDTF">2020-06-01T08:55:10Z</dcterms:created>
  <dcterms:modified xsi:type="dcterms:W3CDTF">2020-06-03T15:12:17Z</dcterms:modified>
</cp:coreProperties>
</file>