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797675" cy="9874250"/>
  <p:embeddedFontLst>
    <p:embeddedFont>
      <p:font typeface="Poppi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oppins-bold.fntdata"/><Relationship Id="rId10" Type="http://schemas.openxmlformats.org/officeDocument/2006/relationships/slide" Target="slides/slide5.xml"/><Relationship Id="rId21" Type="http://schemas.openxmlformats.org/officeDocument/2006/relationships/font" Target="fonts/Poppins-regular.fntdata"/><Relationship Id="rId13" Type="http://schemas.openxmlformats.org/officeDocument/2006/relationships/slide" Target="slides/slide8.xml"/><Relationship Id="rId24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2fb8ffe_0_27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81c2fb8ffe_0_27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c2fb8ffe_0_3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81c2fb8ffe_0_3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c2fb8ffe_0_21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81c2fb8ffe_0_21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c2fb8ffe_0_15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81c2fb8ffe_0_15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914400" y="3276600"/>
            <a:ext cx="7543800" cy="0"/>
          </a:xfrm>
          <a:prstGeom prst="straightConnector1">
            <a:avLst/>
          </a:prstGeom>
          <a:noFill/>
          <a:ln cap="flat" cmpd="sng" w="28575">
            <a:solidFill>
              <a:srgbClr val="0033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/>
          <p:nvPr/>
        </p:nvSpPr>
        <p:spPr>
          <a:xfrm>
            <a:off x="914400" y="609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09600" y="2514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124075" y="2205038"/>
            <a:ext cx="6553200" cy="96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128838" y="3400425"/>
            <a:ext cx="6400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/>
            </a:lvl1pPr>
            <a:lvl2pPr lvl="1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 rot="5400000">
            <a:off x="25527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 rot="5400000">
            <a:off x="4873625" y="2206625"/>
            <a:ext cx="58356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 rot="5400000">
            <a:off x="911225" y="339725"/>
            <a:ext cx="583565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906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⮚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9530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⮚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Char char="❑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⮚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 rot="5400000">
            <a:off x="-2016918" y="2242344"/>
            <a:ext cx="4668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Computer Center, CS, NCTU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21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90600" y="1182688"/>
            <a:ext cx="7772400" cy="36512"/>
          </a:xfrm>
          <a:prstGeom prst="rect">
            <a:avLst/>
          </a:prstGeom>
          <a:gradFill>
            <a:gsLst>
              <a:gs pos="0">
                <a:srgbClr val="C0C0C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google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roups.google.com/forum/#!forum/nctunasa" TargetMode="External"/><Relationship Id="rId4" Type="http://schemas.openxmlformats.org/officeDocument/2006/relationships/hyperlink" Target="mailto:ta@nasa.cs.nctu.edu.tw" TargetMode="External"/><Relationship Id="rId5" Type="http://schemas.openxmlformats.org/officeDocument/2006/relationships/hyperlink" Target="http://www.catb.org/~esr/faqs/smart-questions.html" TargetMode="External"/><Relationship Id="rId6" Type="http://schemas.openxmlformats.org/officeDocument/2006/relationships/hyperlink" Target="https://github.com/ryanhanwu/How-To-Ask-Questions-The-Smart-Wa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ireguard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2124075" y="2205038"/>
            <a:ext cx="6553200" cy="96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Administration HW1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2128838" y="3400425"/>
            <a:ext cx="6400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zswu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(5/6)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/>
              <a:t>Routing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 traffic from and to your subnet should go through </a:t>
            </a:r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”.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Traffic to Internet go through the public interface of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 and should be NAT wrapped.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Traffic to Intranet go through the VPN interface of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 and should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be NAT wrapped.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Traffic to your subnet go through the private interface </a:t>
            </a:r>
            <a:r>
              <a:rPr lang="en-US"/>
              <a:t>of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 and then go to its destination.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(6/6)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/>
              <a:t>Firewall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Imagine that you are providing services to the Internet, so several firewall configurations must be taken for security.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suggest you to configure firewall rules on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”.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Rules: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By default, all connections from outside (include Intranet) to your subnet should be rejected.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By default, all services only trust the connections from your subnet (For example, you cannot SSH to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 from your test IP (10.113.254.ID) directly. Therefore, you may need to create a VM to help you "jump" into your subnet.)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SSH connections from anywhere to “</a:t>
            </a:r>
            <a:r>
              <a:rPr lang="en-US">
                <a:solidFill>
                  <a:srgbClr val="FF0000"/>
                </a:solidFill>
              </a:rPr>
              <a:t>Agent</a:t>
            </a:r>
            <a:r>
              <a:rPr lang="en-US"/>
              <a:t>” are allowed.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ICMP connections from anywhere to anywhere are allowed.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Debugging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ClientPC</a:t>
            </a:r>
            <a:r>
              <a:rPr lang="en-US"/>
              <a:t>” (Optional)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/>
              <a:t>A VM in your subnet for debugging.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/>
              <a:t>OS is not limited. </a:t>
            </a:r>
            <a:r>
              <a:rPr lang="en-US" sz="1800"/>
              <a:t>GUI should be fine if you need it.</a:t>
            </a:r>
            <a:endParaRPr sz="18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Test IP (10.113.254.ID)</a:t>
            </a:r>
            <a:endParaRPr sz="1800"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/>
              <a:t>With a different Wireguard private key, you can connect to Intranet with a test IP. This may help you debugging the firewall configurations or testing something cannot be tested from your subnet.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How to check Internet is connected ?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/>
              <a:t>Ping 8.8.8.8 from different VMs.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/>
              <a:t>Ping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www.google.com</a:t>
            </a:r>
            <a:r>
              <a:rPr lang="en-US"/>
              <a:t> </a:t>
            </a:r>
            <a:r>
              <a:rPr lang="en-US"/>
              <a:t>from different VMs.</a:t>
            </a:r>
            <a:endParaRPr/>
          </a:p>
          <a:p>
            <a:pPr indent="-158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How to check Wireguard is connected ?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Ping nasa.nctu.me (VPN server)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/>
              <a:t>Ping 10.113.0.254 (Intranet gateway)</a:t>
            </a:r>
            <a:endParaRPr/>
          </a:p>
          <a:p>
            <a:pPr indent="-273050" lvl="1" marL="74295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Ping from / to your test IP.</a:t>
            </a:r>
            <a:endParaRPr/>
          </a:p>
          <a:p>
            <a:pPr indent="-273050" lvl="1" marL="74295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Try to copy your private key through SSH instead of type it by hand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Your works will be tested by our online judge system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Submit a judge request when you are ready.</a:t>
            </a:r>
            <a:endParaRPr>
              <a:solidFill>
                <a:srgbClr val="000000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You can submit multiple times. However,</a:t>
            </a:r>
            <a:r>
              <a:rPr b="1" lang="en-US">
                <a:solidFill>
                  <a:srgbClr val="000000"/>
                </a:solidFill>
              </a:rPr>
              <a:t> the score of the </a:t>
            </a:r>
            <a:r>
              <a:rPr b="1" lang="en-US">
                <a:solidFill>
                  <a:srgbClr val="FF0000"/>
                </a:solidFill>
              </a:rPr>
              <a:t>last</a:t>
            </a:r>
            <a:r>
              <a:rPr b="1" lang="en-US">
                <a:solidFill>
                  <a:srgbClr val="000000"/>
                </a:solidFill>
              </a:rPr>
              <a:t> submission instead of the </a:t>
            </a:r>
            <a:r>
              <a:rPr b="1" lang="en-US"/>
              <a:t>submission with the </a:t>
            </a:r>
            <a:r>
              <a:rPr b="1" lang="en-US">
                <a:solidFill>
                  <a:srgbClr val="000000"/>
                </a:solidFill>
              </a:rPr>
              <a:t>highest score, </a:t>
            </a:r>
            <a:r>
              <a:rPr lang="en-US">
                <a:solidFill>
                  <a:srgbClr val="000000"/>
                </a:solidFill>
              </a:rPr>
              <a:t>will be taken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Late submissions are </a:t>
            </a:r>
            <a:r>
              <a:rPr b="1" lang="en-US">
                <a:solidFill>
                  <a:srgbClr val="FF0000"/>
                </a:solidFill>
              </a:rPr>
              <a:t>not accepted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Please check your score at OJ after judge completed.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Rate-limit: 60 minutes cool-down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Scoring start at : </a:t>
            </a:r>
            <a:r>
              <a:rPr lang="en-US"/>
              <a:t>2020/4/9 00:00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 test your works once the judge is prepared. However, </a:t>
            </a:r>
            <a:r>
              <a:rPr b="1" lang="en-US"/>
              <a:t>make sure to submit at least once after this time</a:t>
            </a:r>
            <a:r>
              <a:rPr lang="en-US"/>
              <a:t>, otherwise no score will be taken.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Deadline: 2020/4/16 23:59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Help!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https://groups.google.com/forum/#!forum/nctunasa</a:t>
            </a:r>
            <a:endParaRPr/>
          </a:p>
          <a:p>
            <a:pPr indent="-3238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may send email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ta@nasa.cs.nctu.edu.tw</a:t>
            </a:r>
            <a:r>
              <a:rPr lang="en-US"/>
              <a:t> for these reasons: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 got a weird result from OJ.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 have some personal issues that don’t want to post to public.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 are in a special situation that need to contact us.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Your question is not "May I ask TAs a question?"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to use the google groups first. We regret that we may not be able to reply every email. Thank you for understanding.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To Ask Questions The Smart Way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http://www.catb.org/~esr/faqs/smart-questions.html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6"/>
              </a:rPr>
              <a:t>https://github.com/ryanhanwu/How-To-Ask-Questions-The-Smart-Way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Office Hours: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3GH, EC 3F CSCC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The goal is to build an intranet provides several services, which may include DHCP, NAT, VPN, DNS, LDAP, Mail, WWW, etc.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Know what you should know about configuring and managing of these services.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HW1 Overview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Create an intranet contains several VMs</a:t>
            </a:r>
            <a:endParaRPr/>
          </a:p>
          <a:p>
            <a:pPr indent="-3238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 (Required)</a:t>
            </a:r>
            <a:endParaRPr/>
          </a:p>
          <a:p>
            <a:pPr indent="-241300" lvl="2" marL="1143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⮚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only</a:t>
            </a:r>
            <a:r>
              <a:rPr lang="en-US"/>
              <a:t> VM which </a:t>
            </a:r>
            <a:r>
              <a:rPr lang="en-US">
                <a:solidFill>
                  <a:srgbClr val="FF0000"/>
                </a:solidFill>
              </a:rPr>
              <a:t>directly connects</a:t>
            </a:r>
            <a:r>
              <a:rPr lang="en-US"/>
              <a:t> to outside world (Internet).</a:t>
            </a:r>
            <a:endParaRPr/>
          </a:p>
          <a:p>
            <a:pPr indent="-241300" lvl="2" marL="1143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⮚"/>
            </a:pPr>
            <a:r>
              <a:rPr lang="en-US"/>
              <a:t>Provides NAT and DHCP.</a:t>
            </a:r>
            <a:endParaRPr/>
          </a:p>
          <a:p>
            <a:pPr indent="-241300" lvl="2" marL="1143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⮚"/>
            </a:pPr>
            <a:r>
              <a:rPr lang="en-US"/>
              <a:t>Connects to all VMs inside your intranet.</a:t>
            </a:r>
            <a:endParaRPr/>
          </a:p>
          <a:p>
            <a:pPr indent="-241300" lvl="2" marL="1143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⮚"/>
            </a:pPr>
            <a:r>
              <a:rPr lang="en-US"/>
              <a:t>Connects to VPN Server and the whole 10.113.0.0/16 intranet.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</a:t>
            </a:r>
            <a:r>
              <a:rPr lang="en-US">
                <a:solidFill>
                  <a:schemeClr val="hlink"/>
                </a:solidFill>
              </a:rPr>
              <a:t>Agent</a:t>
            </a:r>
            <a:r>
              <a:rPr lang="en-US"/>
              <a:t>” (Provided by TA)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Helps TA to verify your works.</a:t>
            </a:r>
            <a:endParaRPr/>
          </a:p>
          <a:p>
            <a:pPr indent="-3238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ClientPC</a:t>
            </a:r>
            <a:r>
              <a:rPr lang="en-US"/>
              <a:t>” (Optional)</a:t>
            </a:r>
            <a:endParaRPr/>
          </a:p>
          <a:p>
            <a:pPr indent="-241300" lvl="2" marL="1143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⮚"/>
            </a:pPr>
            <a:r>
              <a:rPr lang="en-US"/>
              <a:t>Simulates a simple PC inside your subnet.</a:t>
            </a:r>
            <a:endParaRPr/>
          </a:p>
          <a:p>
            <a:pPr indent="-241300" lvl="2" marL="11430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⮚"/>
            </a:pPr>
            <a:r>
              <a:rPr lang="en-US"/>
              <a:t>Helps you verify your results.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 Intranet Schematic Diagram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25" y="1313075"/>
            <a:ext cx="7455755" cy="514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r>
              <a:rPr lang="en-US"/>
              <a:t>efinitions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Internet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ip addresses that is not in our intranet.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Intranet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10.113.0.0/16, a private network for you to do your homeworks.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OJ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Online Judge System, https://nasa.nctu.me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ID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 the profile page of OJ.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Your subnet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10.113.ID.0/24, a subnet of Intranet which is completely controlled by you.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VPN Server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wireguard server which connects subnets together.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(1/6)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/>
              <a:t>Router should have these network interfaces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Public</a:t>
            </a:r>
            <a:r>
              <a:rPr lang="en-US"/>
              <a:t> : To Internet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lang="en-US"/>
              <a:t>Provides NAT on this interface. Packets from your subnet can go to Internet through this interface.</a:t>
            </a:r>
            <a:endParaRPr/>
          </a:p>
          <a:p>
            <a:pPr indent="-241300" lvl="3" marL="1600200" rtl="0" algn="l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IP: Not limited.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 : To your subnet (10.113.ID.0/24)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lang="en-US"/>
              <a:t>Provides DHCP on this interface. IP offered by DHCP should between </a:t>
            </a:r>
            <a:r>
              <a:rPr lang="en-US">
                <a:solidFill>
                  <a:srgbClr val="FF0000"/>
                </a:solidFill>
              </a:rPr>
              <a:t>10.113.ID.100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10.113.ID.200</a:t>
            </a:r>
            <a:endParaRPr/>
          </a:p>
          <a:p>
            <a:pPr indent="-241300" lvl="3" marL="1600200" rtl="0" algn="l">
              <a:spcBef>
                <a:spcPts val="4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IP: 10.113.ID.254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Wireguard</a:t>
            </a:r>
            <a:r>
              <a:rPr lang="en-US"/>
              <a:t> : To VPN Server and Intranet (10.113.0.0/16)</a:t>
            </a:r>
            <a:endParaRPr/>
          </a:p>
          <a:p>
            <a:pPr indent="-228600" lvl="3" marL="1600200" rtl="0" algn="l">
              <a:spcBef>
                <a:spcPts val="45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Connects to VPN Server.</a:t>
            </a:r>
            <a:endParaRPr/>
          </a:p>
          <a:p>
            <a:pPr indent="-228600" lvl="3" marL="1600200" rtl="0" algn="l">
              <a:spcBef>
                <a:spcPts val="45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Everyone in the Intranet can access your public services through this interface.</a:t>
            </a:r>
            <a:endParaRPr/>
          </a:p>
          <a:p>
            <a:pPr indent="-228600" lvl="3" marL="1600200" rtl="0" algn="l">
              <a:spcBef>
                <a:spcPts val="45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IP: 10.113.0.ID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SSH service should be enabled on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(2/6)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/>
              <a:t>About VPN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Wireguard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https://www.wireguard.com/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Try to completed HW0 if you don't know how to use Wireguard.</a:t>
            </a:r>
            <a:endParaRPr>
              <a:solidFill>
                <a:srgbClr val="FF0000"/>
              </a:solidFill>
            </a:endParaRPr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 can test your work through 10.113.254.ID by connecting to VPN Server with another private key. See OJ for the details.</a:t>
            </a:r>
            <a:endParaRPr/>
          </a:p>
          <a:p>
            <a:pPr indent="-3556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/>
              <a:t>About VM Network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assume that you use Virtualbox. You can choose other VM engines. However, the network structure should satisfy the requirements.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About the network interfaces type (Virtualbox as example)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 can use “</a:t>
            </a:r>
            <a:r>
              <a:rPr lang="en-US">
                <a:solidFill>
                  <a:srgbClr val="FF0000"/>
                </a:solidFill>
              </a:rPr>
              <a:t>NAT</a:t>
            </a:r>
            <a:r>
              <a:rPr lang="en-US"/>
              <a:t>” for the public interface of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”; “</a:t>
            </a:r>
            <a:r>
              <a:rPr lang="en-US">
                <a:solidFill>
                  <a:srgbClr val="FF0000"/>
                </a:solidFill>
              </a:rPr>
              <a:t>Internal Network</a:t>
            </a:r>
            <a:r>
              <a:rPr lang="en-US"/>
              <a:t>” for the private interface of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”.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For other VMs, you should only assign an interface with the type of “</a:t>
            </a:r>
            <a:r>
              <a:rPr lang="en-US">
                <a:solidFill>
                  <a:srgbClr val="FF0000"/>
                </a:solidFill>
              </a:rPr>
              <a:t>Internal Network</a:t>
            </a:r>
            <a:r>
              <a:rPr lang="en-US"/>
              <a:t>”. That is, all the network traffics from these VMs should go through the private interface of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(3/6)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429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❑"/>
            </a:pPr>
            <a:r>
              <a:rPr lang="en-US"/>
              <a:t>About OS</a:t>
            </a:r>
            <a:endParaRPr/>
          </a:p>
          <a:p>
            <a:pPr indent="-285750" lvl="1" marL="742950" rtl="0" algn="l">
              <a:spcBef>
                <a:spcPts val="45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Any UNIX-like OS is accepted. However, those services required by homeworks should be provided by your chosen OS.</a:t>
            </a:r>
            <a:endParaRPr/>
          </a:p>
          <a:p>
            <a:pPr indent="-2159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⮚"/>
            </a:pPr>
            <a:r>
              <a:rPr lang="en-US"/>
              <a:t>CentOS, Archlinux, Ubuntu and FreeBSD should be fine</a:t>
            </a:r>
            <a:endParaRPr/>
          </a:p>
          <a:p>
            <a:pPr indent="-228600" lvl="2" marL="1143000" rtl="0" algn="l">
              <a:spcBef>
                <a:spcPts val="45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The OS of each VM need not to be the same.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(4/6)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Agent</a:t>
            </a:r>
            <a:r>
              <a:rPr lang="en-US"/>
              <a:t>”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/>
              <a:t>TA will provide the OVA for you, don’t install this VM by yourself.</a:t>
            </a:r>
            <a:endParaRPr b="1"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Agent</a:t>
            </a:r>
            <a:r>
              <a:rPr lang="en-US"/>
              <a:t>” should have an only network interface, which is connected to the private interface of “</a:t>
            </a:r>
            <a:r>
              <a:rPr lang="en-US">
                <a:solidFill>
                  <a:srgbClr val="FF0000"/>
                </a:solidFill>
              </a:rPr>
              <a:t>Router</a:t>
            </a:r>
            <a:r>
              <a:rPr lang="en-US"/>
              <a:t>”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Agent</a:t>
            </a:r>
            <a:r>
              <a:rPr lang="en-US"/>
              <a:t>” will try to get IP by DHCP. Configure your DHCP server to assign the IP of </a:t>
            </a:r>
            <a:r>
              <a:rPr lang="en-US">
                <a:solidFill>
                  <a:srgbClr val="FF0000"/>
                </a:solidFill>
              </a:rPr>
              <a:t>10.113.ID.129</a:t>
            </a:r>
            <a:r>
              <a:rPr lang="en-US"/>
              <a:t> to it.</a:t>
            </a:r>
            <a:endParaRPr/>
          </a:p>
          <a:p>
            <a:pPr indent="-273050" lvl="1" marL="74295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Judge may SSH into “</a:t>
            </a:r>
            <a:r>
              <a:rPr lang="en-US">
                <a:solidFill>
                  <a:srgbClr val="FF0000"/>
                </a:solidFill>
              </a:rPr>
              <a:t>Agent</a:t>
            </a:r>
            <a:r>
              <a:rPr lang="en-US"/>
              <a:t>” </a:t>
            </a:r>
            <a:r>
              <a:rPr lang="en-US"/>
              <a:t>to test your network configuration.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pos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