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797675" cy="9874250"/>
  <p:embeddedFontLst>
    <p:embeddedFont>
      <p:font typeface="Poppi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-regular.fntdata"/><Relationship Id="rId25" Type="http://schemas.openxmlformats.org/officeDocument/2006/relationships/slide" Target="slides/slide20.xml"/><Relationship Id="rId28" Type="http://schemas.openxmlformats.org/officeDocument/2006/relationships/font" Target="fonts/Poppins-italic.fntdata"/><Relationship Id="rId27" Type="http://schemas.openxmlformats.org/officeDocument/2006/relationships/font" Target="fonts/Poppi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oppi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81611e92c_0_8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81611e92c_0_8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81611e92c_0_8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3203d2c81_0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3203d2c81_0_0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83203d2c81_0_0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3203d2c81_0_7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3203d2c81_0_7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83203d2c81_0_7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83203d2c81_0_42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83203d2c81_0_42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83203d2c81_0_42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83203d2c81_0_36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83203d2c81_0_36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83203d2c81_0_36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3203d2c81_0_63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3203d2c81_0_63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83203d2c81_0_63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3203d2c81_0_5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3203d2c81_0_50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83203d2c81_0_50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83203d2c81_0_74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83203d2c81_0_74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83203d2c81_0_74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39e26856d_0_35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39e26856d_0_35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739e26856d_0_35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303891f6e_0_4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8303891f6e_0_4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203d2c81_0_3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203d2c81_0_30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83203d2c81_0_30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203d2c81_0_134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83203d2c81_0_134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fb035ad6_0_0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56fb035ad6_0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06463" y="4691063"/>
            <a:ext cx="4984750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931863" y="741363"/>
            <a:ext cx="4933950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3f3872f94_0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3f3872f94_0_0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83f3872f94_0_0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81611e92c_0_1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81611e92c_0_1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81611e92c_0_1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b2baaa1a_0_0:notes"/>
          <p:cNvSpPr/>
          <p:nvPr>
            <p:ph idx="2" type="sldImg"/>
          </p:nvPr>
        </p:nvSpPr>
        <p:spPr>
          <a:xfrm>
            <a:off x="931863" y="741363"/>
            <a:ext cx="4933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b2baaa1a_0_0:notes"/>
          <p:cNvSpPr txBox="1"/>
          <p:nvPr>
            <p:ph idx="1" type="body"/>
          </p:nvPr>
        </p:nvSpPr>
        <p:spPr>
          <a:xfrm>
            <a:off x="906463" y="4691063"/>
            <a:ext cx="4984800" cy="444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83b2baaa1a_0_0:notes"/>
          <p:cNvSpPr txBox="1"/>
          <p:nvPr>
            <p:ph idx="12" type="sldNum"/>
          </p:nvPr>
        </p:nvSpPr>
        <p:spPr>
          <a:xfrm>
            <a:off x="3851275" y="9380538"/>
            <a:ext cx="2946300" cy="49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投影片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0"/>
            <a:ext cx="1219200" cy="68580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9;p2"/>
          <p:cNvCxnSpPr/>
          <p:nvPr/>
        </p:nvCxnSpPr>
        <p:spPr>
          <a:xfrm>
            <a:off x="914400" y="3276600"/>
            <a:ext cx="7543800" cy="0"/>
          </a:xfrm>
          <a:prstGeom prst="straightConnector1">
            <a:avLst/>
          </a:prstGeom>
          <a:noFill/>
          <a:ln cap="flat" cmpd="sng" w="28575">
            <a:solidFill>
              <a:srgbClr val="0033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Google Shape;20;p2"/>
          <p:cNvSpPr/>
          <p:nvPr/>
        </p:nvSpPr>
        <p:spPr>
          <a:xfrm>
            <a:off x="914400" y="609600"/>
            <a:ext cx="1219200" cy="43434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09600" y="2514600"/>
            <a:ext cx="1219200" cy="43434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>
            <p:ph type="ctrTitle"/>
          </p:nvPr>
        </p:nvSpPr>
        <p:spPr>
          <a:xfrm>
            <a:off x="2124075" y="2205038"/>
            <a:ext cx="6553200" cy="96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" type="subTitle"/>
          </p:nvPr>
        </p:nvSpPr>
        <p:spPr>
          <a:xfrm>
            <a:off x="2128838" y="3400425"/>
            <a:ext cx="6400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/>
            </a:lvl1pPr>
            <a:lvl2pPr lvl="1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直排文字" type="vertTx">
  <p:cSld name="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 rot="5400000">
            <a:off x="2552700" y="-114300"/>
            <a:ext cx="46482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直排標題及文字" type="vertTitleAndTx">
  <p:cSld name="VERTICAL_TITLE_AND_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 rot="5400000">
            <a:off x="4873625" y="2206625"/>
            <a:ext cx="583565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 rot="5400000">
            <a:off x="911225" y="339725"/>
            <a:ext cx="583565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標題及物件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❑"/>
              <a:defRPr/>
            </a:lvl1pPr>
            <a:lvl2pPr indent="-3429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區段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228600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兩項物件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906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⮚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953000" y="144780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06400" lvl="0" marL="4572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❑"/>
              <a:defRPr sz="2800"/>
            </a:lvl1pPr>
            <a:lvl2pPr indent="-381000" lvl="1" marL="9144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2pPr>
            <a:lvl3pPr indent="-355600" lvl="2" marL="1371600" algn="l">
              <a:spcBef>
                <a:spcPts val="500"/>
              </a:spcBef>
              <a:spcAft>
                <a:spcPts val="0"/>
              </a:spcAft>
              <a:buSzPts val="2000"/>
              <a:buChar char="⮚"/>
              <a:defRPr sz="2000"/>
            </a:lvl3pPr>
            <a:lvl4pPr indent="-342900" lvl="3" marL="1828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比對" type="twoTxTwoObj">
  <p:cSld name="TWO_OBJECTS_WITH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38" name="Google Shape;38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4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  <a:defRPr sz="2400"/>
            </a:lvl1pPr>
            <a:lvl2pPr indent="-355600" lvl="1" marL="914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2pPr>
            <a:lvl3pPr indent="-342900" lvl="2" marL="1371600" algn="l">
              <a:spcBef>
                <a:spcPts val="450"/>
              </a:spcBef>
              <a:spcAft>
                <a:spcPts val="0"/>
              </a:spcAft>
              <a:buSzPts val="1800"/>
              <a:buChar char="⮚"/>
              <a:defRPr sz="18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只有標題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空白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內容" type="objTx">
  <p:cSld name="OBJECT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Char char="❑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⮚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含標題的圖片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400" u="none" cap="none" strike="noStrike">
                <a:solidFill>
                  <a:srgbClr val="33339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556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2900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⮚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0"/>
            <a:ext cx="609600" cy="6858000"/>
          </a:xfrm>
          <a:prstGeom prst="rect">
            <a:avLst/>
          </a:prstGeom>
          <a:gradFill>
            <a:gsLst>
              <a:gs pos="0">
                <a:srgbClr val="0282E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/>
          <p:nvPr/>
        </p:nvSpPr>
        <p:spPr>
          <a:xfrm rot="5400000">
            <a:off x="-2016918" y="2242344"/>
            <a:ext cx="46688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Computer Center, CS, NCTU</a:t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2160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90600" y="1182688"/>
            <a:ext cx="7772400" cy="36512"/>
          </a:xfrm>
          <a:prstGeom prst="rect">
            <a:avLst/>
          </a:prstGeom>
          <a:gradFill>
            <a:gsLst>
              <a:gs pos="0">
                <a:srgbClr val="C0C0C0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nasa.nctu.me/" TargetMode="External"/><Relationship Id="rId4" Type="http://schemas.openxmlformats.org/officeDocument/2006/relationships/hyperlink" Target="https://github.com/dnsviz/dnsviz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eveloper.mozilla.org/zh-TW/docs/Web/HTTP/Headers/X-Forwarded-For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roups.google.com/forum/#!forum/nctunasa" TargetMode="External"/><Relationship Id="rId4" Type="http://schemas.openxmlformats.org/officeDocument/2006/relationships/hyperlink" Target="mailto:ta@nasa.cs.nctu.edu.tw" TargetMode="External"/><Relationship Id="rId5" Type="http://schemas.openxmlformats.org/officeDocument/2006/relationships/hyperlink" Target="http://www.catb.org/~esr/faqs/smart-questions.html" TargetMode="External"/><Relationship Id="rId6" Type="http://schemas.openxmlformats.org/officeDocument/2006/relationships/hyperlink" Target="https://github.com/ryanhanwu/How-To-Ask-Questions-The-Smart-Way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ctrTitle"/>
          </p:nvPr>
        </p:nvSpPr>
        <p:spPr>
          <a:xfrm>
            <a:off x="2124075" y="2205038"/>
            <a:ext cx="6553200" cy="96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Administration HW2</a:t>
            </a:r>
            <a:endParaRPr/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2128838" y="3400425"/>
            <a:ext cx="64008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yca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(Cont.)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Allow </a:t>
            </a:r>
            <a:r>
              <a:rPr lang="en-US">
                <a:solidFill>
                  <a:srgbClr val="FF0000"/>
                </a:solidFill>
              </a:rPr>
              <a:t>reverse lookup</a:t>
            </a:r>
            <a:r>
              <a:rPr lang="en-US"/>
              <a:t> from the intranet.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answers should be </a:t>
            </a:r>
            <a:r>
              <a:rPr lang="en-US">
                <a:solidFill>
                  <a:srgbClr val="FF0000"/>
                </a:solidFill>
              </a:rPr>
              <a:t>forward-confirmed</a:t>
            </a:r>
            <a:r>
              <a:rPr lang="en-US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Return NXDOMAIN if there is no corresponding A record.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Add </a:t>
            </a:r>
            <a:r>
              <a:rPr lang="en-US">
                <a:solidFill>
                  <a:srgbClr val="FF0000"/>
                </a:solidFill>
              </a:rPr>
              <a:t>SSHFP </a:t>
            </a:r>
            <a:r>
              <a:rPr lang="en-US"/>
              <a:t>record of your machines’ ssh key fingerprint.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the following machines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>
                <a:solidFill>
                  <a:srgbClr val="FF0000"/>
                </a:solidFill>
              </a:rPr>
              <a:t>router</a:t>
            </a:r>
            <a:endParaRPr>
              <a:solidFill>
                <a:srgbClr val="FF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>
                <a:solidFill>
                  <a:srgbClr val="FF0000"/>
                </a:solidFill>
              </a:rPr>
              <a:t>ns1</a:t>
            </a:r>
            <a:r>
              <a:rPr lang="en-US"/>
              <a:t> (DNS Master)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>
                <a:solidFill>
                  <a:srgbClr val="FF0000"/>
                </a:solidFill>
              </a:rPr>
              <a:t>ns2</a:t>
            </a:r>
            <a:r>
              <a:rPr lang="en-US"/>
              <a:t> (DNS Slave)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>
                <a:solidFill>
                  <a:srgbClr val="FF0000"/>
                </a:solidFill>
              </a:rPr>
              <a:t>agent</a:t>
            </a:r>
            <a:r>
              <a:rPr lang="en-US"/>
              <a:t> (agent)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algorithm </a:t>
            </a:r>
            <a:r>
              <a:rPr lang="en-US">
                <a:solidFill>
                  <a:srgbClr val="FF0000"/>
                </a:solidFill>
              </a:rPr>
              <a:t>ECDSA </a:t>
            </a:r>
            <a:r>
              <a:rPr lang="en-US"/>
              <a:t>and </a:t>
            </a:r>
            <a:r>
              <a:rPr lang="en-US">
                <a:solidFill>
                  <a:srgbClr val="FF0000"/>
                </a:solidFill>
              </a:rPr>
              <a:t>ED25519 </a:t>
            </a:r>
            <a:r>
              <a:rPr lang="en-US"/>
              <a:t>should be implement.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hash type </a:t>
            </a:r>
            <a:r>
              <a:rPr lang="en-US">
                <a:solidFill>
                  <a:srgbClr val="FF0000"/>
                </a:solidFill>
              </a:rPr>
              <a:t>SHA-256</a:t>
            </a:r>
            <a:r>
              <a:rPr lang="en-US"/>
              <a:t> should be implement.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Requirements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DNSSEC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Normally, after you registered a domain name and set up a DNS to serve the subdomain. If you want DNSSEC to secure your records, it’s necessary to publish the DS record to the nameserver of the top-level domain.</a:t>
            </a:r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050" y="3144625"/>
            <a:ext cx="66675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Requirements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DNSSEC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nasa.</a:t>
            </a:r>
            <a:r>
              <a:rPr lang="en-US"/>
              <a:t> → </a:t>
            </a:r>
            <a:r>
              <a:rPr lang="en-US">
                <a:solidFill>
                  <a:srgbClr val="FF0000"/>
                </a:solidFill>
              </a:rPr>
              <a:t>{</a:t>
            </a:r>
            <a:r>
              <a:rPr lang="en-US">
                <a:solidFill>
                  <a:srgbClr val="FF0000"/>
                </a:solidFill>
              </a:rPr>
              <a:t>student_ID</a:t>
            </a:r>
            <a:r>
              <a:rPr lang="en-US">
                <a:solidFill>
                  <a:srgbClr val="FF0000"/>
                </a:solidFill>
              </a:rPr>
              <a:t>}.nasa.</a:t>
            </a:r>
            <a:r>
              <a:rPr lang="en-US"/>
              <a:t> 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In this scenario we are serving a private TLD which is not delegated from root DNS server, thus the trust chain from root will be broken.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need to manage the DS record 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https://nasa.nctu.me/</a:t>
            </a:r>
            <a:r>
              <a:rPr lang="en-US"/>
              <a:t> for the DNSSEC.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It has a </a:t>
            </a:r>
            <a:r>
              <a:rPr lang="en-US">
                <a:solidFill>
                  <a:srgbClr val="FF0000"/>
                </a:solidFill>
              </a:rPr>
              <a:t>1-day cooldown</a:t>
            </a:r>
            <a:r>
              <a:rPr lang="en-US"/>
              <a:t> on the OJ.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must use </a:t>
            </a:r>
            <a:r>
              <a:rPr lang="en-US">
                <a:solidFill>
                  <a:srgbClr val="FF0000"/>
                </a:solidFill>
              </a:rPr>
              <a:t>NSEC3</a:t>
            </a:r>
            <a:r>
              <a:rPr lang="en-US"/>
              <a:t> to implement it</a:t>
            </a:r>
            <a:r>
              <a:rPr lang="en-US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Tool for you to check the trust chain</a:t>
            </a:r>
            <a:r>
              <a:rPr lang="en-US"/>
              <a:t>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>
                <a:solidFill>
                  <a:srgbClr val="FF0000"/>
                </a:solidFill>
              </a:rPr>
              <a:t>delv(1)</a:t>
            </a:r>
            <a:endParaRPr>
              <a:solidFill>
                <a:srgbClr val="FF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https://github.com/dnsviz/dnsviz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2. </a:t>
            </a:r>
            <a:r>
              <a:rPr lang="en-US"/>
              <a:t>Server Load Balancer</a:t>
            </a:r>
            <a:endParaRPr/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Knowing the basic usage of a load balancer.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Knowing the basic concept of the reverse proxy.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- Server Load Balancer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You may have several service on one machine.</a:t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800" y="1906025"/>
            <a:ext cx="4913999" cy="456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You have to re-deploy your “</a:t>
            </a:r>
            <a:r>
              <a:rPr lang="en-US">
                <a:solidFill>
                  <a:srgbClr val="FF0000"/>
                </a:solidFill>
              </a:rPr>
              <a:t>Agent</a:t>
            </a:r>
            <a:r>
              <a:rPr lang="en-US"/>
              <a:t>” by downloading </a:t>
            </a:r>
            <a:r>
              <a:rPr lang="en-US"/>
              <a:t>the new file</a:t>
            </a:r>
            <a:r>
              <a:rPr lang="en-US"/>
              <a:t> from OJ.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Reverse proxy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</a:t>
            </a:r>
            <a:r>
              <a:rPr lang="en-US"/>
              <a:t>ake a reverse proxy </a:t>
            </a:r>
            <a:r>
              <a:rPr lang="en-US"/>
              <a:t>under http://</a:t>
            </a:r>
            <a:r>
              <a:rPr lang="en-US">
                <a:solidFill>
                  <a:srgbClr val="FF0000"/>
                </a:solidFill>
              </a:rPr>
              <a:t>$yourdomain</a:t>
            </a:r>
            <a:r>
              <a:rPr lang="en-US"/>
              <a:t>/reverse/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⮚"/>
            </a:pPr>
            <a:r>
              <a:rPr lang="en-US">
                <a:solidFill>
                  <a:srgbClr val="000000"/>
                </a:solidFill>
              </a:rPr>
              <a:t>Round-robin</a:t>
            </a:r>
            <a:endParaRPr>
              <a:solidFill>
                <a:srgbClr val="000000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solidFill>
                  <a:srgbClr val="FF0000"/>
                </a:solidFill>
              </a:rPr>
              <a:t>10.113.ID.129:8001</a:t>
            </a:r>
            <a:endParaRPr>
              <a:solidFill>
                <a:srgbClr val="FF0000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solidFill>
                  <a:srgbClr val="FF0000"/>
                </a:solidFill>
              </a:rPr>
              <a:t>10.113.ID.129:8002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Make a reverse proxy under http://</a:t>
            </a:r>
            <a:r>
              <a:rPr lang="en-US">
                <a:solidFill>
                  <a:srgbClr val="FF0000"/>
                </a:solidFill>
              </a:rPr>
              <a:t>$yourdomain</a:t>
            </a:r>
            <a:r>
              <a:rPr lang="en-US"/>
              <a:t>/ip/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>
                <a:solidFill>
                  <a:srgbClr val="FF0000"/>
                </a:solidFill>
              </a:rPr>
              <a:t>10.113.ID.129:8003</a:t>
            </a:r>
            <a:endParaRPr>
              <a:solidFill>
                <a:srgbClr val="FF0000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⮚"/>
            </a:pPr>
            <a:r>
              <a:rPr lang="en-US">
                <a:solidFill>
                  <a:srgbClr val="000000"/>
                </a:solidFill>
              </a:rPr>
              <a:t>Pass non-standard HTTP headers to the backend.</a:t>
            </a:r>
            <a:endParaRPr>
              <a:solidFill>
                <a:srgbClr val="000000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pPr>
            <a:r>
              <a:rPr lang="en-US">
                <a:solidFill>
                  <a:srgbClr val="000000"/>
                </a:solidFill>
              </a:rPr>
              <a:t>“</a:t>
            </a:r>
            <a:r>
              <a:rPr lang="en-US" u="sng">
                <a:solidFill>
                  <a:schemeClr val="hlink"/>
                </a:solidFill>
                <a:hlinkClick r:id="rId3"/>
              </a:rPr>
              <a:t>X-Forwarded-For</a:t>
            </a:r>
            <a:r>
              <a:rPr lang="en-US">
                <a:solidFill>
                  <a:srgbClr val="000000"/>
                </a:solidFill>
              </a:rPr>
              <a:t>”</a:t>
            </a:r>
            <a:endParaRPr>
              <a:solidFill>
                <a:srgbClr val="000000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</a:pPr>
            <a:r>
              <a:rPr lang="en-US">
                <a:solidFill>
                  <a:srgbClr val="000000"/>
                </a:solidFill>
              </a:rPr>
              <a:t>“X-Real-IP”: The real client IP.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(Cont.)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Prevent DDoS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timeout of HTTP request to be 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/>
              <a:t> seconds.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user can only have </a:t>
            </a:r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/>
              <a:t> connections opened.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user can only have </a:t>
            </a:r>
            <a:r>
              <a:rPr lang="en-US">
                <a:solidFill>
                  <a:srgbClr val="FF0000"/>
                </a:solidFill>
              </a:rPr>
              <a:t>30 </a:t>
            </a:r>
            <a:r>
              <a:rPr lang="en-US"/>
              <a:t>connections opened within </a:t>
            </a:r>
            <a:r>
              <a:rPr lang="en-US">
                <a:solidFill>
                  <a:srgbClr val="FF0000"/>
                </a:solidFill>
              </a:rPr>
              <a:t>10</a:t>
            </a:r>
            <a:r>
              <a:rPr lang="en-US"/>
              <a:t> seconds.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a user send over </a:t>
            </a:r>
            <a:r>
              <a:rPr lang="en-US">
                <a:solidFill>
                  <a:srgbClr val="FF0000"/>
                </a:solidFill>
              </a:rPr>
              <a:t>20</a:t>
            </a:r>
            <a:r>
              <a:rPr lang="en-US"/>
              <a:t> HTTP requests within </a:t>
            </a:r>
            <a:r>
              <a:rPr lang="en-US">
                <a:solidFill>
                  <a:srgbClr val="FF0000"/>
                </a:solidFill>
              </a:rPr>
              <a:t>5</a:t>
            </a:r>
            <a:r>
              <a:rPr lang="en-US"/>
              <a:t> seconds, then blacklist the user’s IP.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Return </a:t>
            </a:r>
            <a:r>
              <a:rPr lang="en-US">
                <a:solidFill>
                  <a:srgbClr val="FF0000"/>
                </a:solidFill>
              </a:rPr>
              <a:t>403 </a:t>
            </a:r>
            <a:r>
              <a:rPr lang="en-US"/>
              <a:t>for any new request from this user.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Refuse any new connection from this user.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Until </a:t>
            </a:r>
            <a:r>
              <a:rPr lang="en-US">
                <a:solidFill>
                  <a:schemeClr val="hlink"/>
                </a:solidFill>
              </a:rPr>
              <a:t>10</a:t>
            </a:r>
            <a:r>
              <a:rPr lang="en-US"/>
              <a:t> seconds after they stop sending requests and establishing connections.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3: Firewall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You have to properly adjust your firewall rules to let the new services in this homework run correctly.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Recall the rules.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default, all connections from outside (include Intranet) to your subnet should be rejected.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By default, all services only trust the connections from your subnet.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SSH connections from anywhere to “Agent” are allowed.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ICMP connections from anywhere to anywhere are allowed.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>
                <a:solidFill>
                  <a:srgbClr val="FF0000"/>
                </a:solidFill>
              </a:rPr>
              <a:t>You won’t get any points for this part, but you will get some points down for the incorrect firewall setting.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Your work will be tested by our online judge system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Submit a judge request when you are ready.</a:t>
            </a:r>
            <a:endParaRPr>
              <a:solidFill>
                <a:srgbClr val="000000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You can submit request multiple times. However,</a:t>
            </a:r>
            <a:r>
              <a:rPr b="1" lang="en-US">
                <a:solidFill>
                  <a:srgbClr val="000000"/>
                </a:solidFill>
              </a:rPr>
              <a:t> the score of the </a:t>
            </a:r>
            <a:r>
              <a:rPr b="1" lang="en-US">
                <a:solidFill>
                  <a:srgbClr val="FF0000"/>
                </a:solidFill>
              </a:rPr>
              <a:t>last</a:t>
            </a:r>
            <a:r>
              <a:rPr b="1" lang="en-US">
                <a:solidFill>
                  <a:srgbClr val="000000"/>
                </a:solidFill>
              </a:rPr>
              <a:t> submission instead of the </a:t>
            </a:r>
            <a:r>
              <a:rPr b="1" lang="en-US"/>
              <a:t>submission with the </a:t>
            </a:r>
            <a:r>
              <a:rPr b="1" lang="en-US">
                <a:solidFill>
                  <a:srgbClr val="000000"/>
                </a:solidFill>
              </a:rPr>
              <a:t>highest score, </a:t>
            </a:r>
            <a:r>
              <a:rPr lang="en-US">
                <a:solidFill>
                  <a:srgbClr val="000000"/>
                </a:solidFill>
              </a:rPr>
              <a:t>will be taken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Late submissions are </a:t>
            </a:r>
            <a:r>
              <a:rPr b="1" lang="en-US">
                <a:solidFill>
                  <a:srgbClr val="FF0000"/>
                </a:solidFill>
              </a:rPr>
              <a:t>not accepted</a:t>
            </a:r>
            <a:r>
              <a:rPr lang="en-US"/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Please check your score at OJ after judge completed.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Rate-limit: 60 minutes cool-down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Scoring start at : </a:t>
            </a:r>
            <a:r>
              <a:rPr lang="en-US">
                <a:solidFill>
                  <a:srgbClr val="FF0000"/>
                </a:solidFill>
              </a:rPr>
              <a:t>2020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FF0000"/>
                </a:solidFill>
              </a:rPr>
              <a:t>4</a:t>
            </a:r>
            <a:r>
              <a:rPr lang="en-US">
                <a:solidFill>
                  <a:srgbClr val="FF0000"/>
                </a:solidFill>
              </a:rPr>
              <a:t>/</a:t>
            </a:r>
            <a:r>
              <a:rPr lang="en-US">
                <a:solidFill>
                  <a:srgbClr val="FF0000"/>
                </a:solidFill>
              </a:rPr>
              <a:t>29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00:00</a:t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can test your works once the judge is prepared. However, </a:t>
            </a:r>
            <a:r>
              <a:rPr b="1" lang="en-US"/>
              <a:t>make sure to submit at least once after this time</a:t>
            </a:r>
            <a:r>
              <a:rPr lang="en-US"/>
              <a:t>, otherwise no score will be taken.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Deadline: </a:t>
            </a:r>
            <a:r>
              <a:rPr lang="en-US">
                <a:solidFill>
                  <a:srgbClr val="FF0000"/>
                </a:solidFill>
              </a:rPr>
              <a:t>2020/5/7 23:59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 1: DNS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Help!</a:t>
            </a:r>
            <a:endParaRPr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https://groups.google.com/forum/#!forum/nctunasa</a:t>
            </a:r>
            <a:endParaRPr/>
          </a:p>
          <a:p>
            <a:pPr indent="-3238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may send email to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ta@nasa.cs.nctu.edu.tw</a:t>
            </a:r>
            <a:r>
              <a:rPr lang="en-US"/>
              <a:t> for these reasons: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You get a weird result from OJ.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You have some personal issues that don’t want to post to the public.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You are in a special situation that needs to contact us.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Your question is not "May I ask TAs a question?"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Try to use the google groups first. We regret that we may not be able to reply every email. Thank you for understanding.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How To Ask Questions The Smart Way</a:t>
            </a:r>
            <a:endParaRPr/>
          </a:p>
          <a:p>
            <a:pPr indent="-228600" lvl="2" marL="1143000" rtl="0" algn="l">
              <a:spcBef>
                <a:spcPts val="600"/>
              </a:spcBef>
              <a:spcAft>
                <a:spcPts val="0"/>
              </a:spcAft>
              <a:buSzPts val="1800"/>
              <a:buChar char="⮚"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http://www.catb.org/~esr/faqs/smart-questions.html</a:t>
            </a:r>
            <a:br>
              <a:rPr lang="en-US"/>
            </a:br>
            <a:r>
              <a:rPr lang="en-US" u="sng">
                <a:solidFill>
                  <a:schemeClr val="hlink"/>
                </a:solidFill>
                <a:hlinkClick r:id="rId6"/>
              </a:rPr>
              <a:t>https://github.com/ryanhanwu/How-To-Ask-Questions-The-Smart-Way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Office Hours: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3GH, EC 3F CSCC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Purpose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Knowing the basic usage of DNS.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Knowing the basic configuration of BIND.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Overview - DNS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6829450" y="5542550"/>
            <a:ext cx="1873500" cy="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4475" y="1403350"/>
            <a:ext cx="6524650" cy="4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990600" y="1447800"/>
            <a:ext cx="7574400" cy="50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Use “</a:t>
            </a:r>
            <a:r>
              <a:rPr lang="en-US">
                <a:solidFill>
                  <a:srgbClr val="FF0000"/>
                </a:solidFill>
              </a:rPr>
              <a:t>{</a:t>
            </a:r>
            <a:r>
              <a:rPr lang="en-US">
                <a:solidFill>
                  <a:srgbClr val="FF0000"/>
                </a:solidFill>
              </a:rPr>
              <a:t>student_ID</a:t>
            </a:r>
            <a:r>
              <a:rPr lang="en-US">
                <a:solidFill>
                  <a:srgbClr val="FF0000"/>
                </a:solidFill>
              </a:rPr>
              <a:t>}.nasa.</a:t>
            </a:r>
            <a:r>
              <a:rPr lang="en-US"/>
              <a:t>” as your domain name.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❑"/>
            </a:pPr>
            <a:r>
              <a:rPr lang="en-US"/>
              <a:t>ns1.{student_ID}.nasa.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IP: </a:t>
            </a:r>
            <a:r>
              <a:rPr lang="en-US">
                <a:solidFill>
                  <a:srgbClr val="FF0000"/>
                </a:solidFill>
              </a:rPr>
              <a:t>10.113.ID.1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Master zone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⮚"/>
            </a:pPr>
            <a:r>
              <a:rPr lang="en-US"/>
              <a:t>{student_ID}.nasa.</a:t>
            </a:r>
            <a:endParaRPr/>
          </a:p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SzPts val="2400"/>
              <a:buChar char="❑"/>
            </a:pPr>
            <a:r>
              <a:rPr lang="en-US"/>
              <a:t>ns2.{student_ID}.nasa.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IP: </a:t>
            </a:r>
            <a:r>
              <a:rPr lang="en-US">
                <a:solidFill>
                  <a:srgbClr val="FF0000"/>
                </a:solidFill>
              </a:rPr>
              <a:t>10.113.ID.2</a:t>
            </a:r>
            <a:endParaRPr>
              <a:solidFill>
                <a:srgbClr val="FF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/>
              <a:t>Slave zone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2000"/>
              <a:buChar char="⮚"/>
            </a:pPr>
            <a:r>
              <a:rPr lang="en-US"/>
              <a:t>{student_ID}.nasa.</a:t>
            </a:r>
            <a:endParaRPr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(Cont.)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990600" y="1447800"/>
            <a:ext cx="7772400" cy="48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>
                <a:solidFill>
                  <a:srgbClr val="000000"/>
                </a:solidFill>
              </a:rPr>
              <a:t>Setup a DNS servers with BIND.</a:t>
            </a:r>
            <a:endParaRPr>
              <a:solidFill>
                <a:srgbClr val="00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ns1.{student_ID}.nasa.</a:t>
            </a:r>
            <a:endParaRPr>
              <a:solidFill>
                <a:srgbClr val="FF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Serve your own domain.</a:t>
            </a:r>
            <a:endParaRPr>
              <a:solidFill>
                <a:srgbClr val="000000"/>
              </a:solidFill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⮚"/>
            </a:pPr>
            <a:r>
              <a:rPr lang="en-US">
                <a:solidFill>
                  <a:srgbClr val="FF0000"/>
                </a:solidFill>
              </a:rPr>
              <a:t>{student_ID}.nasa.</a:t>
            </a:r>
            <a:endParaRPr>
              <a:solidFill>
                <a:srgbClr val="FF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Be able to query from the intranet. (</a:t>
            </a:r>
            <a:r>
              <a:rPr lang="en-US">
                <a:solidFill>
                  <a:srgbClr val="FF0000"/>
                </a:solidFill>
              </a:rPr>
              <a:t>10.113.x.x/16</a:t>
            </a:r>
            <a:r>
              <a:rPr lang="en-US"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indent="-3048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❑"/>
            </a:pPr>
            <a:r>
              <a:rPr lang="en-US">
                <a:solidFill>
                  <a:srgbClr val="000000"/>
                </a:solidFill>
              </a:rPr>
              <a:t>Setup another DNS server with BIND</a:t>
            </a:r>
            <a:endParaRPr>
              <a:solidFill>
                <a:srgbClr val="00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•"/>
            </a:pPr>
            <a:r>
              <a:rPr lang="en-US">
                <a:solidFill>
                  <a:srgbClr val="FF0000"/>
                </a:solidFill>
              </a:rPr>
              <a:t>ns2.{student_ID}.nasa.</a:t>
            </a:r>
            <a:endParaRPr>
              <a:solidFill>
                <a:srgbClr val="FF0000"/>
              </a:solidFill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Slave zone for “</a:t>
            </a:r>
            <a:r>
              <a:rPr lang="en-US">
                <a:solidFill>
                  <a:srgbClr val="FF0000"/>
                </a:solidFill>
              </a:rPr>
              <a:t>{student_ID}.nasa.</a:t>
            </a:r>
            <a:r>
              <a:rPr lang="en-US">
                <a:solidFill>
                  <a:srgbClr val="000000"/>
                </a:solidFill>
              </a:rPr>
              <a:t>” synchronized from ns1.</a:t>
            </a:r>
            <a:endParaRPr>
              <a:solidFill>
                <a:srgbClr val="000000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Updates should be synchronized</a:t>
            </a:r>
            <a:endParaRPr/>
          </a:p>
          <a:p>
            <a:pPr indent="-228600" lvl="2" marL="11430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SOA must have same Serial number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Requirements (Cont.)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DHCP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have to configure the DHCP server to suggest the clients to use your internal DNS as the primary DNS.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nameserver to your internal DNS.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Set search domain to your domain.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Properly query for “</a:t>
            </a:r>
            <a:r>
              <a:rPr lang="en-US">
                <a:solidFill>
                  <a:schemeClr val="hlink"/>
                </a:solidFill>
              </a:rPr>
              <a:t>{other_student_ID}.nasa.</a:t>
            </a:r>
            <a:r>
              <a:rPr lang="en-US"/>
              <a:t>”.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Security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Only allow zone transfer from </a:t>
            </a:r>
            <a:r>
              <a:rPr lang="en-US">
                <a:solidFill>
                  <a:schemeClr val="hlink"/>
                </a:solidFill>
              </a:rPr>
              <a:t>Slave</a:t>
            </a:r>
            <a:r>
              <a:rPr lang="en-US"/>
              <a:t> and </a:t>
            </a:r>
            <a:r>
              <a:rPr lang="en-US">
                <a:solidFill>
                  <a:schemeClr val="hlink"/>
                </a:solidFill>
              </a:rPr>
              <a:t>Agent</a:t>
            </a:r>
            <a:r>
              <a:rPr lang="en-US"/>
              <a:t>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000000"/>
                </a:solidFill>
              </a:rPr>
              <a:t>Only allow recursion from </a:t>
            </a:r>
            <a:r>
              <a:rPr lang="en-US">
                <a:solidFill>
                  <a:schemeClr val="hlink"/>
                </a:solidFill>
              </a:rPr>
              <a:t>Agent</a:t>
            </a:r>
            <a:r>
              <a:rPr lang="en-U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(Cont.)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990600" y="1447800"/>
            <a:ext cx="7984800" cy="53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Add A record for the machines.</a:t>
            </a:r>
            <a:endParaRPr>
              <a:solidFill>
                <a:schemeClr val="hlink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router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ns1</a:t>
            </a:r>
            <a:r>
              <a:rPr lang="en-US"/>
              <a:t> (DNS Master)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ns2</a:t>
            </a:r>
            <a:r>
              <a:rPr lang="en-US"/>
              <a:t> (DNS Slave)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agent</a:t>
            </a:r>
            <a:r>
              <a:rPr lang="en-US"/>
              <a:t> (Agent)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❑"/>
            </a:pPr>
            <a:r>
              <a:rPr lang="en-US">
                <a:solidFill>
                  <a:srgbClr val="000000"/>
                </a:solidFill>
              </a:rPr>
              <a:t>Add CNAME record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nasa</a:t>
            </a:r>
            <a:r>
              <a:rPr lang="en-US">
                <a:solidFill>
                  <a:srgbClr val="000000"/>
                </a:solidFill>
              </a:rPr>
              <a:t> =&gt; </a:t>
            </a:r>
            <a:r>
              <a:rPr lang="en-US">
                <a:solidFill>
                  <a:srgbClr val="FF0000"/>
                </a:solidFill>
              </a:rPr>
              <a:t>nasa.cs.nctu.edu.tw.</a:t>
            </a:r>
            <a:endParaRPr>
              <a:solidFill>
                <a:srgbClr val="FF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>
                <a:solidFill>
                  <a:srgbClr val="FF0000"/>
                </a:solidFill>
              </a:rPr>
              <a:t>web </a:t>
            </a:r>
            <a:r>
              <a:rPr lang="en-US">
                <a:solidFill>
                  <a:srgbClr val="000000"/>
                </a:solidFill>
              </a:rPr>
              <a:t>=&gt; </a:t>
            </a:r>
            <a:r>
              <a:rPr lang="en-US">
                <a:solidFill>
                  <a:srgbClr val="FF0000"/>
                </a:solidFill>
              </a:rPr>
              <a:t>agent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Confuse your BIND version number.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•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$ dig version.bind txt chaos @server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</a:t>
            </a:r>
            <a:r>
              <a:rPr lang="en-US">
                <a:solidFill>
                  <a:srgbClr val="FF0000"/>
                </a:solidFill>
              </a:rPr>
              <a:t>ns1</a:t>
            </a:r>
            <a:r>
              <a:rPr lang="en-US"/>
              <a:t>, use “</a:t>
            </a:r>
            <a:r>
              <a:rPr lang="en-US">
                <a:solidFill>
                  <a:srgbClr val="FF0000"/>
                </a:solidFill>
              </a:rPr>
              <a:t>Name Server 1</a:t>
            </a:r>
            <a:r>
              <a:rPr lang="en-US"/>
              <a:t>”.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For </a:t>
            </a:r>
            <a:r>
              <a:rPr lang="en-US">
                <a:solidFill>
                  <a:srgbClr val="FF0000"/>
                </a:solidFill>
              </a:rPr>
              <a:t>ns2</a:t>
            </a:r>
            <a:r>
              <a:rPr lang="en-US"/>
              <a:t>, use “</a:t>
            </a:r>
            <a:r>
              <a:rPr lang="en-US">
                <a:solidFill>
                  <a:srgbClr val="FF0000"/>
                </a:solidFill>
              </a:rPr>
              <a:t>Name Server 2</a:t>
            </a:r>
            <a:r>
              <a:rPr lang="en-US"/>
              <a:t>”.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Only allow queries from your internal network.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990600" y="260350"/>
            <a:ext cx="7772400" cy="114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(Cont.)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990600" y="1447800"/>
            <a:ext cx="7772400" cy="464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SzPts val="1800"/>
              <a:buChar char="❑"/>
            </a:pPr>
            <a:r>
              <a:rPr lang="en-US"/>
              <a:t>VIEW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 A record for </a:t>
            </a:r>
            <a:r>
              <a:rPr lang="en-US">
                <a:solidFill>
                  <a:schemeClr val="hlink"/>
                </a:solidFill>
              </a:rPr>
              <a:t>view.{your_domain}.</a:t>
            </a:r>
            <a:endParaRPr>
              <a:solidFill>
                <a:schemeClr val="hlink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For queries from </a:t>
            </a:r>
            <a:r>
              <a:rPr lang="en-US">
                <a:solidFill>
                  <a:schemeClr val="hlink"/>
                </a:solidFill>
              </a:rPr>
              <a:t>10.113.1.x/24</a:t>
            </a:r>
            <a:endParaRPr>
              <a:solidFill>
                <a:schemeClr val="hlink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Answer </a:t>
            </a:r>
            <a:r>
              <a:rPr lang="en-US">
                <a:solidFill>
                  <a:schemeClr val="hlink"/>
                </a:solidFill>
              </a:rPr>
              <a:t>140.113.235.131</a:t>
            </a:r>
            <a:endParaRPr>
              <a:solidFill>
                <a:schemeClr val="hlink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For queries from </a:t>
            </a:r>
            <a:r>
              <a:rPr lang="en-US">
                <a:solidFill>
                  <a:schemeClr val="hlink"/>
                </a:solidFill>
              </a:rPr>
              <a:t>10.113.ID.x/24</a:t>
            </a:r>
            <a:endParaRPr>
              <a:solidFill>
                <a:schemeClr val="hlink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Answer </a:t>
            </a:r>
            <a:r>
              <a:rPr lang="en-US">
                <a:solidFill>
                  <a:schemeClr val="hlink"/>
                </a:solidFill>
              </a:rPr>
              <a:t>140.113.235.151</a:t>
            </a:r>
            <a:endParaRPr>
              <a:solidFill>
                <a:schemeClr val="hlink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For other queries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/>
              <a:t>Answer </a:t>
            </a:r>
            <a:r>
              <a:rPr lang="en-US">
                <a:solidFill>
                  <a:schemeClr val="hlink"/>
                </a:solidFill>
              </a:rPr>
              <a:t>10.113.ID.87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have to set up VIEW for both the master and the slave server.</a:t>
            </a:r>
            <a:endParaRPr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⮚"/>
            </a:pPr>
            <a:r>
              <a:rPr lang="en-US"/>
              <a:t>Is there any elegant way to do it?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posal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